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73" r:id="rId2"/>
    <p:sldId id="270" r:id="rId3"/>
    <p:sldId id="272" r:id="rId4"/>
    <p:sldId id="27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C9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3883" autoAdjust="0"/>
  </p:normalViewPr>
  <p:slideViewPr>
    <p:cSldViewPr snapToGrid="0" snapToObjects="1">
      <p:cViewPr varScale="1">
        <p:scale>
          <a:sx n="63" d="100"/>
          <a:sy n="63" d="100"/>
        </p:scale>
        <p:origin x="62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CD4D4D-E12C-43D2-BF1C-4DC5543A379A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E3165D-AC9E-4B42-BC05-357B5AB28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617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C057A-466D-8F43-9E18-17F69781E5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87181-8344-A84C-85BC-375A3760A2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F205B0-8FD6-7941-8DA4-F7AC1CCAA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61F11-8AE3-464C-A25A-5E9028A80BB6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418E61-CB59-AC49-A85E-E7586E111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0CCC9A-BCD7-7841-9710-B5511C12E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40FC-CC09-D64A-8DDE-1680913AF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097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39FCE-B84F-9A45-9B06-21F5BE64A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9E6ADD-6058-DB4D-9E37-743714CD48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6B05FA-99FA-634D-A5BD-FB57FD28D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61F11-8AE3-464C-A25A-5E9028A80BB6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81FAD-35F5-B442-9089-FDFF94A81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EC3AE8-0EC4-0A41-9FDC-835BDDE64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40FC-CC09-D64A-8DDE-1680913AF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779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12FC5-98A1-CC4C-B18B-D567899E0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3004BC-80F8-BD4C-B738-9609A0D2EC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931788-978B-1C46-89E6-FDC4B1438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61F11-8AE3-464C-A25A-5E9028A80BB6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E4B6C-5D39-254D-96ED-BD11B1594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9244AB-E74A-8446-BD45-0BBA39399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40FC-CC09-D64A-8DDE-1680913AF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192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1D960-310A-DE43-B421-2C49D8934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F716F-14D7-E54D-8D8D-19026FEBFE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EF86B9-7503-9C4E-ACCD-091FDA3834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E2DC7C-7DF7-6740-A687-2C2E72A61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61F11-8AE3-464C-A25A-5E9028A80BB6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DA2394-1A0A-E04A-AC6B-1EC6E7FCF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34C49A-73AF-AF40-B331-909AE7487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40FC-CC09-D64A-8DDE-1680913AF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427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39FA0-B841-5D4F-A2D5-3DB2335AC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FC4F12-6C3F-4347-91E4-EC8E045CC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0A84AC-10F5-2C49-B692-BFDDD9879A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37A3EF-0809-2249-A00B-D2AA072D29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512344-94E2-594D-9630-821464749E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6CFE88-1070-5E4D-85BC-37D545A7E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61F11-8AE3-464C-A25A-5E9028A80BB6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6AEC18-BB3C-FD43-9599-9761D7E7E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A0868D-26B6-A742-A40F-814FC14C2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40FC-CC09-D64A-8DDE-1680913AF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721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9246C-FB24-1945-88A7-CFA644BC1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A5594B-497C-9546-B341-FFC4227E8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61F11-8AE3-464C-A25A-5E9028A80BB6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5318B3-FD73-7145-BAAA-8B619EB00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9E72FA-7741-114B-95CE-09C8375FD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40FC-CC09-D64A-8DDE-1680913AF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229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F0E884-280C-8643-A9E6-39AC89BDA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61F11-8AE3-464C-A25A-5E9028A80BB6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FA5C43-2ED5-004C-912D-F0E210FF4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F447B5-0A25-E34B-99B1-A23107AA1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40FC-CC09-D64A-8DDE-1680913AF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624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34ADB-5520-554B-92C7-FF46B940E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49983D-551E-D84D-970C-CDA22AA72B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903BE-2522-294F-AFC4-C4CDDFA9D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577C54-18FE-E240-B60D-4C9095B52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61F11-8AE3-464C-A25A-5E9028A80BB6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5A6F09-327E-AB4E-B9E1-29498565A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745173-398D-A34F-9893-FDB069500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40FC-CC09-D64A-8DDE-1680913AF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866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66A20-F879-2642-8343-E715B0217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4AD802-F2BF-0740-B7FF-AE2A13C3FC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D2E89C-3FB6-CC48-936B-E0A8FB4D70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74E14A-B59D-4746-A172-8C45F5A84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61F11-8AE3-464C-A25A-5E9028A80BB6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F658E5-8251-3641-A39F-13631D764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9ED73C-F977-5C4E-9526-CCE3A300B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40FC-CC09-D64A-8DDE-1680913AF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256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DF446-6AA4-0641-9502-ED8C44658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246640-857B-6644-86F2-F50EAD34AD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EA684B-D963-DC43-ACD6-E9DA5B144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61F11-8AE3-464C-A25A-5E9028A80BB6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EF2F47-05F3-7E48-8AC7-22F51E039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2D1497-ABF3-9C44-8F69-2A0FE09E3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40FC-CC09-D64A-8DDE-1680913AF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075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BFFEAF-C44C-DB4E-B539-C011B1BBB3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D65455-99DF-444F-BEBD-22AFCECC08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60C5FC-C1DB-7A4D-B840-1B085D149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61F11-8AE3-464C-A25A-5E9028A80BB6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F89656-3140-8846-89F2-50D190CD0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62D1B2-9C6E-6E48-8168-52B581A62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40FC-CC09-D64A-8DDE-1680913AF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341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05ABD5-0373-3145-9B10-D7D641A4F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63E255-7104-9B4B-8D93-42377F84C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93153D-A254-B04B-8742-8320D55125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61F11-8AE3-464C-A25A-5E9028A80BB6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EBE857-3023-364B-9635-6349991D29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750FC-BDBE-584E-9D22-E3371A3709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040FC-CC09-D64A-8DDE-1680913AF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52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faspselib.denr.gov.ph/REDD%2B" TargetMode="External"/><Relationship Id="rId2" Type="http://schemas.openxmlformats.org/officeDocument/2006/relationships/hyperlink" Target="http://faspselib.denr.gov.ph/taxonomy/term/1776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limate-standards.org/2009/09/09/philippines-penablanca-sustainable-reforestation-project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F279E-192A-4BCC-8C9D-F752CB70B6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120" y="1666240"/>
            <a:ext cx="11145520" cy="2428240"/>
          </a:xfrm>
        </p:spPr>
        <p:txBody>
          <a:bodyPr>
            <a:normAutofit/>
          </a:bodyPr>
          <a:lstStyle/>
          <a:p>
            <a:r>
              <a:rPr lang="en-PH" dirty="0">
                <a:latin typeface="Bahnschrift" panose="020B0502040204020203" pitchFamily="34" charset="0"/>
              </a:rPr>
              <a:t>List of REDD+/ REDD+ Related </a:t>
            </a:r>
            <a:br>
              <a:rPr lang="en-PH" dirty="0">
                <a:latin typeface="Bahnschrift" panose="020B0502040204020203" pitchFamily="34" charset="0"/>
              </a:rPr>
            </a:br>
            <a:r>
              <a:rPr lang="en-PH" dirty="0">
                <a:latin typeface="Bahnschrift" panose="020B0502040204020203" pitchFamily="34" charset="0"/>
              </a:rPr>
              <a:t>Projects/Programs</a:t>
            </a:r>
            <a:br>
              <a:rPr lang="en-PH" dirty="0">
                <a:latin typeface="Bahnschrift" panose="020B0502040204020203" pitchFamily="34" charset="0"/>
              </a:rPr>
            </a:br>
            <a:r>
              <a:rPr lang="en-PH" sz="4000" dirty="0">
                <a:latin typeface="Bahnschrift" panose="020B0502040204020203" pitchFamily="34" charset="0"/>
              </a:rPr>
              <a:t>For Updating/Stocktaking</a:t>
            </a:r>
            <a:endParaRPr lang="en-US" dirty="0">
              <a:latin typeface="Bahnschrift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0ABF48-29F3-4E19-A8E5-ECE943FCD35D}"/>
              </a:ext>
            </a:extLst>
          </p:cNvPr>
          <p:cNvSpPr txBox="1"/>
          <p:nvPr/>
        </p:nvSpPr>
        <p:spPr>
          <a:xfrm>
            <a:off x="452120" y="5723423"/>
            <a:ext cx="52677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dirty="0">
                <a:latin typeface="Bahnschrift" panose="020B0502040204020203" pitchFamily="34" charset="0"/>
              </a:rPr>
              <a:t>Atty. Edna </a:t>
            </a:r>
            <a:r>
              <a:rPr lang="en-PH" dirty="0" err="1">
                <a:latin typeface="Bahnschrift" panose="020B0502040204020203" pitchFamily="34" charset="0"/>
              </a:rPr>
              <a:t>Maguigad</a:t>
            </a:r>
            <a:r>
              <a:rPr lang="en-PH" dirty="0">
                <a:latin typeface="Bahnschrift" panose="020B0502040204020203" pitchFamily="34" charset="0"/>
              </a:rPr>
              <a:t> (ednamaguigad@gmail.com)</a:t>
            </a:r>
          </a:p>
          <a:p>
            <a:r>
              <a:rPr lang="en-PH" dirty="0">
                <a:latin typeface="Bahnschrift" panose="020B0502040204020203" pitchFamily="34" charset="0"/>
              </a:rPr>
              <a:t>Audrey Palomar (audreypalomar@gmail.com)</a:t>
            </a:r>
          </a:p>
          <a:p>
            <a:r>
              <a:rPr lang="en-PH" dirty="0" err="1">
                <a:latin typeface="Bahnschrift" panose="020B0502040204020203" pitchFamily="34" charset="0"/>
              </a:rPr>
              <a:t>Yesmeen</a:t>
            </a:r>
            <a:r>
              <a:rPr lang="en-PH" dirty="0">
                <a:latin typeface="Bahnschrift" panose="020B0502040204020203" pitchFamily="34" charset="0"/>
              </a:rPr>
              <a:t> </a:t>
            </a:r>
            <a:r>
              <a:rPr lang="en-PH" dirty="0" err="1">
                <a:latin typeface="Bahnschrift" panose="020B0502040204020203" pitchFamily="34" charset="0"/>
              </a:rPr>
              <a:t>Frani</a:t>
            </a:r>
            <a:r>
              <a:rPr lang="en-PH" dirty="0">
                <a:latin typeface="Bahnschrift" panose="020B0502040204020203" pitchFamily="34" charset="0"/>
              </a:rPr>
              <a:t> (esifrani@gmail.com)</a:t>
            </a:r>
            <a:endParaRPr lang="en-US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42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E5FF8A-06D9-465D-B6C4-BFCA42E0A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815" y="418693"/>
            <a:ext cx="8866206" cy="5799763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9D77E40-B60A-4DA6-BE2E-E4B430143A68}"/>
              </a:ext>
            </a:extLst>
          </p:cNvPr>
          <p:cNvSpPr/>
          <p:nvPr/>
        </p:nvSpPr>
        <p:spPr>
          <a:xfrm>
            <a:off x="2442258" y="2592729"/>
            <a:ext cx="2303362" cy="752355"/>
          </a:xfrm>
          <a:prstGeom prst="round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7C48FA5-FC78-427A-98B9-A80C608B96B4}"/>
              </a:ext>
            </a:extLst>
          </p:cNvPr>
          <p:cNvSpPr/>
          <p:nvPr/>
        </p:nvSpPr>
        <p:spPr>
          <a:xfrm>
            <a:off x="214134" y="2592730"/>
            <a:ext cx="1745845" cy="1076445"/>
          </a:xfrm>
          <a:prstGeom prst="roundRect">
            <a:avLst/>
          </a:prstGeom>
          <a:solidFill>
            <a:srgbClr val="002060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000" b="1" dirty="0">
                <a:solidFill>
                  <a:schemeClr val="bg1"/>
                </a:solidFill>
                <a:latin typeface="Bahnschrift" panose="020B0502040204020203" pitchFamily="34" charset="0"/>
              </a:rPr>
              <a:t>Project Standards</a:t>
            </a:r>
            <a:endParaRPr lang="en-US" sz="2000" b="1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r>
              <a:rPr lang="en-PH" sz="1200" dirty="0">
                <a:solidFill>
                  <a:schemeClr val="bg1"/>
                </a:solidFill>
                <a:latin typeface="Bahnschrift" panose="020B0502040204020203" pitchFamily="34" charset="0"/>
              </a:rPr>
              <a:t>-</a:t>
            </a:r>
            <a:r>
              <a:rPr lang="en-US" sz="1200" dirty="0">
                <a:solidFill>
                  <a:schemeClr val="bg1"/>
                </a:solidFill>
                <a:latin typeface="Bahnschrift" panose="020B0502040204020203" pitchFamily="34" charset="0"/>
              </a:rPr>
              <a:t>VCS</a:t>
            </a:r>
            <a:endParaRPr lang="en-PH" sz="12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94A1DB06-A410-493C-B936-8424FBE28882}"/>
              </a:ext>
            </a:extLst>
          </p:cNvPr>
          <p:cNvSpPr/>
          <p:nvPr/>
        </p:nvSpPr>
        <p:spPr>
          <a:xfrm>
            <a:off x="1959978" y="2801073"/>
            <a:ext cx="482279" cy="335666"/>
          </a:xfrm>
          <a:prstGeom prst="lef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E73D0E0-F07F-410B-AF75-CBE8490B183A}"/>
              </a:ext>
            </a:extLst>
          </p:cNvPr>
          <p:cNvSpPr/>
          <p:nvPr/>
        </p:nvSpPr>
        <p:spPr>
          <a:xfrm>
            <a:off x="5143019" y="2586942"/>
            <a:ext cx="4394519" cy="752355"/>
          </a:xfrm>
          <a:prstGeom prst="round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BB6087B-17BE-48B7-A79E-30FBA9A2351F}"/>
              </a:ext>
            </a:extLst>
          </p:cNvPr>
          <p:cNvSpPr/>
          <p:nvPr/>
        </p:nvSpPr>
        <p:spPr>
          <a:xfrm>
            <a:off x="10116277" y="2586942"/>
            <a:ext cx="1861589" cy="1197980"/>
          </a:xfrm>
          <a:prstGeom prst="roundRect">
            <a:avLst/>
          </a:prstGeom>
          <a:solidFill>
            <a:srgbClr val="00B050"/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000" b="1" dirty="0">
                <a:solidFill>
                  <a:schemeClr val="tx1"/>
                </a:solidFill>
                <a:latin typeface="Bahnschrift" panose="020B0502040204020203" pitchFamily="34" charset="0"/>
              </a:rPr>
              <a:t>Jurisdictional Standards</a:t>
            </a:r>
            <a:endParaRPr lang="en-US" sz="2000" b="1" dirty="0">
              <a:solidFill>
                <a:schemeClr val="tx1"/>
              </a:solidFill>
              <a:latin typeface="Bahnschrift" panose="020B0502040204020203" pitchFamily="34" charset="0"/>
            </a:endParaRPr>
          </a:p>
          <a:p>
            <a:r>
              <a:rPr lang="en-PH" sz="1200" dirty="0">
                <a:solidFill>
                  <a:schemeClr val="tx1"/>
                </a:solidFill>
                <a:latin typeface="Bahnschrift" panose="020B0502040204020203" pitchFamily="34" charset="0"/>
              </a:rPr>
              <a:t>-</a:t>
            </a:r>
            <a:r>
              <a:rPr lang="en-US" sz="1200" dirty="0">
                <a:solidFill>
                  <a:schemeClr val="tx1"/>
                </a:solidFill>
                <a:latin typeface="Bahnschrift" panose="020B0502040204020203" pitchFamily="34" charset="0"/>
              </a:rPr>
              <a:t>VCS JNR</a:t>
            </a:r>
          </a:p>
          <a:p>
            <a:r>
              <a:rPr lang="en-PH" sz="1200" dirty="0">
                <a:solidFill>
                  <a:schemeClr val="tx1"/>
                </a:solidFill>
                <a:latin typeface="Bahnschrift" panose="020B0502040204020203" pitchFamily="34" charset="0"/>
              </a:rPr>
              <a:t>-FCPF Carbon Fund</a:t>
            </a:r>
          </a:p>
          <a:p>
            <a:r>
              <a:rPr lang="en-PH" sz="1200" dirty="0">
                <a:solidFill>
                  <a:schemeClr val="tx1"/>
                </a:solidFill>
                <a:latin typeface="Bahnschrift" panose="020B0502040204020203" pitchFamily="34" charset="0"/>
              </a:rPr>
              <a:t>-ART TREES</a:t>
            </a:r>
          </a:p>
        </p:txBody>
      </p:sp>
      <p:sp>
        <p:nvSpPr>
          <p:cNvPr id="10" name="Arrow: Left 9">
            <a:extLst>
              <a:ext uri="{FF2B5EF4-FFF2-40B4-BE49-F238E27FC236}">
                <a16:creationId xmlns:a16="http://schemas.microsoft.com/office/drawing/2014/main" id="{F381F0CF-CF87-4AF8-AF13-0D41B4A0311F}"/>
              </a:ext>
            </a:extLst>
          </p:cNvPr>
          <p:cNvSpPr/>
          <p:nvPr/>
        </p:nvSpPr>
        <p:spPr>
          <a:xfrm rot="10800000">
            <a:off x="9585768" y="2785640"/>
            <a:ext cx="482279" cy="335666"/>
          </a:xfrm>
          <a:prstGeom prst="lef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A1DD3EA-CE36-47B8-A3BF-75B9B8EADD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1117" y="6226774"/>
            <a:ext cx="7791450" cy="40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25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D8E1A2F-4995-4A9E-B633-1BB56AD9D9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639079"/>
              </p:ext>
            </p:extLst>
          </p:nvPr>
        </p:nvGraphicFramePr>
        <p:xfrm>
          <a:off x="162044" y="205228"/>
          <a:ext cx="11867912" cy="5618054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616986">
                  <a:extLst>
                    <a:ext uri="{9D8B030D-6E8A-4147-A177-3AD203B41FA5}">
                      <a16:colId xmlns:a16="http://schemas.microsoft.com/office/drawing/2014/main" val="1831929932"/>
                    </a:ext>
                  </a:extLst>
                </a:gridCol>
                <a:gridCol w="2865120">
                  <a:extLst>
                    <a:ext uri="{9D8B030D-6E8A-4147-A177-3AD203B41FA5}">
                      <a16:colId xmlns:a16="http://schemas.microsoft.com/office/drawing/2014/main" val="1620061953"/>
                    </a:ext>
                  </a:extLst>
                </a:gridCol>
                <a:gridCol w="2092827">
                  <a:extLst>
                    <a:ext uri="{9D8B030D-6E8A-4147-A177-3AD203B41FA5}">
                      <a16:colId xmlns:a16="http://schemas.microsoft.com/office/drawing/2014/main" val="2065255666"/>
                    </a:ext>
                  </a:extLst>
                </a:gridCol>
                <a:gridCol w="2237262">
                  <a:extLst>
                    <a:ext uri="{9D8B030D-6E8A-4147-A177-3AD203B41FA5}">
                      <a16:colId xmlns:a16="http://schemas.microsoft.com/office/drawing/2014/main" val="2540279874"/>
                    </a:ext>
                  </a:extLst>
                </a:gridCol>
                <a:gridCol w="2095018">
                  <a:extLst>
                    <a:ext uri="{9D8B030D-6E8A-4147-A177-3AD203B41FA5}">
                      <a16:colId xmlns:a16="http://schemas.microsoft.com/office/drawing/2014/main" val="3653657649"/>
                    </a:ext>
                  </a:extLst>
                </a:gridCol>
                <a:gridCol w="960699">
                  <a:extLst>
                    <a:ext uri="{9D8B030D-6E8A-4147-A177-3AD203B41FA5}">
                      <a16:colId xmlns:a16="http://schemas.microsoft.com/office/drawing/2014/main" val="3106904015"/>
                    </a:ext>
                  </a:extLst>
                </a:gridCol>
              </a:tblGrid>
              <a:tr h="395814">
                <a:tc>
                  <a:txBody>
                    <a:bodyPr/>
                    <a:lstStyle/>
                    <a:p>
                      <a:pPr algn="ctr"/>
                      <a:r>
                        <a:rPr lang="en-PH" sz="1600" dirty="0">
                          <a:latin typeface="Bahnschrift" panose="020B0502040204020203" pitchFamily="34" charset="0"/>
                        </a:rPr>
                        <a:t>Status</a:t>
                      </a:r>
                      <a:endParaRPr lang="en-US" sz="16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600" dirty="0">
                          <a:latin typeface="Bahnschrift" panose="020B0502040204020203" pitchFamily="34" charset="0"/>
                        </a:rPr>
                        <a:t>Name</a:t>
                      </a:r>
                      <a:endParaRPr lang="en-US" sz="16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600" dirty="0">
                          <a:latin typeface="Bahnschrift" panose="020B0502040204020203" pitchFamily="34" charset="0"/>
                        </a:rPr>
                        <a:t>Implementer</a:t>
                      </a:r>
                      <a:endParaRPr lang="en-US" sz="16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600" dirty="0">
                          <a:latin typeface="Bahnschrift" panose="020B0502040204020203" pitchFamily="34" charset="0"/>
                        </a:rPr>
                        <a:t>Sponsor</a:t>
                      </a:r>
                      <a:endParaRPr lang="en-US" sz="16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600" dirty="0">
                          <a:latin typeface="Bahnschrift" panose="020B0502040204020203" pitchFamily="34" charset="0"/>
                        </a:rPr>
                        <a:t>Location</a:t>
                      </a:r>
                      <a:endParaRPr lang="en-US" sz="16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600" dirty="0">
                          <a:latin typeface="Bahnschrift" panose="020B0502040204020203" pitchFamily="34" charset="0"/>
                        </a:rPr>
                        <a:t>Period</a:t>
                      </a:r>
                      <a:endParaRPr lang="en-US" sz="16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262585"/>
                  </a:ext>
                </a:extLst>
              </a:tr>
              <a:tr h="426049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200" dirty="0">
                          <a:solidFill>
                            <a:srgbClr val="00B050"/>
                          </a:solidFill>
                          <a:effectLst/>
                          <a:latin typeface="Bahnschrift" panose="020B0502040204020203" pitchFamily="34" charset="0"/>
                        </a:rPr>
                        <a:t>Completed – Demonstration Site (No PDD)</a:t>
                      </a:r>
                      <a:endParaRPr lang="en-US" sz="1200" b="0" dirty="0">
                        <a:solidFill>
                          <a:srgbClr val="00B05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 u="sng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Climate-Relevant Modernization of Forest Policy and Piloting of REDD in the Philippines</a:t>
                      </a:r>
                      <a:endParaRPr lang="en-US" sz="1200" b="0" u="sng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Forest Management Bureau (FMB)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German Agency for International Cooperation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Southern Leyte</a:t>
                      </a:r>
                      <a:endParaRPr lang="en-US" sz="12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2009–2013</a:t>
                      </a:r>
                      <a:endParaRPr lang="en-US" sz="12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248913"/>
                  </a:ext>
                </a:extLst>
              </a:tr>
              <a:tr h="272902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B050"/>
                          </a:solidFill>
                          <a:effectLst/>
                          <a:latin typeface="Bahnschrift" panose="020B0502040204020203" pitchFamily="34" charset="0"/>
                        </a:rPr>
                        <a:t>Completed – Demonstration Site (No PDD)</a:t>
                      </a:r>
                      <a:endParaRPr lang="en-US" sz="1200" b="0" dirty="0">
                        <a:solidFill>
                          <a:srgbClr val="00B05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 rowSpan="3">
                  <a:txBody>
                    <a:bodyPr/>
                    <a:lstStyle/>
                    <a:p>
                      <a:pPr rtl="0" fontAlgn="t"/>
                      <a:r>
                        <a:rPr lang="en-US" sz="1200" u="sng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Preparation of a National REDD+ Mechanism for Greenhouse Gas Reduction and Conservation of Biodiversity in the Philippines</a:t>
                      </a:r>
                      <a:endParaRPr lang="en-US" sz="1200" b="0" u="sng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 rowSpan="3">
                  <a:txBody>
                    <a:bodyPr/>
                    <a:lstStyle/>
                    <a:p>
                      <a:pPr rtl="0"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Forest Management Bureau (FMB)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 rowSpan="3">
                  <a:txBody>
                    <a:bodyPr/>
                    <a:lstStyle/>
                    <a:p>
                      <a:pPr rtl="0"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German Agency for International Cooperation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Albay</a:t>
                      </a:r>
                      <a:endParaRPr lang="en-US" sz="12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2012–2017</a:t>
                      </a:r>
                      <a:endParaRPr lang="en-US" sz="12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443258"/>
                  </a:ext>
                </a:extLst>
              </a:tr>
              <a:tr h="272902">
                <a:tc vMerge="1">
                  <a:txBody>
                    <a:bodyPr/>
                    <a:lstStyle/>
                    <a:p>
                      <a:endParaRPr lang="en-US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1200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Davao Oriental</a:t>
                      </a:r>
                      <a:endParaRPr lang="en-US" sz="12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588354"/>
                  </a:ext>
                </a:extLst>
              </a:tr>
              <a:tr h="272902">
                <a:tc vMerge="1">
                  <a:txBody>
                    <a:bodyPr/>
                    <a:lstStyle/>
                    <a:p>
                      <a:endParaRPr lang="en-US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1200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Eastern Samar</a:t>
                      </a:r>
                      <a:endParaRPr lang="en-US" sz="12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222209"/>
                  </a:ext>
                </a:extLst>
              </a:tr>
              <a:tr h="571072">
                <a:tc>
                  <a:txBody>
                    <a:bodyPr/>
                    <a:lstStyle/>
                    <a:p>
                      <a:pPr algn="ctr" rtl="0" fontAlgn="t"/>
                      <a:r>
                        <a:rPr lang="en-PH" sz="12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&lt;Type status and change font color based on legend below&gt;</a:t>
                      </a:r>
                      <a:endParaRPr lang="en-US" sz="12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Advancing Development of Victoria-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Anepahan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 Communities and Ecosystem through REDD (ADVANCE REDD)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-Non-Timber Forest Products – Exchange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Programme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 (NTFP-EP)</a:t>
                      </a:r>
                    </a:p>
                    <a:p>
                      <a:pPr rtl="0"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-Flora and Fauna International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European Union (EU)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Narra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 and Quezon, Palawan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2010–2013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549181"/>
                  </a:ext>
                </a:extLst>
              </a:tr>
              <a:tr h="63677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2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&lt;Type status and change font color based on legend below&gt;</a:t>
                      </a:r>
                      <a:endParaRPr lang="en-US" sz="12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  <a:p>
                      <a:pPr algn="ctr" rtl="0" fontAlgn="t"/>
                      <a:endParaRPr lang="en-US" sz="1200" b="0" dirty="0">
                        <a:solidFill>
                          <a:srgbClr val="00206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Community Carbon Pools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Programme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 (C2P2)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-Flora and Fauna International</a:t>
                      </a:r>
                      <a:br>
                        <a:rPr lang="en-US" sz="1200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</a:br>
                      <a:r>
                        <a:rPr lang="en-US" sz="1200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-Non-Timber Forest Products - Exchange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Programme</a:t>
                      </a:r>
                      <a:endParaRPr lang="en-US" sz="12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European Union (EU) Team Energy Foundation Inc. (TEFI)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Southern Sierra Madre Mountain 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2010–2014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537125"/>
                  </a:ext>
                </a:extLst>
              </a:tr>
              <a:tr h="39107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2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&lt;Type status and change font color based on legend below&gt;</a:t>
                      </a:r>
                      <a:endParaRPr lang="en-US" sz="12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  <a:p>
                      <a:pPr algn="ctr" rtl="0" fontAlgn="t"/>
                      <a:endParaRPr lang="en-US" sz="1200" b="0" dirty="0">
                        <a:solidFill>
                          <a:srgbClr val="00206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Mindoro Forest and Biodiversity Conservation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Programme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Center for Conservation Innovations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Ayala Corporation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Puerto Galera &amp; San Teodoro, Oriental Mindoro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2018-Present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extLst>
                  <a:ext uri="{0D108BD9-81ED-4DB2-BD59-A6C34878D82A}">
                    <a16:rowId xmlns:a16="http://schemas.microsoft.com/office/drawing/2014/main" val="744162201"/>
                  </a:ext>
                </a:extLst>
              </a:tr>
              <a:tr h="57107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2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&lt;Type status and change font color based on legend below&gt;</a:t>
                      </a:r>
                      <a:endParaRPr lang="en-US" sz="12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  <a:p>
                      <a:pPr algn="ctr" rtl="0" fontAlgn="t"/>
                      <a:endParaRPr lang="en-US" sz="1200" b="0" dirty="0">
                        <a:solidFill>
                          <a:srgbClr val="00206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Preparing the Communities of Victoria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Anepahan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 Mountain Range for REDD+ Engagement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Center for Conservation Innovations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Forest Foundation Philippines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Victoria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Anepahan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 Mountain Range, Palawan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2020-Present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extLst>
                  <a:ext uri="{0D108BD9-81ED-4DB2-BD59-A6C34878D82A}">
                    <a16:rowId xmlns:a16="http://schemas.microsoft.com/office/drawing/2014/main" val="2979776434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4309E650-ECA7-4B49-8341-89BBC133AD4A}"/>
              </a:ext>
            </a:extLst>
          </p:cNvPr>
          <p:cNvSpPr/>
          <p:nvPr/>
        </p:nvSpPr>
        <p:spPr>
          <a:xfrm>
            <a:off x="3638517" y="6095347"/>
            <a:ext cx="281653" cy="295154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3B1480-5490-4065-87C4-A18209CBAEAC}"/>
              </a:ext>
            </a:extLst>
          </p:cNvPr>
          <p:cNvSpPr txBox="1"/>
          <p:nvPr/>
        </p:nvSpPr>
        <p:spPr>
          <a:xfrm>
            <a:off x="3966469" y="6058258"/>
            <a:ext cx="1601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dirty="0">
                <a:latin typeface="Bahnschrift" panose="020B0502040204020203" pitchFamily="34" charset="0"/>
              </a:rPr>
              <a:t>Project-Level</a:t>
            </a:r>
            <a:endParaRPr lang="en-US" dirty="0">
              <a:latin typeface="Bahnschrift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CDA1CE-D543-4415-BD1B-F8D6BF92274A}"/>
              </a:ext>
            </a:extLst>
          </p:cNvPr>
          <p:cNvSpPr txBox="1"/>
          <p:nvPr/>
        </p:nvSpPr>
        <p:spPr>
          <a:xfrm>
            <a:off x="567031" y="6047514"/>
            <a:ext cx="3025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dirty="0">
                <a:latin typeface="Bahnschrift" panose="020B0502040204020203" pitchFamily="34" charset="0"/>
              </a:rPr>
              <a:t>Jurisdictional (Subnational)</a:t>
            </a:r>
            <a:endParaRPr lang="en-US" dirty="0">
              <a:latin typeface="Bahnschrift" panose="020B05020402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F40D11-5DEE-4853-8604-B311BA105957}"/>
              </a:ext>
            </a:extLst>
          </p:cNvPr>
          <p:cNvSpPr/>
          <p:nvPr/>
        </p:nvSpPr>
        <p:spPr>
          <a:xfrm>
            <a:off x="239079" y="6099586"/>
            <a:ext cx="281653" cy="29515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FE580F-4223-4D5E-86E5-472F7EA048DA}"/>
              </a:ext>
            </a:extLst>
          </p:cNvPr>
          <p:cNvSpPr txBox="1"/>
          <p:nvPr/>
        </p:nvSpPr>
        <p:spPr>
          <a:xfrm>
            <a:off x="567031" y="6402871"/>
            <a:ext cx="2662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dirty="0">
                <a:latin typeface="Bahnschrift" panose="020B0502040204020203" pitchFamily="34" charset="0"/>
              </a:rPr>
              <a:t>Jurisdictional (National)</a:t>
            </a:r>
            <a:endParaRPr lang="en-US" dirty="0">
              <a:latin typeface="Bahnschrift" panose="020B05020402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DBD63E-101D-4A05-8CA9-0CE0BB73015C}"/>
              </a:ext>
            </a:extLst>
          </p:cNvPr>
          <p:cNvSpPr/>
          <p:nvPr/>
        </p:nvSpPr>
        <p:spPr>
          <a:xfrm>
            <a:off x="250525" y="6469926"/>
            <a:ext cx="281653" cy="295154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EB9272-493A-40E0-8ABD-90DADAAB82EA}"/>
              </a:ext>
            </a:extLst>
          </p:cNvPr>
          <p:cNvSpPr/>
          <p:nvPr/>
        </p:nvSpPr>
        <p:spPr>
          <a:xfrm>
            <a:off x="3638517" y="6477049"/>
            <a:ext cx="281653" cy="29515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B26E25-90C8-487A-8F0E-9D1C7E41977F}"/>
              </a:ext>
            </a:extLst>
          </p:cNvPr>
          <p:cNvSpPr txBox="1"/>
          <p:nvPr/>
        </p:nvSpPr>
        <p:spPr>
          <a:xfrm>
            <a:off x="3966469" y="6390501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dirty="0">
                <a:latin typeface="Bahnschrift" panose="020B0502040204020203" pitchFamily="34" charset="0"/>
              </a:rPr>
              <a:t>Others</a:t>
            </a:r>
            <a:endParaRPr lang="en-US" dirty="0">
              <a:latin typeface="Bahnschrift" panose="020B05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0B732F-B717-4FCA-BCE9-50FA9849EA70}"/>
              </a:ext>
            </a:extLst>
          </p:cNvPr>
          <p:cNvSpPr txBox="1"/>
          <p:nvPr/>
        </p:nvSpPr>
        <p:spPr>
          <a:xfrm>
            <a:off x="5614489" y="5848873"/>
            <a:ext cx="63093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>
                <a:latin typeface="Bahnschrift" panose="020B0502040204020203" pitchFamily="34" charset="0"/>
              </a:rPr>
              <a:t>Instructions: </a:t>
            </a:r>
            <a:r>
              <a:rPr lang="en-PH" dirty="0">
                <a:latin typeface="Bahnschrift" panose="020B0502040204020203" pitchFamily="34" charset="0"/>
              </a:rPr>
              <a:t>Please type the status of the project/program and follow the color code to specify the scale of the project. Please correct other details if necessary.</a:t>
            </a:r>
            <a:endParaRPr lang="en-US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050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D8E1A2F-4995-4A9E-B633-1BB56AD9D9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6130095"/>
              </p:ext>
            </p:extLst>
          </p:nvPr>
        </p:nvGraphicFramePr>
        <p:xfrm>
          <a:off x="181334" y="199134"/>
          <a:ext cx="11867912" cy="4937334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616986">
                  <a:extLst>
                    <a:ext uri="{9D8B030D-6E8A-4147-A177-3AD203B41FA5}">
                      <a16:colId xmlns:a16="http://schemas.microsoft.com/office/drawing/2014/main" val="1831929932"/>
                    </a:ext>
                  </a:extLst>
                </a:gridCol>
                <a:gridCol w="2865120">
                  <a:extLst>
                    <a:ext uri="{9D8B030D-6E8A-4147-A177-3AD203B41FA5}">
                      <a16:colId xmlns:a16="http://schemas.microsoft.com/office/drawing/2014/main" val="1620061953"/>
                    </a:ext>
                  </a:extLst>
                </a:gridCol>
                <a:gridCol w="2092827">
                  <a:extLst>
                    <a:ext uri="{9D8B030D-6E8A-4147-A177-3AD203B41FA5}">
                      <a16:colId xmlns:a16="http://schemas.microsoft.com/office/drawing/2014/main" val="2065255666"/>
                    </a:ext>
                  </a:extLst>
                </a:gridCol>
                <a:gridCol w="2237262">
                  <a:extLst>
                    <a:ext uri="{9D8B030D-6E8A-4147-A177-3AD203B41FA5}">
                      <a16:colId xmlns:a16="http://schemas.microsoft.com/office/drawing/2014/main" val="2540279874"/>
                    </a:ext>
                  </a:extLst>
                </a:gridCol>
                <a:gridCol w="2095018">
                  <a:extLst>
                    <a:ext uri="{9D8B030D-6E8A-4147-A177-3AD203B41FA5}">
                      <a16:colId xmlns:a16="http://schemas.microsoft.com/office/drawing/2014/main" val="3653657649"/>
                    </a:ext>
                  </a:extLst>
                </a:gridCol>
                <a:gridCol w="960699">
                  <a:extLst>
                    <a:ext uri="{9D8B030D-6E8A-4147-A177-3AD203B41FA5}">
                      <a16:colId xmlns:a16="http://schemas.microsoft.com/office/drawing/2014/main" val="3106904015"/>
                    </a:ext>
                  </a:extLst>
                </a:gridCol>
              </a:tblGrid>
              <a:tr h="395814">
                <a:tc>
                  <a:txBody>
                    <a:bodyPr/>
                    <a:lstStyle/>
                    <a:p>
                      <a:pPr algn="ctr"/>
                      <a:r>
                        <a:rPr lang="en-PH" sz="1600" dirty="0">
                          <a:latin typeface="Bahnschrift" panose="020B0502040204020203" pitchFamily="34" charset="0"/>
                        </a:rPr>
                        <a:t>Status</a:t>
                      </a:r>
                      <a:endParaRPr lang="en-US" sz="16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600" dirty="0">
                          <a:latin typeface="Bahnschrift" panose="020B0502040204020203" pitchFamily="34" charset="0"/>
                        </a:rPr>
                        <a:t>Name</a:t>
                      </a:r>
                      <a:endParaRPr lang="en-US" sz="16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600" dirty="0">
                          <a:latin typeface="Bahnschrift" panose="020B0502040204020203" pitchFamily="34" charset="0"/>
                        </a:rPr>
                        <a:t>Implementer</a:t>
                      </a:r>
                      <a:endParaRPr lang="en-US" sz="16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600" dirty="0">
                          <a:latin typeface="Bahnschrift" panose="020B0502040204020203" pitchFamily="34" charset="0"/>
                        </a:rPr>
                        <a:t>Sponsor</a:t>
                      </a:r>
                      <a:endParaRPr lang="en-US" sz="16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600" dirty="0">
                          <a:latin typeface="Bahnschrift" panose="020B0502040204020203" pitchFamily="34" charset="0"/>
                        </a:rPr>
                        <a:t>Location</a:t>
                      </a:r>
                      <a:endParaRPr lang="en-US" sz="16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600" dirty="0">
                          <a:latin typeface="Bahnschrift" panose="020B0502040204020203" pitchFamily="34" charset="0"/>
                        </a:rPr>
                        <a:t>Period</a:t>
                      </a:r>
                      <a:endParaRPr lang="en-US" sz="16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262585"/>
                  </a:ext>
                </a:extLst>
              </a:tr>
              <a:tr h="272902">
                <a:tc>
                  <a:txBody>
                    <a:bodyPr/>
                    <a:lstStyle/>
                    <a:p>
                      <a:pPr algn="ctr" rtl="0" fontAlgn="t"/>
                      <a:r>
                        <a:rPr lang="en-PH" sz="12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&lt;Type status and change font color based on legend below&gt;</a:t>
                      </a:r>
                      <a:endParaRPr lang="en-US" sz="12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Piloting REDD+ project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Non-Timber Forest Products - Exchange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Programme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Forest Foundation Philippines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Kimangkil-Kalanawan-Sumagaya-Pamalihi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 (KKSP) Mountain Range</a:t>
                      </a:r>
                      <a:endParaRPr lang="en-US" sz="12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2018-2021</a:t>
                      </a:r>
                      <a:endParaRPr lang="en-US" sz="12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056104"/>
                  </a:ext>
                </a:extLst>
              </a:tr>
              <a:tr h="27290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2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&lt;Type status and change font color based on legend below&gt;</a:t>
                      </a:r>
                      <a:endParaRPr lang="en-US" sz="12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Quirino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 Forest Carbon 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Conservation International Philippines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MoreTrees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Quirino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 Province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2009-2029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587746"/>
                  </a:ext>
                </a:extLst>
              </a:tr>
              <a:tr h="45483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2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&lt;Type status and change font color based on legend below&gt;</a:t>
                      </a:r>
                      <a:endParaRPr lang="en-US" sz="12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r>
                        <a:rPr lang="en-US" sz="1200" u="sng" kern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Philippine </a:t>
                      </a:r>
                      <a:r>
                        <a:rPr lang="en-US" sz="1200" u="sng" kern="1200" dirty="0" err="1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Peñablanca</a:t>
                      </a:r>
                      <a:r>
                        <a:rPr lang="en-US" sz="1200" u="sng" kern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Sustainable Reforestation Project</a:t>
                      </a:r>
                      <a:endParaRPr lang="en-US" sz="12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Conservation International Philippines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Toyota Motor Corporation (TMC)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Peñablanca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 Province</a:t>
                      </a:r>
                      <a:endParaRPr lang="en-US" sz="12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2009-2014</a:t>
                      </a:r>
                      <a:endParaRPr lang="en-US" sz="12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499520"/>
                  </a:ext>
                </a:extLst>
              </a:tr>
              <a:tr h="57107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2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&lt;Type status and change font color based on legend below&gt;</a:t>
                      </a:r>
                      <a:endParaRPr lang="en-US" sz="12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PH" sz="1200" b="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Forest and Biodiversity Conservation </a:t>
                      </a:r>
                      <a:r>
                        <a:rPr lang="en-PH" sz="1200" b="0" dirty="0" err="1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Programme</a:t>
                      </a:r>
                      <a:r>
                        <a:rPr lang="en-PH" sz="1200" b="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 (Natural Climate Solutions Initiative)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Conservation International Philippines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Conservation International Philippines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Mt.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Mantalingahan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, Southern Palawan</a:t>
                      </a:r>
                      <a:endParaRPr lang="en-US" sz="12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2021-Present</a:t>
                      </a:r>
                      <a:endParaRPr lang="en-US" sz="12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401595"/>
                  </a:ext>
                </a:extLst>
              </a:tr>
              <a:tr h="57107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2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&lt;Type status and change font color based on legend below&gt;</a:t>
                      </a:r>
                      <a:endParaRPr lang="en-US" sz="12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Agroforestry with smallholder cocoa farmers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fr-FR" sz="1200" dirty="0" err="1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Kennemer</a:t>
                      </a: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 Eco Solutions </a:t>
                      </a:r>
                      <a:r>
                        <a:rPr lang="fr-FR" sz="1200" dirty="0" err="1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Pte</a:t>
                      </a: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 Ltd</a:t>
                      </a: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Kennemer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 Foods International Inc.</a:t>
                      </a:r>
                      <a:b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</a:b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USAID-Green Invest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Maramag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, Bukidnon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2020-Present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extLst>
                  <a:ext uri="{0D108BD9-81ED-4DB2-BD59-A6C34878D82A}">
                    <a16:rowId xmlns:a16="http://schemas.microsoft.com/office/drawing/2014/main" val="66986515"/>
                  </a:ext>
                </a:extLst>
              </a:tr>
              <a:tr h="57107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2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&lt;Type status and change font color based on legend below&gt;</a:t>
                      </a:r>
                      <a:endParaRPr lang="en-US" sz="12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PH" sz="1200" b="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Agreement for Carbon Dioxide Offset /  </a:t>
                      </a:r>
                      <a:r>
                        <a:rPr lang="en-PH" sz="1200" b="0" dirty="0" err="1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Rainforestation</a:t>
                      </a:r>
                      <a:r>
                        <a:rPr lang="en-PH" sz="1200" b="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 Project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fr-FR" sz="1200" b="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PAMB</a:t>
                      </a: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PH" sz="1200" b="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Trees for Travel Foundation (TFT), Netherlands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PH" sz="1200" b="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Mt. </a:t>
                      </a:r>
                      <a:r>
                        <a:rPr lang="en-PH" sz="1200" b="0" dirty="0" err="1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Malindang</a:t>
                      </a:r>
                      <a:r>
                        <a:rPr lang="en-PH" sz="1200" b="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 Natural Park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PH" sz="1200" b="0" dirty="0">
                          <a:solidFill>
                            <a:schemeClr val="tx1"/>
                          </a:solidFill>
                          <a:effectLst/>
                          <a:latin typeface="Bahnschrift" panose="020B0502040204020203" pitchFamily="34" charset="0"/>
                        </a:rPr>
                        <a:t>2008-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2700" marB="12700"/>
                </a:tc>
                <a:extLst>
                  <a:ext uri="{0D108BD9-81ED-4DB2-BD59-A6C34878D82A}">
                    <a16:rowId xmlns:a16="http://schemas.microsoft.com/office/drawing/2014/main" val="2714479661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A640299E-A5D8-4F55-AD3A-4109C49879E4}"/>
              </a:ext>
            </a:extLst>
          </p:cNvPr>
          <p:cNvSpPr/>
          <p:nvPr/>
        </p:nvSpPr>
        <p:spPr>
          <a:xfrm>
            <a:off x="3638517" y="6095347"/>
            <a:ext cx="281653" cy="295154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8E617B-5A82-4D2C-A3A7-33F77929B9D5}"/>
              </a:ext>
            </a:extLst>
          </p:cNvPr>
          <p:cNvSpPr txBox="1"/>
          <p:nvPr/>
        </p:nvSpPr>
        <p:spPr>
          <a:xfrm>
            <a:off x="3966469" y="6058258"/>
            <a:ext cx="1601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dirty="0">
                <a:latin typeface="Bahnschrift" panose="020B0502040204020203" pitchFamily="34" charset="0"/>
              </a:rPr>
              <a:t>Project-Level</a:t>
            </a:r>
            <a:endParaRPr lang="en-US" dirty="0">
              <a:latin typeface="Bahnschrift" panose="020B050204020402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17418D-7E5C-431B-ACC1-D7E8280531FB}"/>
              </a:ext>
            </a:extLst>
          </p:cNvPr>
          <p:cNvSpPr txBox="1"/>
          <p:nvPr/>
        </p:nvSpPr>
        <p:spPr>
          <a:xfrm>
            <a:off x="567031" y="6047514"/>
            <a:ext cx="3025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dirty="0">
                <a:latin typeface="Bahnschrift" panose="020B0502040204020203" pitchFamily="34" charset="0"/>
              </a:rPr>
              <a:t>Jurisdictional (Subnational)</a:t>
            </a:r>
            <a:endParaRPr lang="en-US" dirty="0">
              <a:latin typeface="Bahnschrift" panose="020B0502040204020203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8F16DF-6B13-4FB1-B82B-4359467BC01D}"/>
              </a:ext>
            </a:extLst>
          </p:cNvPr>
          <p:cNvSpPr/>
          <p:nvPr/>
        </p:nvSpPr>
        <p:spPr>
          <a:xfrm>
            <a:off x="239079" y="6099586"/>
            <a:ext cx="281653" cy="29515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1007085-2855-470A-AB23-53DA532D13D0}"/>
              </a:ext>
            </a:extLst>
          </p:cNvPr>
          <p:cNvSpPr txBox="1"/>
          <p:nvPr/>
        </p:nvSpPr>
        <p:spPr>
          <a:xfrm>
            <a:off x="567031" y="6402871"/>
            <a:ext cx="2662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dirty="0">
                <a:latin typeface="Bahnschrift" panose="020B0502040204020203" pitchFamily="34" charset="0"/>
              </a:rPr>
              <a:t>Jurisdictional (National)</a:t>
            </a:r>
            <a:endParaRPr lang="en-US" dirty="0">
              <a:latin typeface="Bahnschrift" panose="020B0502040204020203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F3D80D-A134-4FD4-BF24-335A2AF38293}"/>
              </a:ext>
            </a:extLst>
          </p:cNvPr>
          <p:cNvSpPr/>
          <p:nvPr/>
        </p:nvSpPr>
        <p:spPr>
          <a:xfrm>
            <a:off x="250525" y="6469926"/>
            <a:ext cx="281653" cy="295154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C852234-6711-41F1-BE00-6490D517614E}"/>
              </a:ext>
            </a:extLst>
          </p:cNvPr>
          <p:cNvSpPr/>
          <p:nvPr/>
        </p:nvSpPr>
        <p:spPr>
          <a:xfrm>
            <a:off x="3638517" y="6477049"/>
            <a:ext cx="281653" cy="29515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75D3BEC-9B83-47DC-A96C-4F22241C7356}"/>
              </a:ext>
            </a:extLst>
          </p:cNvPr>
          <p:cNvSpPr txBox="1"/>
          <p:nvPr/>
        </p:nvSpPr>
        <p:spPr>
          <a:xfrm>
            <a:off x="3966469" y="6390501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dirty="0">
                <a:latin typeface="Bahnschrift" panose="020B0502040204020203" pitchFamily="34" charset="0"/>
              </a:rPr>
              <a:t>Other</a:t>
            </a:r>
            <a:endParaRPr lang="en-US" dirty="0">
              <a:latin typeface="Bahnschrift" panose="020B050204020402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8BA0525-39FD-44CA-B3A8-1D07CD501BF8}"/>
              </a:ext>
            </a:extLst>
          </p:cNvPr>
          <p:cNvSpPr txBox="1"/>
          <p:nvPr/>
        </p:nvSpPr>
        <p:spPr>
          <a:xfrm>
            <a:off x="5614489" y="5848873"/>
            <a:ext cx="63093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>
                <a:latin typeface="Bahnschrift" panose="020B0502040204020203" pitchFamily="34" charset="0"/>
              </a:rPr>
              <a:t>Instructions: </a:t>
            </a:r>
            <a:r>
              <a:rPr lang="en-PH" dirty="0">
                <a:latin typeface="Bahnschrift" panose="020B0502040204020203" pitchFamily="34" charset="0"/>
              </a:rPr>
              <a:t>Please type the status of the project/program and follow the color code to specify the scale of the project. Please correct other details if necessary.</a:t>
            </a:r>
            <a:endParaRPr lang="en-US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9669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2242</TotalTime>
  <Words>597</Words>
  <Application>Microsoft Office PowerPoint</Application>
  <PresentationFormat>Widescreen</PresentationFormat>
  <Paragraphs>107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Bahnschrift</vt:lpstr>
      <vt:lpstr>Calibri</vt:lpstr>
      <vt:lpstr>Calibri Light</vt:lpstr>
      <vt:lpstr>Office Theme</vt:lpstr>
      <vt:lpstr>List of REDD+/ REDD+ Related  Projects/Programs For Updating/Stocktaking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edna Maguigad</dc:creator>
  <cp:lastModifiedBy>a.palomar</cp:lastModifiedBy>
  <cp:revision>200</cp:revision>
  <dcterms:created xsi:type="dcterms:W3CDTF">2021-07-18T16:04:09Z</dcterms:created>
  <dcterms:modified xsi:type="dcterms:W3CDTF">2021-07-27T03:08:02Z</dcterms:modified>
</cp:coreProperties>
</file>