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44" r:id="rId1"/>
  </p:sldMasterIdLst>
  <p:notesMasterIdLst>
    <p:notesMasterId r:id="rId28"/>
  </p:notesMasterIdLst>
  <p:sldIdLst>
    <p:sldId id="256" r:id="rId2"/>
    <p:sldId id="282" r:id="rId3"/>
    <p:sldId id="266" r:id="rId4"/>
    <p:sldId id="292" r:id="rId5"/>
    <p:sldId id="262" r:id="rId6"/>
    <p:sldId id="264" r:id="rId7"/>
    <p:sldId id="265" r:id="rId8"/>
    <p:sldId id="299" r:id="rId9"/>
    <p:sldId id="270" r:id="rId10"/>
    <p:sldId id="278" r:id="rId11"/>
    <p:sldId id="275" r:id="rId12"/>
    <p:sldId id="257" r:id="rId13"/>
    <p:sldId id="273" r:id="rId14"/>
    <p:sldId id="297" r:id="rId15"/>
    <p:sldId id="277" r:id="rId16"/>
    <p:sldId id="261" r:id="rId17"/>
    <p:sldId id="281" r:id="rId18"/>
    <p:sldId id="272" r:id="rId19"/>
    <p:sldId id="298" r:id="rId20"/>
    <p:sldId id="301" r:id="rId21"/>
    <p:sldId id="295" r:id="rId22"/>
    <p:sldId id="296" r:id="rId23"/>
    <p:sldId id="286" r:id="rId24"/>
    <p:sldId id="284" r:id="rId25"/>
    <p:sldId id="285" r:id="rId26"/>
    <p:sldId id="287"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5833"/>
  </p:normalViewPr>
  <p:slideViewPr>
    <p:cSldViewPr snapToGrid="0" snapToObjects="1">
      <p:cViewPr varScale="1">
        <p:scale>
          <a:sx n="111" d="100"/>
          <a:sy n="111" d="100"/>
        </p:scale>
        <p:origin x="632"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7T00:13:14.280"/>
    </inkml:context>
    <inkml:brush xml:id="br0">
      <inkml:brushProperty name="width" value="0.05" units="cm"/>
      <inkml:brushProperty name="height" value="0.05" units="cm"/>
      <inkml:brushProperty name="color" value="#E71224"/>
    </inkml:brush>
  </inkml:definitions>
  <inkml:trace contextRef="#ctx0" brushRef="#br0">1 0 24575,'0'0'0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7T00:13:14.885"/>
    </inkml:context>
    <inkml:brush xml:id="br0">
      <inkml:brushProperty name="width" value="0.05" units="cm"/>
      <inkml:brushProperty name="height" value="0.05" units="cm"/>
      <inkml:brushProperty name="color" value="#E71224"/>
    </inkml:brush>
  </inkml:definitions>
  <inkml:trace contextRef="#ctx0" brushRef="#br0">1 0 24575,'0'0'0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7T00:13:15.654"/>
    </inkml:context>
    <inkml:brush xml:id="br0">
      <inkml:brushProperty name="width" value="0.05" units="cm"/>
      <inkml:brushProperty name="height" value="0.05" units="cm"/>
      <inkml:brushProperty name="color" value="#E71224"/>
    </inkml:brush>
  </inkml:definitions>
  <inkml:trace contextRef="#ctx0" brushRef="#br0">44 299 24575,'-21'47'0,"11"-16"0,-3-8 0,13-22 0,0-36 0,0 2 0,0-58 0,0 38 0,0 2 0,0-15 0,0-5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89928C-911D-0C44-A480-7DC6FBA3CF16}" type="datetimeFigureOut">
              <a:rPr lang="en-US" smtClean="0"/>
              <a:t>7/27/21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B989CE-CF3B-7E4B-9458-8B691798F41B}" type="slidenum">
              <a:rPr lang="en-US" smtClean="0"/>
              <a:t>‹#›</a:t>
            </a:fld>
            <a:endParaRPr lang="en-US"/>
          </a:p>
        </p:txBody>
      </p:sp>
    </p:spTree>
    <p:extLst>
      <p:ext uri="{BB962C8B-B14F-4D97-AF65-F5344CB8AC3E}">
        <p14:creationId xmlns:p14="http://schemas.microsoft.com/office/powerpoint/2010/main" val="23147470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Consolidated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D6E3165D-AC9E-4B42-BC05-357B5AB28DCD}" type="slidenum">
              <a:rPr lang="en-US" smtClean="0"/>
              <a:t>3</a:t>
            </a:fld>
            <a:endParaRPr lang="en-US"/>
          </a:p>
        </p:txBody>
      </p:sp>
    </p:spTree>
    <p:extLst>
      <p:ext uri="{BB962C8B-B14F-4D97-AF65-F5344CB8AC3E}">
        <p14:creationId xmlns:p14="http://schemas.microsoft.com/office/powerpoint/2010/main" val="1629961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dirty="0">
                <a:latin typeface="Bahnschrift" panose="020B0502040204020203" pitchFamily="34" charset="0"/>
              </a:rPr>
              <a:t>No new studies for these sites. </a:t>
            </a:r>
            <a:br>
              <a:rPr lang="en-US" sz="1200" dirty="0">
                <a:latin typeface="Bahnschrift" panose="020B0502040204020203" pitchFamily="34" charset="0"/>
              </a:rPr>
            </a:br>
            <a:br>
              <a:rPr lang="en-US" sz="1200" dirty="0">
                <a:latin typeface="Bahnschrift" panose="020B0502040204020203" pitchFamily="34" charset="0"/>
              </a:rPr>
            </a:br>
            <a:r>
              <a:rPr lang="en-US" sz="1200" dirty="0">
                <a:latin typeface="Bahnschrift" panose="020B0502040204020203" pitchFamily="34" charset="0"/>
              </a:rPr>
              <a:t>2013 Study Sites</a:t>
            </a:r>
          </a:p>
          <a:p>
            <a:pPr marL="285750" indent="-285750">
              <a:buFont typeface="Arial" panose="020B0604020202020204" pitchFamily="34" charset="0"/>
              <a:buChar char="•"/>
            </a:pPr>
            <a:r>
              <a:rPr lang="en-US" sz="1200" dirty="0">
                <a:latin typeface="Bahnschrift" panose="020B0502040204020203" pitchFamily="34" charset="0"/>
              </a:rPr>
              <a:t>General </a:t>
            </a:r>
            <a:r>
              <a:rPr lang="en-US" sz="1200" dirty="0" err="1">
                <a:latin typeface="Bahnschrift" panose="020B0502040204020203" pitchFamily="34" charset="0"/>
              </a:rPr>
              <a:t>Nakar</a:t>
            </a:r>
            <a:r>
              <a:rPr lang="en-US" sz="1200" dirty="0">
                <a:latin typeface="Bahnschrift" panose="020B0502040204020203" pitchFamily="34" charset="0"/>
              </a:rPr>
              <a:t>, Quezon; </a:t>
            </a:r>
          </a:p>
          <a:p>
            <a:pPr marL="285750" indent="-285750">
              <a:buFont typeface="Arial" panose="020B0604020202020204" pitchFamily="34" charset="0"/>
              <a:buChar char="•"/>
            </a:pPr>
            <a:r>
              <a:rPr lang="en-US" sz="1200" dirty="0">
                <a:latin typeface="Bahnschrift" panose="020B0502040204020203" pitchFamily="34" charset="0"/>
              </a:rPr>
              <a:t>Southern Leyte towns of </a:t>
            </a:r>
            <a:r>
              <a:rPr lang="en-US" sz="1200" dirty="0" err="1">
                <a:latin typeface="Bahnschrift" panose="020B0502040204020203" pitchFamily="34" charset="0"/>
              </a:rPr>
              <a:t>Maasin</a:t>
            </a:r>
            <a:r>
              <a:rPr lang="en-US" sz="1200" dirty="0">
                <a:latin typeface="Bahnschrift" panose="020B0502040204020203" pitchFamily="34" charset="0"/>
              </a:rPr>
              <a:t>, </a:t>
            </a:r>
            <a:r>
              <a:rPr lang="en-US" sz="1200" dirty="0" err="1">
                <a:latin typeface="Bahnschrift" panose="020B0502040204020203" pitchFamily="34" charset="0"/>
              </a:rPr>
              <a:t>Bontoc</a:t>
            </a:r>
            <a:r>
              <a:rPr lang="en-US" sz="1200" dirty="0">
                <a:latin typeface="Bahnschrift" panose="020B0502040204020203" pitchFamily="34" charset="0"/>
              </a:rPr>
              <a:t>, Silago, </a:t>
            </a:r>
            <a:r>
              <a:rPr lang="en-US" sz="1200" dirty="0" err="1">
                <a:latin typeface="Bahnschrift" panose="020B0502040204020203" pitchFamily="34" charset="0"/>
              </a:rPr>
              <a:t>Sogod</a:t>
            </a:r>
            <a:r>
              <a:rPr lang="en-US" sz="1200" dirty="0">
                <a:latin typeface="Bahnschrift" panose="020B0502040204020203" pitchFamily="34" charset="0"/>
              </a:rPr>
              <a:t>, and Tomas </a:t>
            </a:r>
            <a:r>
              <a:rPr lang="en-US" sz="1200" dirty="0" err="1">
                <a:latin typeface="Bahnschrift" panose="020B0502040204020203" pitchFamily="34" charset="0"/>
              </a:rPr>
              <a:t>Oppus</a:t>
            </a:r>
            <a:r>
              <a:rPr lang="en-US" sz="1200" dirty="0">
                <a:latin typeface="Bahnschrift" panose="020B0502040204020203" pitchFamily="34" charset="0"/>
              </a:rPr>
              <a:t>; </a:t>
            </a:r>
          </a:p>
          <a:p>
            <a:pPr marL="285750" indent="-285750">
              <a:buFont typeface="Arial" panose="020B0604020202020204" pitchFamily="34" charset="0"/>
              <a:buChar char="•"/>
            </a:pPr>
            <a:r>
              <a:rPr lang="en-US" sz="1200" dirty="0" err="1">
                <a:latin typeface="Bahnschrift" panose="020B0502040204020203" pitchFamily="34" charset="0"/>
              </a:rPr>
              <a:t>Narra</a:t>
            </a:r>
            <a:r>
              <a:rPr lang="en-US" sz="1200" dirty="0">
                <a:latin typeface="Bahnschrift" panose="020B0502040204020203" pitchFamily="34" charset="0"/>
              </a:rPr>
              <a:t> and Quezon, Palawan; and</a:t>
            </a:r>
          </a:p>
          <a:p>
            <a:pPr marL="285750" indent="-285750">
              <a:buFont typeface="Arial" panose="020B0604020202020204" pitchFamily="34" charset="0"/>
              <a:buChar char="•"/>
            </a:pPr>
            <a:r>
              <a:rPr lang="en-US" sz="1200" dirty="0">
                <a:latin typeface="Bahnschrift" panose="020B0502040204020203" pitchFamily="34" charset="0"/>
              </a:rPr>
              <a:t>Mount </a:t>
            </a:r>
            <a:r>
              <a:rPr lang="en-US" sz="1200" dirty="0" err="1">
                <a:latin typeface="Bahnschrift" panose="020B0502040204020203" pitchFamily="34" charset="0"/>
              </a:rPr>
              <a:t>Malindang</a:t>
            </a:r>
            <a:r>
              <a:rPr lang="en-US" sz="1200" dirty="0">
                <a:latin typeface="Bahnschrift" panose="020B0502040204020203" pitchFamily="34" charset="0"/>
              </a:rPr>
              <a:t> Range Natural Park in Misamis Occidental.</a:t>
            </a:r>
          </a:p>
          <a:p>
            <a:endParaRPr lang="en-US" dirty="0"/>
          </a:p>
          <a:p>
            <a:r>
              <a:rPr lang="en-US" sz="1200" b="1" dirty="0">
                <a:latin typeface="Bahnschrift" panose="020B0502040204020203" pitchFamily="34" charset="0"/>
              </a:rPr>
              <a:t>Recommendations:</a:t>
            </a:r>
          </a:p>
          <a:p>
            <a:pPr marL="285750" indent="-285750">
              <a:buFont typeface="Arial" panose="020B0604020202020204" pitchFamily="34" charset="0"/>
              <a:buChar char="•"/>
            </a:pPr>
            <a:r>
              <a:rPr lang="en-US" sz="1200" dirty="0">
                <a:latin typeface="Bahnschrift" panose="020B0502040204020203" pitchFamily="34" charset="0"/>
              </a:rPr>
              <a:t>Harmonize forestry policies</a:t>
            </a:r>
          </a:p>
          <a:p>
            <a:pPr marL="285750" indent="-285750">
              <a:buFont typeface="Arial" panose="020B0604020202020204" pitchFamily="34" charset="0"/>
              <a:buChar char="•"/>
            </a:pPr>
            <a:r>
              <a:rPr lang="en-US" sz="1200" dirty="0">
                <a:latin typeface="Bahnschrift" panose="020B0502040204020203" pitchFamily="34" charset="0"/>
              </a:rPr>
              <a:t>Review impact of EO23 on forest protection and conservation</a:t>
            </a:r>
          </a:p>
          <a:p>
            <a:pPr marL="285750" indent="-285750">
              <a:buFont typeface="Arial" panose="020B0604020202020204" pitchFamily="34" charset="0"/>
              <a:buChar char="•"/>
            </a:pPr>
            <a:r>
              <a:rPr lang="en-US" sz="1200" dirty="0">
                <a:latin typeface="Bahnschrift" panose="020B0502040204020203" pitchFamily="34" charset="0"/>
              </a:rPr>
              <a:t>National policy on co-management</a:t>
            </a:r>
          </a:p>
          <a:p>
            <a:pPr marL="285750" indent="-285750">
              <a:buFont typeface="Arial" panose="020B0604020202020204" pitchFamily="34" charset="0"/>
              <a:buChar char="•"/>
            </a:pPr>
            <a:r>
              <a:rPr lang="en-US" sz="1200" dirty="0">
                <a:latin typeface="Bahnschrift" panose="020B0502040204020203" pitchFamily="34" charset="0"/>
              </a:rPr>
              <a:t>Enact sustainable management of forests law</a:t>
            </a:r>
          </a:p>
          <a:p>
            <a:pPr marL="285750" indent="-285750">
              <a:buFont typeface="Arial" panose="020B0604020202020204" pitchFamily="34" charset="0"/>
              <a:buChar char="•"/>
            </a:pPr>
            <a:r>
              <a:rPr lang="en-US" sz="1200" dirty="0">
                <a:latin typeface="Bahnschrift" panose="020B0502040204020203" pitchFamily="34" charset="0"/>
              </a:rPr>
              <a:t>Decentralize forest management Regular updating of forest cover and land use</a:t>
            </a:r>
          </a:p>
          <a:p>
            <a:pPr marL="285750" indent="-285750">
              <a:buFont typeface="Arial" panose="020B0604020202020204" pitchFamily="34" charset="0"/>
              <a:buChar char="•"/>
            </a:pPr>
            <a:r>
              <a:rPr lang="en-US" sz="1200" dirty="0">
                <a:latin typeface="Bahnschrift" panose="020B0502040204020203" pitchFamily="34" charset="0"/>
              </a:rPr>
              <a:t>Implement national database</a:t>
            </a:r>
          </a:p>
          <a:p>
            <a:pPr marL="285750" indent="-285750">
              <a:buFont typeface="Arial" panose="020B0604020202020204" pitchFamily="34" charset="0"/>
              <a:buChar char="•"/>
            </a:pPr>
            <a:r>
              <a:rPr lang="en-US" sz="1200" dirty="0">
                <a:latin typeface="Bahnschrift" panose="020B0502040204020203" pitchFamily="34" charset="0"/>
              </a:rPr>
              <a:t>Support development and livelihood programs of LGUs</a:t>
            </a:r>
          </a:p>
          <a:p>
            <a:pPr marL="285750" indent="-285750">
              <a:buFont typeface="Arial" panose="020B0604020202020204" pitchFamily="34" charset="0"/>
              <a:buChar char="•"/>
            </a:pPr>
            <a:r>
              <a:rPr lang="en-US" sz="1200" dirty="0">
                <a:latin typeface="Bahnschrift" panose="020B0502040204020203" pitchFamily="34" charset="0"/>
              </a:rPr>
              <a:t>IEC</a:t>
            </a:r>
          </a:p>
          <a:p>
            <a:pPr marL="285750" indent="-285750">
              <a:buFont typeface="Arial" panose="020B0604020202020204" pitchFamily="34" charset="0"/>
              <a:buChar char="•"/>
            </a:pPr>
            <a:r>
              <a:rPr lang="en-US" sz="1200" dirty="0">
                <a:latin typeface="Bahnschrift" panose="020B0502040204020203" pitchFamily="34" charset="0"/>
              </a:rPr>
              <a:t>Criteria and indicators</a:t>
            </a:r>
          </a:p>
          <a:p>
            <a:pPr marL="285750" indent="-285750">
              <a:buFont typeface="Arial" panose="020B0604020202020204" pitchFamily="34" charset="0"/>
              <a:buChar char="•"/>
            </a:pPr>
            <a:r>
              <a:rPr lang="en-US" sz="1200" dirty="0">
                <a:latin typeface="Bahnschrift" panose="020B0502040204020203" pitchFamily="34" charset="0"/>
              </a:rPr>
              <a:t>Anti-corruption efforts</a:t>
            </a:r>
          </a:p>
          <a:p>
            <a:pPr marL="285750" indent="-285750">
              <a:buFont typeface="Arial" panose="020B0604020202020204" pitchFamily="34" charset="0"/>
              <a:buChar char="•"/>
            </a:pPr>
            <a:r>
              <a:rPr lang="en-US" sz="1200" dirty="0">
                <a:latin typeface="Bahnschrift" panose="020B0502040204020203" pitchFamily="34" charset="0"/>
              </a:rPr>
              <a:t>Mainstream efforts </a:t>
            </a:r>
          </a:p>
          <a:p>
            <a:endParaRPr lang="en-US" dirty="0"/>
          </a:p>
        </p:txBody>
      </p:sp>
      <p:sp>
        <p:nvSpPr>
          <p:cNvPr id="4" name="Slide Number Placeholder 3"/>
          <p:cNvSpPr>
            <a:spLocks noGrp="1"/>
          </p:cNvSpPr>
          <p:nvPr>
            <p:ph type="sldNum" sz="quarter" idx="5"/>
          </p:nvPr>
        </p:nvSpPr>
        <p:spPr/>
        <p:txBody>
          <a:bodyPr/>
          <a:lstStyle/>
          <a:p>
            <a:fld id="{D6E3165D-AC9E-4B42-BC05-357B5AB28DCD}" type="slidenum">
              <a:rPr lang="en-US" smtClean="0"/>
              <a:t>4</a:t>
            </a:fld>
            <a:endParaRPr lang="en-US"/>
          </a:p>
        </p:txBody>
      </p:sp>
    </p:spTree>
    <p:extLst>
      <p:ext uri="{BB962C8B-B14F-4D97-AF65-F5344CB8AC3E}">
        <p14:creationId xmlns:p14="http://schemas.microsoft.com/office/powerpoint/2010/main" val="5748624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new studies found.</a:t>
            </a:r>
          </a:p>
        </p:txBody>
      </p:sp>
      <p:sp>
        <p:nvSpPr>
          <p:cNvPr id="4" name="Slide Number Placeholder 3"/>
          <p:cNvSpPr>
            <a:spLocks noGrp="1"/>
          </p:cNvSpPr>
          <p:nvPr>
            <p:ph type="sldNum" sz="quarter" idx="5"/>
          </p:nvPr>
        </p:nvSpPr>
        <p:spPr/>
        <p:txBody>
          <a:bodyPr/>
          <a:lstStyle/>
          <a:p>
            <a:fld id="{D6E3165D-AC9E-4B42-BC05-357B5AB28DCD}" type="slidenum">
              <a:rPr lang="en-US" smtClean="0"/>
              <a:t>5</a:t>
            </a:fld>
            <a:endParaRPr lang="en-US"/>
          </a:p>
        </p:txBody>
      </p:sp>
    </p:spTree>
    <p:extLst>
      <p:ext uri="{BB962C8B-B14F-4D97-AF65-F5344CB8AC3E}">
        <p14:creationId xmlns:p14="http://schemas.microsoft.com/office/powerpoint/2010/main" val="4010384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E3165D-AC9E-4B42-BC05-357B5AB28DCD}" type="slidenum">
              <a:rPr lang="en-US" smtClean="0"/>
              <a:t>6</a:t>
            </a:fld>
            <a:endParaRPr lang="en-US"/>
          </a:p>
        </p:txBody>
      </p:sp>
    </p:spTree>
    <p:extLst>
      <p:ext uri="{BB962C8B-B14F-4D97-AF65-F5344CB8AC3E}">
        <p14:creationId xmlns:p14="http://schemas.microsoft.com/office/powerpoint/2010/main" val="3612634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SCALE - primarily to the geographical area in which the country will implement REDD+ with the goal of securing RBPs.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UNFCCC allows flexibility for countries to start developing their FREL/FRL and to monitor (NFMS) and report at a subnational scale as an interim measure (Decision 1 CP/16, para 71b and 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D6E3165D-AC9E-4B42-BC05-357B5AB28DCD}" type="slidenum">
              <a:rPr lang="en-US" smtClean="0"/>
              <a:t>7</a:t>
            </a:fld>
            <a:endParaRPr lang="en-US"/>
          </a:p>
        </p:txBody>
      </p:sp>
    </p:spTree>
    <p:extLst>
      <p:ext uri="{BB962C8B-B14F-4D97-AF65-F5344CB8AC3E}">
        <p14:creationId xmlns:p14="http://schemas.microsoft.com/office/powerpoint/2010/main" val="13569275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One of the program objectives of the Forestry Masterplan is to implement REDD+ in at least 19 provinces, it will be piloted in three provinces by 2016 and expanded to additional 10 provinces up to 2022, and another 7 provinces between 2023- 2028</a:t>
            </a:r>
          </a:p>
          <a:p>
            <a:endParaRPr lang="en-US" dirty="0"/>
          </a:p>
        </p:txBody>
      </p:sp>
      <p:sp>
        <p:nvSpPr>
          <p:cNvPr id="4" name="Slide Number Placeholder 3"/>
          <p:cNvSpPr>
            <a:spLocks noGrp="1"/>
          </p:cNvSpPr>
          <p:nvPr>
            <p:ph type="sldNum" sz="quarter" idx="5"/>
          </p:nvPr>
        </p:nvSpPr>
        <p:spPr/>
        <p:txBody>
          <a:bodyPr/>
          <a:lstStyle/>
          <a:p>
            <a:fld id="{A8B989CE-CF3B-7E4B-9458-8B691798F41B}" type="slidenum">
              <a:rPr lang="en-US" smtClean="0"/>
              <a:t>16</a:t>
            </a:fld>
            <a:endParaRPr lang="en-US"/>
          </a:p>
        </p:txBody>
      </p:sp>
    </p:spTree>
    <p:extLst>
      <p:ext uri="{BB962C8B-B14F-4D97-AF65-F5344CB8AC3E}">
        <p14:creationId xmlns:p14="http://schemas.microsoft.com/office/powerpoint/2010/main" val="1428294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60EA64-D806-43AC-9DF2-F8C432F32B4C}" type="datetimeFigureOut">
              <a:rPr lang="en-US" smtClean="0"/>
              <a:t>7/27/21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2402637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70A7B3-6521-4DCA-87E5-044747A908C1}" type="datetimeFigureOut">
              <a:rPr lang="en-US" smtClean="0"/>
              <a:t>7/27/21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3331069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60EA64-D806-43AC-9DF2-F8C432F32B4C}" type="datetimeFigureOut">
              <a:rPr lang="en-US" smtClean="0"/>
              <a:t>7/27/21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2424387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B134690-1557-4C89-A502-4959FE7FAD70}" type="datetimeFigureOut">
              <a:rPr lang="en-US" smtClean="0"/>
              <a:t>7/27/21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2292216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smtClean="0"/>
              <a:t>7/27/21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1580863016"/>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smtClean="0"/>
              <a:t>7/27/21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3334294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smtClean="0"/>
              <a:t>7/27/21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4072036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1BE4249-C0D0-4B06-8692-E8BB871AF643}" type="datetimeFigureOut">
              <a:rPr lang="en-US" smtClean="0"/>
              <a:t>7/27/21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925811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2B0DB6-F5C7-45FB-8CF3-31B45F9C2DAC}" type="datetimeFigureOut">
              <a:rPr lang="en-US" smtClean="0"/>
              <a:t>7/27/21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1959391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smtClean="0"/>
              <a:t>7/27/21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1142752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smtClean="0"/>
              <a:t>7/27/21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4286293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2">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60EA64-D806-43AC-9DF2-F8C432F32B4C}" type="datetimeFigureOut">
              <a:rPr lang="en-US" smtClean="0"/>
              <a:t>7/27/21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2847902219"/>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customXml" Target="../ink/ink1.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customXml" Target="../ink/ink3.xml"/><Relationship Id="rId4" Type="http://schemas.openxmlformats.org/officeDocument/2006/relationships/customXml" Target="../ink/ink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alpha val="77023"/>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B7105-865F-8947-B59A-6D6F045987DC}"/>
              </a:ext>
            </a:extLst>
          </p:cNvPr>
          <p:cNvSpPr>
            <a:spLocks noGrp="1"/>
          </p:cNvSpPr>
          <p:nvPr>
            <p:ph type="title"/>
          </p:nvPr>
        </p:nvSpPr>
        <p:spPr/>
        <p:txBody>
          <a:bodyPr>
            <a:normAutofit/>
          </a:bodyPr>
          <a:lstStyle/>
          <a:p>
            <a:r>
              <a:rPr lang="en-US" dirty="0"/>
              <a:t>Focused Group Discussions</a:t>
            </a:r>
            <a:br>
              <a:rPr lang="en-US" dirty="0"/>
            </a:br>
            <a:r>
              <a:rPr lang="en-US" sz="1800" dirty="0"/>
              <a:t>FOR  THE NATIONAL  REDDPLUS ACTION PLAN  2021-2031</a:t>
            </a:r>
            <a:br>
              <a:rPr lang="en-US" sz="1800" dirty="0"/>
            </a:br>
            <a:endParaRPr lang="en-US" sz="1800" dirty="0"/>
          </a:p>
        </p:txBody>
      </p:sp>
      <p:sp>
        <p:nvSpPr>
          <p:cNvPr id="3" name="Subtitle 2">
            <a:extLst>
              <a:ext uri="{FF2B5EF4-FFF2-40B4-BE49-F238E27FC236}">
                <a16:creationId xmlns:a16="http://schemas.microsoft.com/office/drawing/2014/main" id="{5D2F4B58-9D6D-1B4C-A103-EE285F05D54A}"/>
              </a:ext>
            </a:extLst>
          </p:cNvPr>
          <p:cNvSpPr>
            <a:spLocks noGrp="1"/>
          </p:cNvSpPr>
          <p:nvPr>
            <p:ph type="body" idx="1"/>
          </p:nvPr>
        </p:nvSpPr>
        <p:spPr/>
        <p:txBody>
          <a:bodyPr>
            <a:normAutofit/>
          </a:bodyPr>
          <a:lstStyle/>
          <a:p>
            <a:r>
              <a:rPr lang="en-US" dirty="0"/>
              <a:t>July 2021</a:t>
            </a:r>
          </a:p>
        </p:txBody>
      </p:sp>
    </p:spTree>
    <p:extLst>
      <p:ext uri="{BB962C8B-B14F-4D97-AF65-F5344CB8AC3E}">
        <p14:creationId xmlns:p14="http://schemas.microsoft.com/office/powerpoint/2010/main" val="2213290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alpha val="80195"/>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A51DBB-4C3E-C446-90A3-E4BB59821C34}"/>
              </a:ext>
            </a:extLst>
          </p:cNvPr>
          <p:cNvSpPr>
            <a:spLocks noGrp="1"/>
          </p:cNvSpPr>
          <p:nvPr>
            <p:ph type="title"/>
          </p:nvPr>
        </p:nvSpPr>
        <p:spPr/>
        <p:txBody>
          <a:bodyPr/>
          <a:lstStyle/>
          <a:p>
            <a:r>
              <a:rPr lang="en-US" dirty="0"/>
              <a:t>Discussion flow </a:t>
            </a:r>
          </a:p>
        </p:txBody>
      </p:sp>
      <p:sp>
        <p:nvSpPr>
          <p:cNvPr id="10" name="Text Placeholder 9">
            <a:extLst>
              <a:ext uri="{FF2B5EF4-FFF2-40B4-BE49-F238E27FC236}">
                <a16:creationId xmlns:a16="http://schemas.microsoft.com/office/drawing/2014/main" id="{00388A4E-17A1-254E-AE75-97E9D471925A}"/>
              </a:ext>
            </a:extLst>
          </p:cNvPr>
          <p:cNvSpPr>
            <a:spLocks noGrp="1"/>
          </p:cNvSpPr>
          <p:nvPr>
            <p:ph idx="1"/>
          </p:nvPr>
        </p:nvSpPr>
        <p:spPr/>
        <p:txBody>
          <a:bodyPr/>
          <a:lstStyle/>
          <a:p>
            <a:r>
              <a:rPr lang="en-US" dirty="0"/>
              <a:t>Introductions</a:t>
            </a:r>
          </a:p>
          <a:p>
            <a:r>
              <a:rPr lang="en-US" dirty="0"/>
              <a:t>Vision and National Context of  REDD-Plus </a:t>
            </a:r>
          </a:p>
          <a:p>
            <a:r>
              <a:rPr lang="en-US" dirty="0"/>
              <a:t>Warsaw Framework for REDD+</a:t>
            </a:r>
          </a:p>
          <a:p>
            <a:r>
              <a:rPr lang="en-US" dirty="0"/>
              <a:t>UNFCCC Guidance for Developing  National Actions Plans for REDD+</a:t>
            </a:r>
          </a:p>
          <a:p>
            <a:r>
              <a:rPr lang="en-US" dirty="0"/>
              <a:t>Philippine National REDD-Plus Strategy (PNRPS, 2010): Where we are now</a:t>
            </a:r>
          </a:p>
          <a:p>
            <a:r>
              <a:rPr lang="en-US" dirty="0"/>
              <a:t>Discussion </a:t>
            </a:r>
          </a:p>
        </p:txBody>
      </p:sp>
    </p:spTree>
    <p:extLst>
      <p:ext uri="{BB962C8B-B14F-4D97-AF65-F5344CB8AC3E}">
        <p14:creationId xmlns:p14="http://schemas.microsoft.com/office/powerpoint/2010/main" val="40081229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B38ECAF-8514-4C1C-92D8-FE891BF8BE6C}"/>
              </a:ext>
            </a:extLst>
          </p:cNvPr>
          <p:cNvPicPr>
            <a:picLocks noChangeAspect="1"/>
          </p:cNvPicPr>
          <p:nvPr/>
        </p:nvPicPr>
        <p:blipFill rotWithShape="1">
          <a:blip r:embed="rId3"/>
          <a:srcRect b="5373"/>
          <a:stretch/>
        </p:blipFill>
        <p:spPr>
          <a:xfrm>
            <a:off x="1537752" y="259756"/>
            <a:ext cx="8080335" cy="6072019"/>
          </a:xfrm>
          <a:prstGeom prst="rect">
            <a:avLst/>
          </a:prstGeom>
        </p:spPr>
      </p:pic>
      <p:sp>
        <p:nvSpPr>
          <p:cNvPr id="12" name="Rectangle 11">
            <a:extLst>
              <a:ext uri="{FF2B5EF4-FFF2-40B4-BE49-F238E27FC236}">
                <a16:creationId xmlns:a16="http://schemas.microsoft.com/office/drawing/2014/main" id="{00A7AFFE-7DF2-4442-A861-E0BD09A5E491}"/>
              </a:ext>
            </a:extLst>
          </p:cNvPr>
          <p:cNvSpPr/>
          <p:nvPr/>
        </p:nvSpPr>
        <p:spPr>
          <a:xfrm>
            <a:off x="40684" y="4281945"/>
            <a:ext cx="3769315" cy="1917074"/>
          </a:xfrm>
          <a:prstGeom prst="rect">
            <a:avLst/>
          </a:prstGeom>
          <a:solidFill>
            <a:srgbClr val="AFC9E3"/>
          </a:solidFill>
          <a:ln>
            <a:solidFill>
              <a:srgbClr val="AFC9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AFC9E3"/>
              </a:solidFill>
            </a:endParaRPr>
          </a:p>
        </p:txBody>
      </p:sp>
      <p:pic>
        <p:nvPicPr>
          <p:cNvPr id="7" name="Picture 6">
            <a:extLst>
              <a:ext uri="{FF2B5EF4-FFF2-40B4-BE49-F238E27FC236}">
                <a16:creationId xmlns:a16="http://schemas.microsoft.com/office/drawing/2014/main" id="{CB7DE24F-1FB8-43F6-82F7-0EB0D3F26752}"/>
              </a:ext>
            </a:extLst>
          </p:cNvPr>
          <p:cNvPicPr>
            <a:picLocks noChangeAspect="1"/>
          </p:cNvPicPr>
          <p:nvPr/>
        </p:nvPicPr>
        <p:blipFill rotWithShape="1">
          <a:blip r:embed="rId4"/>
          <a:srcRect t="16905" b="10778"/>
          <a:stretch/>
        </p:blipFill>
        <p:spPr>
          <a:xfrm>
            <a:off x="128111" y="4776578"/>
            <a:ext cx="1868524" cy="1361419"/>
          </a:xfrm>
          <a:prstGeom prst="rect">
            <a:avLst/>
          </a:prstGeom>
        </p:spPr>
      </p:pic>
      <p:pic>
        <p:nvPicPr>
          <p:cNvPr id="8" name="Picture 7">
            <a:extLst>
              <a:ext uri="{FF2B5EF4-FFF2-40B4-BE49-F238E27FC236}">
                <a16:creationId xmlns:a16="http://schemas.microsoft.com/office/drawing/2014/main" id="{1541EBBC-08F1-450A-8388-BD12A441281B}"/>
              </a:ext>
            </a:extLst>
          </p:cNvPr>
          <p:cNvPicPr>
            <a:picLocks noChangeAspect="1"/>
          </p:cNvPicPr>
          <p:nvPr/>
        </p:nvPicPr>
        <p:blipFill>
          <a:blip r:embed="rId5"/>
          <a:stretch>
            <a:fillRect/>
          </a:stretch>
        </p:blipFill>
        <p:spPr>
          <a:xfrm>
            <a:off x="1951583" y="4769399"/>
            <a:ext cx="1790426" cy="1368598"/>
          </a:xfrm>
          <a:prstGeom prst="rect">
            <a:avLst/>
          </a:prstGeom>
        </p:spPr>
      </p:pic>
      <p:sp>
        <p:nvSpPr>
          <p:cNvPr id="9" name="Title 1">
            <a:extLst>
              <a:ext uri="{FF2B5EF4-FFF2-40B4-BE49-F238E27FC236}">
                <a16:creationId xmlns:a16="http://schemas.microsoft.com/office/drawing/2014/main" id="{725F0BB1-50A4-4CF3-BF5C-45B96C40569B}"/>
              </a:ext>
            </a:extLst>
          </p:cNvPr>
          <p:cNvSpPr>
            <a:spLocks noGrp="1"/>
          </p:cNvSpPr>
          <p:nvPr>
            <p:ph type="title"/>
          </p:nvPr>
        </p:nvSpPr>
        <p:spPr>
          <a:xfrm>
            <a:off x="411460" y="4501235"/>
            <a:ext cx="1422250" cy="296449"/>
          </a:xfrm>
          <a:solidFill>
            <a:schemeClr val="accent1">
              <a:lumMod val="50000"/>
            </a:schemeClr>
          </a:solidFill>
          <a:ln>
            <a:noFill/>
          </a:ln>
        </p:spPr>
        <p:txBody>
          <a:bodyPr>
            <a:normAutofit fontScale="90000"/>
          </a:bodyPr>
          <a:lstStyle/>
          <a:p>
            <a:pPr algn="ctr"/>
            <a:r>
              <a:rPr lang="en-US" sz="2400" b="1" dirty="0">
                <a:solidFill>
                  <a:schemeClr val="bg1"/>
                </a:solidFill>
                <a:latin typeface="Bahnschrift" panose="020B0502040204020203" pitchFamily="34" charset="0"/>
              </a:rPr>
              <a:t>National</a:t>
            </a:r>
          </a:p>
        </p:txBody>
      </p:sp>
      <p:pic>
        <p:nvPicPr>
          <p:cNvPr id="11" name="Picture 10">
            <a:extLst>
              <a:ext uri="{FF2B5EF4-FFF2-40B4-BE49-F238E27FC236}">
                <a16:creationId xmlns:a16="http://schemas.microsoft.com/office/drawing/2014/main" id="{1BD21502-DDAB-42FF-9B08-11A75AAA3971}"/>
              </a:ext>
            </a:extLst>
          </p:cNvPr>
          <p:cNvPicPr>
            <a:picLocks noChangeAspect="1"/>
          </p:cNvPicPr>
          <p:nvPr/>
        </p:nvPicPr>
        <p:blipFill>
          <a:blip r:embed="rId6"/>
          <a:stretch>
            <a:fillRect/>
          </a:stretch>
        </p:blipFill>
        <p:spPr>
          <a:xfrm>
            <a:off x="5445654" y="6331775"/>
            <a:ext cx="2181225" cy="304800"/>
          </a:xfrm>
          <a:prstGeom prst="rect">
            <a:avLst/>
          </a:prstGeom>
        </p:spPr>
      </p:pic>
      <p:sp>
        <p:nvSpPr>
          <p:cNvPr id="17" name="Arrow: Right 16">
            <a:extLst>
              <a:ext uri="{FF2B5EF4-FFF2-40B4-BE49-F238E27FC236}">
                <a16:creationId xmlns:a16="http://schemas.microsoft.com/office/drawing/2014/main" id="{D36D16AE-2084-4682-85C7-06469705E8CE}"/>
              </a:ext>
            </a:extLst>
          </p:cNvPr>
          <p:cNvSpPr/>
          <p:nvPr/>
        </p:nvSpPr>
        <p:spPr>
          <a:xfrm rot="19648200">
            <a:off x="3518965" y="3736749"/>
            <a:ext cx="1827955" cy="296241"/>
          </a:xfrm>
          <a:prstGeom prst="rightArrow">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41FCFDF-198A-4A88-970E-80A7F9DF4A60}"/>
              </a:ext>
            </a:extLst>
          </p:cNvPr>
          <p:cNvSpPr/>
          <p:nvPr/>
        </p:nvSpPr>
        <p:spPr>
          <a:xfrm>
            <a:off x="40684" y="1156417"/>
            <a:ext cx="3769316" cy="2272583"/>
          </a:xfrm>
          <a:prstGeom prst="rect">
            <a:avLst/>
          </a:prstGeom>
          <a:solidFill>
            <a:srgbClr val="AFC9E3"/>
          </a:solidFill>
          <a:ln>
            <a:solidFill>
              <a:srgbClr val="AFC9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AFC9E3"/>
              </a:solidFill>
            </a:endParaRPr>
          </a:p>
        </p:txBody>
      </p:sp>
      <p:sp>
        <p:nvSpPr>
          <p:cNvPr id="19" name="Title 1">
            <a:extLst>
              <a:ext uri="{FF2B5EF4-FFF2-40B4-BE49-F238E27FC236}">
                <a16:creationId xmlns:a16="http://schemas.microsoft.com/office/drawing/2014/main" id="{186EF0AB-377A-4007-9F41-521130D354F8}"/>
              </a:ext>
            </a:extLst>
          </p:cNvPr>
          <p:cNvSpPr txBox="1">
            <a:spLocks/>
          </p:cNvSpPr>
          <p:nvPr/>
        </p:nvSpPr>
        <p:spPr>
          <a:xfrm>
            <a:off x="897467" y="865780"/>
            <a:ext cx="2346860" cy="339392"/>
          </a:xfrm>
          <a:prstGeom prst="rect">
            <a:avLst/>
          </a:prstGeom>
          <a:solidFill>
            <a:schemeClr val="accent1">
              <a:lumMod val="50000"/>
            </a:schemeClr>
          </a:solidFill>
          <a:ln>
            <a:noFill/>
          </a:ln>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solidFill>
                  <a:schemeClr val="bg1"/>
                </a:solidFill>
                <a:latin typeface="Bahnschrift" panose="020B0502040204020203" pitchFamily="34" charset="0"/>
              </a:rPr>
              <a:t>SCOPE</a:t>
            </a:r>
          </a:p>
        </p:txBody>
      </p:sp>
      <p:pic>
        <p:nvPicPr>
          <p:cNvPr id="20" name="Picture 19">
            <a:extLst>
              <a:ext uri="{FF2B5EF4-FFF2-40B4-BE49-F238E27FC236}">
                <a16:creationId xmlns:a16="http://schemas.microsoft.com/office/drawing/2014/main" id="{9A6068EC-CD3C-4C20-B496-CC9814E54760}"/>
              </a:ext>
            </a:extLst>
          </p:cNvPr>
          <p:cNvPicPr>
            <a:picLocks noChangeAspect="1"/>
          </p:cNvPicPr>
          <p:nvPr/>
        </p:nvPicPr>
        <p:blipFill>
          <a:blip r:embed="rId7"/>
          <a:stretch>
            <a:fillRect/>
          </a:stretch>
        </p:blipFill>
        <p:spPr>
          <a:xfrm>
            <a:off x="203789" y="1275365"/>
            <a:ext cx="3465026" cy="2053348"/>
          </a:xfrm>
          <a:prstGeom prst="rect">
            <a:avLst/>
          </a:prstGeom>
        </p:spPr>
      </p:pic>
      <p:sp>
        <p:nvSpPr>
          <p:cNvPr id="21" name="Arrow: Right 20">
            <a:extLst>
              <a:ext uri="{FF2B5EF4-FFF2-40B4-BE49-F238E27FC236}">
                <a16:creationId xmlns:a16="http://schemas.microsoft.com/office/drawing/2014/main" id="{74BDA9E3-1845-4962-8BC8-5602CF3201D7}"/>
              </a:ext>
            </a:extLst>
          </p:cNvPr>
          <p:cNvSpPr/>
          <p:nvPr/>
        </p:nvSpPr>
        <p:spPr>
          <a:xfrm rot="944866">
            <a:off x="3704436" y="1949904"/>
            <a:ext cx="1385804" cy="291016"/>
          </a:xfrm>
          <a:prstGeom prst="rightArrow">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itle 1">
            <a:extLst>
              <a:ext uri="{FF2B5EF4-FFF2-40B4-BE49-F238E27FC236}">
                <a16:creationId xmlns:a16="http://schemas.microsoft.com/office/drawing/2014/main" id="{96CCC05F-5651-47E4-AC3A-BDE0249CB94F}"/>
              </a:ext>
            </a:extLst>
          </p:cNvPr>
          <p:cNvSpPr txBox="1">
            <a:spLocks/>
          </p:cNvSpPr>
          <p:nvPr/>
        </p:nvSpPr>
        <p:spPr>
          <a:xfrm>
            <a:off x="2187329" y="4501235"/>
            <a:ext cx="1422250" cy="296449"/>
          </a:xfrm>
          <a:prstGeom prst="rect">
            <a:avLst/>
          </a:prstGeom>
          <a:solidFill>
            <a:schemeClr val="accent1">
              <a:lumMod val="50000"/>
            </a:schemeClr>
          </a:solidFill>
          <a:ln>
            <a:noFill/>
          </a:ln>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a:solidFill>
                  <a:schemeClr val="bg1"/>
                </a:solidFill>
                <a:latin typeface="Bahnschrift" panose="020B0502040204020203" pitchFamily="34" charset="0"/>
              </a:rPr>
              <a:t>Subnational</a:t>
            </a:r>
          </a:p>
        </p:txBody>
      </p:sp>
      <p:sp>
        <p:nvSpPr>
          <p:cNvPr id="23" name="Title 1">
            <a:extLst>
              <a:ext uri="{FF2B5EF4-FFF2-40B4-BE49-F238E27FC236}">
                <a16:creationId xmlns:a16="http://schemas.microsoft.com/office/drawing/2014/main" id="{05ED51C2-D281-450B-9DE0-2444036A40E6}"/>
              </a:ext>
            </a:extLst>
          </p:cNvPr>
          <p:cNvSpPr txBox="1">
            <a:spLocks/>
          </p:cNvSpPr>
          <p:nvPr/>
        </p:nvSpPr>
        <p:spPr>
          <a:xfrm>
            <a:off x="823205" y="4065297"/>
            <a:ext cx="2346860" cy="339392"/>
          </a:xfrm>
          <a:prstGeom prst="rect">
            <a:avLst/>
          </a:prstGeom>
          <a:solidFill>
            <a:schemeClr val="accent1">
              <a:lumMod val="50000"/>
            </a:schemeClr>
          </a:solidFill>
          <a:ln>
            <a:noFill/>
          </a:ln>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solidFill>
                  <a:schemeClr val="bg1"/>
                </a:solidFill>
                <a:latin typeface="Bahnschrift" panose="020B0502040204020203" pitchFamily="34" charset="0"/>
              </a:rPr>
              <a:t>SCALE</a:t>
            </a:r>
          </a:p>
        </p:txBody>
      </p:sp>
      <p:sp>
        <p:nvSpPr>
          <p:cNvPr id="27" name="Rectangle 26">
            <a:extLst>
              <a:ext uri="{FF2B5EF4-FFF2-40B4-BE49-F238E27FC236}">
                <a16:creationId xmlns:a16="http://schemas.microsoft.com/office/drawing/2014/main" id="{AFDB4980-E9DD-45E7-AF11-A04AC6F844C0}"/>
              </a:ext>
            </a:extLst>
          </p:cNvPr>
          <p:cNvSpPr/>
          <p:nvPr/>
        </p:nvSpPr>
        <p:spPr>
          <a:xfrm>
            <a:off x="9587243" y="218299"/>
            <a:ext cx="2466161" cy="3467100"/>
          </a:xfrm>
          <a:prstGeom prst="rect">
            <a:avLst/>
          </a:prstGeom>
          <a:solidFill>
            <a:srgbClr val="AFC9E3"/>
          </a:solidFill>
          <a:ln>
            <a:solidFill>
              <a:srgbClr val="AFC9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AFC9E3"/>
              </a:solidFill>
            </a:endParaRPr>
          </a:p>
        </p:txBody>
      </p:sp>
      <p:sp>
        <p:nvSpPr>
          <p:cNvPr id="26" name="Rectangle 25">
            <a:extLst>
              <a:ext uri="{FF2B5EF4-FFF2-40B4-BE49-F238E27FC236}">
                <a16:creationId xmlns:a16="http://schemas.microsoft.com/office/drawing/2014/main" id="{A0A03E3B-A00A-4C8D-B574-FFB52009D896}"/>
              </a:ext>
            </a:extLst>
          </p:cNvPr>
          <p:cNvSpPr/>
          <p:nvPr/>
        </p:nvSpPr>
        <p:spPr>
          <a:xfrm>
            <a:off x="9597524" y="2423515"/>
            <a:ext cx="2425037" cy="1261884"/>
          </a:xfrm>
          <a:prstGeom prst="rect">
            <a:avLst/>
          </a:prstGeom>
        </p:spPr>
        <p:txBody>
          <a:bodyPr wrap="square">
            <a:spAutoFit/>
          </a:bodyPr>
          <a:lstStyle/>
          <a:p>
            <a:r>
              <a:rPr lang="en-US" sz="1600" b="1" dirty="0">
                <a:latin typeface="Bahnschrift" panose="020B0502040204020203" pitchFamily="34" charset="0"/>
              </a:rPr>
              <a:t>Degradation</a:t>
            </a:r>
          </a:p>
          <a:p>
            <a:pPr marL="342900" indent="-342900">
              <a:buAutoNum type="arabicPeriod"/>
            </a:pPr>
            <a:r>
              <a:rPr lang="en-US" sz="1200" dirty="0">
                <a:latin typeface="Bahnschrift" panose="020B0502040204020203" pitchFamily="34" charset="0"/>
              </a:rPr>
              <a:t>Logging</a:t>
            </a:r>
          </a:p>
          <a:p>
            <a:pPr marL="342900" indent="-342900">
              <a:buAutoNum type="arabicPeriod"/>
            </a:pPr>
            <a:r>
              <a:rPr lang="en-US" sz="1200" dirty="0">
                <a:latin typeface="Bahnschrift" panose="020B0502040204020203" pitchFamily="34" charset="0"/>
              </a:rPr>
              <a:t>Climate change, calamities</a:t>
            </a:r>
          </a:p>
          <a:p>
            <a:pPr marL="342900" indent="-342900">
              <a:buAutoNum type="arabicPeriod"/>
            </a:pPr>
            <a:r>
              <a:rPr lang="en-US" sz="1200" dirty="0">
                <a:latin typeface="Bahnschrift" panose="020B0502040204020203" pitchFamily="34" charset="0"/>
              </a:rPr>
              <a:t>Timber poaching</a:t>
            </a:r>
          </a:p>
          <a:p>
            <a:pPr marL="342900" indent="-342900">
              <a:buAutoNum type="arabicPeriod"/>
            </a:pPr>
            <a:r>
              <a:rPr lang="en-US" sz="1200" dirty="0">
                <a:latin typeface="Bahnschrift" panose="020B0502040204020203" pitchFamily="34" charset="0"/>
              </a:rPr>
              <a:t>Charcoal making</a:t>
            </a:r>
          </a:p>
          <a:p>
            <a:pPr marL="342900" indent="-342900">
              <a:buAutoNum type="arabicPeriod"/>
            </a:pPr>
            <a:r>
              <a:rPr lang="en-US" sz="1200" dirty="0">
                <a:latin typeface="Bahnschrift" panose="020B0502040204020203" pitchFamily="34" charset="0"/>
              </a:rPr>
              <a:t>Fuelwood gathering</a:t>
            </a:r>
          </a:p>
        </p:txBody>
      </p:sp>
      <p:sp>
        <p:nvSpPr>
          <p:cNvPr id="28" name="Rectangle 27">
            <a:extLst>
              <a:ext uri="{FF2B5EF4-FFF2-40B4-BE49-F238E27FC236}">
                <a16:creationId xmlns:a16="http://schemas.microsoft.com/office/drawing/2014/main" id="{552B3F1C-AC0A-4B81-9646-252118BBAD22}"/>
              </a:ext>
            </a:extLst>
          </p:cNvPr>
          <p:cNvSpPr/>
          <p:nvPr/>
        </p:nvSpPr>
        <p:spPr>
          <a:xfrm>
            <a:off x="9597524" y="1217351"/>
            <a:ext cx="2466161" cy="1261884"/>
          </a:xfrm>
          <a:prstGeom prst="rect">
            <a:avLst/>
          </a:prstGeom>
        </p:spPr>
        <p:txBody>
          <a:bodyPr wrap="square">
            <a:spAutoFit/>
          </a:bodyPr>
          <a:lstStyle/>
          <a:p>
            <a:r>
              <a:rPr lang="en-US" sz="1600" b="1" dirty="0">
                <a:latin typeface="Bahnschrift" panose="020B0502040204020203" pitchFamily="34" charset="0"/>
              </a:rPr>
              <a:t>Deforestation</a:t>
            </a:r>
          </a:p>
          <a:p>
            <a:pPr marL="342900" indent="-342900">
              <a:buAutoNum type="arabicPeriod"/>
            </a:pPr>
            <a:r>
              <a:rPr lang="en-US" sz="1200" dirty="0">
                <a:latin typeface="Bahnschrift" panose="020B0502040204020203" pitchFamily="34" charset="0"/>
              </a:rPr>
              <a:t>Kaingin</a:t>
            </a:r>
          </a:p>
          <a:p>
            <a:pPr marL="342900" indent="-342900">
              <a:buAutoNum type="arabicPeriod"/>
            </a:pPr>
            <a:r>
              <a:rPr lang="en-US" sz="1200" dirty="0">
                <a:latin typeface="Bahnschrift" panose="020B0502040204020203" pitchFamily="34" charset="0"/>
              </a:rPr>
              <a:t>Mining</a:t>
            </a:r>
          </a:p>
          <a:p>
            <a:pPr marL="342900" indent="-342900">
              <a:buAutoNum type="arabicPeriod"/>
            </a:pPr>
            <a:r>
              <a:rPr lang="en-US" sz="1200" dirty="0">
                <a:latin typeface="Bahnschrift" panose="020B0502040204020203" pitchFamily="34" charset="0"/>
              </a:rPr>
              <a:t>Land use conversion</a:t>
            </a:r>
          </a:p>
          <a:p>
            <a:pPr marL="342900" indent="-342900">
              <a:buAutoNum type="arabicPeriod"/>
            </a:pPr>
            <a:r>
              <a:rPr lang="en-US" sz="1200" dirty="0">
                <a:latin typeface="Bahnschrift" panose="020B0502040204020203" pitchFamily="34" charset="0"/>
              </a:rPr>
              <a:t>Settlement</a:t>
            </a:r>
          </a:p>
          <a:p>
            <a:pPr marL="342900" indent="-342900">
              <a:buAutoNum type="arabicPeriod"/>
            </a:pPr>
            <a:r>
              <a:rPr lang="en-US" sz="1200" dirty="0">
                <a:latin typeface="Bahnschrift" panose="020B0502040204020203" pitchFamily="34" charset="0"/>
              </a:rPr>
              <a:t>Forest fire</a:t>
            </a:r>
          </a:p>
        </p:txBody>
      </p:sp>
      <p:sp>
        <p:nvSpPr>
          <p:cNvPr id="29" name="Rectangle 28">
            <a:extLst>
              <a:ext uri="{FF2B5EF4-FFF2-40B4-BE49-F238E27FC236}">
                <a16:creationId xmlns:a16="http://schemas.microsoft.com/office/drawing/2014/main" id="{F8F49375-A488-4600-A383-48FCA2D71C1E}"/>
              </a:ext>
            </a:extLst>
          </p:cNvPr>
          <p:cNvSpPr/>
          <p:nvPr/>
        </p:nvSpPr>
        <p:spPr>
          <a:xfrm>
            <a:off x="9587244" y="218299"/>
            <a:ext cx="2466160" cy="1046440"/>
          </a:xfrm>
          <a:prstGeom prst="rect">
            <a:avLst/>
          </a:prstGeom>
        </p:spPr>
        <p:txBody>
          <a:bodyPr wrap="square">
            <a:spAutoFit/>
          </a:bodyPr>
          <a:lstStyle/>
          <a:p>
            <a:r>
              <a:rPr lang="en-US" sz="1400" b="1" dirty="0">
                <a:latin typeface="Bahnschrift" panose="020B0502040204020203" pitchFamily="34" charset="0"/>
              </a:rPr>
              <a:t>2013 Study Sites:</a:t>
            </a:r>
          </a:p>
          <a:p>
            <a:r>
              <a:rPr lang="en-US" sz="1200" dirty="0">
                <a:latin typeface="Bahnschrift" panose="020B0502040204020203" pitchFamily="34" charset="0"/>
              </a:rPr>
              <a:t>General </a:t>
            </a:r>
            <a:r>
              <a:rPr lang="en-US" sz="1200" dirty="0" err="1">
                <a:latin typeface="Bahnschrift" panose="020B0502040204020203" pitchFamily="34" charset="0"/>
              </a:rPr>
              <a:t>Nakar</a:t>
            </a:r>
            <a:r>
              <a:rPr lang="en-US" sz="1200" dirty="0">
                <a:latin typeface="Bahnschrift" panose="020B0502040204020203" pitchFamily="34" charset="0"/>
              </a:rPr>
              <a:t>, Quezon; Southern Leyte; </a:t>
            </a:r>
            <a:r>
              <a:rPr lang="en-US" sz="1200" dirty="0" err="1">
                <a:latin typeface="Bahnschrift" panose="020B0502040204020203" pitchFamily="34" charset="0"/>
              </a:rPr>
              <a:t>Narra</a:t>
            </a:r>
            <a:r>
              <a:rPr lang="en-US" sz="1200" dirty="0">
                <a:latin typeface="Bahnschrift" panose="020B0502040204020203" pitchFamily="34" charset="0"/>
              </a:rPr>
              <a:t> and Quezon, Palawan; and Mount </a:t>
            </a:r>
            <a:r>
              <a:rPr lang="en-US" sz="1200" dirty="0" err="1">
                <a:latin typeface="Bahnschrift" panose="020B0502040204020203" pitchFamily="34" charset="0"/>
              </a:rPr>
              <a:t>Malindang</a:t>
            </a:r>
            <a:r>
              <a:rPr lang="en-US" sz="1200" dirty="0">
                <a:latin typeface="Bahnschrift" panose="020B0502040204020203" pitchFamily="34" charset="0"/>
              </a:rPr>
              <a:t> Range Natural Park</a:t>
            </a:r>
          </a:p>
        </p:txBody>
      </p:sp>
      <p:sp>
        <p:nvSpPr>
          <p:cNvPr id="30" name="Rectangle 29">
            <a:extLst>
              <a:ext uri="{FF2B5EF4-FFF2-40B4-BE49-F238E27FC236}">
                <a16:creationId xmlns:a16="http://schemas.microsoft.com/office/drawing/2014/main" id="{9ED716E8-76AA-4F69-BE23-2F6D76F5850A}"/>
              </a:ext>
            </a:extLst>
          </p:cNvPr>
          <p:cNvSpPr/>
          <p:nvPr/>
        </p:nvSpPr>
        <p:spPr>
          <a:xfrm>
            <a:off x="9576963" y="3802448"/>
            <a:ext cx="2466161" cy="2529327"/>
          </a:xfrm>
          <a:prstGeom prst="rect">
            <a:avLst/>
          </a:prstGeom>
          <a:solidFill>
            <a:srgbClr val="AFC9E3"/>
          </a:solidFill>
          <a:ln>
            <a:solidFill>
              <a:srgbClr val="AFC9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AFC9E3"/>
              </a:solidFill>
            </a:endParaRPr>
          </a:p>
        </p:txBody>
      </p:sp>
      <p:sp>
        <p:nvSpPr>
          <p:cNvPr id="31" name="Rectangle 30">
            <a:extLst>
              <a:ext uri="{FF2B5EF4-FFF2-40B4-BE49-F238E27FC236}">
                <a16:creationId xmlns:a16="http://schemas.microsoft.com/office/drawing/2014/main" id="{A027146D-9F8B-4BAD-A7B9-6A4F857658B6}"/>
              </a:ext>
            </a:extLst>
          </p:cNvPr>
          <p:cNvSpPr/>
          <p:nvPr/>
        </p:nvSpPr>
        <p:spPr>
          <a:xfrm>
            <a:off x="9597524" y="4556809"/>
            <a:ext cx="2378530" cy="1754326"/>
          </a:xfrm>
          <a:prstGeom prst="rect">
            <a:avLst/>
          </a:prstGeom>
        </p:spPr>
        <p:txBody>
          <a:bodyPr wrap="square">
            <a:spAutoFit/>
          </a:bodyPr>
          <a:lstStyle/>
          <a:p>
            <a:r>
              <a:rPr lang="en-US" sz="1200" b="1" dirty="0">
                <a:latin typeface="Bahnschrift" panose="020B0502040204020203" pitchFamily="34" charset="0"/>
              </a:rPr>
              <a:t>Deforestation and Degradation</a:t>
            </a:r>
          </a:p>
          <a:p>
            <a:pPr marL="342900" indent="-342900">
              <a:buFont typeface="Arial" panose="020B0604020202020204" pitchFamily="34" charset="0"/>
              <a:buChar char="•"/>
            </a:pPr>
            <a:r>
              <a:rPr lang="en-US" sz="1200" dirty="0">
                <a:latin typeface="Bahnschrift" panose="020B0502040204020203" pitchFamily="34" charset="0"/>
              </a:rPr>
              <a:t>Upland agricultural expansion</a:t>
            </a:r>
          </a:p>
          <a:p>
            <a:pPr marL="342900" indent="-342900">
              <a:buFont typeface="Arial" panose="020B0604020202020204" pitchFamily="34" charset="0"/>
              <a:buChar char="•"/>
            </a:pPr>
            <a:r>
              <a:rPr lang="en-US" sz="1200" dirty="0">
                <a:latin typeface="Bahnschrift" panose="020B0502040204020203" pitchFamily="34" charset="0"/>
              </a:rPr>
              <a:t>Tree cutting for fuelwood</a:t>
            </a:r>
          </a:p>
          <a:p>
            <a:pPr marL="342900" indent="-342900">
              <a:buFont typeface="Arial" panose="020B0604020202020204" pitchFamily="34" charset="0"/>
              <a:buChar char="•"/>
            </a:pPr>
            <a:r>
              <a:rPr lang="en-US" sz="1200" dirty="0">
                <a:latin typeface="Bahnschrift" panose="020B0502040204020203" pitchFamily="34" charset="0"/>
              </a:rPr>
              <a:t>Timber poaching</a:t>
            </a:r>
          </a:p>
          <a:p>
            <a:pPr marL="342900" indent="-342900">
              <a:buFont typeface="Arial" panose="020B0604020202020204" pitchFamily="34" charset="0"/>
              <a:buChar char="•"/>
            </a:pPr>
            <a:r>
              <a:rPr lang="en-US" sz="1200" dirty="0">
                <a:latin typeface="Bahnschrift" panose="020B0502040204020203" pitchFamily="34" charset="0"/>
              </a:rPr>
              <a:t>Charcoal making</a:t>
            </a:r>
          </a:p>
          <a:p>
            <a:pPr marL="342900" indent="-342900">
              <a:buFont typeface="Arial" panose="020B0604020202020204" pitchFamily="34" charset="0"/>
              <a:buChar char="•"/>
            </a:pPr>
            <a:r>
              <a:rPr lang="en-US" sz="1200" dirty="0">
                <a:latin typeface="Bahnschrift" panose="020B0502040204020203" pitchFamily="34" charset="0"/>
              </a:rPr>
              <a:t>Mining </a:t>
            </a:r>
          </a:p>
          <a:p>
            <a:pPr marL="342900" indent="-342900">
              <a:buFont typeface="Arial" panose="020B0604020202020204" pitchFamily="34" charset="0"/>
              <a:buChar char="•"/>
            </a:pPr>
            <a:r>
              <a:rPr lang="en-US" sz="1200" dirty="0">
                <a:latin typeface="Bahnschrift" panose="020B0502040204020203" pitchFamily="34" charset="0"/>
              </a:rPr>
              <a:t>Tree cutting for rattan extraction</a:t>
            </a:r>
          </a:p>
        </p:txBody>
      </p:sp>
      <p:sp>
        <p:nvSpPr>
          <p:cNvPr id="32" name="Rectangle 31">
            <a:extLst>
              <a:ext uri="{FF2B5EF4-FFF2-40B4-BE49-F238E27FC236}">
                <a16:creationId xmlns:a16="http://schemas.microsoft.com/office/drawing/2014/main" id="{315E178D-2D71-4D96-9686-1A97060CCFDD}"/>
              </a:ext>
            </a:extLst>
          </p:cNvPr>
          <p:cNvSpPr/>
          <p:nvPr/>
        </p:nvSpPr>
        <p:spPr>
          <a:xfrm>
            <a:off x="9587244" y="3849289"/>
            <a:ext cx="2466160" cy="769441"/>
          </a:xfrm>
          <a:prstGeom prst="rect">
            <a:avLst/>
          </a:prstGeom>
        </p:spPr>
        <p:txBody>
          <a:bodyPr wrap="square">
            <a:spAutoFit/>
          </a:bodyPr>
          <a:lstStyle/>
          <a:p>
            <a:r>
              <a:rPr lang="en-US" sz="1600" b="1" dirty="0">
                <a:latin typeface="Bahnschrift" panose="020B0502040204020203" pitchFamily="34" charset="0"/>
              </a:rPr>
              <a:t>2016 Study Sites:</a:t>
            </a:r>
          </a:p>
          <a:p>
            <a:r>
              <a:rPr lang="en-US" sz="1400" dirty="0">
                <a:latin typeface="Bahnschrift" panose="020B0502040204020203" pitchFamily="34" charset="0"/>
              </a:rPr>
              <a:t>Eastern Samar and Davao Oriental</a:t>
            </a:r>
          </a:p>
        </p:txBody>
      </p:sp>
      <p:sp>
        <p:nvSpPr>
          <p:cNvPr id="33" name="Arrow: Right 32">
            <a:extLst>
              <a:ext uri="{FF2B5EF4-FFF2-40B4-BE49-F238E27FC236}">
                <a16:creationId xmlns:a16="http://schemas.microsoft.com/office/drawing/2014/main" id="{24367ADD-38F4-4FD1-ACE1-5938E7E0D44B}"/>
              </a:ext>
            </a:extLst>
          </p:cNvPr>
          <p:cNvSpPr/>
          <p:nvPr/>
        </p:nvSpPr>
        <p:spPr>
          <a:xfrm rot="13672808">
            <a:off x="8066653" y="3154110"/>
            <a:ext cx="1855601" cy="212133"/>
          </a:xfrm>
          <a:prstGeom prst="rightArrow">
            <a:avLst>
              <a:gd name="adj1" fmla="val 50000"/>
              <a:gd name="adj2" fmla="val 50000"/>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Arrow: Right 33">
            <a:extLst>
              <a:ext uri="{FF2B5EF4-FFF2-40B4-BE49-F238E27FC236}">
                <a16:creationId xmlns:a16="http://schemas.microsoft.com/office/drawing/2014/main" id="{5C23FB1A-6C19-4147-8A7D-01246A174798}"/>
              </a:ext>
            </a:extLst>
          </p:cNvPr>
          <p:cNvSpPr/>
          <p:nvPr/>
        </p:nvSpPr>
        <p:spPr>
          <a:xfrm rot="8013083">
            <a:off x="8047235" y="1673533"/>
            <a:ext cx="1855601" cy="212133"/>
          </a:xfrm>
          <a:prstGeom prst="rightArrow">
            <a:avLst>
              <a:gd name="adj1" fmla="val 50000"/>
              <a:gd name="adj2" fmla="val 50000"/>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4240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left)">
                                      <p:cBhvr>
                                        <p:cTn id="10" dur="500"/>
                                        <p:tgtEl>
                                          <p:spTgt spid="19"/>
                                        </p:tgtEl>
                                      </p:cBhvr>
                                    </p:animEffect>
                                  </p:childTnLst>
                                </p:cTn>
                              </p:par>
                              <p:par>
                                <p:cTn id="11" presetID="22" presetClass="entr" presetSubtype="8"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left)">
                                      <p:cBhvr>
                                        <p:cTn id="13" dur="500"/>
                                        <p:tgtEl>
                                          <p:spTgt spid="20"/>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wipe(left)">
                                      <p:cBhvr>
                                        <p:cTn id="16" dur="5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par>
                                <p:cTn id="25" presetID="22" presetClass="entr" presetSubtype="8"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left)">
                                      <p:cBhvr>
                                        <p:cTn id="30" dur="500"/>
                                        <p:tgtEl>
                                          <p:spTgt spid="22"/>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wipe(left)">
                                      <p:cBhvr>
                                        <p:cTn id="33" dur="500"/>
                                        <p:tgtEl>
                                          <p:spTgt spid="23"/>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left)">
                                      <p:cBhvr>
                                        <p:cTn id="39" dur="500"/>
                                        <p:tgtEl>
                                          <p:spTgt spid="17"/>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2" fill="hold" grpId="0" nodeType="click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right)">
                                      <p:cBhvr>
                                        <p:cTn id="44" dur="500"/>
                                        <p:tgtEl>
                                          <p:spTgt spid="27"/>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right)">
                                      <p:cBhvr>
                                        <p:cTn id="47" dur="500"/>
                                        <p:tgtEl>
                                          <p:spTgt spid="26"/>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wipe(right)">
                                      <p:cBhvr>
                                        <p:cTn id="50" dur="500"/>
                                        <p:tgtEl>
                                          <p:spTgt spid="28"/>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wipe(right)">
                                      <p:cBhvr>
                                        <p:cTn id="53" dur="500"/>
                                        <p:tgtEl>
                                          <p:spTgt spid="29"/>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right)">
                                      <p:cBhvr>
                                        <p:cTn id="56" dur="500"/>
                                        <p:tgtEl>
                                          <p:spTgt spid="34"/>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wipe(down)">
                                      <p:cBhvr>
                                        <p:cTn id="61" dur="500"/>
                                        <p:tgtEl>
                                          <p:spTgt spid="30"/>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wipe(down)">
                                      <p:cBhvr>
                                        <p:cTn id="64" dur="500"/>
                                        <p:tgtEl>
                                          <p:spTgt spid="31"/>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wipe(down)">
                                      <p:cBhvr>
                                        <p:cTn id="67" dur="500"/>
                                        <p:tgtEl>
                                          <p:spTgt spid="32"/>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wipe(down)">
                                      <p:cBhvr>
                                        <p:cTn id="7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animBg="1"/>
      <p:bldP spid="17" grpId="0" animBg="1"/>
      <p:bldP spid="18" grpId="0" animBg="1"/>
      <p:bldP spid="19" grpId="0" animBg="1"/>
      <p:bldP spid="21" grpId="0" animBg="1"/>
      <p:bldP spid="22" grpId="0" animBg="1"/>
      <p:bldP spid="23" grpId="0" animBg="1"/>
      <p:bldP spid="27" grpId="0" animBg="1"/>
      <p:bldP spid="26" grpId="0"/>
      <p:bldP spid="28" grpId="0"/>
      <p:bldP spid="29" grpId="0"/>
      <p:bldP spid="30" grpId="0" animBg="1"/>
      <p:bldP spid="31" grpId="0"/>
      <p:bldP spid="32" grpId="0"/>
      <p:bldP spid="33" grpId="0" animBg="1"/>
      <p:bldP spid="3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0C86F-0125-4B75-AA4A-5282F39BDB72}"/>
              </a:ext>
            </a:extLst>
          </p:cNvPr>
          <p:cNvSpPr>
            <a:spLocks noGrp="1"/>
          </p:cNvSpPr>
          <p:nvPr>
            <p:ph type="title"/>
          </p:nvPr>
        </p:nvSpPr>
        <p:spPr>
          <a:xfrm>
            <a:off x="838199" y="39520"/>
            <a:ext cx="10515600" cy="1325563"/>
          </a:xfrm>
        </p:spPr>
        <p:txBody>
          <a:bodyPr>
            <a:normAutofit/>
          </a:bodyPr>
          <a:lstStyle/>
          <a:p>
            <a:pPr algn="ctr"/>
            <a:r>
              <a:rPr lang="en-US" sz="3600" b="1" dirty="0">
                <a:latin typeface="Bahnschrift" panose="020B0502040204020203" pitchFamily="34" charset="0"/>
              </a:rPr>
              <a:t>Direct Drivers of Deforestation and Degradation</a:t>
            </a:r>
          </a:p>
        </p:txBody>
      </p:sp>
      <p:pic>
        <p:nvPicPr>
          <p:cNvPr id="4" name="Picture 3">
            <a:extLst>
              <a:ext uri="{FF2B5EF4-FFF2-40B4-BE49-F238E27FC236}">
                <a16:creationId xmlns:a16="http://schemas.microsoft.com/office/drawing/2014/main" id="{39750DDC-77DD-4258-899D-3DC82541A15E}"/>
              </a:ext>
            </a:extLst>
          </p:cNvPr>
          <p:cNvPicPr>
            <a:picLocks noChangeAspect="1"/>
          </p:cNvPicPr>
          <p:nvPr/>
        </p:nvPicPr>
        <p:blipFill rotWithShape="1">
          <a:blip r:embed="rId3"/>
          <a:srcRect b="7203"/>
          <a:stretch/>
        </p:blipFill>
        <p:spPr>
          <a:xfrm>
            <a:off x="3503343" y="1146168"/>
            <a:ext cx="8348223" cy="5433303"/>
          </a:xfrm>
          <a:prstGeom prst="rect">
            <a:avLst/>
          </a:prstGeom>
        </p:spPr>
      </p:pic>
      <p:sp>
        <p:nvSpPr>
          <p:cNvPr id="5" name="Rectangle 4">
            <a:extLst>
              <a:ext uri="{FF2B5EF4-FFF2-40B4-BE49-F238E27FC236}">
                <a16:creationId xmlns:a16="http://schemas.microsoft.com/office/drawing/2014/main" id="{3DD05517-94C4-4711-BA71-136270C638B5}"/>
              </a:ext>
            </a:extLst>
          </p:cNvPr>
          <p:cNvSpPr/>
          <p:nvPr/>
        </p:nvSpPr>
        <p:spPr>
          <a:xfrm>
            <a:off x="1034093" y="1324018"/>
            <a:ext cx="2466160" cy="1415772"/>
          </a:xfrm>
          <a:prstGeom prst="rect">
            <a:avLst/>
          </a:prstGeom>
        </p:spPr>
        <p:txBody>
          <a:bodyPr wrap="square">
            <a:spAutoFit/>
          </a:bodyPr>
          <a:lstStyle/>
          <a:p>
            <a:r>
              <a:rPr lang="en-US" sz="1400" b="1" dirty="0">
                <a:latin typeface="Bahnschrift" panose="020B0502040204020203" pitchFamily="34" charset="0"/>
              </a:rPr>
              <a:t>Study Sites:</a:t>
            </a:r>
          </a:p>
          <a:p>
            <a:pPr marL="285750" indent="-285750">
              <a:buFont typeface="Arial" panose="020B0604020202020204" pitchFamily="34" charset="0"/>
              <a:buChar char="•"/>
            </a:pPr>
            <a:r>
              <a:rPr lang="en-US" sz="1200" dirty="0">
                <a:latin typeface="Bahnschrift" panose="020B0502040204020203" pitchFamily="34" charset="0"/>
              </a:rPr>
              <a:t>General </a:t>
            </a:r>
            <a:r>
              <a:rPr lang="en-US" sz="1200" dirty="0" err="1">
                <a:latin typeface="Bahnschrift" panose="020B0502040204020203" pitchFamily="34" charset="0"/>
              </a:rPr>
              <a:t>Nakar</a:t>
            </a:r>
            <a:r>
              <a:rPr lang="en-US" sz="1200" dirty="0">
                <a:latin typeface="Bahnschrift" panose="020B0502040204020203" pitchFamily="34" charset="0"/>
              </a:rPr>
              <a:t>, Quezon; </a:t>
            </a:r>
          </a:p>
          <a:p>
            <a:pPr marL="285750" indent="-285750">
              <a:buFont typeface="Arial" panose="020B0604020202020204" pitchFamily="34" charset="0"/>
              <a:buChar char="•"/>
            </a:pPr>
            <a:r>
              <a:rPr lang="en-US" sz="1200" dirty="0">
                <a:latin typeface="Bahnschrift" panose="020B0502040204020203" pitchFamily="34" charset="0"/>
              </a:rPr>
              <a:t>Southern Leyte</a:t>
            </a:r>
          </a:p>
          <a:p>
            <a:pPr marL="285750" indent="-285750">
              <a:buFont typeface="Arial" panose="020B0604020202020204" pitchFamily="34" charset="0"/>
              <a:buChar char="•"/>
            </a:pPr>
            <a:r>
              <a:rPr lang="en-US" sz="1200" dirty="0" err="1">
                <a:latin typeface="Bahnschrift" panose="020B0502040204020203" pitchFamily="34" charset="0"/>
              </a:rPr>
              <a:t>Narra</a:t>
            </a:r>
            <a:r>
              <a:rPr lang="en-US" sz="1200" dirty="0">
                <a:latin typeface="Bahnschrift" panose="020B0502040204020203" pitchFamily="34" charset="0"/>
              </a:rPr>
              <a:t> and Quezon, Palawan; and</a:t>
            </a:r>
          </a:p>
          <a:p>
            <a:pPr marL="285750" indent="-285750">
              <a:buFont typeface="Arial" panose="020B0604020202020204" pitchFamily="34" charset="0"/>
              <a:buChar char="•"/>
            </a:pPr>
            <a:r>
              <a:rPr lang="en-US" sz="1200" dirty="0">
                <a:latin typeface="Bahnschrift" panose="020B0502040204020203" pitchFamily="34" charset="0"/>
              </a:rPr>
              <a:t>Mount </a:t>
            </a:r>
            <a:r>
              <a:rPr lang="en-US" sz="1200" dirty="0" err="1">
                <a:latin typeface="Bahnschrift" panose="020B0502040204020203" pitchFamily="34" charset="0"/>
              </a:rPr>
              <a:t>Malindang</a:t>
            </a:r>
            <a:r>
              <a:rPr lang="en-US" sz="1200" dirty="0">
                <a:latin typeface="Bahnschrift" panose="020B0502040204020203" pitchFamily="34" charset="0"/>
              </a:rPr>
              <a:t> Range Natural Park</a:t>
            </a:r>
          </a:p>
        </p:txBody>
      </p:sp>
      <p:sp>
        <p:nvSpPr>
          <p:cNvPr id="8" name="Rectangle 7">
            <a:extLst>
              <a:ext uri="{FF2B5EF4-FFF2-40B4-BE49-F238E27FC236}">
                <a16:creationId xmlns:a16="http://schemas.microsoft.com/office/drawing/2014/main" id="{F4B1C202-D305-4480-802B-376FB775B6F1}"/>
              </a:ext>
            </a:extLst>
          </p:cNvPr>
          <p:cNvSpPr/>
          <p:nvPr/>
        </p:nvSpPr>
        <p:spPr>
          <a:xfrm>
            <a:off x="135093" y="6481320"/>
            <a:ext cx="11921813" cy="338554"/>
          </a:xfrm>
          <a:prstGeom prst="rect">
            <a:avLst/>
          </a:prstGeom>
        </p:spPr>
        <p:txBody>
          <a:bodyPr wrap="square">
            <a:spAutoFit/>
          </a:bodyPr>
          <a:lstStyle/>
          <a:p>
            <a:r>
              <a:rPr lang="en-US" sz="800" dirty="0">
                <a:latin typeface="Bahnschrift" panose="020B0502040204020203" pitchFamily="34" charset="0"/>
              </a:rPr>
              <a:t>Reference: </a:t>
            </a:r>
          </a:p>
          <a:p>
            <a:r>
              <a:rPr lang="en-US" sz="800" dirty="0">
                <a:latin typeface="Bahnschrift" panose="020B0502040204020203" pitchFamily="34" charset="0"/>
              </a:rPr>
              <a:t>Department of Environment and Natural Resources–Forest Management Bureau (DENR–FMB). (2017). Update of the Philippine National REDD-plus Strategy. June 2017. Manila, Philippines: Deutsche Gesellschaft </a:t>
            </a:r>
            <a:r>
              <a:rPr lang="en-US" sz="800" dirty="0" err="1">
                <a:latin typeface="Bahnschrift" panose="020B0502040204020203" pitchFamily="34" charset="0"/>
              </a:rPr>
              <a:t>für</a:t>
            </a:r>
            <a:r>
              <a:rPr lang="en-US" sz="800" dirty="0">
                <a:latin typeface="Bahnschrift" panose="020B0502040204020203" pitchFamily="34" charset="0"/>
              </a:rPr>
              <a:t> </a:t>
            </a:r>
            <a:r>
              <a:rPr lang="en-US" sz="800" dirty="0" err="1">
                <a:latin typeface="Bahnschrift" panose="020B0502040204020203" pitchFamily="34" charset="0"/>
              </a:rPr>
              <a:t>Internationale</a:t>
            </a:r>
            <a:r>
              <a:rPr lang="en-US" sz="800" dirty="0">
                <a:latin typeface="Bahnschrift" panose="020B0502040204020203" pitchFamily="34" charset="0"/>
              </a:rPr>
              <a:t> </a:t>
            </a:r>
            <a:r>
              <a:rPr lang="en-US" sz="800" dirty="0" err="1">
                <a:latin typeface="Bahnschrift" panose="020B0502040204020203" pitchFamily="34" charset="0"/>
              </a:rPr>
              <a:t>Zusammenarbeit</a:t>
            </a:r>
            <a:r>
              <a:rPr lang="en-US" sz="800" dirty="0">
                <a:latin typeface="Bahnschrift" panose="020B0502040204020203" pitchFamily="34" charset="0"/>
              </a:rPr>
              <a:t> (GIZ) GmbH. </a:t>
            </a:r>
          </a:p>
        </p:txBody>
      </p:sp>
      <p:sp>
        <p:nvSpPr>
          <p:cNvPr id="9" name="Rectangle 8">
            <a:extLst>
              <a:ext uri="{FF2B5EF4-FFF2-40B4-BE49-F238E27FC236}">
                <a16:creationId xmlns:a16="http://schemas.microsoft.com/office/drawing/2014/main" id="{B270254B-52EE-43C7-860D-580DAAFA0E38}"/>
              </a:ext>
            </a:extLst>
          </p:cNvPr>
          <p:cNvSpPr/>
          <p:nvPr/>
        </p:nvSpPr>
        <p:spPr>
          <a:xfrm>
            <a:off x="967765" y="6029698"/>
            <a:ext cx="2618159" cy="523220"/>
          </a:xfrm>
          <a:prstGeom prst="rect">
            <a:avLst/>
          </a:prstGeom>
        </p:spPr>
        <p:txBody>
          <a:bodyPr wrap="square">
            <a:spAutoFit/>
          </a:bodyPr>
          <a:lstStyle/>
          <a:p>
            <a:r>
              <a:rPr lang="en-US" sz="700" dirty="0" err="1">
                <a:latin typeface="Bahnschrift" panose="020B0502040204020203" pitchFamily="34" charset="0"/>
              </a:rPr>
              <a:t>Carandang</a:t>
            </a:r>
            <a:r>
              <a:rPr lang="en-US" sz="700" dirty="0">
                <a:latin typeface="Bahnschrift" panose="020B0502040204020203" pitchFamily="34" charset="0"/>
              </a:rPr>
              <a:t>, A.P. et al. (2013). Analysis of Key Drivers of Deforestation and Forest Degradation in the Philippines. Manila, Philippines: Deutsche </a:t>
            </a:r>
            <a:r>
              <a:rPr lang="de-DE" sz="700" dirty="0">
                <a:latin typeface="Bahnschrift" panose="020B0502040204020203" pitchFamily="34" charset="0"/>
              </a:rPr>
              <a:t>Gesellschaft für Internationale Zusammenarbeit (GIZ) GmbH.</a:t>
            </a:r>
            <a:endParaRPr lang="en-US" sz="700" dirty="0">
              <a:latin typeface="Bahnschrift" panose="020B0502040204020203" pitchFamily="34" charset="0"/>
            </a:endParaRPr>
          </a:p>
        </p:txBody>
      </p:sp>
      <p:cxnSp>
        <p:nvCxnSpPr>
          <p:cNvPr id="12" name="Straight Connector 11">
            <a:extLst>
              <a:ext uri="{FF2B5EF4-FFF2-40B4-BE49-F238E27FC236}">
                <a16:creationId xmlns:a16="http://schemas.microsoft.com/office/drawing/2014/main" id="{C969F39A-23DD-418F-82C6-2083B6FAA714}"/>
              </a:ext>
            </a:extLst>
          </p:cNvPr>
          <p:cNvCxnSpPr>
            <a:cxnSpLocks/>
          </p:cNvCxnSpPr>
          <p:nvPr/>
        </p:nvCxnSpPr>
        <p:spPr>
          <a:xfrm>
            <a:off x="889232" y="1238566"/>
            <a:ext cx="0" cy="5196587"/>
          </a:xfrm>
          <a:prstGeom prst="line">
            <a:avLst/>
          </a:prstGeom>
          <a:ln w="571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F69550A9-2AF7-4BDE-AEC7-A68D37F9CEC5}"/>
              </a:ext>
            </a:extLst>
          </p:cNvPr>
          <p:cNvSpPr txBox="1">
            <a:spLocks/>
          </p:cNvSpPr>
          <p:nvPr/>
        </p:nvSpPr>
        <p:spPr>
          <a:xfrm rot="16200000">
            <a:off x="-207459" y="3184838"/>
            <a:ext cx="1353572" cy="83980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Bahnschrift" panose="020B0502040204020203" pitchFamily="34" charset="0"/>
              </a:rPr>
              <a:t>2013</a:t>
            </a:r>
          </a:p>
        </p:txBody>
      </p:sp>
      <p:pic>
        <p:nvPicPr>
          <p:cNvPr id="20" name="Picture 19">
            <a:extLst>
              <a:ext uri="{FF2B5EF4-FFF2-40B4-BE49-F238E27FC236}">
                <a16:creationId xmlns:a16="http://schemas.microsoft.com/office/drawing/2014/main" id="{AE8305F5-6A9B-480A-BD70-D45D147284B0}"/>
              </a:ext>
            </a:extLst>
          </p:cNvPr>
          <p:cNvPicPr>
            <a:picLocks noChangeAspect="1"/>
          </p:cNvPicPr>
          <p:nvPr/>
        </p:nvPicPr>
        <p:blipFill rotWithShape="1">
          <a:blip r:embed="rId4"/>
          <a:srcRect t="-1" b="6679"/>
          <a:stretch/>
        </p:blipFill>
        <p:spPr>
          <a:xfrm>
            <a:off x="8037393" y="1564337"/>
            <a:ext cx="4154607" cy="3262600"/>
          </a:xfrm>
          <a:prstGeom prst="rect">
            <a:avLst/>
          </a:prstGeom>
        </p:spPr>
      </p:pic>
      <p:sp>
        <p:nvSpPr>
          <p:cNvPr id="21" name="Rectangle 20">
            <a:extLst>
              <a:ext uri="{FF2B5EF4-FFF2-40B4-BE49-F238E27FC236}">
                <a16:creationId xmlns:a16="http://schemas.microsoft.com/office/drawing/2014/main" id="{C8512F09-124F-4811-B780-6411BA1665FD}"/>
              </a:ext>
            </a:extLst>
          </p:cNvPr>
          <p:cNvSpPr/>
          <p:nvPr/>
        </p:nvSpPr>
        <p:spPr>
          <a:xfrm>
            <a:off x="1034092" y="2661195"/>
            <a:ext cx="2466161" cy="1723549"/>
          </a:xfrm>
          <a:prstGeom prst="rect">
            <a:avLst/>
          </a:prstGeom>
        </p:spPr>
        <p:txBody>
          <a:bodyPr wrap="square">
            <a:spAutoFit/>
          </a:bodyPr>
          <a:lstStyle/>
          <a:p>
            <a:pPr algn="ctr"/>
            <a:r>
              <a:rPr lang="en-US" b="1" dirty="0">
                <a:latin typeface="Bahnschrift" panose="020B0502040204020203" pitchFamily="34" charset="0"/>
              </a:rPr>
              <a:t>Priority Drivers</a:t>
            </a:r>
          </a:p>
          <a:p>
            <a:r>
              <a:rPr lang="en-US" b="1" dirty="0">
                <a:latin typeface="Bahnschrift" panose="020B0502040204020203" pitchFamily="34" charset="0"/>
              </a:rPr>
              <a:t>Deforestation</a:t>
            </a:r>
          </a:p>
          <a:p>
            <a:pPr marL="342900" indent="-342900">
              <a:buAutoNum type="arabicPeriod"/>
            </a:pPr>
            <a:r>
              <a:rPr lang="en-US" sz="1400" dirty="0">
                <a:latin typeface="Bahnschrift" panose="020B0502040204020203" pitchFamily="34" charset="0"/>
              </a:rPr>
              <a:t>Kaingin</a:t>
            </a:r>
          </a:p>
          <a:p>
            <a:pPr marL="342900" indent="-342900">
              <a:buAutoNum type="arabicPeriod"/>
            </a:pPr>
            <a:r>
              <a:rPr lang="en-US" sz="1400" dirty="0">
                <a:latin typeface="Bahnschrift" panose="020B0502040204020203" pitchFamily="34" charset="0"/>
              </a:rPr>
              <a:t>Mining</a:t>
            </a:r>
          </a:p>
          <a:p>
            <a:pPr marL="342900" indent="-342900">
              <a:buAutoNum type="arabicPeriod"/>
            </a:pPr>
            <a:r>
              <a:rPr lang="en-US" sz="1400" dirty="0">
                <a:latin typeface="Bahnschrift" panose="020B0502040204020203" pitchFamily="34" charset="0"/>
              </a:rPr>
              <a:t>Land use conversion</a:t>
            </a:r>
          </a:p>
          <a:p>
            <a:pPr marL="342900" indent="-342900">
              <a:buAutoNum type="arabicPeriod"/>
            </a:pPr>
            <a:r>
              <a:rPr lang="en-US" sz="1400" dirty="0">
                <a:latin typeface="Bahnschrift" panose="020B0502040204020203" pitchFamily="34" charset="0"/>
              </a:rPr>
              <a:t>Settlement</a:t>
            </a:r>
          </a:p>
          <a:p>
            <a:pPr marL="342900" indent="-342900">
              <a:buAutoNum type="arabicPeriod"/>
            </a:pPr>
            <a:r>
              <a:rPr lang="en-US" sz="1400" dirty="0">
                <a:latin typeface="Bahnschrift" panose="020B0502040204020203" pitchFamily="34" charset="0"/>
              </a:rPr>
              <a:t>Forest fire</a:t>
            </a:r>
          </a:p>
        </p:txBody>
      </p:sp>
      <p:sp>
        <p:nvSpPr>
          <p:cNvPr id="3" name="Rectangle 2">
            <a:extLst>
              <a:ext uri="{FF2B5EF4-FFF2-40B4-BE49-F238E27FC236}">
                <a16:creationId xmlns:a16="http://schemas.microsoft.com/office/drawing/2014/main" id="{98960E42-AB7A-4BAD-9FCF-038F960D8C08}"/>
              </a:ext>
            </a:extLst>
          </p:cNvPr>
          <p:cNvSpPr/>
          <p:nvPr/>
        </p:nvSpPr>
        <p:spPr>
          <a:xfrm>
            <a:off x="9476509" y="2223278"/>
            <a:ext cx="2386940" cy="14549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13F6552-9BEC-4351-8825-BFF96A3D45F9}"/>
              </a:ext>
            </a:extLst>
          </p:cNvPr>
          <p:cNvSpPr/>
          <p:nvPr/>
        </p:nvSpPr>
        <p:spPr>
          <a:xfrm>
            <a:off x="9260774" y="3979003"/>
            <a:ext cx="2590800" cy="30252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56B10FF6-EFC4-49DA-9010-E0FD619532C1}"/>
              </a:ext>
            </a:extLst>
          </p:cNvPr>
          <p:cNvSpPr/>
          <p:nvPr/>
        </p:nvSpPr>
        <p:spPr>
          <a:xfrm>
            <a:off x="4404667" y="5625582"/>
            <a:ext cx="6496881" cy="33251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A7A2B47-DEA1-4D9B-8410-A3C3B520DAC3}"/>
              </a:ext>
            </a:extLst>
          </p:cNvPr>
          <p:cNvSpPr/>
          <p:nvPr/>
        </p:nvSpPr>
        <p:spPr>
          <a:xfrm>
            <a:off x="1034093" y="4384744"/>
            <a:ext cx="2551831" cy="1661993"/>
          </a:xfrm>
          <a:prstGeom prst="rect">
            <a:avLst/>
          </a:prstGeom>
        </p:spPr>
        <p:txBody>
          <a:bodyPr wrap="square">
            <a:spAutoFit/>
          </a:bodyPr>
          <a:lstStyle/>
          <a:p>
            <a:r>
              <a:rPr lang="en-US" b="1" dirty="0">
                <a:latin typeface="Bahnschrift" panose="020B0502040204020203" pitchFamily="34" charset="0"/>
              </a:rPr>
              <a:t>Degradation</a:t>
            </a:r>
          </a:p>
          <a:p>
            <a:pPr marL="342900" indent="-342900">
              <a:buAutoNum type="arabicPeriod"/>
            </a:pPr>
            <a:r>
              <a:rPr lang="en-US" sz="1400" dirty="0">
                <a:latin typeface="Bahnschrift" panose="020B0502040204020203" pitchFamily="34" charset="0"/>
              </a:rPr>
              <a:t>Logging</a:t>
            </a:r>
          </a:p>
          <a:p>
            <a:pPr marL="342900" indent="-342900">
              <a:buAutoNum type="arabicPeriod"/>
            </a:pPr>
            <a:r>
              <a:rPr lang="en-US" sz="1400" dirty="0">
                <a:latin typeface="Bahnschrift" panose="020B0502040204020203" pitchFamily="34" charset="0"/>
              </a:rPr>
              <a:t>Climate change, calamities</a:t>
            </a:r>
          </a:p>
          <a:p>
            <a:pPr marL="342900" indent="-342900">
              <a:buAutoNum type="arabicPeriod"/>
            </a:pPr>
            <a:r>
              <a:rPr lang="en-US" sz="1400" dirty="0">
                <a:latin typeface="Bahnschrift" panose="020B0502040204020203" pitchFamily="34" charset="0"/>
              </a:rPr>
              <a:t>Timber poaching</a:t>
            </a:r>
          </a:p>
          <a:p>
            <a:pPr marL="342900" indent="-342900">
              <a:buAutoNum type="arabicPeriod"/>
            </a:pPr>
            <a:r>
              <a:rPr lang="en-US" sz="1400" dirty="0">
                <a:latin typeface="Bahnschrift" panose="020B0502040204020203" pitchFamily="34" charset="0"/>
              </a:rPr>
              <a:t>Charcoal making</a:t>
            </a:r>
          </a:p>
          <a:p>
            <a:pPr marL="342900" indent="-342900">
              <a:buAutoNum type="arabicPeriod"/>
            </a:pPr>
            <a:r>
              <a:rPr lang="en-US" sz="1400" dirty="0">
                <a:latin typeface="Bahnschrift" panose="020B0502040204020203" pitchFamily="34" charset="0"/>
              </a:rPr>
              <a:t>Fuelwood gathering</a:t>
            </a:r>
          </a:p>
        </p:txBody>
      </p:sp>
    </p:spTree>
    <p:extLst>
      <p:ext uri="{BB962C8B-B14F-4D97-AF65-F5344CB8AC3E}">
        <p14:creationId xmlns:p14="http://schemas.microsoft.com/office/powerpoint/2010/main" val="37784216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4B1C202-D305-4480-802B-376FB775B6F1}"/>
              </a:ext>
            </a:extLst>
          </p:cNvPr>
          <p:cNvSpPr/>
          <p:nvPr/>
        </p:nvSpPr>
        <p:spPr>
          <a:xfrm>
            <a:off x="135093" y="6481320"/>
            <a:ext cx="11921813" cy="338554"/>
          </a:xfrm>
          <a:prstGeom prst="rect">
            <a:avLst/>
          </a:prstGeom>
        </p:spPr>
        <p:txBody>
          <a:bodyPr wrap="square">
            <a:spAutoFit/>
          </a:bodyPr>
          <a:lstStyle/>
          <a:p>
            <a:r>
              <a:rPr lang="en-US" sz="800" dirty="0">
                <a:latin typeface="Bahnschrift" panose="020B0502040204020203" pitchFamily="34" charset="0"/>
              </a:rPr>
              <a:t>Reference: </a:t>
            </a:r>
          </a:p>
          <a:p>
            <a:r>
              <a:rPr lang="en-US" sz="800" dirty="0">
                <a:latin typeface="Bahnschrift" panose="020B0502040204020203" pitchFamily="34" charset="0"/>
              </a:rPr>
              <a:t>Department of Environment and Natural Resources–Forest Management Bureau (DENR–FMB). (2017). Update of the Philippine National REDD-plus Strategy. June 2017. Manila, Philippines: Deutsche Gesellschaft </a:t>
            </a:r>
            <a:r>
              <a:rPr lang="en-US" sz="800" dirty="0" err="1">
                <a:latin typeface="Bahnschrift" panose="020B0502040204020203" pitchFamily="34" charset="0"/>
              </a:rPr>
              <a:t>für</a:t>
            </a:r>
            <a:r>
              <a:rPr lang="en-US" sz="800" dirty="0">
                <a:latin typeface="Bahnschrift" panose="020B0502040204020203" pitchFamily="34" charset="0"/>
              </a:rPr>
              <a:t> </a:t>
            </a:r>
            <a:r>
              <a:rPr lang="en-US" sz="800" dirty="0" err="1">
                <a:latin typeface="Bahnschrift" panose="020B0502040204020203" pitchFamily="34" charset="0"/>
              </a:rPr>
              <a:t>Internationale</a:t>
            </a:r>
            <a:r>
              <a:rPr lang="en-US" sz="800" dirty="0">
                <a:latin typeface="Bahnschrift" panose="020B0502040204020203" pitchFamily="34" charset="0"/>
              </a:rPr>
              <a:t> </a:t>
            </a:r>
            <a:r>
              <a:rPr lang="en-US" sz="800" dirty="0" err="1">
                <a:latin typeface="Bahnschrift" panose="020B0502040204020203" pitchFamily="34" charset="0"/>
              </a:rPr>
              <a:t>Zusammenarbeit</a:t>
            </a:r>
            <a:r>
              <a:rPr lang="en-US" sz="800" dirty="0">
                <a:latin typeface="Bahnschrift" panose="020B0502040204020203" pitchFamily="34" charset="0"/>
              </a:rPr>
              <a:t> (GIZ) GmbH. </a:t>
            </a:r>
          </a:p>
        </p:txBody>
      </p:sp>
      <p:cxnSp>
        <p:nvCxnSpPr>
          <p:cNvPr id="12" name="Straight Connector 11">
            <a:extLst>
              <a:ext uri="{FF2B5EF4-FFF2-40B4-BE49-F238E27FC236}">
                <a16:creationId xmlns:a16="http://schemas.microsoft.com/office/drawing/2014/main" id="{C969F39A-23DD-418F-82C6-2083B6FAA714}"/>
              </a:ext>
            </a:extLst>
          </p:cNvPr>
          <p:cNvCxnSpPr>
            <a:cxnSpLocks/>
          </p:cNvCxnSpPr>
          <p:nvPr/>
        </p:nvCxnSpPr>
        <p:spPr>
          <a:xfrm>
            <a:off x="889232" y="1238566"/>
            <a:ext cx="0" cy="5196587"/>
          </a:xfrm>
          <a:prstGeom prst="line">
            <a:avLst/>
          </a:prstGeom>
          <a:ln w="571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F69550A9-2AF7-4BDE-AEC7-A68D37F9CEC5}"/>
              </a:ext>
            </a:extLst>
          </p:cNvPr>
          <p:cNvSpPr txBox="1">
            <a:spLocks/>
          </p:cNvSpPr>
          <p:nvPr/>
        </p:nvSpPr>
        <p:spPr>
          <a:xfrm rot="16200000">
            <a:off x="-207459" y="3184838"/>
            <a:ext cx="1353572" cy="83980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Bahnschrift" panose="020B0502040204020203" pitchFamily="34" charset="0"/>
              </a:rPr>
              <a:t>2016</a:t>
            </a:r>
          </a:p>
        </p:txBody>
      </p:sp>
      <p:pic>
        <p:nvPicPr>
          <p:cNvPr id="16" name="Picture 15">
            <a:extLst>
              <a:ext uri="{FF2B5EF4-FFF2-40B4-BE49-F238E27FC236}">
                <a16:creationId xmlns:a16="http://schemas.microsoft.com/office/drawing/2014/main" id="{BBD82604-AA6B-45E0-8592-33BF15C089CD}"/>
              </a:ext>
            </a:extLst>
          </p:cNvPr>
          <p:cNvPicPr>
            <a:picLocks noChangeAspect="1"/>
          </p:cNvPicPr>
          <p:nvPr/>
        </p:nvPicPr>
        <p:blipFill>
          <a:blip r:embed="rId3"/>
          <a:stretch>
            <a:fillRect/>
          </a:stretch>
        </p:blipFill>
        <p:spPr>
          <a:xfrm>
            <a:off x="3649060" y="1615053"/>
            <a:ext cx="8316186" cy="3979378"/>
          </a:xfrm>
          <a:prstGeom prst="rect">
            <a:avLst/>
          </a:prstGeom>
        </p:spPr>
      </p:pic>
      <p:sp>
        <p:nvSpPr>
          <p:cNvPr id="18" name="Rectangle 17">
            <a:extLst>
              <a:ext uri="{FF2B5EF4-FFF2-40B4-BE49-F238E27FC236}">
                <a16:creationId xmlns:a16="http://schemas.microsoft.com/office/drawing/2014/main" id="{90C882CB-509D-41D4-ABBC-FCE92E04E83E}"/>
              </a:ext>
            </a:extLst>
          </p:cNvPr>
          <p:cNvSpPr/>
          <p:nvPr/>
        </p:nvSpPr>
        <p:spPr>
          <a:xfrm>
            <a:off x="1052283" y="1259181"/>
            <a:ext cx="2525383" cy="1077218"/>
          </a:xfrm>
          <a:prstGeom prst="rect">
            <a:avLst/>
          </a:prstGeom>
        </p:spPr>
        <p:txBody>
          <a:bodyPr wrap="square">
            <a:spAutoFit/>
          </a:bodyPr>
          <a:lstStyle/>
          <a:p>
            <a:r>
              <a:rPr lang="en-US" sz="2400" b="1" dirty="0">
                <a:latin typeface="Bahnschrift" panose="020B0502040204020203" pitchFamily="34" charset="0"/>
              </a:rPr>
              <a:t>Study Sites:</a:t>
            </a:r>
          </a:p>
          <a:p>
            <a:pPr marL="285750" indent="-285750">
              <a:buFont typeface="Arial" panose="020B0604020202020204" pitchFamily="34" charset="0"/>
              <a:buChar char="•"/>
            </a:pPr>
            <a:r>
              <a:rPr lang="en-US" sz="2000" dirty="0">
                <a:latin typeface="Bahnschrift" panose="020B0502040204020203" pitchFamily="34" charset="0"/>
              </a:rPr>
              <a:t>Eastern Samar</a:t>
            </a:r>
          </a:p>
          <a:p>
            <a:pPr marL="285750" indent="-285750">
              <a:buFont typeface="Arial" panose="020B0604020202020204" pitchFamily="34" charset="0"/>
              <a:buChar char="•"/>
            </a:pPr>
            <a:r>
              <a:rPr lang="en-US" sz="2000" dirty="0">
                <a:latin typeface="Bahnschrift" panose="020B0502040204020203" pitchFamily="34" charset="0"/>
              </a:rPr>
              <a:t>Davao Oriental</a:t>
            </a:r>
          </a:p>
        </p:txBody>
      </p:sp>
      <p:sp>
        <p:nvSpPr>
          <p:cNvPr id="23" name="Rectangle 22">
            <a:extLst>
              <a:ext uri="{FF2B5EF4-FFF2-40B4-BE49-F238E27FC236}">
                <a16:creationId xmlns:a16="http://schemas.microsoft.com/office/drawing/2014/main" id="{60A35556-8C26-4D3E-BD6D-D009C11DE711}"/>
              </a:ext>
            </a:extLst>
          </p:cNvPr>
          <p:cNvSpPr/>
          <p:nvPr/>
        </p:nvSpPr>
        <p:spPr>
          <a:xfrm>
            <a:off x="3740718" y="5608231"/>
            <a:ext cx="8132867" cy="307777"/>
          </a:xfrm>
          <a:prstGeom prst="rect">
            <a:avLst/>
          </a:prstGeom>
        </p:spPr>
        <p:txBody>
          <a:bodyPr wrap="square">
            <a:spAutoFit/>
          </a:bodyPr>
          <a:lstStyle/>
          <a:p>
            <a:r>
              <a:rPr lang="en-US" sz="700" dirty="0" err="1">
                <a:latin typeface="Bahnschrift" panose="020B0502040204020203" pitchFamily="34" charset="0"/>
              </a:rPr>
              <a:t>Bugayong</a:t>
            </a:r>
            <a:r>
              <a:rPr lang="en-US" sz="700" dirty="0">
                <a:latin typeface="Bahnschrift" panose="020B0502040204020203" pitchFamily="34" charset="0"/>
              </a:rPr>
              <a:t>, L.A., </a:t>
            </a:r>
            <a:r>
              <a:rPr lang="en-US" sz="700" dirty="0" err="1">
                <a:latin typeface="Bahnschrift" panose="020B0502040204020203" pitchFamily="34" charset="0"/>
              </a:rPr>
              <a:t>Dolom</a:t>
            </a:r>
            <a:r>
              <a:rPr lang="en-US" sz="700" dirty="0">
                <a:latin typeface="Bahnschrift" panose="020B0502040204020203" pitchFamily="34" charset="0"/>
              </a:rPr>
              <a:t>, P.C., and </a:t>
            </a:r>
            <a:r>
              <a:rPr lang="en-US" sz="700" dirty="0" err="1">
                <a:latin typeface="Bahnschrift" panose="020B0502040204020203" pitchFamily="34" charset="0"/>
              </a:rPr>
              <a:t>Carandang</a:t>
            </a:r>
            <a:r>
              <a:rPr lang="en-US" sz="700" dirty="0">
                <a:latin typeface="Bahnschrift" panose="020B0502040204020203" pitchFamily="34" charset="0"/>
              </a:rPr>
              <a:t> A.P. (2016). Assessment of Drivers of Deforestation and Forest Degradation in Eastern Samar and Davao Oriental REDD-plus Project Sites. Manila, Philippines: Deutsche Gesellschaft </a:t>
            </a:r>
            <a:r>
              <a:rPr lang="en-US" sz="700" dirty="0" err="1">
                <a:latin typeface="Bahnschrift" panose="020B0502040204020203" pitchFamily="34" charset="0"/>
              </a:rPr>
              <a:t>für</a:t>
            </a:r>
            <a:r>
              <a:rPr lang="en-US" sz="700" dirty="0">
                <a:latin typeface="Bahnschrift" panose="020B0502040204020203" pitchFamily="34" charset="0"/>
              </a:rPr>
              <a:t> </a:t>
            </a:r>
            <a:r>
              <a:rPr lang="en-US" sz="700" dirty="0" err="1">
                <a:latin typeface="Bahnschrift" panose="020B0502040204020203" pitchFamily="34" charset="0"/>
              </a:rPr>
              <a:t>Internationale</a:t>
            </a:r>
            <a:r>
              <a:rPr lang="en-US" sz="700" dirty="0">
                <a:latin typeface="Bahnschrift" panose="020B0502040204020203" pitchFamily="34" charset="0"/>
              </a:rPr>
              <a:t> </a:t>
            </a:r>
            <a:r>
              <a:rPr lang="en-US" sz="700" dirty="0" err="1">
                <a:latin typeface="Bahnschrift" panose="020B0502040204020203" pitchFamily="34" charset="0"/>
              </a:rPr>
              <a:t>Zusammenarbeit</a:t>
            </a:r>
            <a:r>
              <a:rPr lang="en-US" sz="700" dirty="0">
                <a:latin typeface="Bahnschrift" panose="020B0502040204020203" pitchFamily="34" charset="0"/>
              </a:rPr>
              <a:t> (GIZ) GmbH.</a:t>
            </a:r>
          </a:p>
        </p:txBody>
      </p:sp>
      <p:sp>
        <p:nvSpPr>
          <p:cNvPr id="7" name="Rectangle 6">
            <a:extLst>
              <a:ext uri="{FF2B5EF4-FFF2-40B4-BE49-F238E27FC236}">
                <a16:creationId xmlns:a16="http://schemas.microsoft.com/office/drawing/2014/main" id="{E098FB2F-5BE7-4249-94A4-FB46DB4DE38A}"/>
              </a:ext>
            </a:extLst>
          </p:cNvPr>
          <p:cNvSpPr/>
          <p:nvPr/>
        </p:nvSpPr>
        <p:spPr>
          <a:xfrm>
            <a:off x="962232" y="2511002"/>
            <a:ext cx="2705487" cy="3970318"/>
          </a:xfrm>
          <a:prstGeom prst="rect">
            <a:avLst/>
          </a:prstGeom>
        </p:spPr>
        <p:txBody>
          <a:bodyPr wrap="square">
            <a:spAutoFit/>
          </a:bodyPr>
          <a:lstStyle/>
          <a:p>
            <a:r>
              <a:rPr lang="en-US" sz="2000" b="1" dirty="0">
                <a:solidFill>
                  <a:srgbClr val="1D1D1B"/>
                </a:solidFill>
                <a:latin typeface="Bahnschrift" panose="020B0502040204020203" pitchFamily="34" charset="0"/>
              </a:rPr>
              <a:t>Recommendations:</a:t>
            </a:r>
          </a:p>
          <a:p>
            <a:pPr marL="285750" indent="-285750">
              <a:buFont typeface="Arial" panose="020B0604020202020204" pitchFamily="34" charset="0"/>
              <a:buChar char="•"/>
            </a:pPr>
            <a:r>
              <a:rPr lang="en-US" dirty="0">
                <a:solidFill>
                  <a:srgbClr val="1D1D1B"/>
                </a:solidFill>
                <a:latin typeface="Bahnschrift" panose="020B0502040204020203" pitchFamily="34" charset="0"/>
              </a:rPr>
              <a:t>Local ordinances on non-expansion</a:t>
            </a:r>
          </a:p>
          <a:p>
            <a:r>
              <a:rPr lang="en-US" dirty="0">
                <a:solidFill>
                  <a:srgbClr val="1D1D1B"/>
                </a:solidFill>
                <a:latin typeface="Bahnschrift" panose="020B0502040204020203" pitchFamily="34" charset="0"/>
              </a:rPr>
              <a:t>of existing kaingin areas</a:t>
            </a:r>
          </a:p>
          <a:p>
            <a:pPr marL="285750" indent="-285750">
              <a:buFont typeface="Arial" panose="020B0604020202020204" pitchFamily="34" charset="0"/>
              <a:buChar char="•"/>
            </a:pPr>
            <a:r>
              <a:rPr lang="en-US" dirty="0">
                <a:solidFill>
                  <a:srgbClr val="1D1D1B"/>
                </a:solidFill>
                <a:latin typeface="Bahnschrift" panose="020B0502040204020203" pitchFamily="34" charset="0"/>
              </a:rPr>
              <a:t>strict forest law enforcement through</a:t>
            </a:r>
          </a:p>
          <a:p>
            <a:r>
              <a:rPr lang="en-US" dirty="0">
                <a:solidFill>
                  <a:srgbClr val="1D1D1B"/>
                </a:solidFill>
                <a:latin typeface="Bahnschrift" panose="020B0502040204020203" pitchFamily="34" charset="0"/>
              </a:rPr>
              <a:t>Multi-stakeholder forest protection</a:t>
            </a:r>
          </a:p>
          <a:p>
            <a:pPr marL="285750" indent="-285750">
              <a:buFont typeface="Arial" panose="020B0604020202020204" pitchFamily="34" charset="0"/>
              <a:buChar char="•"/>
            </a:pPr>
            <a:r>
              <a:rPr lang="en-US" dirty="0">
                <a:solidFill>
                  <a:srgbClr val="1D1D1B"/>
                </a:solidFill>
                <a:latin typeface="Bahnschrift" panose="020B0502040204020203" pitchFamily="34" charset="0"/>
              </a:rPr>
              <a:t>technical assistance</a:t>
            </a:r>
          </a:p>
          <a:p>
            <a:r>
              <a:rPr lang="en-US" dirty="0">
                <a:solidFill>
                  <a:srgbClr val="1D1D1B"/>
                </a:solidFill>
                <a:latin typeface="Bahnschrift" panose="020B0502040204020203" pitchFamily="34" charset="0"/>
              </a:rPr>
              <a:t>on improved upland farming systems</a:t>
            </a:r>
          </a:p>
          <a:p>
            <a:pPr marL="285750" indent="-285750">
              <a:buFont typeface="Arial" panose="020B0604020202020204" pitchFamily="34" charset="0"/>
              <a:buChar char="•"/>
            </a:pPr>
            <a:r>
              <a:rPr lang="en-US" dirty="0">
                <a:solidFill>
                  <a:srgbClr val="1D1D1B"/>
                </a:solidFill>
                <a:latin typeface="Bahnschrift" panose="020B0502040204020203" pitchFamily="34" charset="0"/>
              </a:rPr>
              <a:t>Link with financing institutions or investors</a:t>
            </a:r>
            <a:endParaRPr lang="en-US" dirty="0">
              <a:latin typeface="Bahnschrift" panose="020B0502040204020203" pitchFamily="34" charset="0"/>
            </a:endParaRPr>
          </a:p>
        </p:txBody>
      </p:sp>
      <p:sp>
        <p:nvSpPr>
          <p:cNvPr id="24" name="Rectangle 23">
            <a:extLst>
              <a:ext uri="{FF2B5EF4-FFF2-40B4-BE49-F238E27FC236}">
                <a16:creationId xmlns:a16="http://schemas.microsoft.com/office/drawing/2014/main" id="{E37B051F-E07D-4E4B-B266-4277E699DC25}"/>
              </a:ext>
            </a:extLst>
          </p:cNvPr>
          <p:cNvSpPr/>
          <p:nvPr/>
        </p:nvSpPr>
        <p:spPr>
          <a:xfrm>
            <a:off x="3740718" y="3438483"/>
            <a:ext cx="8132867" cy="33251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itle 1">
            <a:extLst>
              <a:ext uri="{FF2B5EF4-FFF2-40B4-BE49-F238E27FC236}">
                <a16:creationId xmlns:a16="http://schemas.microsoft.com/office/drawing/2014/main" id="{8EDA82B5-CD5E-425D-BC35-E23FEB4C699B}"/>
              </a:ext>
            </a:extLst>
          </p:cNvPr>
          <p:cNvSpPr>
            <a:spLocks noGrp="1"/>
          </p:cNvSpPr>
          <p:nvPr>
            <p:ph type="title"/>
          </p:nvPr>
        </p:nvSpPr>
        <p:spPr>
          <a:xfrm>
            <a:off x="838199" y="39520"/>
            <a:ext cx="10515600" cy="1325563"/>
          </a:xfrm>
        </p:spPr>
        <p:txBody>
          <a:bodyPr>
            <a:normAutofit/>
          </a:bodyPr>
          <a:lstStyle/>
          <a:p>
            <a:pPr algn="ctr"/>
            <a:r>
              <a:rPr lang="en-US" sz="3600" b="1" dirty="0">
                <a:latin typeface="Bahnschrift" panose="020B0502040204020203" pitchFamily="34" charset="0"/>
              </a:rPr>
              <a:t>Direct Drivers of Deforestation and Degradation</a:t>
            </a:r>
          </a:p>
        </p:txBody>
      </p:sp>
    </p:spTree>
    <p:extLst>
      <p:ext uri="{BB962C8B-B14F-4D97-AF65-F5344CB8AC3E}">
        <p14:creationId xmlns:p14="http://schemas.microsoft.com/office/powerpoint/2010/main" val="1578819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B38ECAF-8514-4C1C-92D8-FE891BF8BE6C}"/>
              </a:ext>
            </a:extLst>
          </p:cNvPr>
          <p:cNvPicPr>
            <a:picLocks noChangeAspect="1"/>
          </p:cNvPicPr>
          <p:nvPr/>
        </p:nvPicPr>
        <p:blipFill rotWithShape="1">
          <a:blip r:embed="rId3"/>
          <a:srcRect b="5373"/>
          <a:stretch/>
        </p:blipFill>
        <p:spPr>
          <a:xfrm>
            <a:off x="3666102" y="392990"/>
            <a:ext cx="8080335" cy="6072019"/>
          </a:xfrm>
          <a:prstGeom prst="rect">
            <a:avLst/>
          </a:prstGeom>
        </p:spPr>
      </p:pic>
      <p:sp>
        <p:nvSpPr>
          <p:cNvPr id="12" name="Rectangle 11">
            <a:extLst>
              <a:ext uri="{FF2B5EF4-FFF2-40B4-BE49-F238E27FC236}">
                <a16:creationId xmlns:a16="http://schemas.microsoft.com/office/drawing/2014/main" id="{00A7AFFE-7DF2-4442-A861-E0BD09A5E491}"/>
              </a:ext>
            </a:extLst>
          </p:cNvPr>
          <p:cNvSpPr/>
          <p:nvPr/>
        </p:nvSpPr>
        <p:spPr>
          <a:xfrm>
            <a:off x="217802" y="1218573"/>
            <a:ext cx="5577208" cy="3502017"/>
          </a:xfrm>
          <a:prstGeom prst="rect">
            <a:avLst/>
          </a:prstGeom>
          <a:solidFill>
            <a:srgbClr val="AFC9E3"/>
          </a:solidFill>
          <a:ln>
            <a:solidFill>
              <a:srgbClr val="AFC9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AFC9E3"/>
              </a:solidFill>
            </a:endParaRPr>
          </a:p>
        </p:txBody>
      </p:sp>
      <p:sp>
        <p:nvSpPr>
          <p:cNvPr id="10" name="Title 1">
            <a:extLst>
              <a:ext uri="{FF2B5EF4-FFF2-40B4-BE49-F238E27FC236}">
                <a16:creationId xmlns:a16="http://schemas.microsoft.com/office/drawing/2014/main" id="{216437B7-12A4-4358-AD39-66D8DBFA2194}"/>
              </a:ext>
            </a:extLst>
          </p:cNvPr>
          <p:cNvSpPr txBox="1">
            <a:spLocks/>
          </p:cNvSpPr>
          <p:nvPr/>
        </p:nvSpPr>
        <p:spPr>
          <a:xfrm>
            <a:off x="1487198" y="813147"/>
            <a:ext cx="3038416" cy="525830"/>
          </a:xfrm>
          <a:prstGeom prst="rect">
            <a:avLst/>
          </a:prstGeom>
          <a:solidFill>
            <a:schemeClr val="accent1">
              <a:lumMod val="50000"/>
            </a:schemeClr>
          </a:solidFill>
          <a:ln>
            <a:noFill/>
          </a:ln>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solidFill>
                  <a:schemeClr val="bg1"/>
                </a:solidFill>
                <a:latin typeface="Bahnschrift" panose="020B0502040204020203" pitchFamily="34" charset="0"/>
              </a:rPr>
              <a:t>SCOPE</a:t>
            </a:r>
          </a:p>
        </p:txBody>
      </p:sp>
      <p:pic>
        <p:nvPicPr>
          <p:cNvPr id="5" name="Picture 4">
            <a:extLst>
              <a:ext uri="{FF2B5EF4-FFF2-40B4-BE49-F238E27FC236}">
                <a16:creationId xmlns:a16="http://schemas.microsoft.com/office/drawing/2014/main" id="{9C97FCFB-42FF-42E8-AF75-278E46EBD644}"/>
              </a:ext>
            </a:extLst>
          </p:cNvPr>
          <p:cNvPicPr>
            <a:picLocks noChangeAspect="1"/>
          </p:cNvPicPr>
          <p:nvPr/>
        </p:nvPicPr>
        <p:blipFill>
          <a:blip r:embed="rId4"/>
          <a:stretch>
            <a:fillRect/>
          </a:stretch>
        </p:blipFill>
        <p:spPr>
          <a:xfrm>
            <a:off x="391266" y="1459431"/>
            <a:ext cx="5252460" cy="3112569"/>
          </a:xfrm>
          <a:prstGeom prst="rect">
            <a:avLst/>
          </a:prstGeom>
        </p:spPr>
      </p:pic>
      <p:sp>
        <p:nvSpPr>
          <p:cNvPr id="6" name="Arrow: Right 5">
            <a:extLst>
              <a:ext uri="{FF2B5EF4-FFF2-40B4-BE49-F238E27FC236}">
                <a16:creationId xmlns:a16="http://schemas.microsoft.com/office/drawing/2014/main" id="{F5FE9C8F-F7B0-4001-96F2-FC352F09522C}"/>
              </a:ext>
            </a:extLst>
          </p:cNvPr>
          <p:cNvSpPr/>
          <p:nvPr/>
        </p:nvSpPr>
        <p:spPr>
          <a:xfrm rot="994245">
            <a:off x="5677835" y="1965987"/>
            <a:ext cx="1540846" cy="463577"/>
          </a:xfrm>
          <a:prstGeom prst="rightArrow">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0A9F4AAD-49F2-4D58-BDD1-7BB9F597493F}"/>
              </a:ext>
            </a:extLst>
          </p:cNvPr>
          <p:cNvPicPr>
            <a:picLocks noChangeAspect="1"/>
          </p:cNvPicPr>
          <p:nvPr/>
        </p:nvPicPr>
        <p:blipFill>
          <a:blip r:embed="rId5"/>
          <a:stretch>
            <a:fillRect/>
          </a:stretch>
        </p:blipFill>
        <p:spPr>
          <a:xfrm>
            <a:off x="6006409" y="6456667"/>
            <a:ext cx="2181225" cy="304800"/>
          </a:xfrm>
          <a:prstGeom prst="rect">
            <a:avLst/>
          </a:prstGeom>
        </p:spPr>
      </p:pic>
      <p:pic>
        <p:nvPicPr>
          <p:cNvPr id="9" name="Picture 8">
            <a:extLst>
              <a:ext uri="{FF2B5EF4-FFF2-40B4-BE49-F238E27FC236}">
                <a16:creationId xmlns:a16="http://schemas.microsoft.com/office/drawing/2014/main" id="{2F599621-E182-46CC-9421-74C88B04FD32}"/>
              </a:ext>
            </a:extLst>
          </p:cNvPr>
          <p:cNvPicPr>
            <a:picLocks noChangeAspect="1"/>
          </p:cNvPicPr>
          <p:nvPr/>
        </p:nvPicPr>
        <p:blipFill>
          <a:blip r:embed="rId5"/>
          <a:stretch>
            <a:fillRect/>
          </a:stretch>
        </p:blipFill>
        <p:spPr>
          <a:xfrm>
            <a:off x="217802" y="4750192"/>
            <a:ext cx="2181225" cy="304800"/>
          </a:xfrm>
          <a:prstGeom prst="rect">
            <a:avLst/>
          </a:prstGeom>
        </p:spPr>
      </p:pic>
    </p:spTree>
    <p:extLst>
      <p:ext uri="{BB962C8B-B14F-4D97-AF65-F5344CB8AC3E}">
        <p14:creationId xmlns:p14="http://schemas.microsoft.com/office/powerpoint/2010/main" val="3535901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B38ECAF-8514-4C1C-92D8-FE891BF8BE6C}"/>
              </a:ext>
            </a:extLst>
          </p:cNvPr>
          <p:cNvPicPr>
            <a:picLocks noChangeAspect="1"/>
          </p:cNvPicPr>
          <p:nvPr/>
        </p:nvPicPr>
        <p:blipFill rotWithShape="1">
          <a:blip r:embed="rId3"/>
          <a:srcRect b="5373"/>
          <a:stretch/>
        </p:blipFill>
        <p:spPr>
          <a:xfrm>
            <a:off x="3939499" y="260055"/>
            <a:ext cx="8080335" cy="6072019"/>
          </a:xfrm>
          <a:prstGeom prst="rect">
            <a:avLst/>
          </a:prstGeom>
        </p:spPr>
      </p:pic>
      <p:sp>
        <p:nvSpPr>
          <p:cNvPr id="12" name="Rectangle 11">
            <a:extLst>
              <a:ext uri="{FF2B5EF4-FFF2-40B4-BE49-F238E27FC236}">
                <a16:creationId xmlns:a16="http://schemas.microsoft.com/office/drawing/2014/main" id="{00A7AFFE-7DF2-4442-A861-E0BD09A5E491}"/>
              </a:ext>
            </a:extLst>
          </p:cNvPr>
          <p:cNvSpPr/>
          <p:nvPr/>
        </p:nvSpPr>
        <p:spPr>
          <a:xfrm>
            <a:off x="217802" y="1218573"/>
            <a:ext cx="5878198" cy="2844141"/>
          </a:xfrm>
          <a:prstGeom prst="rect">
            <a:avLst/>
          </a:prstGeom>
          <a:solidFill>
            <a:srgbClr val="AFC9E3"/>
          </a:solidFill>
          <a:ln>
            <a:solidFill>
              <a:srgbClr val="AFC9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AFC9E3"/>
              </a:solidFill>
            </a:endParaRPr>
          </a:p>
        </p:txBody>
      </p:sp>
      <p:pic>
        <p:nvPicPr>
          <p:cNvPr id="7" name="Picture 6">
            <a:extLst>
              <a:ext uri="{FF2B5EF4-FFF2-40B4-BE49-F238E27FC236}">
                <a16:creationId xmlns:a16="http://schemas.microsoft.com/office/drawing/2014/main" id="{CB7DE24F-1FB8-43F6-82F7-0EB0D3F26752}"/>
              </a:ext>
            </a:extLst>
          </p:cNvPr>
          <p:cNvPicPr>
            <a:picLocks noChangeAspect="1"/>
          </p:cNvPicPr>
          <p:nvPr/>
        </p:nvPicPr>
        <p:blipFill rotWithShape="1">
          <a:blip r:embed="rId4"/>
          <a:srcRect t="16905" b="10778"/>
          <a:stretch/>
        </p:blipFill>
        <p:spPr>
          <a:xfrm>
            <a:off x="396856" y="1857293"/>
            <a:ext cx="2773012" cy="2020436"/>
          </a:xfrm>
          <a:prstGeom prst="rect">
            <a:avLst/>
          </a:prstGeom>
        </p:spPr>
      </p:pic>
      <p:pic>
        <p:nvPicPr>
          <p:cNvPr id="8" name="Picture 7">
            <a:extLst>
              <a:ext uri="{FF2B5EF4-FFF2-40B4-BE49-F238E27FC236}">
                <a16:creationId xmlns:a16="http://schemas.microsoft.com/office/drawing/2014/main" id="{1541EBBC-08F1-450A-8388-BD12A441281B}"/>
              </a:ext>
            </a:extLst>
          </p:cNvPr>
          <p:cNvPicPr>
            <a:picLocks noChangeAspect="1"/>
          </p:cNvPicPr>
          <p:nvPr/>
        </p:nvPicPr>
        <p:blipFill>
          <a:blip r:embed="rId5"/>
          <a:stretch>
            <a:fillRect/>
          </a:stretch>
        </p:blipFill>
        <p:spPr>
          <a:xfrm>
            <a:off x="3311347" y="1857293"/>
            <a:ext cx="2643174" cy="2020437"/>
          </a:xfrm>
          <a:prstGeom prst="rect">
            <a:avLst/>
          </a:prstGeom>
        </p:spPr>
      </p:pic>
      <p:sp>
        <p:nvSpPr>
          <p:cNvPr id="9" name="Title 1">
            <a:extLst>
              <a:ext uri="{FF2B5EF4-FFF2-40B4-BE49-F238E27FC236}">
                <a16:creationId xmlns:a16="http://schemas.microsoft.com/office/drawing/2014/main" id="{725F0BB1-50A4-4CF3-BF5C-45B96C40569B}"/>
              </a:ext>
            </a:extLst>
          </p:cNvPr>
          <p:cNvSpPr>
            <a:spLocks noGrp="1"/>
          </p:cNvSpPr>
          <p:nvPr>
            <p:ph type="title"/>
          </p:nvPr>
        </p:nvSpPr>
        <p:spPr>
          <a:xfrm>
            <a:off x="978665" y="1501339"/>
            <a:ext cx="1609394" cy="412941"/>
          </a:xfrm>
          <a:solidFill>
            <a:schemeClr val="accent1">
              <a:lumMod val="50000"/>
            </a:schemeClr>
          </a:solidFill>
          <a:ln>
            <a:noFill/>
          </a:ln>
        </p:spPr>
        <p:txBody>
          <a:bodyPr>
            <a:normAutofit fontScale="90000"/>
          </a:bodyPr>
          <a:lstStyle/>
          <a:p>
            <a:pPr algn="ctr"/>
            <a:r>
              <a:rPr lang="en-US" sz="2400" b="1" dirty="0">
                <a:solidFill>
                  <a:schemeClr val="bg1"/>
                </a:solidFill>
                <a:latin typeface="Bahnschrift" panose="020B0502040204020203" pitchFamily="34" charset="0"/>
              </a:rPr>
              <a:t>National</a:t>
            </a:r>
          </a:p>
        </p:txBody>
      </p:sp>
      <p:sp>
        <p:nvSpPr>
          <p:cNvPr id="10" name="Title 1">
            <a:extLst>
              <a:ext uri="{FF2B5EF4-FFF2-40B4-BE49-F238E27FC236}">
                <a16:creationId xmlns:a16="http://schemas.microsoft.com/office/drawing/2014/main" id="{216437B7-12A4-4358-AD39-66D8DBFA2194}"/>
              </a:ext>
            </a:extLst>
          </p:cNvPr>
          <p:cNvSpPr txBox="1">
            <a:spLocks/>
          </p:cNvSpPr>
          <p:nvPr/>
        </p:nvSpPr>
        <p:spPr>
          <a:xfrm>
            <a:off x="1554322" y="749188"/>
            <a:ext cx="3038416" cy="525830"/>
          </a:xfrm>
          <a:prstGeom prst="rect">
            <a:avLst/>
          </a:prstGeom>
          <a:solidFill>
            <a:schemeClr val="accent1">
              <a:lumMod val="50000"/>
            </a:schemeClr>
          </a:solidFill>
          <a:ln>
            <a:noFill/>
          </a:ln>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solidFill>
                  <a:schemeClr val="bg1"/>
                </a:solidFill>
                <a:latin typeface="Bahnschrift" panose="020B0502040204020203" pitchFamily="34" charset="0"/>
              </a:rPr>
              <a:t>SCALE</a:t>
            </a:r>
          </a:p>
        </p:txBody>
      </p:sp>
      <p:sp>
        <p:nvSpPr>
          <p:cNvPr id="13" name="Title 1">
            <a:extLst>
              <a:ext uri="{FF2B5EF4-FFF2-40B4-BE49-F238E27FC236}">
                <a16:creationId xmlns:a16="http://schemas.microsoft.com/office/drawing/2014/main" id="{E89E8991-D71B-4F41-BF43-6EAF8C7BD768}"/>
              </a:ext>
            </a:extLst>
          </p:cNvPr>
          <p:cNvSpPr txBox="1">
            <a:spLocks/>
          </p:cNvSpPr>
          <p:nvPr/>
        </p:nvSpPr>
        <p:spPr>
          <a:xfrm>
            <a:off x="3828237" y="1500797"/>
            <a:ext cx="1609394" cy="412941"/>
          </a:xfrm>
          <a:prstGeom prst="rect">
            <a:avLst/>
          </a:prstGeom>
          <a:solidFill>
            <a:schemeClr val="accent1">
              <a:lumMod val="50000"/>
            </a:schemeClr>
          </a:solidFill>
          <a:ln>
            <a:noFill/>
          </a:ln>
        </p:spPr>
        <p:txBody>
          <a:bodyPr vert="horz" lIns="91440" tIns="45720" rIns="91440" bIns="45720" rtlCol="0" anchor="ctr">
            <a:normAutofit fontScale="8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a:solidFill>
                  <a:schemeClr val="bg1"/>
                </a:solidFill>
                <a:latin typeface="Bahnschrift" panose="020B0502040204020203" pitchFamily="34" charset="0"/>
              </a:rPr>
              <a:t>Subnational</a:t>
            </a:r>
          </a:p>
        </p:txBody>
      </p:sp>
      <p:sp>
        <p:nvSpPr>
          <p:cNvPr id="15" name="Arrow: Right 14">
            <a:extLst>
              <a:ext uri="{FF2B5EF4-FFF2-40B4-BE49-F238E27FC236}">
                <a16:creationId xmlns:a16="http://schemas.microsoft.com/office/drawing/2014/main" id="{B3777509-ADAD-402A-B89D-5401F6C6E17D}"/>
              </a:ext>
            </a:extLst>
          </p:cNvPr>
          <p:cNvSpPr/>
          <p:nvPr/>
        </p:nvSpPr>
        <p:spPr>
          <a:xfrm rot="802000">
            <a:off x="5987237" y="2812472"/>
            <a:ext cx="1540846" cy="463577"/>
          </a:xfrm>
          <a:prstGeom prst="rightArrow">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A8451782-BF78-4313-884C-1D7036F93678}"/>
              </a:ext>
            </a:extLst>
          </p:cNvPr>
          <p:cNvPicPr>
            <a:picLocks noChangeAspect="1"/>
          </p:cNvPicPr>
          <p:nvPr/>
        </p:nvPicPr>
        <p:blipFill rotWithShape="1">
          <a:blip r:embed="rId6"/>
          <a:srcRect l="3503" t="8429" b="5354"/>
          <a:stretch/>
        </p:blipFill>
        <p:spPr>
          <a:xfrm>
            <a:off x="633954" y="4161559"/>
            <a:ext cx="5071828" cy="2519767"/>
          </a:xfrm>
          <a:prstGeom prst="rect">
            <a:avLst/>
          </a:prstGeom>
        </p:spPr>
      </p:pic>
      <p:pic>
        <p:nvPicPr>
          <p:cNvPr id="11" name="Picture 10">
            <a:extLst>
              <a:ext uri="{FF2B5EF4-FFF2-40B4-BE49-F238E27FC236}">
                <a16:creationId xmlns:a16="http://schemas.microsoft.com/office/drawing/2014/main" id="{1BD21502-DDAB-42FF-9B08-11A75AAA3971}"/>
              </a:ext>
            </a:extLst>
          </p:cNvPr>
          <p:cNvPicPr>
            <a:picLocks noChangeAspect="1"/>
          </p:cNvPicPr>
          <p:nvPr/>
        </p:nvPicPr>
        <p:blipFill>
          <a:blip r:embed="rId7"/>
          <a:stretch>
            <a:fillRect/>
          </a:stretch>
        </p:blipFill>
        <p:spPr>
          <a:xfrm>
            <a:off x="6333934" y="6293145"/>
            <a:ext cx="2181225" cy="304800"/>
          </a:xfrm>
          <a:prstGeom prst="rect">
            <a:avLst/>
          </a:prstGeom>
        </p:spPr>
      </p:pic>
    </p:spTree>
    <p:extLst>
      <p:ext uri="{BB962C8B-B14F-4D97-AF65-F5344CB8AC3E}">
        <p14:creationId xmlns:p14="http://schemas.microsoft.com/office/powerpoint/2010/main" val="37406944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30B78-E87E-6E46-BD5F-D575C02F9A2F}"/>
              </a:ext>
            </a:extLst>
          </p:cNvPr>
          <p:cNvSpPr>
            <a:spLocks noGrp="1"/>
          </p:cNvSpPr>
          <p:nvPr>
            <p:ph type="title"/>
          </p:nvPr>
        </p:nvSpPr>
        <p:spPr>
          <a:xfrm>
            <a:off x="613458" y="160177"/>
            <a:ext cx="10740342" cy="696350"/>
          </a:xfrm>
        </p:spPr>
        <p:txBody>
          <a:bodyPr/>
          <a:lstStyle/>
          <a:p>
            <a:r>
              <a:rPr lang="en-US" dirty="0"/>
              <a:t>PNRPS Timeline,2010 </a:t>
            </a:r>
          </a:p>
        </p:txBody>
      </p:sp>
      <p:pic>
        <p:nvPicPr>
          <p:cNvPr id="5" name="Content Placeholder 4">
            <a:extLst>
              <a:ext uri="{FF2B5EF4-FFF2-40B4-BE49-F238E27FC236}">
                <a16:creationId xmlns:a16="http://schemas.microsoft.com/office/drawing/2014/main" id="{89657F40-BAB8-8342-9E06-E4CE78552069}"/>
              </a:ext>
            </a:extLst>
          </p:cNvPr>
          <p:cNvPicPr>
            <a:picLocks noGrp="1" noChangeAspect="1"/>
          </p:cNvPicPr>
          <p:nvPr>
            <p:ph idx="1"/>
          </p:nvPr>
        </p:nvPicPr>
        <p:blipFill>
          <a:blip r:embed="rId2"/>
          <a:stretch>
            <a:fillRect/>
          </a:stretch>
        </p:blipFill>
        <p:spPr>
          <a:xfrm>
            <a:off x="1018573" y="935017"/>
            <a:ext cx="10243594" cy="5762808"/>
          </a:xfrm>
        </p:spPr>
      </p:pic>
    </p:spTree>
    <p:extLst>
      <p:ext uri="{BB962C8B-B14F-4D97-AF65-F5344CB8AC3E}">
        <p14:creationId xmlns:p14="http://schemas.microsoft.com/office/powerpoint/2010/main" val="77991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D3186F9-C1B8-41DD-95AA-0ECF6195DECB}"/>
              </a:ext>
            </a:extLst>
          </p:cNvPr>
          <p:cNvGraphicFramePr>
            <a:graphicFrameLocks noGrp="1"/>
          </p:cNvGraphicFramePr>
          <p:nvPr/>
        </p:nvGraphicFramePr>
        <p:xfrm>
          <a:off x="318946" y="995512"/>
          <a:ext cx="11602977" cy="4809226"/>
        </p:xfrm>
        <a:graphic>
          <a:graphicData uri="http://schemas.openxmlformats.org/drawingml/2006/table">
            <a:tbl>
              <a:tblPr firstRow="1" bandRow="1">
                <a:tableStyleId>{F2DE63D5-997A-4646-A377-4702673A728D}</a:tableStyleId>
              </a:tblPr>
              <a:tblGrid>
                <a:gridCol w="780649">
                  <a:extLst>
                    <a:ext uri="{9D8B030D-6E8A-4147-A177-3AD203B41FA5}">
                      <a16:colId xmlns:a16="http://schemas.microsoft.com/office/drawing/2014/main" val="1864110774"/>
                    </a:ext>
                  </a:extLst>
                </a:gridCol>
                <a:gridCol w="3368233">
                  <a:extLst>
                    <a:ext uri="{9D8B030D-6E8A-4147-A177-3AD203B41FA5}">
                      <a16:colId xmlns:a16="http://schemas.microsoft.com/office/drawing/2014/main" val="4242553783"/>
                    </a:ext>
                  </a:extLst>
                </a:gridCol>
                <a:gridCol w="694481">
                  <a:extLst>
                    <a:ext uri="{9D8B030D-6E8A-4147-A177-3AD203B41FA5}">
                      <a16:colId xmlns:a16="http://schemas.microsoft.com/office/drawing/2014/main" val="4045494883"/>
                    </a:ext>
                  </a:extLst>
                </a:gridCol>
                <a:gridCol w="671332">
                  <a:extLst>
                    <a:ext uri="{9D8B030D-6E8A-4147-A177-3AD203B41FA5}">
                      <a16:colId xmlns:a16="http://schemas.microsoft.com/office/drawing/2014/main" val="939993871"/>
                    </a:ext>
                  </a:extLst>
                </a:gridCol>
                <a:gridCol w="659756">
                  <a:extLst>
                    <a:ext uri="{9D8B030D-6E8A-4147-A177-3AD203B41FA5}">
                      <a16:colId xmlns:a16="http://schemas.microsoft.com/office/drawing/2014/main" val="3516309568"/>
                    </a:ext>
                  </a:extLst>
                </a:gridCol>
                <a:gridCol w="648183">
                  <a:extLst>
                    <a:ext uri="{9D8B030D-6E8A-4147-A177-3AD203B41FA5}">
                      <a16:colId xmlns:a16="http://schemas.microsoft.com/office/drawing/2014/main" val="4274327709"/>
                    </a:ext>
                  </a:extLst>
                </a:gridCol>
                <a:gridCol w="625033">
                  <a:extLst>
                    <a:ext uri="{9D8B030D-6E8A-4147-A177-3AD203B41FA5}">
                      <a16:colId xmlns:a16="http://schemas.microsoft.com/office/drawing/2014/main" val="418973485"/>
                    </a:ext>
                  </a:extLst>
                </a:gridCol>
                <a:gridCol w="625033">
                  <a:extLst>
                    <a:ext uri="{9D8B030D-6E8A-4147-A177-3AD203B41FA5}">
                      <a16:colId xmlns:a16="http://schemas.microsoft.com/office/drawing/2014/main" val="2007206878"/>
                    </a:ext>
                  </a:extLst>
                </a:gridCol>
                <a:gridCol w="578734">
                  <a:extLst>
                    <a:ext uri="{9D8B030D-6E8A-4147-A177-3AD203B41FA5}">
                      <a16:colId xmlns:a16="http://schemas.microsoft.com/office/drawing/2014/main" val="4041835390"/>
                    </a:ext>
                  </a:extLst>
                </a:gridCol>
                <a:gridCol w="578734">
                  <a:extLst>
                    <a:ext uri="{9D8B030D-6E8A-4147-A177-3AD203B41FA5}">
                      <a16:colId xmlns:a16="http://schemas.microsoft.com/office/drawing/2014/main" val="1285075382"/>
                    </a:ext>
                  </a:extLst>
                </a:gridCol>
                <a:gridCol w="636608">
                  <a:extLst>
                    <a:ext uri="{9D8B030D-6E8A-4147-A177-3AD203B41FA5}">
                      <a16:colId xmlns:a16="http://schemas.microsoft.com/office/drawing/2014/main" val="649503723"/>
                    </a:ext>
                  </a:extLst>
                </a:gridCol>
                <a:gridCol w="601883">
                  <a:extLst>
                    <a:ext uri="{9D8B030D-6E8A-4147-A177-3AD203B41FA5}">
                      <a16:colId xmlns:a16="http://schemas.microsoft.com/office/drawing/2014/main" val="3127353545"/>
                    </a:ext>
                  </a:extLst>
                </a:gridCol>
                <a:gridCol w="590309">
                  <a:extLst>
                    <a:ext uri="{9D8B030D-6E8A-4147-A177-3AD203B41FA5}">
                      <a16:colId xmlns:a16="http://schemas.microsoft.com/office/drawing/2014/main" val="3396062973"/>
                    </a:ext>
                  </a:extLst>
                </a:gridCol>
                <a:gridCol w="544009">
                  <a:extLst>
                    <a:ext uri="{9D8B030D-6E8A-4147-A177-3AD203B41FA5}">
                      <a16:colId xmlns:a16="http://schemas.microsoft.com/office/drawing/2014/main" val="3569190875"/>
                    </a:ext>
                  </a:extLst>
                </a:gridCol>
              </a:tblGrid>
              <a:tr h="322055">
                <a:tc>
                  <a:txBody>
                    <a:bodyPr/>
                    <a:lstStyle/>
                    <a:p>
                      <a:r>
                        <a:rPr lang="en-PH" sz="1400" dirty="0">
                          <a:latin typeface="Bahnschrift" panose="020B0502040204020203" pitchFamily="34" charset="0"/>
                        </a:rPr>
                        <a:t>Phases</a:t>
                      </a:r>
                      <a:endParaRPr lang="en-US" sz="1400" dirty="0">
                        <a:latin typeface="Bahnschrift" panose="020B0502040204020203" pitchFamily="34" charset="0"/>
                      </a:endParaRPr>
                    </a:p>
                  </a:txBody>
                  <a:tcPr>
                    <a:solidFill>
                      <a:srgbClr val="0070C0"/>
                    </a:solidFill>
                  </a:tcPr>
                </a:tc>
                <a:tc>
                  <a:txBody>
                    <a:bodyPr/>
                    <a:lstStyle/>
                    <a:p>
                      <a:r>
                        <a:rPr lang="en-PH" sz="1400" dirty="0">
                          <a:latin typeface="Bahnschrift" panose="020B0502040204020203" pitchFamily="34" charset="0"/>
                        </a:rPr>
                        <a:t>PNRPS Targets (2010)</a:t>
                      </a:r>
                      <a:endParaRPr lang="en-US" sz="1400" dirty="0">
                        <a:latin typeface="Bahnschrift" panose="020B0502040204020203" pitchFamily="34" charset="0"/>
                      </a:endParaRPr>
                    </a:p>
                  </a:txBody>
                  <a:tcPr>
                    <a:solidFill>
                      <a:srgbClr val="0070C0"/>
                    </a:solidFill>
                  </a:tcPr>
                </a:tc>
                <a:tc>
                  <a:txBody>
                    <a:bodyPr/>
                    <a:lstStyle/>
                    <a:p>
                      <a:r>
                        <a:rPr lang="en-PH" sz="1400" dirty="0">
                          <a:latin typeface="Bahnschrift" panose="020B0502040204020203" pitchFamily="34" charset="0"/>
                        </a:rPr>
                        <a:t>2010</a:t>
                      </a:r>
                      <a:endParaRPr lang="en-US" sz="1400" dirty="0">
                        <a:latin typeface="Bahnschrift" panose="020B0502040204020203" pitchFamily="34" charset="0"/>
                      </a:endParaRPr>
                    </a:p>
                  </a:txBody>
                  <a:tcPr>
                    <a:solidFill>
                      <a:srgbClr val="0070C0"/>
                    </a:solidFill>
                  </a:tcPr>
                </a:tc>
                <a:tc>
                  <a:txBody>
                    <a:bodyPr/>
                    <a:lstStyle/>
                    <a:p>
                      <a:r>
                        <a:rPr lang="en-PH" sz="1400" dirty="0">
                          <a:latin typeface="Bahnschrift" panose="020B0502040204020203" pitchFamily="34" charset="0"/>
                        </a:rPr>
                        <a:t>2011</a:t>
                      </a:r>
                      <a:endParaRPr lang="en-US" sz="1400" dirty="0">
                        <a:latin typeface="Bahnschrift" panose="020B0502040204020203" pitchFamily="34" charset="0"/>
                      </a:endParaRPr>
                    </a:p>
                  </a:txBody>
                  <a:tcPr>
                    <a:solidFill>
                      <a:srgbClr val="0070C0"/>
                    </a:solidFill>
                  </a:tcPr>
                </a:tc>
                <a:tc>
                  <a:txBody>
                    <a:bodyPr/>
                    <a:lstStyle/>
                    <a:p>
                      <a:r>
                        <a:rPr lang="en-PH" sz="1400" dirty="0">
                          <a:latin typeface="Bahnschrift" panose="020B0502040204020203" pitchFamily="34" charset="0"/>
                        </a:rPr>
                        <a:t>2012</a:t>
                      </a:r>
                      <a:endParaRPr lang="en-US" sz="1400" dirty="0">
                        <a:latin typeface="Bahnschrift" panose="020B0502040204020203" pitchFamily="34" charset="0"/>
                      </a:endParaRPr>
                    </a:p>
                  </a:txBody>
                  <a:tcPr>
                    <a:solidFill>
                      <a:srgbClr val="0070C0"/>
                    </a:solidFill>
                  </a:tcPr>
                </a:tc>
                <a:tc>
                  <a:txBody>
                    <a:bodyPr/>
                    <a:lstStyle/>
                    <a:p>
                      <a:r>
                        <a:rPr lang="en-PH" sz="1400" dirty="0">
                          <a:latin typeface="Bahnschrift" panose="020B0502040204020203" pitchFamily="34" charset="0"/>
                        </a:rPr>
                        <a:t>2013</a:t>
                      </a:r>
                      <a:endParaRPr lang="en-US" sz="1400" dirty="0">
                        <a:latin typeface="Bahnschrift" panose="020B0502040204020203" pitchFamily="34" charset="0"/>
                      </a:endParaRPr>
                    </a:p>
                  </a:txBody>
                  <a:tcPr>
                    <a:solidFill>
                      <a:srgbClr val="0070C0"/>
                    </a:solidFill>
                  </a:tcPr>
                </a:tc>
                <a:tc>
                  <a:txBody>
                    <a:bodyPr/>
                    <a:lstStyle/>
                    <a:p>
                      <a:r>
                        <a:rPr lang="en-PH" sz="1400" dirty="0">
                          <a:latin typeface="Bahnschrift" panose="020B0502040204020203" pitchFamily="34" charset="0"/>
                        </a:rPr>
                        <a:t>2014</a:t>
                      </a:r>
                      <a:endParaRPr lang="en-US" sz="1400" dirty="0">
                        <a:latin typeface="Bahnschrift" panose="020B0502040204020203" pitchFamily="34" charset="0"/>
                      </a:endParaRPr>
                    </a:p>
                  </a:txBody>
                  <a:tcPr>
                    <a:solidFill>
                      <a:srgbClr val="0070C0"/>
                    </a:solidFill>
                  </a:tcPr>
                </a:tc>
                <a:tc>
                  <a:txBody>
                    <a:bodyPr/>
                    <a:lstStyle/>
                    <a:p>
                      <a:r>
                        <a:rPr lang="en-PH" sz="1400" dirty="0">
                          <a:latin typeface="Bahnschrift" panose="020B0502040204020203" pitchFamily="34" charset="0"/>
                        </a:rPr>
                        <a:t>2015</a:t>
                      </a:r>
                      <a:endParaRPr lang="en-US" sz="1400" dirty="0">
                        <a:latin typeface="Bahnschrift" panose="020B0502040204020203" pitchFamily="34" charset="0"/>
                      </a:endParaRPr>
                    </a:p>
                  </a:txBody>
                  <a:tcPr>
                    <a:solidFill>
                      <a:srgbClr val="0070C0"/>
                    </a:solidFill>
                  </a:tcPr>
                </a:tc>
                <a:tc>
                  <a:txBody>
                    <a:bodyPr/>
                    <a:lstStyle/>
                    <a:p>
                      <a:r>
                        <a:rPr lang="en-PH" sz="1400" dirty="0">
                          <a:latin typeface="Bahnschrift" panose="020B0502040204020203" pitchFamily="34" charset="0"/>
                        </a:rPr>
                        <a:t>2016</a:t>
                      </a:r>
                      <a:endParaRPr lang="en-US" sz="1400" dirty="0">
                        <a:latin typeface="Bahnschrift" panose="020B0502040204020203" pitchFamily="34" charset="0"/>
                      </a:endParaRPr>
                    </a:p>
                  </a:txBody>
                  <a:tcPr>
                    <a:solidFill>
                      <a:srgbClr val="0070C0"/>
                    </a:solidFill>
                  </a:tcPr>
                </a:tc>
                <a:tc>
                  <a:txBody>
                    <a:bodyPr/>
                    <a:lstStyle/>
                    <a:p>
                      <a:r>
                        <a:rPr lang="en-PH" sz="1400" dirty="0">
                          <a:latin typeface="Bahnschrift" panose="020B0502040204020203" pitchFamily="34" charset="0"/>
                        </a:rPr>
                        <a:t>2017</a:t>
                      </a:r>
                      <a:endParaRPr lang="en-US" sz="1400" dirty="0">
                        <a:latin typeface="Bahnschrift" panose="020B0502040204020203" pitchFamily="34" charset="0"/>
                      </a:endParaRPr>
                    </a:p>
                  </a:txBody>
                  <a:tcPr>
                    <a:solidFill>
                      <a:srgbClr val="0070C0"/>
                    </a:solidFill>
                  </a:tcPr>
                </a:tc>
                <a:tc>
                  <a:txBody>
                    <a:bodyPr/>
                    <a:lstStyle/>
                    <a:p>
                      <a:r>
                        <a:rPr lang="en-PH" sz="1400" dirty="0">
                          <a:latin typeface="Bahnschrift" panose="020B0502040204020203" pitchFamily="34" charset="0"/>
                        </a:rPr>
                        <a:t>2018</a:t>
                      </a:r>
                      <a:endParaRPr lang="en-US" sz="1400" dirty="0">
                        <a:latin typeface="Bahnschrift" panose="020B0502040204020203" pitchFamily="34" charset="0"/>
                      </a:endParaRPr>
                    </a:p>
                  </a:txBody>
                  <a:tcPr>
                    <a:solidFill>
                      <a:srgbClr val="0070C0"/>
                    </a:solidFill>
                  </a:tcPr>
                </a:tc>
                <a:tc>
                  <a:txBody>
                    <a:bodyPr/>
                    <a:lstStyle/>
                    <a:p>
                      <a:r>
                        <a:rPr lang="en-PH" sz="1400" dirty="0">
                          <a:latin typeface="Bahnschrift" panose="020B0502040204020203" pitchFamily="34" charset="0"/>
                        </a:rPr>
                        <a:t>2019</a:t>
                      </a:r>
                      <a:endParaRPr lang="en-US" sz="1400" dirty="0">
                        <a:latin typeface="Bahnschrift" panose="020B0502040204020203" pitchFamily="34" charset="0"/>
                      </a:endParaRPr>
                    </a:p>
                  </a:txBody>
                  <a:tcPr>
                    <a:solidFill>
                      <a:srgbClr val="0070C0"/>
                    </a:solidFill>
                  </a:tcPr>
                </a:tc>
                <a:tc>
                  <a:txBody>
                    <a:bodyPr/>
                    <a:lstStyle/>
                    <a:p>
                      <a:r>
                        <a:rPr lang="en-PH" sz="1400" dirty="0">
                          <a:latin typeface="Bahnschrift" panose="020B0502040204020203" pitchFamily="34" charset="0"/>
                        </a:rPr>
                        <a:t>2020</a:t>
                      </a:r>
                      <a:endParaRPr lang="en-US" sz="1400" dirty="0">
                        <a:latin typeface="Bahnschrift" panose="020B0502040204020203" pitchFamily="34" charset="0"/>
                      </a:endParaRPr>
                    </a:p>
                  </a:txBody>
                  <a:tcPr>
                    <a:solidFill>
                      <a:srgbClr val="0070C0"/>
                    </a:solidFill>
                  </a:tcPr>
                </a:tc>
                <a:tc>
                  <a:txBody>
                    <a:bodyPr/>
                    <a:lstStyle/>
                    <a:p>
                      <a:r>
                        <a:rPr lang="en-PH" sz="1400" dirty="0">
                          <a:latin typeface="Bahnschrift" panose="020B0502040204020203" pitchFamily="34" charset="0"/>
                        </a:rPr>
                        <a:t>2021</a:t>
                      </a:r>
                      <a:endParaRPr lang="en-US" sz="1400" dirty="0">
                        <a:latin typeface="Bahnschrift" panose="020B0502040204020203" pitchFamily="34" charset="0"/>
                      </a:endParaRPr>
                    </a:p>
                  </a:txBody>
                  <a:tcPr>
                    <a:solidFill>
                      <a:srgbClr val="0070C0"/>
                    </a:solidFill>
                  </a:tcPr>
                </a:tc>
                <a:extLst>
                  <a:ext uri="{0D108BD9-81ED-4DB2-BD59-A6C34878D82A}">
                    <a16:rowId xmlns:a16="http://schemas.microsoft.com/office/drawing/2014/main" val="3029664406"/>
                  </a:ext>
                </a:extLst>
              </a:tr>
              <a:tr h="347241">
                <a:tc rowSpan="9">
                  <a:txBody>
                    <a:bodyPr/>
                    <a:lstStyle/>
                    <a:p>
                      <a:pPr algn="ctr"/>
                      <a:r>
                        <a:rPr lang="en-PH" dirty="0">
                          <a:latin typeface="Bahnschrift" panose="020B0502040204020203" pitchFamily="34" charset="0"/>
                        </a:rPr>
                        <a:t>1</a:t>
                      </a:r>
                      <a:endParaRPr lang="en-US" dirty="0">
                        <a:latin typeface="Bahnschrift" panose="020B0502040204020203" pitchFamily="34" charset="0"/>
                      </a:endParaRPr>
                    </a:p>
                  </a:txBody>
                  <a:tcPr anchor="ctr"/>
                </a:tc>
                <a:tc>
                  <a:txBody>
                    <a:bodyPr/>
                    <a:lstStyle/>
                    <a:p>
                      <a:pPr algn="l" fontAlgn="b"/>
                      <a:r>
                        <a:rPr lang="en-US" sz="1200" b="0" i="0" u="none" strike="noStrike" dirty="0">
                          <a:solidFill>
                            <a:srgbClr val="000000"/>
                          </a:solidFill>
                          <a:effectLst/>
                          <a:latin typeface="Bahnschrift" panose="020B0502040204020203" pitchFamily="34" charset="0"/>
                        </a:rPr>
                        <a:t>National-level communications, consultations, and capacity building</a:t>
                      </a:r>
                    </a:p>
                  </a:txBody>
                  <a:tcPr marL="6350" marR="6350" marT="6350" marB="0" anchor="b"/>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a:p>
                  </a:txBody>
                  <a:tcPr>
                    <a:solidFill>
                      <a:schemeClr val="accent5">
                        <a:lumMod val="20000"/>
                        <a:lumOff val="80000"/>
                      </a:schemeClr>
                    </a:solidFil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397333402"/>
                  </a:ext>
                </a:extLst>
              </a:tr>
              <a:tr h="405976">
                <a:tc vMerge="1">
                  <a:txBody>
                    <a:bodyPr/>
                    <a:lstStyle/>
                    <a:p>
                      <a:pPr algn="ctr"/>
                      <a:endParaRPr lang="en-US" dirty="0"/>
                    </a:p>
                  </a:txBody>
                  <a:tcPr/>
                </a:tc>
                <a:tc>
                  <a:txBody>
                    <a:bodyPr/>
                    <a:lstStyle/>
                    <a:p>
                      <a:pPr algn="l" fontAlgn="b"/>
                      <a:r>
                        <a:rPr lang="en-US" sz="1200" b="0" i="0" u="none" strike="noStrike" dirty="0">
                          <a:solidFill>
                            <a:srgbClr val="000000"/>
                          </a:solidFill>
                          <a:effectLst/>
                          <a:latin typeface="Bahnschrift" panose="020B0502040204020203" pitchFamily="34" charset="0"/>
                        </a:rPr>
                        <a:t>Action planning and budgeting for PNRPS implementation</a:t>
                      </a:r>
                    </a:p>
                  </a:txBody>
                  <a:tcPr marL="6350" marR="6350" marT="6350" marB="0" anchor="b"/>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a:p>
                  </a:txBody>
                  <a:tcPr>
                    <a:solidFill>
                      <a:schemeClr val="accent5">
                        <a:lumMod val="20000"/>
                        <a:lumOff val="80000"/>
                      </a:schemeClr>
                    </a:solidFill>
                  </a:tcPr>
                </a:tc>
                <a:tc>
                  <a:txBody>
                    <a:bodyPr/>
                    <a:lstStyle/>
                    <a:p>
                      <a:endParaRPr lang="en-US"/>
                    </a:p>
                  </a:txBody>
                  <a:tcPr>
                    <a:solidFill>
                      <a:schemeClr val="accent5">
                        <a:lumMod val="20000"/>
                        <a:lumOff val="80000"/>
                      </a:schemeClr>
                    </a:solidFil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311272883"/>
                  </a:ext>
                </a:extLst>
              </a:tr>
              <a:tr h="0">
                <a:tc vMerge="1">
                  <a:txBody>
                    <a:bodyPr/>
                    <a:lstStyle/>
                    <a:p>
                      <a:pPr algn="ctr"/>
                      <a:endParaRPr lang="en-US" dirty="0"/>
                    </a:p>
                  </a:txBody>
                  <a:tcPr/>
                </a:tc>
                <a:tc>
                  <a:txBody>
                    <a:bodyPr/>
                    <a:lstStyle/>
                    <a:p>
                      <a:pPr algn="l" fontAlgn="b"/>
                      <a:r>
                        <a:rPr lang="en-US" sz="1200" b="0" i="0" u="none" strike="noStrike" dirty="0">
                          <a:solidFill>
                            <a:srgbClr val="000000"/>
                          </a:solidFill>
                          <a:effectLst/>
                          <a:latin typeface="Bahnschrift" panose="020B0502040204020203" pitchFamily="34" charset="0"/>
                        </a:rPr>
                        <a:t>Short and long-term funding for REDD+</a:t>
                      </a:r>
                    </a:p>
                  </a:txBody>
                  <a:tcPr marL="6350" marR="6350" marT="6350" marB="0" anchor="b"/>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402683393"/>
                  </a:ext>
                </a:extLst>
              </a:tr>
              <a:tr h="0">
                <a:tc vMerge="1">
                  <a:txBody>
                    <a:bodyPr/>
                    <a:lstStyle/>
                    <a:p>
                      <a:pPr algn="ctr"/>
                      <a:endParaRPr lang="en-US" dirty="0"/>
                    </a:p>
                  </a:txBody>
                  <a:tcPr/>
                </a:tc>
                <a:tc>
                  <a:txBody>
                    <a:bodyPr/>
                    <a:lstStyle/>
                    <a:p>
                      <a:pPr algn="l" fontAlgn="b"/>
                      <a:r>
                        <a:rPr lang="en-US" sz="1200" b="0" i="0" u="none" strike="noStrike" dirty="0">
                          <a:solidFill>
                            <a:srgbClr val="000000"/>
                          </a:solidFill>
                          <a:effectLst/>
                          <a:latin typeface="Bahnschrift" panose="020B0502040204020203" pitchFamily="34" charset="0"/>
                        </a:rPr>
                        <a:t>Pilot/demonstrate REDD+ in sites</a:t>
                      </a:r>
                    </a:p>
                  </a:txBody>
                  <a:tcPr marL="6350" marR="6350" marT="6350" marB="0" anchor="b"/>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51747494"/>
                  </a:ext>
                </a:extLst>
              </a:tr>
              <a:tr h="453736">
                <a:tc vMerge="1">
                  <a:txBody>
                    <a:bodyPr/>
                    <a:lstStyle/>
                    <a:p>
                      <a:pPr algn="ctr"/>
                      <a:endParaRPr lang="en-US" dirty="0"/>
                    </a:p>
                  </a:txBody>
                  <a:tcPr/>
                </a:tc>
                <a:tc>
                  <a:txBody>
                    <a:bodyPr/>
                    <a:lstStyle/>
                    <a:p>
                      <a:pPr algn="l" fontAlgn="b"/>
                      <a:r>
                        <a:rPr lang="en-US" sz="1200" b="0" i="0" u="none" strike="noStrike" dirty="0">
                          <a:solidFill>
                            <a:srgbClr val="000000"/>
                          </a:solidFill>
                          <a:effectLst/>
                          <a:latin typeface="Bahnschrift" panose="020B0502040204020203" pitchFamily="34" charset="0"/>
                        </a:rPr>
                        <a:t>Test MRV approaches that can be harmonized at the national level</a:t>
                      </a:r>
                    </a:p>
                  </a:txBody>
                  <a:tcPr marL="6350" marR="6350" marT="6350" marB="0" anchor="b"/>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4024861179"/>
                  </a:ext>
                </a:extLst>
              </a:tr>
              <a:tr h="201124">
                <a:tc vMerge="1">
                  <a:txBody>
                    <a:bodyPr/>
                    <a:lstStyle/>
                    <a:p>
                      <a:pPr algn="ctr"/>
                      <a:endParaRPr lang="en-US" dirty="0"/>
                    </a:p>
                  </a:txBody>
                  <a:tcPr/>
                </a:tc>
                <a:tc>
                  <a:txBody>
                    <a:bodyPr/>
                    <a:lstStyle/>
                    <a:p>
                      <a:pPr algn="l" fontAlgn="b"/>
                      <a:r>
                        <a:rPr lang="en-US" sz="1200" b="0" i="0" u="none" strike="noStrike" dirty="0">
                          <a:solidFill>
                            <a:srgbClr val="000000"/>
                          </a:solidFill>
                          <a:effectLst/>
                          <a:latin typeface="Bahnschrift" panose="020B0502040204020203" pitchFamily="34" charset="0"/>
                        </a:rPr>
                        <a:t>Develop new project sites </a:t>
                      </a:r>
                      <a:r>
                        <a:rPr lang="en-US" sz="1200" b="1" i="0" u="sng" strike="noStrike" dirty="0">
                          <a:solidFill>
                            <a:srgbClr val="000000"/>
                          </a:solidFill>
                          <a:effectLst/>
                          <a:latin typeface="Bahnschrift" panose="020B0502040204020203" pitchFamily="34" charset="0"/>
                        </a:rPr>
                        <a:t>in the same jurisdiction where pilot sites are located</a:t>
                      </a:r>
                    </a:p>
                  </a:txBody>
                  <a:tcPr marL="6350" marR="6350" marT="6350" marB="0" anchor="b"/>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40189123"/>
                  </a:ext>
                </a:extLst>
              </a:tr>
              <a:tr h="378487">
                <a:tc vMerge="1">
                  <a:txBody>
                    <a:bodyPr/>
                    <a:lstStyle/>
                    <a:p>
                      <a:pPr algn="ctr"/>
                      <a:endParaRPr lang="en-US" dirty="0"/>
                    </a:p>
                  </a:txBody>
                  <a:tcPr/>
                </a:tc>
                <a:tc>
                  <a:txBody>
                    <a:bodyPr/>
                    <a:lstStyle/>
                    <a:p>
                      <a:pPr algn="l" fontAlgn="b"/>
                      <a:r>
                        <a:rPr lang="en-US" sz="1200" b="0" i="0" u="none" strike="noStrike" dirty="0">
                          <a:solidFill>
                            <a:srgbClr val="000000"/>
                          </a:solidFill>
                          <a:effectLst/>
                          <a:latin typeface="Bahnschrift" panose="020B0502040204020203" pitchFamily="34" charset="0"/>
                        </a:rPr>
                        <a:t>Provincial/regional capacity building, institutional support, and project demonstration</a:t>
                      </a:r>
                    </a:p>
                  </a:txBody>
                  <a:tcPr marL="6350" marR="6350" marT="6350" marB="0" anchor="b"/>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823467895"/>
                  </a:ext>
                </a:extLst>
              </a:tr>
              <a:tr h="419315">
                <a:tc vMerge="1">
                  <a:txBody>
                    <a:bodyPr/>
                    <a:lstStyle/>
                    <a:p>
                      <a:pPr algn="ctr"/>
                      <a:endParaRPr lang="en-US" dirty="0"/>
                    </a:p>
                  </a:txBody>
                  <a:tcPr/>
                </a:tc>
                <a:tc>
                  <a:txBody>
                    <a:bodyPr/>
                    <a:lstStyle/>
                    <a:p>
                      <a:pPr algn="l" fontAlgn="b"/>
                      <a:r>
                        <a:rPr lang="en-US" sz="1200" b="0" i="0" u="none" strike="noStrike" dirty="0">
                          <a:solidFill>
                            <a:srgbClr val="000000"/>
                          </a:solidFill>
                          <a:effectLst/>
                          <a:latin typeface="Bahnschrift" panose="020B0502040204020203" pitchFamily="34" charset="0"/>
                        </a:rPr>
                        <a:t>Establish national-level bodies responsible for REDD+ policy, implementation, and accounting</a:t>
                      </a:r>
                    </a:p>
                  </a:txBody>
                  <a:tcPr marL="6350" marR="6350" marT="6350" marB="0" anchor="b"/>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802214522"/>
                  </a:ext>
                </a:extLst>
              </a:tr>
              <a:tr h="602909">
                <a:tc vMerge="1">
                  <a:txBody>
                    <a:bodyPr/>
                    <a:lstStyle/>
                    <a:p>
                      <a:pPr algn="ctr"/>
                      <a:endParaRPr lang="en-US" dirty="0"/>
                    </a:p>
                  </a:txBody>
                  <a:tcPr/>
                </a:tc>
                <a:tc>
                  <a:txBody>
                    <a:bodyPr/>
                    <a:lstStyle/>
                    <a:p>
                      <a:pPr algn="l" fontAlgn="b"/>
                      <a:r>
                        <a:rPr lang="en-US" sz="1200" b="0" i="0" u="none" strike="noStrike" dirty="0">
                          <a:solidFill>
                            <a:srgbClr val="000000"/>
                          </a:solidFill>
                          <a:effectLst/>
                          <a:latin typeface="Bahnschrift" panose="020B0502040204020203" pitchFamily="34" charset="0"/>
                        </a:rPr>
                        <a:t>Establish national FRL/FREL and targets, clear safeguards, institutional development, and research</a:t>
                      </a:r>
                    </a:p>
                  </a:txBody>
                  <a:tcPr marL="6350" marR="6350" marT="6350" marB="0" anchor="b"/>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accent5">
                        <a:lumMod val="20000"/>
                        <a:lumOff val="80000"/>
                      </a:schemeClr>
                    </a:solidFil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234885516"/>
                  </a:ext>
                </a:extLst>
              </a:tr>
              <a:tr h="320337">
                <a:tc>
                  <a:txBody>
                    <a:bodyPr/>
                    <a:lstStyle/>
                    <a:p>
                      <a:pPr algn="ctr"/>
                      <a:r>
                        <a:rPr lang="en-PH" dirty="0">
                          <a:latin typeface="Bahnschrift" panose="020B0502040204020203" pitchFamily="34" charset="0"/>
                        </a:rPr>
                        <a:t>2</a:t>
                      </a:r>
                      <a:endParaRPr lang="en-US" dirty="0">
                        <a:latin typeface="Bahnschrift" panose="020B0502040204020203" pitchFamily="34" charset="0"/>
                      </a:endParaRPr>
                    </a:p>
                  </a:txBody>
                  <a:tcPr anchor="ctr"/>
                </a:tc>
                <a:tc>
                  <a:txBody>
                    <a:bodyPr/>
                    <a:lstStyle/>
                    <a:p>
                      <a:pPr algn="l" fontAlgn="b"/>
                      <a:r>
                        <a:rPr lang="en-US" sz="1200" b="0" i="0" u="none" strike="noStrike" dirty="0">
                          <a:solidFill>
                            <a:srgbClr val="000000"/>
                          </a:solidFill>
                          <a:effectLst/>
                          <a:latin typeface="Bahnschrift" panose="020B0502040204020203" pitchFamily="34" charset="0"/>
                        </a:rPr>
                        <a:t>Scaling-up demonstration sites to Provincial-level and then to Regional-level pilots</a:t>
                      </a:r>
                    </a:p>
                  </a:txBody>
                  <a:tcPr marL="6350" marR="6350" marT="6350" marB="0" anchor="b"/>
                </a:tc>
                <a:tc>
                  <a:txBody>
                    <a:bodyPr/>
                    <a:lstStyle/>
                    <a:p>
                      <a:endParaRPr lang="en-US" dirty="0"/>
                    </a:p>
                  </a:txBody>
                  <a:tcPr>
                    <a:noFill/>
                  </a:tcPr>
                </a:tc>
                <a:tc>
                  <a:txBody>
                    <a:bodyPr/>
                    <a:lstStyle/>
                    <a:p>
                      <a:endParaRPr lang="en-US" dirty="0"/>
                    </a:p>
                  </a:txBody>
                  <a:tcPr>
                    <a:noFill/>
                  </a:tcPr>
                </a:tc>
                <a:tc>
                  <a:txBody>
                    <a:bodyPr/>
                    <a:lstStyle/>
                    <a:p>
                      <a:endParaRPr lang="en-US" dirty="0"/>
                    </a:p>
                  </a:txBody>
                  <a:tcPr>
                    <a:solidFill>
                      <a:schemeClr val="accent5">
                        <a:lumMod val="40000"/>
                        <a:lumOff val="60000"/>
                      </a:schemeClr>
                    </a:solidFill>
                  </a:tcPr>
                </a:tc>
                <a:tc>
                  <a:txBody>
                    <a:bodyPr/>
                    <a:lstStyle/>
                    <a:p>
                      <a:endParaRPr lang="en-US" dirty="0"/>
                    </a:p>
                  </a:txBody>
                  <a:tcPr>
                    <a:solidFill>
                      <a:schemeClr val="accent5">
                        <a:lumMod val="40000"/>
                        <a:lumOff val="60000"/>
                      </a:schemeClr>
                    </a:solidFill>
                  </a:tcPr>
                </a:tc>
                <a:tc>
                  <a:txBody>
                    <a:bodyPr/>
                    <a:lstStyle/>
                    <a:p>
                      <a:endParaRPr lang="en-US" dirty="0"/>
                    </a:p>
                  </a:txBody>
                  <a:tcPr>
                    <a:solidFill>
                      <a:schemeClr val="accent5">
                        <a:lumMod val="40000"/>
                        <a:lumOff val="60000"/>
                      </a:schemeClr>
                    </a:solidFill>
                  </a:tcPr>
                </a:tc>
                <a:tc>
                  <a:txBody>
                    <a:bodyPr/>
                    <a:lstStyle/>
                    <a:p>
                      <a:endParaRPr lang="en-US" dirty="0"/>
                    </a:p>
                  </a:txBody>
                  <a:tcPr>
                    <a:solidFill>
                      <a:schemeClr val="accent5">
                        <a:lumMod val="40000"/>
                        <a:lumOff val="60000"/>
                      </a:schemeClr>
                    </a:solidFill>
                  </a:tcPr>
                </a:tc>
                <a:tc>
                  <a:txBody>
                    <a:bodyPr/>
                    <a:lstStyle/>
                    <a:p>
                      <a:endParaRPr lang="en-US" dirty="0"/>
                    </a:p>
                  </a:txBody>
                  <a:tcPr>
                    <a:solidFill>
                      <a:schemeClr val="accent5">
                        <a:lumMod val="40000"/>
                        <a:lumOff val="60000"/>
                      </a:schemeClr>
                    </a:solidFil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714504237"/>
                  </a:ext>
                </a:extLst>
              </a:tr>
              <a:tr h="378898">
                <a:tc>
                  <a:txBody>
                    <a:bodyPr/>
                    <a:lstStyle/>
                    <a:p>
                      <a:pPr algn="ctr"/>
                      <a:r>
                        <a:rPr lang="en-PH" dirty="0">
                          <a:latin typeface="Bahnschrift" panose="020B0502040204020203" pitchFamily="34" charset="0"/>
                        </a:rPr>
                        <a:t>3</a:t>
                      </a:r>
                      <a:endParaRPr lang="en-US" dirty="0">
                        <a:latin typeface="Bahnschrift" panose="020B0502040204020203" pitchFamily="34" charset="0"/>
                      </a:endParaRPr>
                    </a:p>
                  </a:txBody>
                  <a:tcPr anchor="ctr"/>
                </a:tc>
                <a:tc>
                  <a:txBody>
                    <a:bodyPr/>
                    <a:lstStyle/>
                    <a:p>
                      <a:pPr algn="l" fontAlgn="b"/>
                      <a:r>
                        <a:rPr lang="en-US" sz="1200" b="0" i="0" u="none" strike="noStrike" dirty="0">
                          <a:solidFill>
                            <a:srgbClr val="000000"/>
                          </a:solidFill>
                          <a:effectLst/>
                          <a:latin typeface="Bahnschrift" panose="020B0502040204020203" pitchFamily="34" charset="0"/>
                        </a:rPr>
                        <a:t>Engage with REDD-plus at a national scale and access performance-based compensation.</a:t>
                      </a:r>
                    </a:p>
                  </a:txBody>
                  <a:tcPr marL="6350" marR="6350" marT="6350" marB="0" anchor="b"/>
                </a:tc>
                <a:tc>
                  <a:txBody>
                    <a:bodyPr/>
                    <a:lstStyle/>
                    <a:p>
                      <a:endParaRPr lang="en-US" dirty="0"/>
                    </a:p>
                  </a:txBody>
                  <a:tcPr>
                    <a:noFill/>
                  </a:tcPr>
                </a:tc>
                <a:tc>
                  <a:txBody>
                    <a:bodyPr/>
                    <a:lstStyle/>
                    <a:p>
                      <a:endParaRPr lang="en-US" dirty="0"/>
                    </a:p>
                  </a:txBody>
                  <a:tcPr>
                    <a:noFill/>
                  </a:tcPr>
                </a:tc>
                <a:tc>
                  <a:txBody>
                    <a:bodyPr/>
                    <a:lstStyle/>
                    <a:p>
                      <a:endParaRPr lang="en-US" dirty="0"/>
                    </a:p>
                  </a:txBody>
                  <a:tcPr>
                    <a:noFill/>
                  </a:tcPr>
                </a:tc>
                <a:tc>
                  <a:txBody>
                    <a:bodyPr/>
                    <a:lstStyle/>
                    <a:p>
                      <a:endParaRPr lang="en-US" dirty="0"/>
                    </a:p>
                  </a:txBody>
                  <a:tcPr>
                    <a:noFill/>
                  </a:tcPr>
                </a:tc>
                <a:tc>
                  <a:txBody>
                    <a:bodyPr/>
                    <a:lstStyle/>
                    <a:p>
                      <a:endParaRPr lang="en-US" dirty="0"/>
                    </a:p>
                  </a:txBody>
                  <a:tcPr>
                    <a:noFill/>
                  </a:tcPr>
                </a:tc>
                <a:tc>
                  <a:txBody>
                    <a:bodyPr/>
                    <a:lstStyle/>
                    <a:p>
                      <a:endParaRPr lang="en-US" dirty="0"/>
                    </a:p>
                  </a:txBody>
                  <a:tcPr>
                    <a:noFill/>
                  </a:tcPr>
                </a:tc>
                <a:tc>
                  <a:txBody>
                    <a:bodyPr/>
                    <a:lstStyle/>
                    <a:p>
                      <a:endParaRPr lang="en-US" dirty="0"/>
                    </a:p>
                  </a:txBody>
                  <a:tcPr>
                    <a:solidFill>
                      <a:schemeClr val="accent5">
                        <a:lumMod val="60000"/>
                        <a:lumOff val="40000"/>
                      </a:schemeClr>
                    </a:solidFill>
                  </a:tcPr>
                </a:tc>
                <a:tc>
                  <a:txBody>
                    <a:bodyPr/>
                    <a:lstStyle/>
                    <a:p>
                      <a:endParaRPr lang="en-US" dirty="0"/>
                    </a:p>
                  </a:txBody>
                  <a:tcPr>
                    <a:solidFill>
                      <a:schemeClr val="accent5">
                        <a:lumMod val="60000"/>
                        <a:lumOff val="40000"/>
                      </a:schemeClr>
                    </a:solidFill>
                  </a:tcPr>
                </a:tc>
                <a:tc>
                  <a:txBody>
                    <a:bodyPr/>
                    <a:lstStyle/>
                    <a:p>
                      <a:endParaRPr lang="en-US" dirty="0"/>
                    </a:p>
                  </a:txBody>
                  <a:tcPr>
                    <a:solidFill>
                      <a:schemeClr val="accent5">
                        <a:lumMod val="60000"/>
                        <a:lumOff val="40000"/>
                      </a:schemeClr>
                    </a:solidFill>
                  </a:tcPr>
                </a:tc>
                <a:tc>
                  <a:txBody>
                    <a:bodyPr/>
                    <a:lstStyle/>
                    <a:p>
                      <a:endParaRPr lang="en-US" dirty="0"/>
                    </a:p>
                  </a:txBody>
                  <a:tcPr>
                    <a:solidFill>
                      <a:schemeClr val="accent5">
                        <a:lumMod val="60000"/>
                        <a:lumOff val="40000"/>
                      </a:schemeClr>
                    </a:solidFill>
                  </a:tcPr>
                </a:tc>
                <a:tc>
                  <a:txBody>
                    <a:bodyPr/>
                    <a:lstStyle/>
                    <a:p>
                      <a:endParaRPr lang="en-US" dirty="0"/>
                    </a:p>
                  </a:txBody>
                  <a:tcPr>
                    <a:solidFill>
                      <a:schemeClr val="accent5">
                        <a:lumMod val="60000"/>
                        <a:lumOff val="40000"/>
                      </a:schemeClr>
                    </a:solidFill>
                  </a:tcPr>
                </a:tc>
                <a:tc>
                  <a:txBody>
                    <a:bodyPr/>
                    <a:lstStyle/>
                    <a:p>
                      <a:endParaRPr lang="en-US" dirty="0"/>
                    </a:p>
                  </a:txBody>
                  <a:tcPr/>
                </a:tc>
                <a:extLst>
                  <a:ext uri="{0D108BD9-81ED-4DB2-BD59-A6C34878D82A}">
                    <a16:rowId xmlns:a16="http://schemas.microsoft.com/office/drawing/2014/main" val="3943395926"/>
                  </a:ext>
                </a:extLst>
              </a:tr>
            </a:tbl>
          </a:graphicData>
        </a:graphic>
      </p:graphicFrame>
      <p:cxnSp>
        <p:nvCxnSpPr>
          <p:cNvPr id="13" name="Straight Arrow Connector 12">
            <a:extLst>
              <a:ext uri="{FF2B5EF4-FFF2-40B4-BE49-F238E27FC236}">
                <a16:creationId xmlns:a16="http://schemas.microsoft.com/office/drawing/2014/main" id="{64F3D4C0-10A9-4207-B18A-8F19EC2A5C93}"/>
              </a:ext>
            </a:extLst>
          </p:cNvPr>
          <p:cNvCxnSpPr>
            <a:cxnSpLocks/>
          </p:cNvCxnSpPr>
          <p:nvPr/>
        </p:nvCxnSpPr>
        <p:spPr>
          <a:xfrm>
            <a:off x="11655125" y="1910577"/>
            <a:ext cx="162560" cy="0"/>
          </a:xfrm>
          <a:prstGeom prst="straightConnector1">
            <a:avLst/>
          </a:prstGeom>
          <a:ln w="28575">
            <a:solidFill>
              <a:srgbClr val="00B05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84543A52-6700-4F4F-90C0-C4A83653877C}"/>
              </a:ext>
            </a:extLst>
          </p:cNvPr>
          <p:cNvCxnSpPr>
            <a:cxnSpLocks/>
          </p:cNvCxnSpPr>
          <p:nvPr/>
        </p:nvCxnSpPr>
        <p:spPr>
          <a:xfrm>
            <a:off x="6096000" y="3053577"/>
            <a:ext cx="5750560" cy="0"/>
          </a:xfrm>
          <a:prstGeom prst="straightConnector1">
            <a:avLst/>
          </a:prstGeom>
          <a:ln w="28575">
            <a:solidFill>
              <a:srgbClr val="00B05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BBF05947-20F4-4CFC-9659-C7D57E7B0646}"/>
              </a:ext>
            </a:extLst>
          </p:cNvPr>
          <p:cNvCxnSpPr>
            <a:cxnSpLocks/>
          </p:cNvCxnSpPr>
          <p:nvPr/>
        </p:nvCxnSpPr>
        <p:spPr>
          <a:xfrm>
            <a:off x="6096000" y="4746701"/>
            <a:ext cx="5720080" cy="0"/>
          </a:xfrm>
          <a:prstGeom prst="straightConnector1">
            <a:avLst/>
          </a:prstGeom>
          <a:ln w="28575">
            <a:solidFill>
              <a:srgbClr val="00B05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D161FCFD-588B-4986-ACEE-3A07BD9C976D}"/>
              </a:ext>
            </a:extLst>
          </p:cNvPr>
          <p:cNvCxnSpPr>
            <a:cxnSpLocks/>
          </p:cNvCxnSpPr>
          <p:nvPr/>
        </p:nvCxnSpPr>
        <p:spPr>
          <a:xfrm>
            <a:off x="5111015" y="2643701"/>
            <a:ext cx="3493970" cy="0"/>
          </a:xfrm>
          <a:prstGeom prst="straightConnector1">
            <a:avLst/>
          </a:prstGeom>
          <a:ln w="57150">
            <a:solidFill>
              <a:srgbClr val="00B050"/>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B12BE0DB-092B-41CD-B722-9F57E65858AC}"/>
              </a:ext>
            </a:extLst>
          </p:cNvPr>
          <p:cNvCxnSpPr>
            <a:cxnSpLocks/>
          </p:cNvCxnSpPr>
          <p:nvPr/>
        </p:nvCxnSpPr>
        <p:spPr>
          <a:xfrm>
            <a:off x="6054812" y="3835262"/>
            <a:ext cx="3329820" cy="0"/>
          </a:xfrm>
          <a:prstGeom prst="straightConnector1">
            <a:avLst/>
          </a:prstGeom>
          <a:ln w="57150">
            <a:solidFill>
              <a:srgbClr val="00B050"/>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B110CF97-5AA2-431F-921E-E46C2734D65C}"/>
              </a:ext>
            </a:extLst>
          </p:cNvPr>
          <p:cNvCxnSpPr>
            <a:cxnSpLocks/>
          </p:cNvCxnSpPr>
          <p:nvPr/>
        </p:nvCxnSpPr>
        <p:spPr>
          <a:xfrm>
            <a:off x="11684000" y="4238487"/>
            <a:ext cx="162560" cy="0"/>
          </a:xfrm>
          <a:prstGeom prst="straightConnector1">
            <a:avLst/>
          </a:prstGeom>
          <a:ln w="28575">
            <a:solidFill>
              <a:srgbClr val="FFC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5BE6F118-05CB-465C-88CD-FF1905EFF0CA}"/>
              </a:ext>
            </a:extLst>
          </p:cNvPr>
          <p:cNvCxnSpPr>
            <a:cxnSpLocks/>
          </p:cNvCxnSpPr>
          <p:nvPr/>
        </p:nvCxnSpPr>
        <p:spPr>
          <a:xfrm>
            <a:off x="11655125" y="2274365"/>
            <a:ext cx="162560" cy="0"/>
          </a:xfrm>
          <a:prstGeom prst="straightConnector1">
            <a:avLst/>
          </a:prstGeom>
          <a:ln w="28575">
            <a:solidFill>
              <a:srgbClr val="FFC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3D8452C7-00A1-49E5-A52E-E821589BA86B}"/>
              </a:ext>
            </a:extLst>
          </p:cNvPr>
          <p:cNvCxnSpPr>
            <a:cxnSpLocks/>
          </p:cNvCxnSpPr>
          <p:nvPr/>
        </p:nvCxnSpPr>
        <p:spPr>
          <a:xfrm>
            <a:off x="11684000" y="5235437"/>
            <a:ext cx="162560" cy="0"/>
          </a:xfrm>
          <a:prstGeom prst="straightConnector1">
            <a:avLst/>
          </a:prstGeom>
          <a:ln w="28575">
            <a:solidFill>
              <a:srgbClr val="FFC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55B4CFBC-7770-4157-B103-0D6767D6F3A1}"/>
              </a:ext>
            </a:extLst>
          </p:cNvPr>
          <p:cNvSpPr txBox="1"/>
          <p:nvPr/>
        </p:nvSpPr>
        <p:spPr>
          <a:xfrm>
            <a:off x="5480737" y="2489812"/>
            <a:ext cx="2988319" cy="276999"/>
          </a:xfrm>
          <a:prstGeom prst="rect">
            <a:avLst/>
          </a:prstGeom>
          <a:noFill/>
        </p:spPr>
        <p:txBody>
          <a:bodyPr wrap="none" rtlCol="0">
            <a:spAutoFit/>
          </a:bodyPr>
          <a:lstStyle/>
          <a:p>
            <a:r>
              <a:rPr lang="en-PH" sz="1200" dirty="0">
                <a:latin typeface="Bahnschrift" panose="020B0502040204020203" pitchFamily="34" charset="0"/>
              </a:rPr>
              <a:t>Jurisdictional (National and Subnational)</a:t>
            </a:r>
            <a:endParaRPr lang="en-US" sz="1200" dirty="0">
              <a:latin typeface="Bahnschrift" panose="020B0502040204020203" pitchFamily="34" charset="0"/>
            </a:endParaRPr>
          </a:p>
        </p:txBody>
      </p:sp>
      <p:sp>
        <p:nvSpPr>
          <p:cNvPr id="41" name="TextBox 40">
            <a:extLst>
              <a:ext uri="{FF2B5EF4-FFF2-40B4-BE49-F238E27FC236}">
                <a16:creationId xmlns:a16="http://schemas.microsoft.com/office/drawing/2014/main" id="{462BF18B-3BA7-4A72-AF64-99F7FDCE75DB}"/>
              </a:ext>
            </a:extLst>
          </p:cNvPr>
          <p:cNvSpPr txBox="1"/>
          <p:nvPr/>
        </p:nvSpPr>
        <p:spPr>
          <a:xfrm>
            <a:off x="318946" y="277189"/>
            <a:ext cx="5735866" cy="584775"/>
          </a:xfrm>
          <a:prstGeom prst="rect">
            <a:avLst/>
          </a:prstGeom>
          <a:noFill/>
        </p:spPr>
        <p:txBody>
          <a:bodyPr wrap="none" rtlCol="0">
            <a:spAutoFit/>
          </a:bodyPr>
          <a:lstStyle/>
          <a:p>
            <a:r>
              <a:rPr lang="en-PH" sz="3200" b="1" dirty="0">
                <a:latin typeface="Bahnschrift" panose="020B0502040204020203" pitchFamily="34" charset="0"/>
              </a:rPr>
              <a:t>PNRPS 2010 Progress Tracker</a:t>
            </a:r>
            <a:endParaRPr lang="en-US" sz="3200" b="1" dirty="0">
              <a:latin typeface="Bahnschrift" panose="020B0502040204020203" pitchFamily="34" charset="0"/>
            </a:endParaRPr>
          </a:p>
        </p:txBody>
      </p:sp>
      <p:cxnSp>
        <p:nvCxnSpPr>
          <p:cNvPr id="42" name="Straight Arrow Connector 41">
            <a:extLst>
              <a:ext uri="{FF2B5EF4-FFF2-40B4-BE49-F238E27FC236}">
                <a16:creationId xmlns:a16="http://schemas.microsoft.com/office/drawing/2014/main" id="{808D77DB-F502-42AE-81F3-28A11E5300D0}"/>
              </a:ext>
            </a:extLst>
          </p:cNvPr>
          <p:cNvCxnSpPr>
            <a:cxnSpLocks/>
          </p:cNvCxnSpPr>
          <p:nvPr/>
        </p:nvCxnSpPr>
        <p:spPr>
          <a:xfrm>
            <a:off x="1960752" y="6228577"/>
            <a:ext cx="546607" cy="0"/>
          </a:xfrm>
          <a:prstGeom prst="straightConnector1">
            <a:avLst/>
          </a:prstGeom>
          <a:ln w="28575">
            <a:solidFill>
              <a:srgbClr val="00B050"/>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11F73AE2-2CF5-4893-88AD-DEC0AB989EB6}"/>
              </a:ext>
            </a:extLst>
          </p:cNvPr>
          <p:cNvSpPr txBox="1"/>
          <p:nvPr/>
        </p:nvSpPr>
        <p:spPr>
          <a:xfrm>
            <a:off x="318946" y="5804738"/>
            <a:ext cx="689612" cy="276999"/>
          </a:xfrm>
          <a:prstGeom prst="rect">
            <a:avLst/>
          </a:prstGeom>
          <a:noFill/>
        </p:spPr>
        <p:txBody>
          <a:bodyPr wrap="none" rtlCol="0">
            <a:spAutoFit/>
          </a:bodyPr>
          <a:lstStyle/>
          <a:p>
            <a:r>
              <a:rPr lang="en-PH" sz="1200" b="1" dirty="0">
                <a:latin typeface="Bahnschrift" panose="020B0502040204020203" pitchFamily="34" charset="0"/>
              </a:rPr>
              <a:t>Legend</a:t>
            </a:r>
            <a:endParaRPr lang="en-US" sz="1200" b="1" dirty="0">
              <a:latin typeface="Bahnschrift" panose="020B0502040204020203" pitchFamily="34" charset="0"/>
            </a:endParaRPr>
          </a:p>
        </p:txBody>
      </p:sp>
      <p:sp>
        <p:nvSpPr>
          <p:cNvPr id="44" name="TextBox 43">
            <a:extLst>
              <a:ext uri="{FF2B5EF4-FFF2-40B4-BE49-F238E27FC236}">
                <a16:creationId xmlns:a16="http://schemas.microsoft.com/office/drawing/2014/main" id="{8D38D242-C528-4F01-89E8-C4D548DF6BF7}"/>
              </a:ext>
            </a:extLst>
          </p:cNvPr>
          <p:cNvSpPr txBox="1"/>
          <p:nvPr/>
        </p:nvSpPr>
        <p:spPr>
          <a:xfrm>
            <a:off x="324818" y="6072074"/>
            <a:ext cx="1207382" cy="646331"/>
          </a:xfrm>
          <a:prstGeom prst="rect">
            <a:avLst/>
          </a:prstGeom>
          <a:noFill/>
        </p:spPr>
        <p:txBody>
          <a:bodyPr wrap="none" rtlCol="0">
            <a:spAutoFit/>
          </a:bodyPr>
          <a:lstStyle/>
          <a:p>
            <a:r>
              <a:rPr lang="en-PH" sz="1200" dirty="0">
                <a:latin typeface="Bahnschrift" panose="020B0502040204020203" pitchFamily="34" charset="0"/>
              </a:rPr>
              <a:t>1  Readiness</a:t>
            </a:r>
          </a:p>
          <a:p>
            <a:r>
              <a:rPr lang="en-PH" sz="1200" dirty="0">
                <a:latin typeface="Bahnschrift" panose="020B0502040204020203" pitchFamily="34" charset="0"/>
              </a:rPr>
              <a:t>2  Scaling-up</a:t>
            </a:r>
          </a:p>
          <a:p>
            <a:r>
              <a:rPr lang="en-PH" sz="1200" dirty="0">
                <a:latin typeface="Bahnschrift" panose="020B0502040204020203" pitchFamily="34" charset="0"/>
              </a:rPr>
              <a:t>3  Engagement</a:t>
            </a:r>
            <a:endParaRPr lang="en-US" sz="1200" dirty="0">
              <a:latin typeface="Bahnschrift" panose="020B0502040204020203" pitchFamily="34" charset="0"/>
            </a:endParaRPr>
          </a:p>
        </p:txBody>
      </p:sp>
      <p:sp>
        <p:nvSpPr>
          <p:cNvPr id="46" name="TextBox 45">
            <a:extLst>
              <a:ext uri="{FF2B5EF4-FFF2-40B4-BE49-F238E27FC236}">
                <a16:creationId xmlns:a16="http://schemas.microsoft.com/office/drawing/2014/main" id="{237982DA-9F86-4F4D-8234-1FCF697E2FED}"/>
              </a:ext>
            </a:extLst>
          </p:cNvPr>
          <p:cNvSpPr txBox="1"/>
          <p:nvPr/>
        </p:nvSpPr>
        <p:spPr>
          <a:xfrm>
            <a:off x="2586394" y="6085295"/>
            <a:ext cx="2037737" cy="646331"/>
          </a:xfrm>
          <a:prstGeom prst="rect">
            <a:avLst/>
          </a:prstGeom>
          <a:noFill/>
        </p:spPr>
        <p:txBody>
          <a:bodyPr wrap="square" rtlCol="0">
            <a:spAutoFit/>
          </a:bodyPr>
          <a:lstStyle/>
          <a:p>
            <a:r>
              <a:rPr lang="en-PH" sz="1200" dirty="0">
                <a:latin typeface="Bahnschrift" panose="020B0502040204020203" pitchFamily="34" charset="0"/>
              </a:rPr>
              <a:t>On-going</a:t>
            </a:r>
          </a:p>
          <a:p>
            <a:r>
              <a:rPr lang="en-PH" sz="1200" dirty="0">
                <a:latin typeface="Bahnschrift" panose="020B0502040204020203" pitchFamily="34" charset="0"/>
              </a:rPr>
              <a:t>In progress but incomplete</a:t>
            </a:r>
          </a:p>
          <a:p>
            <a:r>
              <a:rPr lang="en-PH" sz="1200" dirty="0">
                <a:latin typeface="Bahnschrift" panose="020B0502040204020203" pitchFamily="34" charset="0"/>
              </a:rPr>
              <a:t>Completed</a:t>
            </a:r>
            <a:endParaRPr lang="en-US" sz="1200" dirty="0">
              <a:latin typeface="Bahnschrift" panose="020B0502040204020203" pitchFamily="34" charset="0"/>
            </a:endParaRPr>
          </a:p>
        </p:txBody>
      </p:sp>
      <p:cxnSp>
        <p:nvCxnSpPr>
          <p:cNvPr id="47" name="Straight Arrow Connector 46">
            <a:extLst>
              <a:ext uri="{FF2B5EF4-FFF2-40B4-BE49-F238E27FC236}">
                <a16:creationId xmlns:a16="http://schemas.microsoft.com/office/drawing/2014/main" id="{D14129CF-514D-4D51-9035-4E51E838EB96}"/>
              </a:ext>
            </a:extLst>
          </p:cNvPr>
          <p:cNvCxnSpPr>
            <a:cxnSpLocks/>
          </p:cNvCxnSpPr>
          <p:nvPr/>
        </p:nvCxnSpPr>
        <p:spPr>
          <a:xfrm>
            <a:off x="1960752" y="6607705"/>
            <a:ext cx="464814" cy="0"/>
          </a:xfrm>
          <a:prstGeom prst="straightConnector1">
            <a:avLst/>
          </a:prstGeom>
          <a:ln w="28575">
            <a:solidFill>
              <a:srgbClr val="00B050"/>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07A8640D-D571-4FAB-9AD8-7F3C4CBFBC50}"/>
              </a:ext>
            </a:extLst>
          </p:cNvPr>
          <p:cNvCxnSpPr>
            <a:cxnSpLocks/>
          </p:cNvCxnSpPr>
          <p:nvPr/>
        </p:nvCxnSpPr>
        <p:spPr>
          <a:xfrm>
            <a:off x="11672769" y="5609216"/>
            <a:ext cx="162560" cy="0"/>
          </a:xfrm>
          <a:prstGeom prst="straightConnector1">
            <a:avLst/>
          </a:prstGeom>
          <a:ln w="28575">
            <a:solidFill>
              <a:srgbClr val="FF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11DD7B58-F5A2-4C7F-B4BC-1F656E8B136D}"/>
              </a:ext>
            </a:extLst>
          </p:cNvPr>
          <p:cNvCxnSpPr>
            <a:cxnSpLocks/>
          </p:cNvCxnSpPr>
          <p:nvPr/>
        </p:nvCxnSpPr>
        <p:spPr>
          <a:xfrm>
            <a:off x="1960752" y="6418906"/>
            <a:ext cx="546607" cy="0"/>
          </a:xfrm>
          <a:prstGeom prst="straightConnector1">
            <a:avLst/>
          </a:prstGeom>
          <a:ln w="28575">
            <a:solidFill>
              <a:srgbClr val="00B05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C9DAA4B4-29F0-4F51-B811-9B5BDAB4D454}"/>
              </a:ext>
            </a:extLst>
          </p:cNvPr>
          <p:cNvCxnSpPr>
            <a:cxnSpLocks/>
          </p:cNvCxnSpPr>
          <p:nvPr/>
        </p:nvCxnSpPr>
        <p:spPr>
          <a:xfrm>
            <a:off x="4795519" y="1496691"/>
            <a:ext cx="4358754" cy="0"/>
          </a:xfrm>
          <a:prstGeom prst="straightConnector1">
            <a:avLst/>
          </a:prstGeom>
          <a:ln w="28575">
            <a:solidFill>
              <a:srgbClr val="00B050"/>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2C30F340-8764-4874-8759-F9D22749AD72}"/>
              </a:ext>
            </a:extLst>
          </p:cNvPr>
          <p:cNvCxnSpPr>
            <a:cxnSpLocks/>
          </p:cNvCxnSpPr>
          <p:nvPr/>
        </p:nvCxnSpPr>
        <p:spPr>
          <a:xfrm>
            <a:off x="11643896" y="1485459"/>
            <a:ext cx="162560" cy="0"/>
          </a:xfrm>
          <a:prstGeom prst="straightConnector1">
            <a:avLst/>
          </a:prstGeom>
          <a:ln w="28575">
            <a:solidFill>
              <a:srgbClr val="00B05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1296F05C-D951-4AC4-ADB9-F45C449EE19D}"/>
              </a:ext>
            </a:extLst>
          </p:cNvPr>
          <p:cNvCxnSpPr>
            <a:cxnSpLocks/>
          </p:cNvCxnSpPr>
          <p:nvPr/>
        </p:nvCxnSpPr>
        <p:spPr>
          <a:xfrm>
            <a:off x="6096000" y="4238487"/>
            <a:ext cx="2613908" cy="0"/>
          </a:xfrm>
          <a:prstGeom prst="straightConnector1">
            <a:avLst/>
          </a:prstGeom>
          <a:ln w="28575">
            <a:solidFill>
              <a:srgbClr val="00B050"/>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F04B6AE9-802B-4EFD-ADC0-542D6671BDD2}"/>
              </a:ext>
            </a:extLst>
          </p:cNvPr>
          <p:cNvCxnSpPr>
            <a:cxnSpLocks/>
          </p:cNvCxnSpPr>
          <p:nvPr/>
        </p:nvCxnSpPr>
        <p:spPr>
          <a:xfrm>
            <a:off x="9936466" y="3835262"/>
            <a:ext cx="1910094" cy="0"/>
          </a:xfrm>
          <a:prstGeom prst="straightConnector1">
            <a:avLst/>
          </a:prstGeom>
          <a:ln w="28575">
            <a:solidFill>
              <a:srgbClr val="00B050"/>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62876BA6-9773-4783-82EC-E76283726146}"/>
              </a:ext>
            </a:extLst>
          </p:cNvPr>
          <p:cNvCxnSpPr>
            <a:cxnSpLocks/>
          </p:cNvCxnSpPr>
          <p:nvPr/>
        </p:nvCxnSpPr>
        <p:spPr>
          <a:xfrm>
            <a:off x="9859429" y="2643701"/>
            <a:ext cx="1947027" cy="0"/>
          </a:xfrm>
          <a:prstGeom prst="straightConnector1">
            <a:avLst/>
          </a:prstGeom>
          <a:ln w="28575">
            <a:solidFill>
              <a:srgbClr val="00B050"/>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18253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991B0-067A-144A-9520-E0B48133E511}"/>
              </a:ext>
            </a:extLst>
          </p:cNvPr>
          <p:cNvSpPr>
            <a:spLocks noGrp="1"/>
          </p:cNvSpPr>
          <p:nvPr>
            <p:ph type="title"/>
          </p:nvPr>
        </p:nvSpPr>
        <p:spPr/>
        <p:txBody>
          <a:bodyPr/>
          <a:lstStyle/>
          <a:p>
            <a:r>
              <a:rPr lang="en-US" dirty="0"/>
              <a:t>Warsaw Framework for REDD+ </a:t>
            </a:r>
            <a:br>
              <a:rPr lang="en-US" dirty="0"/>
            </a:br>
            <a:r>
              <a:rPr lang="en-US" sz="2400" dirty="0"/>
              <a:t>(UNFCCC  Guidance on REDD+  in 9 decisions up to 2015) </a:t>
            </a:r>
          </a:p>
        </p:txBody>
      </p:sp>
      <p:sp>
        <p:nvSpPr>
          <p:cNvPr id="3" name="Content Placeholder 2">
            <a:extLst>
              <a:ext uri="{FF2B5EF4-FFF2-40B4-BE49-F238E27FC236}">
                <a16:creationId xmlns:a16="http://schemas.microsoft.com/office/drawing/2014/main" id="{BEEDD672-E15D-7C49-BEC0-6D989FC444E9}"/>
              </a:ext>
            </a:extLst>
          </p:cNvPr>
          <p:cNvSpPr>
            <a:spLocks noGrp="1"/>
          </p:cNvSpPr>
          <p:nvPr>
            <p:ph idx="1"/>
          </p:nvPr>
        </p:nvSpPr>
        <p:spPr/>
        <p:txBody>
          <a:bodyPr>
            <a:normAutofit lnSpcReduction="10000"/>
          </a:bodyPr>
          <a:lstStyle/>
          <a:p>
            <a:pPr marL="514350" indent="-514350">
              <a:buFont typeface="+mj-lt"/>
              <a:buAutoNum type="arabicPeriod"/>
            </a:pPr>
            <a:r>
              <a:rPr lang="en-PH" dirty="0"/>
              <a:t>Measurement, reporting and verification, </a:t>
            </a:r>
          </a:p>
          <a:p>
            <a:pPr marL="514350" indent="-514350">
              <a:buFont typeface="+mj-lt"/>
              <a:buAutoNum type="arabicPeriod"/>
            </a:pPr>
            <a:r>
              <a:rPr lang="en-PH" dirty="0"/>
              <a:t>Forest reference emission levels and forest reference levels, </a:t>
            </a:r>
          </a:p>
          <a:p>
            <a:pPr marL="514350" indent="-514350">
              <a:buFont typeface="+mj-lt"/>
              <a:buAutoNum type="arabicPeriod"/>
            </a:pPr>
            <a:r>
              <a:rPr lang="en-PH" dirty="0"/>
              <a:t>National forest monitoring systems, </a:t>
            </a:r>
          </a:p>
          <a:p>
            <a:pPr marL="514350" indent="-514350">
              <a:buFont typeface="+mj-lt"/>
              <a:buAutoNum type="arabicPeriod"/>
            </a:pPr>
            <a:r>
              <a:rPr lang="en-PH" dirty="0"/>
              <a:t>Safeguards, </a:t>
            </a:r>
          </a:p>
          <a:p>
            <a:pPr marL="514350" indent="-514350">
              <a:buFont typeface="+mj-lt"/>
              <a:buAutoNum type="arabicPeriod"/>
            </a:pPr>
            <a:r>
              <a:rPr lang="en-PH" dirty="0"/>
              <a:t>Drivers of deforestation, </a:t>
            </a:r>
          </a:p>
          <a:p>
            <a:pPr marL="514350" indent="-514350">
              <a:buFont typeface="+mj-lt"/>
              <a:buAutoNum type="arabicPeriod"/>
            </a:pPr>
            <a:r>
              <a:rPr lang="en-PH" dirty="0"/>
              <a:t>Finance and results based payments, </a:t>
            </a:r>
          </a:p>
          <a:p>
            <a:pPr marL="514350" indent="-514350">
              <a:buFont typeface="+mj-lt"/>
              <a:buAutoNum type="arabicPeriod"/>
            </a:pPr>
            <a:r>
              <a:rPr lang="en-PH" dirty="0"/>
              <a:t>Institutional arrangements, </a:t>
            </a:r>
          </a:p>
          <a:p>
            <a:pPr marL="514350" indent="-514350">
              <a:buFont typeface="+mj-lt"/>
              <a:buAutoNum type="arabicPeriod"/>
            </a:pPr>
            <a:r>
              <a:rPr lang="en-PH" dirty="0"/>
              <a:t>Non Carbon benefits </a:t>
            </a:r>
          </a:p>
          <a:p>
            <a:pPr marL="514350" indent="-514350">
              <a:buFont typeface="+mj-lt"/>
              <a:buAutoNum type="arabicPeriod"/>
            </a:pPr>
            <a:r>
              <a:rPr lang="en-PH" dirty="0"/>
              <a:t>Alternative Policy Approaches </a:t>
            </a:r>
          </a:p>
          <a:p>
            <a:endParaRPr lang="en-US" dirty="0"/>
          </a:p>
        </p:txBody>
      </p:sp>
    </p:spTree>
    <p:extLst>
      <p:ext uri="{BB962C8B-B14F-4D97-AF65-F5344CB8AC3E}">
        <p14:creationId xmlns:p14="http://schemas.microsoft.com/office/powerpoint/2010/main" val="3009053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A932A-ED1D-E541-8872-863E38826B34}"/>
              </a:ext>
            </a:extLst>
          </p:cNvPr>
          <p:cNvSpPr>
            <a:spLocks noGrp="1"/>
          </p:cNvSpPr>
          <p:nvPr>
            <p:ph type="title"/>
          </p:nvPr>
        </p:nvSpPr>
        <p:spPr>
          <a:xfrm>
            <a:off x="354330" y="365125"/>
            <a:ext cx="10999470" cy="446405"/>
          </a:xfrm>
        </p:spPr>
        <p:txBody>
          <a:bodyPr>
            <a:noAutofit/>
          </a:bodyPr>
          <a:lstStyle/>
          <a:p>
            <a:r>
              <a:rPr lang="en-US" sz="3200" dirty="0"/>
              <a:t>A step towards  phase 3: Results Based Payments  (UN REDD)</a:t>
            </a:r>
          </a:p>
        </p:txBody>
      </p:sp>
      <p:pic>
        <p:nvPicPr>
          <p:cNvPr id="7" name="Content Placeholder 6">
            <a:extLst>
              <a:ext uri="{FF2B5EF4-FFF2-40B4-BE49-F238E27FC236}">
                <a16:creationId xmlns:a16="http://schemas.microsoft.com/office/drawing/2014/main" id="{C1A958F6-6B2A-8A45-B470-E3EC9A7B5634}"/>
              </a:ext>
            </a:extLst>
          </p:cNvPr>
          <p:cNvPicPr>
            <a:picLocks noGrp="1" noChangeAspect="1"/>
          </p:cNvPicPr>
          <p:nvPr>
            <p:ph idx="1"/>
          </p:nvPr>
        </p:nvPicPr>
        <p:blipFill>
          <a:blip r:embed="rId2"/>
          <a:stretch>
            <a:fillRect/>
          </a:stretch>
        </p:blipFill>
        <p:spPr>
          <a:xfrm>
            <a:off x="868680" y="963185"/>
            <a:ext cx="10264140" cy="5784861"/>
          </a:xfrm>
        </p:spPr>
      </p:pic>
    </p:spTree>
    <p:extLst>
      <p:ext uri="{BB962C8B-B14F-4D97-AF65-F5344CB8AC3E}">
        <p14:creationId xmlns:p14="http://schemas.microsoft.com/office/powerpoint/2010/main" val="1420081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alpha val="80195"/>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656B0-11D3-2242-A712-64F89D8CAC25}"/>
              </a:ext>
            </a:extLst>
          </p:cNvPr>
          <p:cNvSpPr>
            <a:spLocks noGrp="1"/>
          </p:cNvSpPr>
          <p:nvPr>
            <p:ph type="title"/>
          </p:nvPr>
        </p:nvSpPr>
        <p:spPr>
          <a:xfrm>
            <a:off x="696686" y="359230"/>
            <a:ext cx="9264178" cy="758744"/>
          </a:xfrm>
        </p:spPr>
        <p:txBody>
          <a:bodyPr>
            <a:normAutofit fontScale="90000"/>
          </a:bodyPr>
          <a:lstStyle/>
          <a:p>
            <a:r>
              <a:rPr lang="en-US" dirty="0"/>
              <a:t>Consideration for the development of the National Strategy/ Action Plan (NS/AP)</a:t>
            </a:r>
          </a:p>
        </p:txBody>
      </p:sp>
      <p:sp>
        <p:nvSpPr>
          <p:cNvPr id="3" name="Content Placeholder 2">
            <a:extLst>
              <a:ext uri="{FF2B5EF4-FFF2-40B4-BE49-F238E27FC236}">
                <a16:creationId xmlns:a16="http://schemas.microsoft.com/office/drawing/2014/main" id="{E513B611-2244-4B49-A43E-717CD52498A1}"/>
              </a:ext>
            </a:extLst>
          </p:cNvPr>
          <p:cNvSpPr>
            <a:spLocks noGrp="1"/>
          </p:cNvSpPr>
          <p:nvPr>
            <p:ph idx="1"/>
          </p:nvPr>
        </p:nvSpPr>
        <p:spPr>
          <a:xfrm>
            <a:off x="887265" y="1690114"/>
            <a:ext cx="10505205" cy="4807576"/>
          </a:xfrm>
        </p:spPr>
        <p:txBody>
          <a:bodyPr>
            <a:normAutofit fontScale="92500" lnSpcReduction="20000"/>
          </a:bodyPr>
          <a:lstStyle/>
          <a:p>
            <a:pPr marL="0" indent="0">
              <a:buNone/>
            </a:pPr>
            <a:r>
              <a:rPr lang="en-US" dirty="0"/>
              <a:t>UNFCCC   Decision  COP  16</a:t>
            </a:r>
          </a:p>
          <a:p>
            <a:r>
              <a:rPr lang="en-PH" dirty="0"/>
              <a:t>No specific guidance on content </a:t>
            </a:r>
          </a:p>
          <a:p>
            <a:r>
              <a:rPr lang="en-PH" dirty="0"/>
              <a:t> But when developing (phase 1) and implementing (phase 2) their NS/AP, developing countries are requested to address, inter alia (D1/CP.16, para 72): </a:t>
            </a:r>
          </a:p>
          <a:p>
            <a:pPr>
              <a:buFont typeface="Wingdings" pitchFamily="2" charset="2"/>
              <a:buChar char="ü"/>
            </a:pPr>
            <a:r>
              <a:rPr lang="en-PH" dirty="0"/>
              <a:t>Drivers of deforestation and forest degradation </a:t>
            </a:r>
          </a:p>
          <a:p>
            <a:pPr>
              <a:buFont typeface="Wingdings" pitchFamily="2" charset="2"/>
              <a:buChar char="ü"/>
            </a:pPr>
            <a:r>
              <a:rPr lang="en-PH" dirty="0"/>
              <a:t>Land tenure issues</a:t>
            </a:r>
          </a:p>
          <a:p>
            <a:pPr>
              <a:buFont typeface="Wingdings" pitchFamily="2" charset="2"/>
              <a:buChar char="ü"/>
            </a:pPr>
            <a:r>
              <a:rPr lang="en-PH" dirty="0"/>
              <a:t>Forest governance issues</a:t>
            </a:r>
          </a:p>
          <a:p>
            <a:pPr>
              <a:buFont typeface="Wingdings" pitchFamily="2" charset="2"/>
              <a:buChar char="ü"/>
            </a:pPr>
            <a:r>
              <a:rPr lang="en-PH" dirty="0"/>
              <a:t>Gender considerations </a:t>
            </a:r>
          </a:p>
          <a:p>
            <a:pPr>
              <a:buFont typeface="Wingdings" pitchFamily="2" charset="2"/>
              <a:buChar char="ü"/>
            </a:pPr>
            <a:r>
              <a:rPr lang="en-US" dirty="0"/>
              <a:t>Safeguards </a:t>
            </a:r>
          </a:p>
          <a:p>
            <a:pPr>
              <a:buFont typeface="Wingdings" pitchFamily="2" charset="2"/>
              <a:buChar char="ü"/>
            </a:pPr>
            <a:r>
              <a:rPr lang="en-US" dirty="0"/>
              <a:t>Full and effective participation of relevant stakeholders ( amongst others indigenous peoples and local communities)</a:t>
            </a: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0318C4E1-9084-674E-AB0A-AA87956045BA}"/>
                  </a:ext>
                </a:extLst>
              </p14:cNvPr>
              <p14:cNvContentPartPr/>
              <p14:nvPr/>
            </p14:nvContentPartPr>
            <p14:xfrm>
              <a:off x="2200063" y="1237234"/>
              <a:ext cx="360" cy="360"/>
            </p14:xfrm>
          </p:contentPart>
        </mc:Choice>
        <mc:Fallback xmlns="">
          <p:pic>
            <p:nvPicPr>
              <p:cNvPr id="4" name="Ink 3">
                <a:extLst>
                  <a:ext uri="{FF2B5EF4-FFF2-40B4-BE49-F238E27FC236}">
                    <a16:creationId xmlns:a16="http://schemas.microsoft.com/office/drawing/2014/main" id="{0318C4E1-9084-674E-AB0A-AA87956045BA}"/>
                  </a:ext>
                </a:extLst>
              </p:cNvPr>
              <p:cNvPicPr/>
              <p:nvPr/>
            </p:nvPicPr>
            <p:blipFill>
              <a:blip r:embed="rId3"/>
              <a:stretch>
                <a:fillRect/>
              </a:stretch>
            </p:blipFill>
            <p:spPr>
              <a:xfrm>
                <a:off x="2191423" y="1228234"/>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67FEC45F-E7A1-C949-BB53-0E886EAD9BD2}"/>
                  </a:ext>
                </a:extLst>
              </p14:cNvPr>
              <p14:cNvContentPartPr/>
              <p14:nvPr/>
            </p14:nvContentPartPr>
            <p14:xfrm>
              <a:off x="1960663" y="1690114"/>
              <a:ext cx="360" cy="360"/>
            </p14:xfrm>
          </p:contentPart>
        </mc:Choice>
        <mc:Fallback xmlns="">
          <p:pic>
            <p:nvPicPr>
              <p:cNvPr id="5" name="Ink 4">
                <a:extLst>
                  <a:ext uri="{FF2B5EF4-FFF2-40B4-BE49-F238E27FC236}">
                    <a16:creationId xmlns:a16="http://schemas.microsoft.com/office/drawing/2014/main" id="{67FEC45F-E7A1-C949-BB53-0E886EAD9BD2}"/>
                  </a:ext>
                </a:extLst>
              </p:cNvPr>
              <p:cNvPicPr/>
              <p:nvPr/>
            </p:nvPicPr>
            <p:blipFill>
              <a:blip r:embed="rId3"/>
              <a:stretch>
                <a:fillRect/>
              </a:stretch>
            </p:blipFill>
            <p:spPr>
              <a:xfrm>
                <a:off x="1952023" y="1681114"/>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Ink 5">
                <a:extLst>
                  <a:ext uri="{FF2B5EF4-FFF2-40B4-BE49-F238E27FC236}">
                    <a16:creationId xmlns:a16="http://schemas.microsoft.com/office/drawing/2014/main" id="{D8171017-48C1-4E4D-8235-1866397C969F}"/>
                  </a:ext>
                </a:extLst>
              </p14:cNvPr>
              <p14:cNvContentPartPr/>
              <p14:nvPr/>
            </p14:nvContentPartPr>
            <p14:xfrm>
              <a:off x="1502023" y="1488514"/>
              <a:ext cx="16200" cy="144360"/>
            </p14:xfrm>
          </p:contentPart>
        </mc:Choice>
        <mc:Fallback xmlns="">
          <p:pic>
            <p:nvPicPr>
              <p:cNvPr id="6" name="Ink 5">
                <a:extLst>
                  <a:ext uri="{FF2B5EF4-FFF2-40B4-BE49-F238E27FC236}">
                    <a16:creationId xmlns:a16="http://schemas.microsoft.com/office/drawing/2014/main" id="{D8171017-48C1-4E4D-8235-1866397C969F}"/>
                  </a:ext>
                </a:extLst>
              </p:cNvPr>
              <p:cNvPicPr/>
              <p:nvPr/>
            </p:nvPicPr>
            <p:blipFill>
              <a:blip r:embed="rId6"/>
              <a:stretch>
                <a:fillRect/>
              </a:stretch>
            </p:blipFill>
            <p:spPr>
              <a:xfrm>
                <a:off x="1493023" y="1479874"/>
                <a:ext cx="33840" cy="162000"/>
              </a:xfrm>
              <a:prstGeom prst="rect">
                <a:avLst/>
              </a:prstGeom>
            </p:spPr>
          </p:pic>
        </mc:Fallback>
      </mc:AlternateContent>
    </p:spTree>
    <p:extLst>
      <p:ext uri="{BB962C8B-B14F-4D97-AF65-F5344CB8AC3E}">
        <p14:creationId xmlns:p14="http://schemas.microsoft.com/office/powerpoint/2010/main" val="32563028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alpha val="80195"/>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45383-8DA1-DF44-87D6-96D180C0F91D}"/>
              </a:ext>
            </a:extLst>
          </p:cNvPr>
          <p:cNvSpPr>
            <a:spLocks noGrp="1"/>
          </p:cNvSpPr>
          <p:nvPr>
            <p:ph type="title"/>
          </p:nvPr>
        </p:nvSpPr>
        <p:spPr/>
        <p:txBody>
          <a:bodyPr/>
          <a:lstStyle/>
          <a:p>
            <a:r>
              <a:rPr lang="en-US" dirty="0"/>
              <a:t>Development of strategy and action plans (insights from  UN REDD)</a:t>
            </a:r>
          </a:p>
        </p:txBody>
      </p:sp>
      <p:sp>
        <p:nvSpPr>
          <p:cNvPr id="3" name="Content Placeholder 2">
            <a:extLst>
              <a:ext uri="{FF2B5EF4-FFF2-40B4-BE49-F238E27FC236}">
                <a16:creationId xmlns:a16="http://schemas.microsoft.com/office/drawing/2014/main" id="{A0113BE6-E96D-0E4E-B4C9-5193C8BA6CC8}"/>
              </a:ext>
            </a:extLst>
          </p:cNvPr>
          <p:cNvSpPr>
            <a:spLocks noGrp="1"/>
          </p:cNvSpPr>
          <p:nvPr>
            <p:ph idx="1"/>
          </p:nvPr>
        </p:nvSpPr>
        <p:spPr/>
        <p:txBody>
          <a:bodyPr>
            <a:normAutofit fontScale="92500" lnSpcReduction="10000"/>
          </a:bodyPr>
          <a:lstStyle/>
          <a:p>
            <a:r>
              <a:rPr lang="en-PH" dirty="0">
                <a:solidFill>
                  <a:srgbClr val="FF0000"/>
                </a:solidFill>
              </a:rPr>
              <a:t>No prescription from UNFCCC</a:t>
            </a:r>
            <a:r>
              <a:rPr lang="en-PH" dirty="0"/>
              <a:t>: full flexibility left to countries regarding the content and structure of the document, depending on preferences &amp; national context </a:t>
            </a:r>
          </a:p>
          <a:p>
            <a:r>
              <a:rPr lang="en-PH" dirty="0"/>
              <a:t>Quality of design Process as important as Product! </a:t>
            </a:r>
          </a:p>
          <a:p>
            <a:r>
              <a:rPr lang="en-PH" dirty="0"/>
              <a:t>Opportunity to: </a:t>
            </a:r>
          </a:p>
          <a:p>
            <a:r>
              <a:rPr lang="en-PH" dirty="0"/>
              <a:t>Build high level political support and wide support base (national and international stakeholders) </a:t>
            </a:r>
          </a:p>
          <a:p>
            <a:r>
              <a:rPr lang="en-PH" dirty="0"/>
              <a:t>Make REDD+ more tangible </a:t>
            </a:r>
          </a:p>
          <a:p>
            <a:r>
              <a:rPr lang="en-PH" dirty="0"/>
              <a:t>Demonstrate a transformative while pragmatic vision for  REDD+ towards a green economy </a:t>
            </a:r>
          </a:p>
          <a:p>
            <a:r>
              <a:rPr lang="en-PH" dirty="0"/>
              <a:t> Catalyze REDD+ Results-Based Finance (and investment) </a:t>
            </a:r>
          </a:p>
          <a:p>
            <a:endParaRPr lang="en-PH" dirty="0"/>
          </a:p>
          <a:p>
            <a:endParaRPr lang="en-PH" dirty="0"/>
          </a:p>
          <a:p>
            <a:endParaRPr lang="en-US" dirty="0"/>
          </a:p>
        </p:txBody>
      </p:sp>
    </p:spTree>
    <p:extLst>
      <p:ext uri="{BB962C8B-B14F-4D97-AF65-F5344CB8AC3E}">
        <p14:creationId xmlns:p14="http://schemas.microsoft.com/office/powerpoint/2010/main" val="29976999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8037B75-3F82-5E45-9CC9-76E050587F61}"/>
              </a:ext>
            </a:extLst>
          </p:cNvPr>
          <p:cNvSpPr>
            <a:spLocks noGrp="1"/>
          </p:cNvSpPr>
          <p:nvPr>
            <p:ph type="title"/>
          </p:nvPr>
        </p:nvSpPr>
        <p:spPr>
          <a:xfrm>
            <a:off x="831850" y="3171463"/>
            <a:ext cx="10515600" cy="1391012"/>
          </a:xfrm>
        </p:spPr>
        <p:txBody>
          <a:bodyPr>
            <a:normAutofit/>
          </a:bodyPr>
          <a:lstStyle/>
          <a:p>
            <a:r>
              <a:rPr lang="en-US" sz="3600" dirty="0"/>
              <a:t>Philippine National REDD-Plus Strategy (PNRPS, 2010): Where we are now</a:t>
            </a:r>
          </a:p>
        </p:txBody>
      </p:sp>
    </p:spTree>
    <p:extLst>
      <p:ext uri="{BB962C8B-B14F-4D97-AF65-F5344CB8AC3E}">
        <p14:creationId xmlns:p14="http://schemas.microsoft.com/office/powerpoint/2010/main" val="33050077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BEB63-EA27-204A-A977-C3852DD54AD4}"/>
              </a:ext>
            </a:extLst>
          </p:cNvPr>
          <p:cNvSpPr>
            <a:spLocks noGrp="1"/>
          </p:cNvSpPr>
          <p:nvPr>
            <p:ph type="title"/>
          </p:nvPr>
        </p:nvSpPr>
        <p:spPr/>
        <p:txBody>
          <a:bodyPr/>
          <a:lstStyle/>
          <a:p>
            <a:r>
              <a:rPr lang="en-US" dirty="0"/>
              <a:t>Warsaw Framework for REDD+ : Status for Philippines ( 2021) </a:t>
            </a:r>
          </a:p>
        </p:txBody>
      </p:sp>
      <p:sp>
        <p:nvSpPr>
          <p:cNvPr id="3" name="Content Placeholder 2">
            <a:extLst>
              <a:ext uri="{FF2B5EF4-FFF2-40B4-BE49-F238E27FC236}">
                <a16:creationId xmlns:a16="http://schemas.microsoft.com/office/drawing/2014/main" id="{0F682761-02AA-3D49-8985-05B379EA3EE9}"/>
              </a:ext>
            </a:extLst>
          </p:cNvPr>
          <p:cNvSpPr>
            <a:spLocks noGrp="1"/>
          </p:cNvSpPr>
          <p:nvPr>
            <p:ph idx="1"/>
          </p:nvPr>
        </p:nvSpPr>
        <p:spPr/>
        <p:txBody>
          <a:bodyPr/>
          <a:lstStyle/>
          <a:p>
            <a:pPr marL="0" indent="0">
              <a:buNone/>
            </a:pPr>
            <a:endParaRPr lang="en-PH" dirty="0"/>
          </a:p>
          <a:p>
            <a:pPr marL="0" indent="0">
              <a:buNone/>
            </a:pPr>
            <a:endParaRPr lang="en-PH" dirty="0"/>
          </a:p>
          <a:p>
            <a:pPr marL="0" indent="0">
              <a:buNone/>
            </a:pPr>
            <a:endParaRPr lang="en-PH" dirty="0"/>
          </a:p>
          <a:p>
            <a:pPr marL="0" indent="0">
              <a:buNone/>
            </a:pPr>
            <a:endParaRPr lang="en-PH" dirty="0"/>
          </a:p>
          <a:p>
            <a:endParaRPr lang="en-US" dirty="0"/>
          </a:p>
        </p:txBody>
      </p:sp>
      <p:graphicFrame>
        <p:nvGraphicFramePr>
          <p:cNvPr id="5" name="Table 5">
            <a:extLst>
              <a:ext uri="{FF2B5EF4-FFF2-40B4-BE49-F238E27FC236}">
                <a16:creationId xmlns:a16="http://schemas.microsoft.com/office/drawing/2014/main" id="{35DD72A2-51A5-7048-A9BB-E3E885A60B8E}"/>
              </a:ext>
            </a:extLst>
          </p:cNvPr>
          <p:cNvGraphicFramePr>
            <a:graphicFrameLocks noGrp="1"/>
          </p:cNvGraphicFramePr>
          <p:nvPr>
            <p:extLst>
              <p:ext uri="{D42A27DB-BD31-4B8C-83A1-F6EECF244321}">
                <p14:modId xmlns:p14="http://schemas.microsoft.com/office/powerpoint/2010/main" val="3623148317"/>
              </p:ext>
            </p:extLst>
          </p:nvPr>
        </p:nvGraphicFramePr>
        <p:xfrm>
          <a:off x="937260" y="1825625"/>
          <a:ext cx="10416540" cy="4992428"/>
        </p:xfrm>
        <a:graphic>
          <a:graphicData uri="http://schemas.openxmlformats.org/drawingml/2006/table">
            <a:tbl>
              <a:tblPr firstRow="1" bandRow="1">
                <a:tableStyleId>{5C22544A-7EE6-4342-B048-85BDC9FD1C3A}</a:tableStyleId>
              </a:tblPr>
              <a:tblGrid>
                <a:gridCol w="4892040">
                  <a:extLst>
                    <a:ext uri="{9D8B030D-6E8A-4147-A177-3AD203B41FA5}">
                      <a16:colId xmlns:a16="http://schemas.microsoft.com/office/drawing/2014/main" val="2791723870"/>
                    </a:ext>
                  </a:extLst>
                </a:gridCol>
                <a:gridCol w="5524500">
                  <a:extLst>
                    <a:ext uri="{9D8B030D-6E8A-4147-A177-3AD203B41FA5}">
                      <a16:colId xmlns:a16="http://schemas.microsoft.com/office/drawing/2014/main" val="2041065332"/>
                    </a:ext>
                  </a:extLst>
                </a:gridCol>
              </a:tblGrid>
              <a:tr h="565727">
                <a:tc>
                  <a:txBody>
                    <a:bodyPr/>
                    <a:lstStyle/>
                    <a:p>
                      <a:r>
                        <a:rPr lang="en-US" dirty="0"/>
                        <a:t>Requirements </a:t>
                      </a:r>
                    </a:p>
                  </a:txBody>
                  <a:tcPr/>
                </a:tc>
                <a:tc>
                  <a:txBody>
                    <a:bodyPr/>
                    <a:lstStyle/>
                    <a:p>
                      <a:r>
                        <a:rPr lang="en-US" dirty="0"/>
                        <a:t>Status </a:t>
                      </a:r>
                    </a:p>
                  </a:txBody>
                  <a:tcPr/>
                </a:tc>
                <a:extLst>
                  <a:ext uri="{0D108BD9-81ED-4DB2-BD59-A6C34878D82A}">
                    <a16:rowId xmlns:a16="http://schemas.microsoft.com/office/drawing/2014/main" val="1706361515"/>
                  </a:ext>
                </a:extLst>
              </a:tr>
              <a:tr h="3713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sz="1800" kern="1200" dirty="0">
                          <a:solidFill>
                            <a:schemeClr val="dk1"/>
                          </a:solidFill>
                          <a:effectLst/>
                          <a:latin typeface="+mn-lt"/>
                          <a:ea typeface="+mn-ea"/>
                          <a:cs typeface="+mn-cs"/>
                        </a:rPr>
                        <a:t>national strategy or action plan, </a:t>
                      </a:r>
                      <a:endParaRPr lang="en-PH" dirty="0">
                        <a:effectLs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PNRPS: </a:t>
                      </a:r>
                      <a:r>
                        <a:rPr lang="en-PH" sz="1800" kern="1200" dirty="0">
                          <a:solidFill>
                            <a:schemeClr val="dk1"/>
                          </a:solidFill>
                          <a:effectLst/>
                          <a:latin typeface="+mn-lt"/>
                          <a:ea typeface="+mn-ea"/>
                          <a:cs typeface="+mn-cs"/>
                        </a:rPr>
                        <a:t>Action planning and budgeting to facilitate implementation of the PNRPS; Governance aspect was challenging</a:t>
                      </a:r>
                      <a:r>
                        <a:rPr lang="en-US" sz="1800" kern="1200" dirty="0">
                          <a:solidFill>
                            <a:schemeClr val="dk1"/>
                          </a:solidFill>
                          <a:effectLst/>
                          <a:latin typeface="+mn-lt"/>
                          <a:ea typeface="+mn-ea"/>
                          <a:cs typeface="+mn-cs"/>
                        </a:rPr>
                        <a:t>(e.g. NMRC).</a:t>
                      </a:r>
                      <a:r>
                        <a:rPr lang="en-PH" dirty="0">
                          <a:effectLst/>
                        </a:rPr>
                        <a:t> </a:t>
                      </a:r>
                      <a:endParaRPr lang="en-US" dirty="0"/>
                    </a:p>
                  </a:txBody>
                  <a:tcPr/>
                </a:tc>
                <a:extLst>
                  <a:ext uri="{0D108BD9-81ED-4DB2-BD59-A6C34878D82A}">
                    <a16:rowId xmlns:a16="http://schemas.microsoft.com/office/drawing/2014/main" val="2048986109"/>
                  </a:ext>
                </a:extLst>
              </a:tr>
              <a:tr h="76910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dirty="0"/>
                        <a:t>A national FRELs/FRL </a:t>
                      </a:r>
                      <a:r>
                        <a:rPr lang="en-PH" sz="1800" kern="1200" dirty="0">
                          <a:solidFill>
                            <a:schemeClr val="dk1"/>
                          </a:solidFill>
                          <a:effectLst/>
                          <a:latin typeface="+mn-lt"/>
                          <a:ea typeface="+mn-ea"/>
                          <a:cs typeface="+mn-cs"/>
                        </a:rPr>
                        <a:t>or if appropriate, as an interim  measure, subnational  FREL/</a:t>
                      </a:r>
                      <a:endParaRPr lang="en-PH" dirty="0"/>
                    </a:p>
                  </a:txBody>
                  <a:tcPr/>
                </a:tc>
                <a:tc>
                  <a:txBody>
                    <a:bodyPr/>
                    <a:lstStyle/>
                    <a:p>
                      <a:r>
                        <a:rPr lang="en-US" dirty="0"/>
                        <a:t>In progress</a:t>
                      </a:r>
                    </a:p>
                  </a:txBody>
                  <a:tcPr/>
                </a:tc>
                <a:extLst>
                  <a:ext uri="{0D108BD9-81ED-4DB2-BD59-A6C34878D82A}">
                    <a16:rowId xmlns:a16="http://schemas.microsoft.com/office/drawing/2014/main" val="1749444848"/>
                  </a:ext>
                </a:extLst>
              </a:tr>
              <a:tr h="565727">
                <a:tc>
                  <a:txBody>
                    <a:bodyPr/>
                    <a:lstStyle/>
                    <a:p>
                      <a:r>
                        <a:rPr lang="en-PH" sz="1800" kern="1200" dirty="0">
                          <a:solidFill>
                            <a:schemeClr val="dk1"/>
                          </a:solidFill>
                          <a:effectLst/>
                          <a:latin typeface="+mn-lt"/>
                          <a:ea typeface="+mn-ea"/>
                          <a:cs typeface="+mn-cs"/>
                        </a:rPr>
                        <a:t>Robust and transparent national forest monitoring system for the monitoring and reporting of REDD+ </a:t>
                      </a:r>
                      <a:endParaRPr lang="en-PH" dirty="0">
                        <a:effectLst/>
                      </a:endParaRPr>
                    </a:p>
                    <a:p>
                      <a:r>
                        <a:rPr lang="en-PH" sz="1800" kern="1200" dirty="0">
                          <a:solidFill>
                            <a:schemeClr val="dk1"/>
                          </a:solidFill>
                          <a:effectLst/>
                          <a:latin typeface="+mn-lt"/>
                          <a:ea typeface="+mn-ea"/>
                          <a:cs typeface="+mn-cs"/>
                        </a:rPr>
                        <a:t>activities</a:t>
                      </a:r>
                      <a:endParaRPr lang="en-PH" dirty="0">
                        <a:effectLst/>
                      </a:endParaRPr>
                    </a:p>
                    <a:p>
                      <a:endParaRPr lang="en-US" dirty="0"/>
                    </a:p>
                  </a:txBody>
                  <a:tcPr/>
                </a:tc>
                <a:tc>
                  <a:txBody>
                    <a:bodyPr/>
                    <a:lstStyle/>
                    <a:p>
                      <a:r>
                        <a:rPr lang="en-US" dirty="0"/>
                        <a:t>In progress</a:t>
                      </a:r>
                    </a:p>
                    <a:p>
                      <a:r>
                        <a:rPr lang="en-US" sz="1800" kern="1200" dirty="0">
                          <a:solidFill>
                            <a:schemeClr val="dk1"/>
                          </a:solidFill>
                          <a:effectLst/>
                          <a:latin typeface="+mn-lt"/>
                          <a:ea typeface="+mn-ea"/>
                          <a:cs typeface="+mn-cs"/>
                        </a:rPr>
                        <a:t>Draft DAO: Guidelines on the Operationalization of NFMS</a:t>
                      </a:r>
                      <a:endParaRPr lang="en-US" dirty="0"/>
                    </a:p>
                  </a:txBody>
                  <a:tcPr/>
                </a:tc>
                <a:extLst>
                  <a:ext uri="{0D108BD9-81ED-4DB2-BD59-A6C34878D82A}">
                    <a16:rowId xmlns:a16="http://schemas.microsoft.com/office/drawing/2014/main" val="2195042107"/>
                  </a:ext>
                </a:extLst>
              </a:tr>
              <a:tr h="1506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dirty="0">
                          <a:solidFill>
                            <a:prstClr val="black"/>
                          </a:solidFill>
                        </a:rPr>
                        <a:t>Measurement, Reporting and Verification (MRV) </a:t>
                      </a:r>
                      <a:endParaRPr lang="en-US" dirty="0"/>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progress, with the NFMS</a:t>
                      </a:r>
                    </a:p>
                    <a:p>
                      <a:endParaRPr lang="en-US" dirty="0"/>
                    </a:p>
                  </a:txBody>
                  <a:tcPr/>
                </a:tc>
                <a:extLst>
                  <a:ext uri="{0D108BD9-81ED-4DB2-BD59-A6C34878D82A}">
                    <a16:rowId xmlns:a16="http://schemas.microsoft.com/office/drawing/2014/main" val="3572188494"/>
                  </a:ext>
                </a:extLst>
              </a:tr>
              <a:tr h="5657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sz="1800" kern="1200" dirty="0">
                          <a:solidFill>
                            <a:schemeClr val="dk1"/>
                          </a:solidFill>
                          <a:effectLst/>
                          <a:latin typeface="+mn-lt"/>
                          <a:ea typeface="+mn-ea"/>
                          <a:cs typeface="+mn-cs"/>
                        </a:rPr>
                        <a:t>a system for providing information on how safeguards are being addressed and respected. </a:t>
                      </a:r>
                      <a:endParaRPr lang="en-PH" dirty="0">
                        <a:effectLst/>
                      </a:endParaRP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progress; </a:t>
                      </a:r>
                      <a:r>
                        <a:rPr lang="en-US" sz="1800" kern="1200" dirty="0">
                          <a:solidFill>
                            <a:schemeClr val="dk1"/>
                          </a:solidFill>
                          <a:effectLst/>
                          <a:latin typeface="+mn-lt"/>
                          <a:ea typeface="+mn-ea"/>
                          <a:cs typeface="+mn-cs"/>
                        </a:rPr>
                        <a:t>A Proposed National REDD+ Safeguards Framework and Guidelines was developed, tested in selected sites  and presented in a national conference</a:t>
                      </a:r>
                      <a:endParaRPr lang="en-US" dirty="0"/>
                    </a:p>
                  </a:txBody>
                  <a:tcPr/>
                </a:tc>
                <a:extLst>
                  <a:ext uri="{0D108BD9-81ED-4DB2-BD59-A6C34878D82A}">
                    <a16:rowId xmlns:a16="http://schemas.microsoft.com/office/drawing/2014/main" val="4170543153"/>
                  </a:ext>
                </a:extLst>
              </a:tr>
            </a:tbl>
          </a:graphicData>
        </a:graphic>
      </p:graphicFrame>
    </p:spTree>
    <p:extLst>
      <p:ext uri="{BB962C8B-B14F-4D97-AF65-F5344CB8AC3E}">
        <p14:creationId xmlns:p14="http://schemas.microsoft.com/office/powerpoint/2010/main" val="20889752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alpha val="80195"/>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33765-FECC-D241-A34F-3F7E20661384}"/>
              </a:ext>
            </a:extLst>
          </p:cNvPr>
          <p:cNvSpPr>
            <a:spLocks noGrp="1"/>
          </p:cNvSpPr>
          <p:nvPr>
            <p:ph type="title"/>
          </p:nvPr>
        </p:nvSpPr>
        <p:spPr>
          <a:xfrm>
            <a:off x="326571" y="195944"/>
            <a:ext cx="9634293" cy="1208314"/>
          </a:xfrm>
        </p:spPr>
        <p:txBody>
          <a:bodyPr/>
          <a:lstStyle/>
          <a:p>
            <a:r>
              <a:rPr lang="en-US" dirty="0"/>
              <a:t>REDD+ in NATIONAL POLICY DOCUMENTS </a:t>
            </a:r>
          </a:p>
        </p:txBody>
      </p:sp>
      <p:sp>
        <p:nvSpPr>
          <p:cNvPr id="3" name="Content Placeholder 2">
            <a:extLst>
              <a:ext uri="{FF2B5EF4-FFF2-40B4-BE49-F238E27FC236}">
                <a16:creationId xmlns:a16="http://schemas.microsoft.com/office/drawing/2014/main" id="{A01644EF-9BBE-9A43-A20D-9575F50B7720}"/>
              </a:ext>
            </a:extLst>
          </p:cNvPr>
          <p:cNvSpPr>
            <a:spLocks noGrp="1"/>
          </p:cNvSpPr>
          <p:nvPr>
            <p:ph idx="1"/>
          </p:nvPr>
        </p:nvSpPr>
        <p:spPr>
          <a:xfrm>
            <a:off x="567159" y="1323235"/>
            <a:ext cx="10961225" cy="5338821"/>
          </a:xfrm>
        </p:spPr>
        <p:txBody>
          <a:bodyPr>
            <a:normAutofit fontScale="77500" lnSpcReduction="20000"/>
          </a:bodyPr>
          <a:lstStyle/>
          <a:p>
            <a:r>
              <a:rPr lang="en-PH" dirty="0"/>
              <a:t>National Framework Strategy on Climate Change includes the Philippine National REDD-plus Strategy (PNRPS) as a key result area for mitigation. </a:t>
            </a:r>
          </a:p>
          <a:p>
            <a:r>
              <a:rPr lang="en-PH" dirty="0"/>
              <a:t>PNRPS is embedded in the NCCAP as one of the Strategic Actions on Ecosystem and Environmental Stability for 2011-2028.  </a:t>
            </a:r>
          </a:p>
          <a:p>
            <a:r>
              <a:rPr lang="en-PH" dirty="0"/>
              <a:t>The  President of the Philippines, by </a:t>
            </a:r>
            <a:r>
              <a:rPr lang="en-PH" b="1" dirty="0"/>
              <a:t>Executive Order 881, dated 26 April 2010</a:t>
            </a:r>
          </a:p>
          <a:p>
            <a:r>
              <a:rPr lang="en-PH" b="1" dirty="0"/>
              <a:t>Philippine Greenhouse Gas Inventory Management and Reporting System (PGHGIMRS). </a:t>
            </a:r>
            <a:r>
              <a:rPr lang="en-PH" dirty="0"/>
              <a:t>The Plan has identified the implementation of a national system for the archiving, reporting, monitoring, and evaluating greenhouse gas (GHG) emissions as an activity that can support better planning for climate change adaptation and mitigation actions; DENR is lead agency for the waste, industrial processes and </a:t>
            </a:r>
            <a:r>
              <a:rPr lang="en-PH" dirty="0">
                <a:solidFill>
                  <a:srgbClr val="FF0000"/>
                </a:solidFill>
              </a:rPr>
              <a:t>the land-use and forestry sectors; and</a:t>
            </a:r>
            <a:endParaRPr lang="en-PH" dirty="0"/>
          </a:p>
          <a:p>
            <a:r>
              <a:rPr lang="en-PH" dirty="0"/>
              <a:t>In January  2018, the DENR requested </a:t>
            </a:r>
            <a:r>
              <a:rPr lang="en-PH" dirty="0" err="1"/>
              <a:t>Malacanang</a:t>
            </a:r>
            <a:r>
              <a:rPr lang="en-PH" dirty="0"/>
              <a:t> to officially designate DENR as the National Entity for REDD+ to be the focal point and </a:t>
            </a:r>
            <a:r>
              <a:rPr lang="en-PH" dirty="0" err="1"/>
              <a:t>liason</a:t>
            </a:r>
            <a:r>
              <a:rPr lang="en-PH" dirty="0"/>
              <a:t> to the UNFCCC, no response yet</a:t>
            </a:r>
          </a:p>
          <a:p>
            <a:r>
              <a:rPr lang="en-US" dirty="0"/>
              <a:t>Philippine Master Plan for Climate Resilient Forestry Development, PMPCRFD</a:t>
            </a:r>
          </a:p>
          <a:p>
            <a:r>
              <a:rPr lang="en-US" dirty="0"/>
              <a:t>Forestry Investment Road Map (FIRM) 2017–2028</a:t>
            </a:r>
          </a:p>
          <a:p>
            <a:r>
              <a:rPr lang="en-US" dirty="0"/>
              <a:t>Executive Orders 23 (2011)  and 26 ( 2011)  and the enhanced NGP,  E.O 193 ( 2015)</a:t>
            </a:r>
          </a:p>
        </p:txBody>
      </p:sp>
    </p:spTree>
    <p:extLst>
      <p:ext uri="{BB962C8B-B14F-4D97-AF65-F5344CB8AC3E}">
        <p14:creationId xmlns:p14="http://schemas.microsoft.com/office/powerpoint/2010/main" val="30545847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alpha val="80195"/>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AA1BE-5930-5E4F-A067-37F4B477DFF2}"/>
              </a:ext>
            </a:extLst>
          </p:cNvPr>
          <p:cNvSpPr>
            <a:spLocks noGrp="1"/>
          </p:cNvSpPr>
          <p:nvPr>
            <p:ph type="title"/>
          </p:nvPr>
        </p:nvSpPr>
        <p:spPr>
          <a:xfrm>
            <a:off x="838200" y="365126"/>
            <a:ext cx="10515600" cy="1116434"/>
          </a:xfrm>
        </p:spPr>
        <p:txBody>
          <a:bodyPr/>
          <a:lstStyle/>
          <a:p>
            <a:r>
              <a:rPr lang="en-US" dirty="0"/>
              <a:t>Carbon Rights Policy </a:t>
            </a:r>
          </a:p>
        </p:txBody>
      </p:sp>
      <p:sp>
        <p:nvSpPr>
          <p:cNvPr id="3" name="Content Placeholder 2">
            <a:extLst>
              <a:ext uri="{FF2B5EF4-FFF2-40B4-BE49-F238E27FC236}">
                <a16:creationId xmlns:a16="http://schemas.microsoft.com/office/drawing/2014/main" id="{60D5C677-DD07-5648-BD01-C3B266E517FD}"/>
              </a:ext>
            </a:extLst>
          </p:cNvPr>
          <p:cNvSpPr>
            <a:spLocks noGrp="1"/>
          </p:cNvSpPr>
          <p:nvPr>
            <p:ph idx="1"/>
          </p:nvPr>
        </p:nvSpPr>
        <p:spPr/>
        <p:txBody>
          <a:bodyPr>
            <a:normAutofit fontScale="92500" lnSpcReduction="20000"/>
          </a:bodyPr>
          <a:lstStyle/>
          <a:p>
            <a:r>
              <a:rPr lang="en-PH" dirty="0"/>
              <a:t>The only clear, and categorical declaration by a government agency on carbon rights was made by NCIP and this remains uncontested up to this writing, further solidifying   the IPs carbon ownership in ancestral domains. </a:t>
            </a:r>
          </a:p>
          <a:p>
            <a:pPr marL="0" indent="0">
              <a:buNone/>
            </a:pPr>
            <a:endParaRPr lang="en-PH" dirty="0"/>
          </a:p>
          <a:p>
            <a:r>
              <a:rPr lang="en-PH" dirty="0"/>
              <a:t>NCIP Resolution Administrative  Order 20, Series of 2010: </a:t>
            </a:r>
          </a:p>
          <a:p>
            <a:pPr marL="0" indent="0">
              <a:buNone/>
            </a:pPr>
            <a:endParaRPr lang="en-PH" dirty="0"/>
          </a:p>
          <a:p>
            <a:r>
              <a:rPr lang="en-PH" dirty="0"/>
              <a:t>“</a:t>
            </a:r>
            <a:r>
              <a:rPr lang="en-PH" i="1" dirty="0"/>
              <a:t>Accordance with IPRA and the rights-based approach, that in any forest carbon engagement, the </a:t>
            </a:r>
            <a:r>
              <a:rPr lang="en-PH" i="1" dirty="0">
                <a:solidFill>
                  <a:srgbClr val="FF0000"/>
                </a:solidFill>
              </a:rPr>
              <a:t>IPs have carbon ownership in recognition </a:t>
            </a:r>
            <a:r>
              <a:rPr lang="en-PH" i="1" dirty="0"/>
              <a:t>of their concept of ancestral territories as referring not only to physical but the total environment including the spiritual and cultural bonds to the areas which they possess, occupy and use to which they have claims of ownership</a:t>
            </a:r>
            <a:r>
              <a:rPr lang="en-PH" dirty="0"/>
              <a:t>” (July 7, 2010)</a:t>
            </a:r>
          </a:p>
          <a:p>
            <a:endParaRPr lang="en-US" dirty="0"/>
          </a:p>
        </p:txBody>
      </p:sp>
    </p:spTree>
    <p:extLst>
      <p:ext uri="{BB962C8B-B14F-4D97-AF65-F5344CB8AC3E}">
        <p14:creationId xmlns:p14="http://schemas.microsoft.com/office/powerpoint/2010/main" val="15611151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alpha val="80195"/>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6437A-4CA4-6240-86B1-FD47DD702E89}"/>
              </a:ext>
            </a:extLst>
          </p:cNvPr>
          <p:cNvSpPr>
            <a:spLocks noGrp="1"/>
          </p:cNvSpPr>
          <p:nvPr>
            <p:ph type="title"/>
          </p:nvPr>
        </p:nvSpPr>
        <p:spPr>
          <a:xfrm>
            <a:off x="659757" y="365125"/>
            <a:ext cx="10694043" cy="1143635"/>
          </a:xfrm>
        </p:spPr>
        <p:txBody>
          <a:bodyPr>
            <a:normAutofit/>
          </a:bodyPr>
          <a:lstStyle/>
          <a:p>
            <a:r>
              <a:rPr lang="en-US" dirty="0"/>
              <a:t>Emerging  policies to support REDD+</a:t>
            </a:r>
          </a:p>
        </p:txBody>
      </p:sp>
      <p:sp>
        <p:nvSpPr>
          <p:cNvPr id="3" name="Content Placeholder 2">
            <a:extLst>
              <a:ext uri="{FF2B5EF4-FFF2-40B4-BE49-F238E27FC236}">
                <a16:creationId xmlns:a16="http://schemas.microsoft.com/office/drawing/2014/main" id="{0241DAD2-305B-204C-BAB5-BE8856F7A741}"/>
              </a:ext>
            </a:extLst>
          </p:cNvPr>
          <p:cNvSpPr>
            <a:spLocks noGrp="1"/>
          </p:cNvSpPr>
          <p:nvPr>
            <p:ph idx="1"/>
          </p:nvPr>
        </p:nvSpPr>
        <p:spPr>
          <a:xfrm>
            <a:off x="370390" y="1215342"/>
            <a:ext cx="10983410" cy="5277533"/>
          </a:xfrm>
        </p:spPr>
        <p:txBody>
          <a:bodyPr>
            <a:normAutofit fontScale="92500"/>
          </a:bodyPr>
          <a:lstStyle/>
          <a:p>
            <a:endParaRPr lang="en-PH" dirty="0"/>
          </a:p>
          <a:p>
            <a:r>
              <a:rPr lang="en-PH" dirty="0"/>
              <a:t>The CAVS provides the general approach to jumpstart forest carbon projects in the Philippines, it should function both as a </a:t>
            </a:r>
            <a:r>
              <a:rPr lang="en-PH" dirty="0">
                <a:solidFill>
                  <a:srgbClr val="FF0000"/>
                </a:solidFill>
              </a:rPr>
              <a:t>registry to </a:t>
            </a:r>
            <a:r>
              <a:rPr lang="en-PH" dirty="0"/>
              <a:t>track applications of forest carbon projects and as a </a:t>
            </a:r>
            <a:r>
              <a:rPr lang="en-PH" dirty="0">
                <a:solidFill>
                  <a:srgbClr val="FF0000"/>
                </a:solidFill>
              </a:rPr>
              <a:t>database for carbon; </a:t>
            </a:r>
            <a:r>
              <a:rPr lang="en-PH" dirty="0"/>
              <a:t> CAVCS will pave the way for the a </a:t>
            </a:r>
            <a:r>
              <a:rPr lang="en-PH" dirty="0">
                <a:solidFill>
                  <a:srgbClr val="FF0000"/>
                </a:solidFill>
              </a:rPr>
              <a:t>carbon credit mechanism </a:t>
            </a:r>
            <a:r>
              <a:rPr lang="en-PH" dirty="0"/>
              <a:t>in the forestry sector.</a:t>
            </a:r>
          </a:p>
          <a:p>
            <a:r>
              <a:rPr lang="en-PH" dirty="0"/>
              <a:t> Gaps in CAVCS: nature of carbon certificates (ownership, transferability, tradability; absent/lacks guidelines for carbon projects in protected areas and ancestral domains; No technical guidance on  mangroves/ blue carbon. </a:t>
            </a:r>
          </a:p>
          <a:p>
            <a:r>
              <a:rPr lang="en-PH" dirty="0"/>
              <a:t>Draft  DENR DAO  on NFMS </a:t>
            </a:r>
          </a:p>
          <a:p>
            <a:r>
              <a:rPr lang="en-US" dirty="0"/>
              <a:t>Low Carbon Economy Act House Bill No. 2184-It will establish a </a:t>
            </a:r>
            <a:r>
              <a:rPr lang="en-US" dirty="0">
                <a:solidFill>
                  <a:srgbClr val="FF0000"/>
                </a:solidFill>
              </a:rPr>
              <a:t>cap-and-trade system </a:t>
            </a:r>
            <a:r>
              <a:rPr lang="en-US" dirty="0"/>
              <a:t>for the industrial and commercial sectors, administered by DENR and DTI. </a:t>
            </a:r>
            <a:endParaRPr lang="en-PH" dirty="0"/>
          </a:p>
          <a:p>
            <a:pPr marL="0" indent="0">
              <a:buNone/>
            </a:pPr>
            <a:endParaRPr lang="en-US" dirty="0"/>
          </a:p>
        </p:txBody>
      </p:sp>
    </p:spTree>
    <p:extLst>
      <p:ext uri="{BB962C8B-B14F-4D97-AF65-F5344CB8AC3E}">
        <p14:creationId xmlns:p14="http://schemas.microsoft.com/office/powerpoint/2010/main" val="33605150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8E9B6BA-DFCC-134D-A2F1-7D1786E8A9E9}"/>
              </a:ext>
            </a:extLst>
          </p:cNvPr>
          <p:cNvSpPr>
            <a:spLocks noGrp="1"/>
          </p:cNvSpPr>
          <p:nvPr>
            <p:ph type="title"/>
          </p:nvPr>
        </p:nvSpPr>
        <p:spPr/>
        <p:txBody>
          <a:bodyPr/>
          <a:lstStyle/>
          <a:p>
            <a:r>
              <a:rPr lang="en-US" dirty="0"/>
              <a:t>Discussions </a:t>
            </a:r>
          </a:p>
        </p:txBody>
      </p:sp>
    </p:spTree>
    <p:extLst>
      <p:ext uri="{BB962C8B-B14F-4D97-AF65-F5344CB8AC3E}">
        <p14:creationId xmlns:p14="http://schemas.microsoft.com/office/powerpoint/2010/main" val="32898964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C37622-BE7C-1841-8517-924149AA7A72}"/>
              </a:ext>
            </a:extLst>
          </p:cNvPr>
          <p:cNvSpPr>
            <a:spLocks noGrp="1"/>
          </p:cNvSpPr>
          <p:nvPr>
            <p:ph type="title"/>
          </p:nvPr>
        </p:nvSpPr>
        <p:spPr>
          <a:xfrm>
            <a:off x="242103" y="365125"/>
            <a:ext cx="11111697" cy="688171"/>
          </a:xfrm>
        </p:spPr>
        <p:txBody>
          <a:bodyPr>
            <a:normAutofit fontScale="90000"/>
          </a:bodyPr>
          <a:lstStyle/>
          <a:p>
            <a:r>
              <a:rPr lang="en-US" dirty="0"/>
              <a:t>Private Sector </a:t>
            </a:r>
          </a:p>
        </p:txBody>
      </p:sp>
      <p:sp>
        <p:nvSpPr>
          <p:cNvPr id="5" name="Content Placeholder 4">
            <a:extLst>
              <a:ext uri="{FF2B5EF4-FFF2-40B4-BE49-F238E27FC236}">
                <a16:creationId xmlns:a16="http://schemas.microsoft.com/office/drawing/2014/main" id="{1D7B9AE3-7EDF-B945-9E71-CEF4AD3139E4}"/>
              </a:ext>
            </a:extLst>
          </p:cNvPr>
          <p:cNvSpPr>
            <a:spLocks noGrp="1"/>
          </p:cNvSpPr>
          <p:nvPr>
            <p:ph idx="1"/>
          </p:nvPr>
        </p:nvSpPr>
        <p:spPr>
          <a:xfrm>
            <a:off x="497711" y="1053296"/>
            <a:ext cx="11111697" cy="5804704"/>
          </a:xfrm>
        </p:spPr>
        <p:txBody>
          <a:bodyPr>
            <a:normAutofit fontScale="70000" lnSpcReduction="20000"/>
          </a:bodyPr>
          <a:lstStyle/>
          <a:p>
            <a:pPr fontAlgn="base"/>
            <a:r>
              <a:rPr lang="en-PH" dirty="0"/>
              <a:t>Experience in any carbon related project? Or any climate change in forest actions?</a:t>
            </a:r>
          </a:p>
          <a:p>
            <a:pPr fontAlgn="base"/>
            <a:r>
              <a:rPr lang="en-PH" dirty="0"/>
              <a:t>What project activities have you developed or implemented that are directly linked to REDD+ and for what purpose? (e.g. corporate social responsibility, carbon neutrality, carbon offsetting, carbon credit generation, </a:t>
            </a:r>
            <a:r>
              <a:rPr lang="en-PH" dirty="0" err="1"/>
              <a:t>etc</a:t>
            </a:r>
            <a:r>
              <a:rPr lang="en-PH" dirty="0"/>
              <a:t>).</a:t>
            </a:r>
          </a:p>
          <a:p>
            <a:pPr fontAlgn="base"/>
            <a:r>
              <a:rPr lang="en-PH" dirty="0"/>
              <a:t>What is the role of the government, if any, in that project? Any taxes and fees involved in the project (levied by the government)</a:t>
            </a:r>
          </a:p>
          <a:p>
            <a:pPr lvl="0" fontAlgn="base"/>
            <a:r>
              <a:rPr lang="en-PH" dirty="0"/>
              <a:t>Are you aware of REDD-plus and the PNRPS? Have you/has your office been involved in any REDD-plus or PNRPS related activities? (Please elaborate in what capacity)</a:t>
            </a:r>
          </a:p>
          <a:p>
            <a:pPr lvl="0" fontAlgn="base"/>
            <a:r>
              <a:rPr lang="en-PH" dirty="0"/>
              <a:t> Given this understanding of REDDs and PNRPs, what role/s do you think your  company  plays/should play in the program?</a:t>
            </a:r>
          </a:p>
          <a:p>
            <a:pPr lvl="0" fontAlgn="base"/>
            <a:r>
              <a:rPr lang="en-PH" dirty="0"/>
              <a:t>Are you interested/ engaged  in  forest carbon trading? In what capacity? Any insights on how this can be mover for sustainable development </a:t>
            </a:r>
          </a:p>
          <a:p>
            <a:pPr lvl="0" fontAlgn="base"/>
            <a:r>
              <a:rPr lang="en-PH" dirty="0"/>
              <a:t>What do you think are the successes and failures of the PNRPS in the last 10 years since its development? Was the PNRPS an effective strategy? What should be done to advance REDD+ in the Philippines?</a:t>
            </a:r>
          </a:p>
          <a:p>
            <a:pPr lvl="0" fontAlgn="base"/>
            <a:r>
              <a:rPr lang="en-PH" dirty="0"/>
              <a:t>What is/are the common issue(s) and concern(s) when it comes to private sector participation in REDD+? </a:t>
            </a:r>
          </a:p>
          <a:p>
            <a:pPr lvl="0" fontAlgn="base"/>
            <a:r>
              <a:rPr lang="en-PH" dirty="0"/>
              <a:t>What do you think is the main barrier to private sector financing of REDD+ in the Philippines? What actions should be taken to overcome this barrier?</a:t>
            </a:r>
          </a:p>
          <a:p>
            <a:r>
              <a:rPr lang="en-PH" dirty="0"/>
              <a:t>What would incentivize the private sector to explore or develop REDD+? </a:t>
            </a:r>
            <a:endParaRPr lang="en-US" dirty="0"/>
          </a:p>
        </p:txBody>
      </p:sp>
    </p:spTree>
    <p:extLst>
      <p:ext uri="{BB962C8B-B14F-4D97-AF65-F5344CB8AC3E}">
        <p14:creationId xmlns:p14="http://schemas.microsoft.com/office/powerpoint/2010/main" val="19166262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80A9E-06E8-FA4D-8BFC-B81B2D3E7A60}"/>
              </a:ext>
            </a:extLst>
          </p:cNvPr>
          <p:cNvSpPr>
            <a:spLocks noGrp="1"/>
          </p:cNvSpPr>
          <p:nvPr>
            <p:ph type="title"/>
          </p:nvPr>
        </p:nvSpPr>
        <p:spPr/>
        <p:txBody>
          <a:bodyPr/>
          <a:lstStyle/>
          <a:p>
            <a:r>
              <a:rPr lang="en-US" dirty="0"/>
              <a:t>Guide Questions: CSOs</a:t>
            </a:r>
          </a:p>
        </p:txBody>
      </p:sp>
      <p:sp>
        <p:nvSpPr>
          <p:cNvPr id="3" name="Content Placeholder 2">
            <a:extLst>
              <a:ext uri="{FF2B5EF4-FFF2-40B4-BE49-F238E27FC236}">
                <a16:creationId xmlns:a16="http://schemas.microsoft.com/office/drawing/2014/main" id="{8EEDF773-4094-DC41-A8EF-5D52CE4E9F24}"/>
              </a:ext>
            </a:extLst>
          </p:cNvPr>
          <p:cNvSpPr>
            <a:spLocks noGrp="1"/>
          </p:cNvSpPr>
          <p:nvPr>
            <p:ph idx="1"/>
          </p:nvPr>
        </p:nvSpPr>
        <p:spPr/>
        <p:txBody>
          <a:bodyPr>
            <a:normAutofit fontScale="92500" lnSpcReduction="10000"/>
          </a:bodyPr>
          <a:lstStyle/>
          <a:p>
            <a:pPr marL="514350" indent="-514350">
              <a:buAutoNum type="arabicPeriod"/>
            </a:pPr>
            <a:r>
              <a:rPr lang="en-PH" dirty="0"/>
              <a:t>Are you aware of REDD-Plus and the PNRPS? Have you/ your office been  involved in any REDD-Plus or PNRPS related activities? ( pls elaborate in what capacity)</a:t>
            </a:r>
          </a:p>
          <a:p>
            <a:pPr marL="514350" indent="-514350">
              <a:buFont typeface="Arial" panose="020B0604020202020204" pitchFamily="34" charset="0"/>
              <a:buAutoNum type="arabicPeriod"/>
            </a:pPr>
            <a:r>
              <a:rPr lang="en-PH" dirty="0"/>
              <a:t> What do you think are the successes and failures of the PNRPS in the last 10 years since its development?</a:t>
            </a:r>
          </a:p>
          <a:p>
            <a:pPr marL="514350" indent="-514350">
              <a:buAutoNum type="arabicPeriod"/>
            </a:pPr>
            <a:r>
              <a:rPr lang="en-PH" dirty="0"/>
              <a:t> Given this understanding of REDDs and PNRPs, What role/s do you think your  organizations plays/should play in the program? What about other stakeholders?</a:t>
            </a:r>
          </a:p>
          <a:p>
            <a:pPr marL="514350" indent="-514350">
              <a:buAutoNum type="arabicPeriod"/>
            </a:pPr>
            <a:r>
              <a:rPr lang="en-PH" dirty="0"/>
              <a:t>Experience in any carbon related project?</a:t>
            </a:r>
          </a:p>
          <a:p>
            <a:pPr marL="514350" indent="-514350">
              <a:buAutoNum type="arabicPeriod"/>
            </a:pPr>
            <a:r>
              <a:rPr lang="en-PH" dirty="0"/>
              <a:t>Was the PNRPS an effective strategy? What should be done to advance REDD+ in the Philippines?</a:t>
            </a:r>
            <a:endParaRPr lang="en-US" dirty="0"/>
          </a:p>
        </p:txBody>
      </p:sp>
    </p:spTree>
    <p:extLst>
      <p:ext uri="{BB962C8B-B14F-4D97-AF65-F5344CB8AC3E}">
        <p14:creationId xmlns:p14="http://schemas.microsoft.com/office/powerpoint/2010/main" val="37134748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BA443-07DB-BF43-B960-10C16B7079B7}"/>
              </a:ext>
            </a:extLst>
          </p:cNvPr>
          <p:cNvSpPr>
            <a:spLocks noGrp="1"/>
          </p:cNvSpPr>
          <p:nvPr>
            <p:ph type="title"/>
          </p:nvPr>
        </p:nvSpPr>
        <p:spPr/>
        <p:txBody>
          <a:bodyPr/>
          <a:lstStyle/>
          <a:p>
            <a:r>
              <a:rPr lang="en-US" dirty="0"/>
              <a:t>Guide Questions</a:t>
            </a:r>
          </a:p>
        </p:txBody>
      </p:sp>
      <p:sp>
        <p:nvSpPr>
          <p:cNvPr id="3" name="Content Placeholder 2">
            <a:extLst>
              <a:ext uri="{FF2B5EF4-FFF2-40B4-BE49-F238E27FC236}">
                <a16:creationId xmlns:a16="http://schemas.microsoft.com/office/drawing/2014/main" id="{C93830E1-19A0-5642-9C56-18EE46A172DA}"/>
              </a:ext>
            </a:extLst>
          </p:cNvPr>
          <p:cNvSpPr>
            <a:spLocks noGrp="1"/>
          </p:cNvSpPr>
          <p:nvPr>
            <p:ph idx="1"/>
          </p:nvPr>
        </p:nvSpPr>
        <p:spPr>
          <a:xfrm>
            <a:off x="838200" y="1469985"/>
            <a:ext cx="10515600" cy="4706978"/>
          </a:xfrm>
        </p:spPr>
        <p:txBody>
          <a:bodyPr>
            <a:normAutofit fontScale="77500" lnSpcReduction="20000"/>
          </a:bodyPr>
          <a:lstStyle/>
          <a:p>
            <a:pPr marL="514350" indent="-514350">
              <a:buAutoNum type="arabicPeriod"/>
            </a:pPr>
            <a:r>
              <a:rPr lang="en-PH" dirty="0"/>
              <a:t>What do you think are the contemporary direct and indirect drivers of deforestation in the locations you are working in? Who were/are the main agents?</a:t>
            </a:r>
          </a:p>
          <a:p>
            <a:pPr marL="514350" indent="-514350">
              <a:buAutoNum type="arabicPeriod"/>
            </a:pPr>
            <a:r>
              <a:rPr lang="en-PH" dirty="0"/>
              <a:t>Which driver would be the most difficult to address? And do you think these will persist into the future if left unaddressed?</a:t>
            </a:r>
          </a:p>
          <a:p>
            <a:pPr marL="514350" indent="-514350">
              <a:buAutoNum type="arabicPeriod"/>
            </a:pPr>
            <a:r>
              <a:rPr lang="en-PH" dirty="0"/>
              <a:t>Which of the nine key features have you experienced implementing or developing? What were the challenges and how did you overcome them? </a:t>
            </a:r>
            <a:r>
              <a:rPr lang="en-PH" dirty="0">
                <a:solidFill>
                  <a:srgbClr val="FF0000"/>
                </a:solidFill>
              </a:rPr>
              <a:t>What were/are your direct activities that support or advance REDD+ readiness, scaling-up, and/or engagement</a:t>
            </a:r>
            <a:r>
              <a:rPr lang="en-PH" dirty="0"/>
              <a:t>?</a:t>
            </a:r>
          </a:p>
          <a:p>
            <a:pPr marL="514350" indent="-514350">
              <a:buAutoNum type="arabicPeriod"/>
            </a:pPr>
            <a:r>
              <a:rPr lang="en-PH" dirty="0"/>
              <a:t>Based on your project-level experience of implementing or developing REDD+, which of the nine key features of the PNRPS should be prioritized in order to enable REDD+ at the national level? </a:t>
            </a:r>
          </a:p>
          <a:p>
            <a:pPr marL="514350" indent="-514350">
              <a:buAutoNum type="arabicPeriod"/>
            </a:pPr>
            <a:r>
              <a:rPr lang="en-PH" dirty="0"/>
              <a:t>As a former or current REDD+ developer or implementer, what do you think are the important strategic, technical, and operational decisions during REDD+ development that are necessary to be able to access results-based financing? </a:t>
            </a:r>
          </a:p>
          <a:p>
            <a:pPr marL="514350" indent="-514350">
              <a:buAutoNum type="arabicPeriod"/>
            </a:pPr>
            <a:r>
              <a:rPr lang="en-PH" dirty="0"/>
              <a:t>For Community based NGOs will be questions on the capacity of communities on  REDD+ and climate change projects; lessons learn</a:t>
            </a:r>
            <a:endParaRPr lang="en-US" dirty="0"/>
          </a:p>
        </p:txBody>
      </p:sp>
    </p:spTree>
    <p:extLst>
      <p:ext uri="{BB962C8B-B14F-4D97-AF65-F5344CB8AC3E}">
        <p14:creationId xmlns:p14="http://schemas.microsoft.com/office/powerpoint/2010/main" val="7007642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alpha val="80195"/>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3829B-B368-B74F-AFB2-EA877F4FE36F}"/>
              </a:ext>
            </a:extLst>
          </p:cNvPr>
          <p:cNvSpPr>
            <a:spLocks noGrp="1"/>
          </p:cNvSpPr>
          <p:nvPr>
            <p:ph type="title"/>
          </p:nvPr>
        </p:nvSpPr>
        <p:spPr/>
        <p:txBody>
          <a:bodyPr/>
          <a:lstStyle/>
          <a:p>
            <a:r>
              <a:rPr lang="en-US" dirty="0"/>
              <a:t>Guide Questions </a:t>
            </a:r>
          </a:p>
        </p:txBody>
      </p:sp>
      <p:sp>
        <p:nvSpPr>
          <p:cNvPr id="3" name="Content Placeholder 2">
            <a:extLst>
              <a:ext uri="{FF2B5EF4-FFF2-40B4-BE49-F238E27FC236}">
                <a16:creationId xmlns:a16="http://schemas.microsoft.com/office/drawing/2014/main" id="{019A0C54-022C-8F47-9DFF-6C7D56585AA8}"/>
              </a:ext>
            </a:extLst>
          </p:cNvPr>
          <p:cNvSpPr>
            <a:spLocks noGrp="1"/>
          </p:cNvSpPr>
          <p:nvPr>
            <p:ph idx="1"/>
          </p:nvPr>
        </p:nvSpPr>
        <p:spPr>
          <a:xfrm>
            <a:off x="474562" y="1446835"/>
            <a:ext cx="10879238" cy="4730128"/>
          </a:xfrm>
        </p:spPr>
        <p:txBody>
          <a:bodyPr>
            <a:normAutofit fontScale="85000" lnSpcReduction="20000"/>
          </a:bodyPr>
          <a:lstStyle/>
          <a:p>
            <a:pPr lvl="0" fontAlgn="base"/>
            <a:endParaRPr lang="en-PH" dirty="0"/>
          </a:p>
          <a:p>
            <a:pPr marL="514350" lvl="0" indent="-514350" fontAlgn="base">
              <a:buFont typeface="+mj-lt"/>
              <a:buAutoNum type="arabicPeriod"/>
            </a:pPr>
            <a:r>
              <a:rPr lang="en-PH" dirty="0"/>
              <a:t>Are you aware of REDD-plus and the PNRPS? Have you/ your office been  involved in any REDD-plus or PNRPS related activities? ( pls elaborate in what capacity) </a:t>
            </a:r>
          </a:p>
          <a:p>
            <a:pPr marL="514350" indent="-514350">
              <a:buFont typeface="+mj-lt"/>
              <a:buAutoNum type="arabicPeriod"/>
            </a:pPr>
            <a:r>
              <a:rPr lang="en-PH" dirty="0"/>
              <a:t>Given this understanding of REDDs and PNRPs, What role/s do you think your office plays/should play in the program? Did your office issue any policy  that enables REDD+ implementation?</a:t>
            </a:r>
          </a:p>
          <a:p>
            <a:pPr marL="514350" lvl="0" indent="-514350" fontAlgn="base">
              <a:buFont typeface="+mj-lt"/>
              <a:buAutoNum type="arabicPeriod"/>
            </a:pPr>
            <a:r>
              <a:rPr lang="en-PH" dirty="0"/>
              <a:t>What do you think are the successes and failures of the PNRPS in the last 10 years since its development? Was the PNRPS an effective strategy? What should be done to advance REDD+ in the Philippines?</a:t>
            </a:r>
          </a:p>
          <a:p>
            <a:pPr marL="514350" lvl="0" indent="-514350" fontAlgn="base">
              <a:buFont typeface="+mj-lt"/>
              <a:buAutoNum type="arabicPeriod"/>
            </a:pPr>
            <a:r>
              <a:rPr lang="en-PH" dirty="0">
                <a:solidFill>
                  <a:srgbClr val="FF0000"/>
                </a:solidFill>
              </a:rPr>
              <a:t>What do you think were/are the challenges in fully implementing REDD+ activities at the national level? (e</a:t>
            </a:r>
            <a:r>
              <a:rPr lang="en-PH" i="1" dirty="0">
                <a:solidFill>
                  <a:srgbClr val="FF0000"/>
                </a:solidFill>
              </a:rPr>
              <a:t>.g., permanence, displacement, finance, conflicting interests, institutional arrangements, benefit-sharing, technical complexity</a:t>
            </a:r>
            <a:r>
              <a:rPr lang="en-PH" dirty="0">
                <a:solidFill>
                  <a:srgbClr val="FF0000"/>
                </a:solidFill>
              </a:rPr>
              <a:t>).</a:t>
            </a:r>
          </a:p>
          <a:p>
            <a:pPr marL="514350" lvl="0" indent="-514350" fontAlgn="base">
              <a:buFont typeface="+mj-lt"/>
              <a:buAutoNum type="arabicPeriod"/>
            </a:pPr>
            <a:r>
              <a:rPr lang="en-PH" dirty="0"/>
              <a:t>What do you think should be the strategic pathway to achieve REDD+ in terms of the priority drivers, scope, scale, approach to implementation, and financing strategy?</a:t>
            </a:r>
          </a:p>
          <a:p>
            <a:endParaRPr lang="en-US" dirty="0"/>
          </a:p>
        </p:txBody>
      </p:sp>
    </p:spTree>
    <p:extLst>
      <p:ext uri="{BB962C8B-B14F-4D97-AF65-F5344CB8AC3E}">
        <p14:creationId xmlns:p14="http://schemas.microsoft.com/office/powerpoint/2010/main" val="4383875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alpha val="80195"/>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94428-987A-C94F-AA7A-1D366500F48B}"/>
              </a:ext>
            </a:extLst>
          </p:cNvPr>
          <p:cNvSpPr>
            <a:spLocks noGrp="1"/>
          </p:cNvSpPr>
          <p:nvPr>
            <p:ph type="title"/>
          </p:nvPr>
        </p:nvSpPr>
        <p:spPr/>
        <p:txBody>
          <a:bodyPr/>
          <a:lstStyle/>
          <a:p>
            <a:r>
              <a:rPr lang="en-US" dirty="0"/>
              <a:t>Guide Questions</a:t>
            </a:r>
          </a:p>
        </p:txBody>
      </p:sp>
      <p:sp>
        <p:nvSpPr>
          <p:cNvPr id="3" name="Content Placeholder 2">
            <a:extLst>
              <a:ext uri="{FF2B5EF4-FFF2-40B4-BE49-F238E27FC236}">
                <a16:creationId xmlns:a16="http://schemas.microsoft.com/office/drawing/2014/main" id="{AA903A3F-7195-F741-9E98-127B691792B1}"/>
              </a:ext>
            </a:extLst>
          </p:cNvPr>
          <p:cNvSpPr>
            <a:spLocks noGrp="1"/>
          </p:cNvSpPr>
          <p:nvPr>
            <p:ph idx="1"/>
          </p:nvPr>
        </p:nvSpPr>
        <p:spPr>
          <a:xfrm>
            <a:off x="659757" y="1423686"/>
            <a:ext cx="10694043" cy="4753277"/>
          </a:xfrm>
        </p:spPr>
        <p:txBody>
          <a:bodyPr>
            <a:normAutofit fontScale="92500" lnSpcReduction="10000"/>
          </a:bodyPr>
          <a:lstStyle/>
          <a:p>
            <a:pPr marL="514350" indent="-514350">
              <a:buFont typeface="+mj-lt"/>
              <a:buAutoNum type="arabicPeriod"/>
            </a:pPr>
            <a:r>
              <a:rPr lang="en-PH" dirty="0"/>
              <a:t>What tool/technologies do you use for forest monitoring which specifically contributes to REDD+?  </a:t>
            </a:r>
          </a:p>
          <a:p>
            <a:pPr marL="514350" indent="-514350">
              <a:buFont typeface="+mj-lt"/>
              <a:buAutoNum type="arabicPeriod"/>
            </a:pPr>
            <a:r>
              <a:rPr lang="en-PH" b="1" dirty="0">
                <a:solidFill>
                  <a:srgbClr val="FF0000"/>
                </a:solidFill>
              </a:rPr>
              <a:t>Do you have research outputs that directly contribute to any of the 9 key features of REDD+? Have these been used in REDD+ project development and did it contribute to the successful implementation of the project?</a:t>
            </a:r>
          </a:p>
          <a:p>
            <a:pPr marL="514350" lvl="0" indent="-514350" fontAlgn="base">
              <a:buFont typeface="+mj-lt"/>
              <a:buAutoNum type="arabicPeriod"/>
            </a:pPr>
            <a:r>
              <a:rPr lang="en-PH" dirty="0"/>
              <a:t>What are the challenges with the measurement of activity data and emission factors? Do you have suggestions on how to overcome them in your specific context?</a:t>
            </a:r>
          </a:p>
          <a:p>
            <a:pPr marL="514350" lvl="0" indent="-514350" fontAlgn="base">
              <a:buFont typeface="+mj-lt"/>
              <a:buAutoNum type="arabicPeriod"/>
            </a:pPr>
            <a:r>
              <a:rPr lang="en-PH" b="1" dirty="0">
                <a:solidFill>
                  <a:srgbClr val="FF0000"/>
                </a:solidFill>
              </a:rPr>
              <a:t>What do you think should be the research priorities for REDD+ development and advancing in the Philippines?</a:t>
            </a:r>
          </a:p>
          <a:p>
            <a:pPr marL="514350" lvl="0" indent="-514350" fontAlgn="base">
              <a:buFont typeface="+mj-lt"/>
              <a:buAutoNum type="arabicPeriod"/>
            </a:pPr>
            <a:r>
              <a:rPr lang="en-PH" dirty="0">
                <a:solidFill>
                  <a:srgbClr val="FF0000"/>
                </a:solidFill>
              </a:rPr>
              <a:t>What indicators and metrics should be developed to track the success of REDD+ in the Philippines?</a:t>
            </a:r>
          </a:p>
          <a:p>
            <a:endParaRPr lang="en-PH" dirty="0"/>
          </a:p>
          <a:p>
            <a:endParaRPr lang="en-US" dirty="0"/>
          </a:p>
        </p:txBody>
      </p:sp>
    </p:spTree>
    <p:extLst>
      <p:ext uri="{BB962C8B-B14F-4D97-AF65-F5344CB8AC3E}">
        <p14:creationId xmlns:p14="http://schemas.microsoft.com/office/powerpoint/2010/main" val="15301735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alpha val="80195"/>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5FA95-2F36-8C49-82FD-5923F5782913}"/>
              </a:ext>
            </a:extLst>
          </p:cNvPr>
          <p:cNvSpPr>
            <a:spLocks noGrp="1"/>
          </p:cNvSpPr>
          <p:nvPr>
            <p:ph type="title"/>
          </p:nvPr>
        </p:nvSpPr>
        <p:spPr/>
        <p:txBody>
          <a:bodyPr/>
          <a:lstStyle/>
          <a:p>
            <a:r>
              <a:rPr lang="en-US" dirty="0"/>
              <a:t>Guide Questions</a:t>
            </a:r>
          </a:p>
        </p:txBody>
      </p:sp>
      <p:sp>
        <p:nvSpPr>
          <p:cNvPr id="3" name="Content Placeholder 2">
            <a:extLst>
              <a:ext uri="{FF2B5EF4-FFF2-40B4-BE49-F238E27FC236}">
                <a16:creationId xmlns:a16="http://schemas.microsoft.com/office/drawing/2014/main" id="{C699DF27-8D3F-7A4D-ACE9-23A4338333E6}"/>
              </a:ext>
            </a:extLst>
          </p:cNvPr>
          <p:cNvSpPr>
            <a:spLocks noGrp="1"/>
          </p:cNvSpPr>
          <p:nvPr>
            <p:ph idx="1"/>
          </p:nvPr>
        </p:nvSpPr>
        <p:spPr>
          <a:xfrm>
            <a:off x="838200" y="1825625"/>
            <a:ext cx="10515600" cy="4836432"/>
          </a:xfrm>
        </p:spPr>
        <p:txBody>
          <a:bodyPr>
            <a:normAutofit/>
          </a:bodyPr>
          <a:lstStyle/>
          <a:p>
            <a:pPr marL="514350" indent="-514350">
              <a:buFont typeface="+mj-lt"/>
              <a:buAutoNum type="arabicPeriod"/>
            </a:pPr>
            <a:r>
              <a:rPr lang="en-PH" dirty="0">
                <a:solidFill>
                  <a:srgbClr val="FF0000"/>
                </a:solidFill>
              </a:rPr>
              <a:t>How do you think the Philippines should interpret the ‘flexibility of implementation’ in the context of defining our own national interpretation of REDD+ activities? </a:t>
            </a:r>
          </a:p>
          <a:p>
            <a:pPr marL="514350" lvl="0" indent="-514350" fontAlgn="base">
              <a:buFont typeface="+mj-lt"/>
              <a:buAutoNum type="arabicPeriod"/>
            </a:pPr>
            <a:r>
              <a:rPr lang="en-PH" dirty="0">
                <a:solidFill>
                  <a:srgbClr val="FF0000"/>
                </a:solidFill>
              </a:rPr>
              <a:t>What are the policies and institutional arrangements that need to be in place to fully implement and operationalize REDD+?</a:t>
            </a:r>
          </a:p>
          <a:p>
            <a:pPr marL="514350" indent="-514350" fontAlgn="base">
              <a:buFont typeface="+mj-lt"/>
              <a:buAutoNum type="arabicPeriod"/>
            </a:pPr>
            <a:r>
              <a:rPr lang="en-PH" dirty="0">
                <a:solidFill>
                  <a:srgbClr val="FF0000"/>
                </a:solidFill>
              </a:rPr>
              <a:t>Perspectives on Carbon Rights and over-all “carbon governance”</a:t>
            </a:r>
          </a:p>
          <a:p>
            <a:pPr marL="514350" lvl="0" indent="-514350" fontAlgn="base">
              <a:buFont typeface="+mj-lt"/>
              <a:buAutoNum type="arabicPeriod"/>
            </a:pPr>
            <a:r>
              <a:rPr lang="en-PH" dirty="0">
                <a:solidFill>
                  <a:srgbClr val="FF0000"/>
                </a:solidFill>
              </a:rPr>
              <a:t>Perspectives on Carbon Taxes, Fees and Benefit Sharing </a:t>
            </a:r>
          </a:p>
          <a:p>
            <a:pPr marL="514350" indent="-514350">
              <a:buFont typeface="+mj-lt"/>
              <a:buAutoNum type="arabicPeriod"/>
            </a:pPr>
            <a:r>
              <a:rPr lang="en-PH" dirty="0">
                <a:solidFill>
                  <a:srgbClr val="FF0000"/>
                </a:solidFill>
              </a:rPr>
              <a:t>existing governance structures that can  enable REDD+ development? At national and local levels </a:t>
            </a:r>
          </a:p>
        </p:txBody>
      </p:sp>
    </p:spTree>
    <p:extLst>
      <p:ext uri="{BB962C8B-B14F-4D97-AF65-F5344CB8AC3E}">
        <p14:creationId xmlns:p14="http://schemas.microsoft.com/office/powerpoint/2010/main" val="8699209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alpha val="80195"/>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0708F-28E5-B44D-A349-364F79947BB8}"/>
              </a:ext>
            </a:extLst>
          </p:cNvPr>
          <p:cNvSpPr>
            <a:spLocks noGrp="1"/>
          </p:cNvSpPr>
          <p:nvPr>
            <p:ph type="title"/>
          </p:nvPr>
        </p:nvSpPr>
        <p:spPr/>
        <p:txBody>
          <a:bodyPr/>
          <a:lstStyle/>
          <a:p>
            <a:r>
              <a:rPr lang="en-US" dirty="0"/>
              <a:t>Guide Questions </a:t>
            </a:r>
          </a:p>
        </p:txBody>
      </p:sp>
      <p:sp>
        <p:nvSpPr>
          <p:cNvPr id="3" name="Content Placeholder 2">
            <a:extLst>
              <a:ext uri="{FF2B5EF4-FFF2-40B4-BE49-F238E27FC236}">
                <a16:creationId xmlns:a16="http://schemas.microsoft.com/office/drawing/2014/main" id="{07E143D5-FC94-8549-BA87-DD423EF87366}"/>
              </a:ext>
            </a:extLst>
          </p:cNvPr>
          <p:cNvSpPr>
            <a:spLocks noGrp="1"/>
          </p:cNvSpPr>
          <p:nvPr>
            <p:ph idx="1"/>
          </p:nvPr>
        </p:nvSpPr>
        <p:spPr/>
        <p:txBody>
          <a:bodyPr>
            <a:normAutofit/>
          </a:bodyPr>
          <a:lstStyle/>
          <a:p>
            <a:pPr marL="514350" indent="-514350">
              <a:buFont typeface="+mj-lt"/>
              <a:buAutoNum type="arabicPeriod"/>
            </a:pPr>
            <a:r>
              <a:rPr lang="en-PH" dirty="0">
                <a:solidFill>
                  <a:srgbClr val="FF0000"/>
                </a:solidFill>
              </a:rPr>
              <a:t>Perspectives on Sub-National REDD+ projects  </a:t>
            </a:r>
            <a:r>
              <a:rPr lang="en-PH" dirty="0"/>
              <a:t>( jurisdictional nested approach) </a:t>
            </a:r>
          </a:p>
          <a:p>
            <a:pPr marL="514350" indent="-514350">
              <a:buFont typeface="+mj-lt"/>
              <a:buAutoNum type="arabicPeriod"/>
            </a:pPr>
            <a:r>
              <a:rPr lang="en-PH" dirty="0">
                <a:solidFill>
                  <a:srgbClr val="FF0000"/>
                </a:solidFill>
              </a:rPr>
              <a:t>For  LGU initiatives on forest carbon or carbon offsets projects? </a:t>
            </a:r>
            <a:r>
              <a:rPr lang="en-PH" dirty="0"/>
              <a:t>What is your envisioned role on a project like this?  Approvals needed from FMB/ BMB and other  DENR offices? From CCC?</a:t>
            </a:r>
          </a:p>
          <a:p>
            <a:pPr marL="514350" indent="-514350">
              <a:buFont typeface="+mj-lt"/>
              <a:buAutoNum type="arabicPeriod"/>
            </a:pPr>
            <a:r>
              <a:rPr lang="en-PH" dirty="0"/>
              <a:t>What do you think are the areas of support you  can readily provide with LGUs and REDD+ project developers?   </a:t>
            </a:r>
          </a:p>
          <a:p>
            <a:pPr marL="514350" indent="-514350" fontAlgn="base">
              <a:buFont typeface="+mj-lt"/>
              <a:buAutoNum type="arabicPeriod"/>
            </a:pPr>
            <a:r>
              <a:rPr lang="en-PH" dirty="0">
                <a:solidFill>
                  <a:srgbClr val="FF0000"/>
                </a:solidFill>
              </a:rPr>
              <a:t>Presence</a:t>
            </a:r>
            <a:r>
              <a:rPr lang="en-PH" dirty="0"/>
              <a:t> of Capacity Building Measures and CEPA in   place on Climate Change and Forest etc.  </a:t>
            </a:r>
            <a:endParaRPr lang="en-US" dirty="0"/>
          </a:p>
        </p:txBody>
      </p:sp>
    </p:spTree>
    <p:extLst>
      <p:ext uri="{BB962C8B-B14F-4D97-AF65-F5344CB8AC3E}">
        <p14:creationId xmlns:p14="http://schemas.microsoft.com/office/powerpoint/2010/main" val="190359842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4300</TotalTime>
  <Words>2736</Words>
  <Application>Microsoft Macintosh PowerPoint</Application>
  <PresentationFormat>Widescreen</PresentationFormat>
  <Paragraphs>269</Paragraphs>
  <Slides>26</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Bahnschrift</vt:lpstr>
      <vt:lpstr>Calibri</vt:lpstr>
      <vt:lpstr>Calibri Light</vt:lpstr>
      <vt:lpstr>Wingdings</vt:lpstr>
      <vt:lpstr>Office Theme</vt:lpstr>
      <vt:lpstr>Focused Group Discussions FOR  THE NATIONAL  REDDPLUS ACTION PLAN  2021-2031 </vt:lpstr>
      <vt:lpstr>Discussion flow </vt:lpstr>
      <vt:lpstr>National</vt:lpstr>
      <vt:lpstr>Direct Drivers of Deforestation and Degradation</vt:lpstr>
      <vt:lpstr>Direct Drivers of Deforestation and Degradation</vt:lpstr>
      <vt:lpstr>PowerPoint Presentation</vt:lpstr>
      <vt:lpstr>National</vt:lpstr>
      <vt:lpstr>PNRPS Timeline,2010 </vt:lpstr>
      <vt:lpstr>PowerPoint Presentation</vt:lpstr>
      <vt:lpstr>Warsaw Framework for REDD+  (UNFCCC  Guidance on REDD+  in 9 decisions up to 2015) </vt:lpstr>
      <vt:lpstr>A step towards  phase 3: Results Based Payments  (UN REDD)</vt:lpstr>
      <vt:lpstr>Consideration for the development of the National Strategy/ Action Plan (NS/AP)</vt:lpstr>
      <vt:lpstr>Development of strategy and action plans (insights from  UN REDD)</vt:lpstr>
      <vt:lpstr>Philippine National REDD-Plus Strategy (PNRPS, 2010): Where we are now</vt:lpstr>
      <vt:lpstr>Warsaw Framework for REDD+ : Status for Philippines ( 2021) </vt:lpstr>
      <vt:lpstr>REDD+ in NATIONAL POLICY DOCUMENTS </vt:lpstr>
      <vt:lpstr>Carbon Rights Policy </vt:lpstr>
      <vt:lpstr>Emerging  policies to support REDD+</vt:lpstr>
      <vt:lpstr>Discussions </vt:lpstr>
      <vt:lpstr>Private Sector </vt:lpstr>
      <vt:lpstr>Guide Questions: CSOs</vt:lpstr>
      <vt:lpstr>Guide Questions</vt:lpstr>
      <vt:lpstr>Guide Questions </vt:lpstr>
      <vt:lpstr>Guide Questions</vt:lpstr>
      <vt:lpstr>Guide Questions</vt:lpstr>
      <vt:lpstr>Guide 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Inception Meeting FOR  THE NATIONAl REDDPLUS ACTION PLAN   </dc:title>
  <dc:creator>edna Maguigad</dc:creator>
  <cp:lastModifiedBy>edna Maguigad</cp:lastModifiedBy>
  <cp:revision>379</cp:revision>
  <dcterms:created xsi:type="dcterms:W3CDTF">2021-06-17T00:00:06Z</dcterms:created>
  <dcterms:modified xsi:type="dcterms:W3CDTF">2021-07-27T02:11:12Z</dcterms:modified>
</cp:coreProperties>
</file>