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74"/>
  </p:normalViewPr>
  <p:slideViewPr>
    <p:cSldViewPr snapToGrid="0" snapToObjects="1" showGuides="1">
      <p:cViewPr varScale="1">
        <p:scale>
          <a:sx n="113" d="100"/>
          <a:sy n="113" d="100"/>
        </p:scale>
        <p:origin x="192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303A1-D91E-D845-A076-D5F2B3A5FAC1}" type="datetimeFigureOut">
              <a:rPr lang="en-US" smtClean="0"/>
              <a:t>7/5/21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9A143-FF5A-C34F-914C-0F4742AA8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28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9A143-FF5A-C34F-914C-0F4742AA86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3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15268-2D43-EC4D-A28B-37721538F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E01EF-C64A-B049-BEA0-AD8FCD7C9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59E1D-B8A9-E04E-A348-60D6675BA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678AE-B063-2842-9C58-F6AFD939F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A7535-08D1-1440-89DF-53BC5F5EC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69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E3A2D-8A44-1A4E-B6FC-47D469536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6FA93-5244-1E44-BCE9-663AC257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52A63-BBFA-374C-A68A-8FCCC04BF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475D4-7024-8D4B-B7FF-C4E2D6534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8899E-EF73-6748-9176-9D3F19514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EC17-77FD-FF42-9576-A4727E71A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8A7FA-3D5F-E146-86ED-89B44AB5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2EBD0-9CAA-0A45-9DAD-4848C5E3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4E245-9308-CA43-B211-A317D256A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BB4B2-07BC-654F-B745-9E8282A8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9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A088D-0132-EB4C-BCDA-0AEB74E02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AE6AE-518A-1842-93D2-4594B4A42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43E86-7D10-E749-A628-EA6F5EACB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A0DDD-A95A-3D44-A1AB-C8E8DD155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CF8E7-249B-5741-82D6-7DF250E38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3D86A-5751-EE4F-B264-BFB0263ED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8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8851F-D6C1-3B4E-8078-B3BC023FA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81E94-E252-CB4B-A0B7-E7CF712E5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B6D51-C8BD-4B41-9424-B40F04F8F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CE00D7-814B-7045-B12A-534948566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851EBF-E730-CF4E-B8F5-5648CFA72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3ACDA8-0D93-B44B-8A33-A41216E5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FCE754-71F8-FE49-9465-12984BF3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18C37C-64EA-9C46-8C97-C35DFE07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2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8E6C-6348-2440-A1FA-F5C7A0252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6AFEFD-70F2-6B4E-BE22-8AAED4D9E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611941-A4AC-6248-9F3F-136C021DF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ED842F-5A0C-1847-A551-D2B19836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9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D4E8F8-72C5-FA45-8D06-07859594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EBC744-1F4C-2042-902A-40AE3C467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E0C40-6395-C045-8133-2C37C0FD4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6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863C-E30F-C946-A112-F264DCF2E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AAA19-BD4A-9143-9310-DD7199DDE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5BF66-7191-3E41-B10D-3CB00158B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1BD2CF-C09A-D948-8EBC-45CF7B3E7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D1197-780F-1D49-AE39-4770885B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A4E7A-FF6A-8246-80A5-D8BFDB1B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74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BFE26-3054-A64F-BC11-94DDD3640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AC24F1-56A1-2C4C-B213-9040913E24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FB504-BC27-C649-BBF2-FFB90BF71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C3F317-114B-BA49-BA97-D771E56C0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41354-4506-4149-BCA2-414DB4A4F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643A7D-83BC-6244-8713-DF7C6470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4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EF4FD-1B97-C145-B271-E5AD8360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73F19D-763A-2A42-827C-694191D5F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68CEA-3935-0C42-AD3A-DE412EEDC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D46DB-E321-CC4C-BA4F-3230E5A6D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8C53A-69CB-3F4B-B06F-2585FBF9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54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637BB8-7340-7046-8C4B-186FFE20E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68568C-85DF-4B4D-B48E-6FB128442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55158-50A7-B148-A85E-B1BD8F4C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98359-76C5-374B-BDC7-3D8C5FA4F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D4104-1246-C74B-82CB-A489DCD2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91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998A5C-8CEC-CA4F-A190-D9768C14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0DD59-9870-E445-A742-F2AF83F91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5258D-2271-FC44-A6FA-A67A4C8B20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76F0F-20D2-574F-8FAB-D1E17A84C97B}" type="datetimeFigureOut">
              <a:rPr lang="en-US" smtClean="0"/>
              <a:t>7/5/21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E0504-4477-3346-96B9-446F3BF23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769C-AC9C-2744-B9BA-0CEA563F1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18618-DE98-B642-BB94-E36A39D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2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C04D7-9CF1-D841-91B4-0FFFE96DBA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Montserrat SemiBold" pitchFamily="2" charset="77"/>
              </a:rPr>
              <a:t>WORKING PLAN FOR THE CONDUCT OF NAMUSPA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151EF-B4B5-9C49-B403-D930716CC9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Montserrat" pitchFamily="2" charset="77"/>
              </a:rPr>
              <a:t>NATIONAL MULTI-SECTORAL PEOPLES ASSEMBLY </a:t>
            </a:r>
          </a:p>
          <a:p>
            <a:r>
              <a:rPr lang="en-US" dirty="0">
                <a:latin typeface="Montserrat" pitchFamily="2" charset="77"/>
              </a:rPr>
              <a:t>FOR PEACE &amp; DEVELOPMENT</a:t>
            </a:r>
          </a:p>
        </p:txBody>
      </p:sp>
    </p:spTree>
    <p:extLst>
      <p:ext uri="{BB962C8B-B14F-4D97-AF65-F5344CB8AC3E}">
        <p14:creationId xmlns:p14="http://schemas.microsoft.com/office/powerpoint/2010/main" val="264175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7C6759-8B00-8749-AC72-CD61D6E313FE}"/>
              </a:ext>
            </a:extLst>
          </p:cNvPr>
          <p:cNvSpPr txBox="1"/>
          <p:nvPr/>
        </p:nvSpPr>
        <p:spPr>
          <a:xfrm>
            <a:off x="4725295" y="1142019"/>
            <a:ext cx="174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Montserrat" pitchFamily="2" charset="77"/>
              </a:rPr>
              <a:t>PHASE 1: RCPD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2E1CC3-90D7-E84C-AEA5-43480CCBC0B2}"/>
              </a:ext>
            </a:extLst>
          </p:cNvPr>
          <p:cNvSpPr txBox="1"/>
          <p:nvPr/>
        </p:nvSpPr>
        <p:spPr>
          <a:xfrm>
            <a:off x="6951402" y="1108038"/>
            <a:ext cx="4109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" pitchFamily="2" charset="77"/>
              </a:rPr>
              <a:t>PHASE 2</a:t>
            </a:r>
            <a:r>
              <a:rPr lang="en-US" dirty="0"/>
              <a:t>: TRANSLATING SECTORAL THEMATIC ISSUES &amp; CONCERNS INTO AGENCY PPA (UP TO </a:t>
            </a:r>
            <a:r>
              <a:rPr lang="en-US" b="1" dirty="0"/>
              <a:t>SEPTEMBER</a:t>
            </a:r>
            <a:r>
              <a:rPr lang="en-US" dirty="0"/>
              <a:t>) &amp; POLICY CONSIDERATIONS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89CD0F-DAAF-7642-AAF7-155E008105DE}"/>
              </a:ext>
            </a:extLst>
          </p:cNvPr>
          <p:cNvSpPr txBox="1"/>
          <p:nvPr/>
        </p:nvSpPr>
        <p:spPr>
          <a:xfrm>
            <a:off x="4725294" y="2332131"/>
            <a:ext cx="174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Montserrat" pitchFamily="2" charset="77"/>
              </a:rPr>
              <a:t>PHASE 3: NAMUSPA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05C40C-ED5C-F442-ABB6-C238952D6A26}"/>
              </a:ext>
            </a:extLst>
          </p:cNvPr>
          <p:cNvSpPr txBox="1"/>
          <p:nvPr/>
        </p:nvSpPr>
        <p:spPr>
          <a:xfrm>
            <a:off x="4120714" y="3799243"/>
            <a:ext cx="2978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Montserrat SemiBold" pitchFamily="2" charset="77"/>
              </a:rPr>
              <a:t>RCPD AGENCY SECTORAL REPRESENTATIONS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D74D3A-6025-8D45-BE21-F96A9EA7954A}"/>
              </a:ext>
            </a:extLst>
          </p:cNvPr>
          <p:cNvSpPr txBox="1"/>
          <p:nvPr/>
        </p:nvSpPr>
        <p:spPr>
          <a:xfrm>
            <a:off x="827313" y="3801037"/>
            <a:ext cx="2714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Montserrat SemiBold" pitchFamily="2" charset="77"/>
              </a:rPr>
              <a:t>2020 RCSP BRGYS under BDP</a:t>
            </a:r>
          </a:p>
          <a:p>
            <a:pPr algn="ctr"/>
            <a:r>
              <a:rPr lang="en-US" b="1" dirty="0">
                <a:latin typeface="Montserrat SemiBold" pitchFamily="2" charset="77"/>
              </a:rPr>
              <a:t>(former CTG-UGMOs)</a:t>
            </a:r>
          </a:p>
          <a:p>
            <a:pPr algn="ctr"/>
            <a:r>
              <a:rPr lang="en-US" b="1" dirty="0">
                <a:latin typeface="Montserrat SemiBold" pitchFamily="2" charset="77"/>
              </a:rPr>
              <a:t>THRU PROVL LGUs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5687F-9D5F-1A4E-AF0D-0BB939320687}"/>
              </a:ext>
            </a:extLst>
          </p:cNvPr>
          <p:cNvSpPr txBox="1"/>
          <p:nvPr/>
        </p:nvSpPr>
        <p:spPr>
          <a:xfrm>
            <a:off x="7678058" y="3801037"/>
            <a:ext cx="284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Montserrat SemiBold" pitchFamily="2" charset="77"/>
              </a:rPr>
              <a:t>FORMER REBELS &amp; ECLIP BENEFICIARIES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6C34B8-65DE-DD43-8711-480BBB38F027}"/>
              </a:ext>
            </a:extLst>
          </p:cNvPr>
          <p:cNvSpPr txBox="1"/>
          <p:nvPr/>
        </p:nvSpPr>
        <p:spPr>
          <a:xfrm>
            <a:off x="656217" y="5044908"/>
            <a:ext cx="3019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Montserrat" pitchFamily="2" charset="77"/>
              </a:rPr>
              <a:t>TO EXPRESS SUPPORT &amp; PETITION CONGRESS FOR APPROVAL OF NTF-ELCAC BDP 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A91721-4E3B-2949-944C-3D6ABE31F297}"/>
              </a:ext>
            </a:extLst>
          </p:cNvPr>
          <p:cNvSpPr txBox="1"/>
          <p:nvPr/>
        </p:nvSpPr>
        <p:spPr>
          <a:xfrm>
            <a:off x="7678057" y="4876799"/>
            <a:ext cx="2656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Montserrat" pitchFamily="2" charset="77"/>
              </a:rPr>
              <a:t>TO PETITION CONGRESS FOR PASSAGE OF AMNESTY LAW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B5858F-EEAD-C741-86DE-FE3458893A9B}"/>
              </a:ext>
            </a:extLst>
          </p:cNvPr>
          <p:cNvSpPr txBox="1"/>
          <p:nvPr/>
        </p:nvSpPr>
        <p:spPr>
          <a:xfrm>
            <a:off x="4167137" y="4876800"/>
            <a:ext cx="3019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Montserrat" pitchFamily="2" charset="77"/>
              </a:rPr>
              <a:t>ADOPTION OF THE PEACE &amp; DEVELOPMENT AGENDA OF THE SECTORS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2A5F72-5F1E-5C46-9678-028EF933E15B}"/>
              </a:ext>
            </a:extLst>
          </p:cNvPr>
          <p:cNvCxnSpPr>
            <a:stCxn id="2" idx="2"/>
            <a:endCxn id="4" idx="0"/>
          </p:cNvCxnSpPr>
          <p:nvPr/>
        </p:nvCxnSpPr>
        <p:spPr>
          <a:xfrm flipH="1">
            <a:off x="5596664" y="1788350"/>
            <a:ext cx="1" cy="54378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97A3AFF-9A84-AC43-B001-EFE7C41F621E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5596664" y="2978462"/>
            <a:ext cx="0" cy="4505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491E207-2D7E-D245-AD97-45694C442478}"/>
              </a:ext>
            </a:extLst>
          </p:cNvPr>
          <p:cNvCxnSpPr/>
          <p:nvPr/>
        </p:nvCxnSpPr>
        <p:spPr>
          <a:xfrm>
            <a:off x="656217" y="3585029"/>
            <a:ext cx="98666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D43B72-0F60-9041-9A14-236E926A9751}"/>
              </a:ext>
            </a:extLst>
          </p:cNvPr>
          <p:cNvCxnSpPr>
            <a:stCxn id="2" idx="3"/>
          </p:cNvCxnSpPr>
          <p:nvPr/>
        </p:nvCxnSpPr>
        <p:spPr>
          <a:xfrm flipV="1">
            <a:off x="6468034" y="1463039"/>
            <a:ext cx="46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73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811CA8-4AE9-AE44-B4A7-6DDAD14E7A78}"/>
              </a:ext>
            </a:extLst>
          </p:cNvPr>
          <p:cNvSpPr txBox="1"/>
          <p:nvPr/>
        </p:nvSpPr>
        <p:spPr>
          <a:xfrm>
            <a:off x="939158" y="517865"/>
            <a:ext cx="5258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</a:rPr>
              <a:t>INDICATIVE HIGHLIGHTS OF THE PROGRAM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AB88C-AA05-F644-B163-033C1ED82B66}"/>
              </a:ext>
            </a:extLst>
          </p:cNvPr>
          <p:cNvSpPr txBox="1"/>
          <p:nvPr/>
        </p:nvSpPr>
        <p:spPr>
          <a:xfrm>
            <a:off x="1236695" y="4691253"/>
            <a:ext cx="5410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AVP OF NTF-ELCAC CLUSTERS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F6A20-3D1C-4E42-AE17-6556CE9191BE}"/>
              </a:ext>
            </a:extLst>
          </p:cNvPr>
          <p:cNvSpPr txBox="1"/>
          <p:nvPr/>
        </p:nvSpPr>
        <p:spPr>
          <a:xfrm>
            <a:off x="1236696" y="1997442"/>
            <a:ext cx="6688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PRESENTATION &amp; ADOPTION OF THEMATIC ISSUES &amp; CONCERNS TO CONSTITUTE THE PEACE &amp; DEVELOPMENT AGENDA OF THE SECTORS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3E9F3-D531-D74B-89C8-50BD55099C84}"/>
              </a:ext>
            </a:extLst>
          </p:cNvPr>
          <p:cNvSpPr txBox="1"/>
          <p:nvPr/>
        </p:nvSpPr>
        <p:spPr>
          <a:xfrm>
            <a:off x="1236698" y="1487736"/>
            <a:ext cx="6688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PROGRESS REPORT ON RCSP &amp; BDP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268EF9-2AE6-414E-A0D4-1C72423C9E41}"/>
              </a:ext>
            </a:extLst>
          </p:cNvPr>
          <p:cNvSpPr txBox="1"/>
          <p:nvPr/>
        </p:nvSpPr>
        <p:spPr>
          <a:xfrm>
            <a:off x="1236695" y="3043328"/>
            <a:ext cx="6688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UPDATES ON ECLIP &amp; AMNESTY RESOLUTION OF CONGRESS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08EAF5-5EE4-6B49-AF68-DD429FEBBC6E}"/>
              </a:ext>
            </a:extLst>
          </p:cNvPr>
          <p:cNvSpPr txBox="1"/>
          <p:nvPr/>
        </p:nvSpPr>
        <p:spPr>
          <a:xfrm>
            <a:off x="1236695" y="3906961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CEREMONIAL SIGNING OF THE MAGNA CARTA FOR THE POOR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32C9E-F311-8B41-94DA-B45C6D9A7CB2}"/>
              </a:ext>
            </a:extLst>
          </p:cNvPr>
          <p:cNvSpPr txBox="1"/>
          <p:nvPr/>
        </p:nvSpPr>
        <p:spPr>
          <a:xfrm>
            <a:off x="1236694" y="5343667"/>
            <a:ext cx="6688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UPDATES ON RCSP &amp; BDP</a:t>
            </a:r>
          </a:p>
        </p:txBody>
      </p:sp>
    </p:spTree>
    <p:extLst>
      <p:ext uri="{BB962C8B-B14F-4D97-AF65-F5344CB8AC3E}">
        <p14:creationId xmlns:p14="http://schemas.microsoft.com/office/powerpoint/2010/main" val="58020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BF28ED-1EE6-C644-A763-B740EB1FF887}"/>
              </a:ext>
            </a:extLst>
          </p:cNvPr>
          <p:cNvSpPr txBox="1"/>
          <p:nvPr/>
        </p:nvSpPr>
        <p:spPr>
          <a:xfrm>
            <a:off x="939158" y="517865"/>
            <a:ext cx="4619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</a:rPr>
              <a:t>SOURCES &amp; NUMBER OF REGIONAL DELEGATIONS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4140D-6B9E-EE40-9A35-C39D7C280B49}"/>
              </a:ext>
            </a:extLst>
          </p:cNvPr>
          <p:cNvSpPr txBox="1"/>
          <p:nvPr/>
        </p:nvSpPr>
        <p:spPr>
          <a:xfrm>
            <a:off x="1222187" y="1565586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b="1" dirty="0">
                <a:latin typeface="Montserrat" pitchFamily="2" charset="77"/>
              </a:rPr>
              <a:t>Delegates from RCSP </a:t>
            </a:r>
            <a:r>
              <a:rPr lang="en-US" b="1" dirty="0" err="1">
                <a:latin typeface="Montserrat" pitchFamily="2" charset="77"/>
              </a:rPr>
              <a:t>brgys</a:t>
            </a:r>
            <a:r>
              <a:rPr lang="en-US" b="1" dirty="0">
                <a:latin typeface="Montserrat" pitchFamily="2" charset="77"/>
              </a:rPr>
              <a:t> are to be identified by the </a:t>
            </a:r>
            <a:r>
              <a:rPr lang="en-US" b="1" dirty="0" err="1">
                <a:latin typeface="Montserrat" pitchFamily="2" charset="77"/>
              </a:rPr>
              <a:t>Provl</a:t>
            </a:r>
            <a:r>
              <a:rPr lang="en-US" b="1" dirty="0">
                <a:latin typeface="Montserrat" pitchFamily="2" charset="77"/>
              </a:rPr>
              <a:t> LGUs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21DC42-2181-814B-B87D-9FB999715454}"/>
              </a:ext>
            </a:extLst>
          </p:cNvPr>
          <p:cNvSpPr txBox="1"/>
          <p:nvPr/>
        </p:nvSpPr>
        <p:spPr>
          <a:xfrm>
            <a:off x="1222187" y="2975512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b="1" dirty="0">
                <a:latin typeface="Montserrat" pitchFamily="2" charset="77"/>
              </a:rPr>
              <a:t>Delegates from RCPD are to be identified by each Sectoral Agencies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585EF-C5F6-3841-9E62-41D3E1A3D500}"/>
              </a:ext>
            </a:extLst>
          </p:cNvPr>
          <p:cNvSpPr txBox="1"/>
          <p:nvPr/>
        </p:nvSpPr>
        <p:spPr>
          <a:xfrm>
            <a:off x="1222187" y="4700050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b="1" dirty="0">
                <a:latin typeface="Montserrat" pitchFamily="2" charset="77"/>
              </a:rPr>
              <a:t>Delegates from Former Rebels are to be identified by the ECLIP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CF8F2-AF48-7944-95BA-868BB8913D44}"/>
              </a:ext>
            </a:extLst>
          </p:cNvPr>
          <p:cNvSpPr txBox="1"/>
          <p:nvPr/>
        </p:nvSpPr>
        <p:spPr>
          <a:xfrm>
            <a:off x="6633027" y="1541858"/>
            <a:ext cx="5410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Montserrat" pitchFamily="2" charset="77"/>
              </a:rPr>
              <a:t>Representatives are former officers/members of UGMOs who have renounced CTG Exploitation of their community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5116F-C163-B74B-AE4A-7C4042442DDF}"/>
              </a:ext>
            </a:extLst>
          </p:cNvPr>
          <p:cNvSpPr txBox="1"/>
          <p:nvPr/>
        </p:nvSpPr>
        <p:spPr>
          <a:xfrm>
            <a:off x="6633027" y="2975512"/>
            <a:ext cx="5410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Montserrat" pitchFamily="2" charset="77"/>
              </a:rPr>
              <a:t>Representatives are RCPD Participants selected as “Talking Heads” during the conduct of the RCPD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1D37D3-5F6F-A343-BA3E-DBFB434AAF18}"/>
              </a:ext>
            </a:extLst>
          </p:cNvPr>
          <p:cNvSpPr txBox="1"/>
          <p:nvPr/>
        </p:nvSpPr>
        <p:spPr>
          <a:xfrm>
            <a:off x="6633027" y="4700050"/>
            <a:ext cx="5210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Montserrat" pitchFamily="2" charset="77"/>
              </a:rPr>
              <a:t>Representatives are beneficiaries ECLIP Beneficiaries within the Region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140494-DFDA-CC4D-B33B-9FEB5AE92775}"/>
              </a:ext>
            </a:extLst>
          </p:cNvPr>
          <p:cNvSpPr txBox="1"/>
          <p:nvPr/>
        </p:nvSpPr>
        <p:spPr>
          <a:xfrm>
            <a:off x="1547264" y="2211917"/>
            <a:ext cx="3532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itchFamily="2" charset="77"/>
              </a:rPr>
              <a:t>– 1 pax  per Municipality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8ECBD5-9A5A-B749-955D-A09EF792091B}"/>
              </a:ext>
            </a:extLst>
          </p:cNvPr>
          <p:cNvSpPr txBox="1"/>
          <p:nvPr/>
        </p:nvSpPr>
        <p:spPr>
          <a:xfrm>
            <a:off x="1547264" y="3646774"/>
            <a:ext cx="365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itchFamily="2" charset="77"/>
              </a:rPr>
              <a:t>– 1 pax per Sector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8B1032-9DB9-FF44-88AB-123C2EDDF171}"/>
              </a:ext>
            </a:extLst>
          </p:cNvPr>
          <p:cNvSpPr txBox="1"/>
          <p:nvPr/>
        </p:nvSpPr>
        <p:spPr>
          <a:xfrm>
            <a:off x="1547264" y="5346381"/>
            <a:ext cx="365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itchFamily="2" charset="77"/>
              </a:rPr>
              <a:t>– 1 pax per Province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3CAF1B-0C4F-F443-9B00-D0550E884AB9}"/>
              </a:ext>
            </a:extLst>
          </p:cNvPr>
          <p:cNvSpPr txBox="1"/>
          <p:nvPr/>
        </p:nvSpPr>
        <p:spPr>
          <a:xfrm>
            <a:off x="1547264" y="3980427"/>
            <a:ext cx="4447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7325" indent="-173038"/>
            <a:r>
              <a:rPr lang="en-US" dirty="0">
                <a:latin typeface="Montserrat" pitchFamily="2" charset="77"/>
              </a:rPr>
              <a:t>– 1 pax per Resettlement Site (from  NCR-Bulacan-Rizal-Cavite-Laguna)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247248-A668-AE45-AE7E-26A4EC7E4CA2}"/>
              </a:ext>
            </a:extLst>
          </p:cNvPr>
          <p:cNvSpPr txBox="1"/>
          <p:nvPr/>
        </p:nvSpPr>
        <p:spPr>
          <a:xfrm>
            <a:off x="6638790" y="584226"/>
            <a:ext cx="269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itchFamily="2" charset="77"/>
              </a:rPr>
              <a:t>Minimum – 300 pax</a:t>
            </a:r>
          </a:p>
          <a:p>
            <a:r>
              <a:rPr lang="en-US" dirty="0">
                <a:latin typeface="Montserrat" pitchFamily="2" charset="77"/>
              </a:rPr>
              <a:t>Maximum – 350 pax</a:t>
            </a:r>
          </a:p>
        </p:txBody>
      </p:sp>
    </p:spTree>
    <p:extLst>
      <p:ext uri="{BB962C8B-B14F-4D97-AF65-F5344CB8AC3E}">
        <p14:creationId xmlns:p14="http://schemas.microsoft.com/office/powerpoint/2010/main" val="130667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24140D-6B9E-EE40-9A35-C39D7C280B49}"/>
              </a:ext>
            </a:extLst>
          </p:cNvPr>
          <p:cNvSpPr txBox="1"/>
          <p:nvPr/>
        </p:nvSpPr>
        <p:spPr>
          <a:xfrm>
            <a:off x="1236699" y="3433089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For Delegates from RCSP </a:t>
            </a:r>
            <a:r>
              <a:rPr lang="en-US" dirty="0" err="1">
                <a:latin typeface="Montserrat" pitchFamily="2" charset="77"/>
              </a:rPr>
              <a:t>brgys</a:t>
            </a:r>
            <a:r>
              <a:rPr lang="en-US" dirty="0">
                <a:latin typeface="Montserrat" pitchFamily="2" charset="77"/>
              </a:rPr>
              <a:t> under</a:t>
            </a:r>
          </a:p>
          <a:p>
            <a:pPr marL="317500"/>
            <a:r>
              <a:rPr lang="en-US" dirty="0">
                <a:latin typeface="Montserrat" pitchFamily="2" charset="77"/>
              </a:rPr>
              <a:t>BDP for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21DC42-2181-814B-B87D-9FB999715454}"/>
              </a:ext>
            </a:extLst>
          </p:cNvPr>
          <p:cNvSpPr txBox="1"/>
          <p:nvPr/>
        </p:nvSpPr>
        <p:spPr>
          <a:xfrm>
            <a:off x="1236701" y="4368884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For Delegates from RCPD Sectoral Agencies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585EF-C5F6-3841-9E62-41D3E1A3D500}"/>
              </a:ext>
            </a:extLst>
          </p:cNvPr>
          <p:cNvSpPr txBox="1"/>
          <p:nvPr/>
        </p:nvSpPr>
        <p:spPr>
          <a:xfrm>
            <a:off x="1236701" y="5778810"/>
            <a:ext cx="5410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Delegates from Former Rebels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CF8F2-AF48-7944-95BA-868BB8913D44}"/>
              </a:ext>
            </a:extLst>
          </p:cNvPr>
          <p:cNvSpPr txBox="1"/>
          <p:nvPr/>
        </p:nvSpPr>
        <p:spPr>
          <a:xfrm>
            <a:off x="6647540" y="3424911"/>
            <a:ext cx="326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Montserrat" pitchFamily="2" charset="77"/>
              </a:rPr>
              <a:t>By Provincial LGU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5116F-C163-B74B-AE4A-7C4042442DDF}"/>
              </a:ext>
            </a:extLst>
          </p:cNvPr>
          <p:cNvSpPr txBox="1"/>
          <p:nvPr/>
        </p:nvSpPr>
        <p:spPr>
          <a:xfrm>
            <a:off x="6647542" y="4368884"/>
            <a:ext cx="326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Montserrat" pitchFamily="2" charset="77"/>
              </a:rPr>
              <a:t>Per Agency Concerned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1D37D3-5F6F-A343-BA3E-DBFB434AAF18}"/>
              </a:ext>
            </a:extLst>
          </p:cNvPr>
          <p:cNvSpPr txBox="1"/>
          <p:nvPr/>
        </p:nvSpPr>
        <p:spPr>
          <a:xfrm>
            <a:off x="6647541" y="5778810"/>
            <a:ext cx="326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Montserrat" pitchFamily="2" charset="77"/>
              </a:rPr>
              <a:t>By Provincial LGUs?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26C9B9-F032-F744-BC0F-6AEE9BCFC1B9}"/>
              </a:ext>
            </a:extLst>
          </p:cNvPr>
          <p:cNvSpPr txBox="1"/>
          <p:nvPr/>
        </p:nvSpPr>
        <p:spPr>
          <a:xfrm>
            <a:off x="701166" y="656365"/>
            <a:ext cx="324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</a:rPr>
              <a:t>LOGISTICAL SUPPORT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FD24F8-C795-984A-A68C-FC4B2D1BB015}"/>
              </a:ext>
            </a:extLst>
          </p:cNvPr>
          <p:cNvSpPr txBox="1"/>
          <p:nvPr/>
        </p:nvSpPr>
        <p:spPr>
          <a:xfrm>
            <a:off x="1236701" y="4935347"/>
            <a:ext cx="5410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For Delegates from Resettlement Sites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078D01-236D-924F-86F1-FD3911EDD0CB}"/>
              </a:ext>
            </a:extLst>
          </p:cNvPr>
          <p:cNvSpPr txBox="1"/>
          <p:nvPr/>
        </p:nvSpPr>
        <p:spPr>
          <a:xfrm>
            <a:off x="6647540" y="4929115"/>
            <a:ext cx="326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Montserrat" pitchFamily="2" charset="77"/>
              </a:rPr>
              <a:t>By City/Provincial LGU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B33695-6815-BF42-BB72-3B48D8391C6F}"/>
              </a:ext>
            </a:extLst>
          </p:cNvPr>
          <p:cNvSpPr txBox="1"/>
          <p:nvPr/>
        </p:nvSpPr>
        <p:spPr>
          <a:xfrm>
            <a:off x="1236699" y="1683657"/>
            <a:ext cx="4423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FOOD – TRANSPORT – ACCOMODATION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9407CD-B87C-CA4E-A28D-2874BB533C4E}"/>
              </a:ext>
            </a:extLst>
          </p:cNvPr>
          <p:cNvSpPr txBox="1"/>
          <p:nvPr/>
        </p:nvSpPr>
        <p:spPr>
          <a:xfrm>
            <a:off x="1236699" y="2111620"/>
            <a:ext cx="198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ESCORTS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A476FB-A65B-5B4E-ABF0-A866D2B29D6B}"/>
              </a:ext>
            </a:extLst>
          </p:cNvPr>
          <p:cNvSpPr txBox="1"/>
          <p:nvPr/>
        </p:nvSpPr>
        <p:spPr>
          <a:xfrm>
            <a:off x="1236699" y="2568403"/>
            <a:ext cx="198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SWAB TEST</a:t>
            </a:r>
          </a:p>
        </p:txBody>
      </p:sp>
    </p:spTree>
    <p:extLst>
      <p:ext uri="{BB962C8B-B14F-4D97-AF65-F5344CB8AC3E}">
        <p14:creationId xmlns:p14="http://schemas.microsoft.com/office/powerpoint/2010/main" val="167637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A955-CC42-334B-91FA-E92A90E6463F}"/>
              </a:ext>
            </a:extLst>
          </p:cNvPr>
          <p:cNvSpPr txBox="1"/>
          <p:nvPr/>
        </p:nvSpPr>
        <p:spPr>
          <a:xfrm>
            <a:off x="701166" y="656365"/>
            <a:ext cx="324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</a:rPr>
              <a:t>WORKING 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C22048-9217-7C44-9FA6-AC7DD28B3BF6}"/>
              </a:ext>
            </a:extLst>
          </p:cNvPr>
          <p:cNvSpPr txBox="1"/>
          <p:nvPr/>
        </p:nvSpPr>
        <p:spPr>
          <a:xfrm>
            <a:off x="1077041" y="1938117"/>
            <a:ext cx="5410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INVITATION &amp; MOBILIZATIONS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7E1E5-8548-F647-AA67-3C1802AC29B0}"/>
              </a:ext>
            </a:extLst>
          </p:cNvPr>
          <p:cNvSpPr txBox="1"/>
          <p:nvPr/>
        </p:nvSpPr>
        <p:spPr>
          <a:xfrm>
            <a:off x="1077040" y="3302653"/>
            <a:ext cx="44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FOOD &amp; VENUE GROUP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E455F-C146-0146-ACED-6C79F6217F01}"/>
              </a:ext>
            </a:extLst>
          </p:cNvPr>
          <p:cNvSpPr txBox="1"/>
          <p:nvPr/>
        </p:nvSpPr>
        <p:spPr>
          <a:xfrm>
            <a:off x="1077040" y="3951068"/>
            <a:ext cx="44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VIP &amp; SECURITY GROUP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E4E43-0FA8-A342-9302-4BC7A06C2D6C}"/>
              </a:ext>
            </a:extLst>
          </p:cNvPr>
          <p:cNvSpPr txBox="1"/>
          <p:nvPr/>
        </p:nvSpPr>
        <p:spPr>
          <a:xfrm>
            <a:off x="1077040" y="4725669"/>
            <a:ext cx="440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HEALTH ROTOCOLS GROUP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A2DE6-DF49-F443-BEAF-CA79083B03E2}"/>
              </a:ext>
            </a:extLst>
          </p:cNvPr>
          <p:cNvSpPr txBox="1"/>
          <p:nvPr/>
        </p:nvSpPr>
        <p:spPr>
          <a:xfrm>
            <a:off x="1077040" y="2712718"/>
            <a:ext cx="5410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PROGRAM &amp; FACILITATORS GROUP</a:t>
            </a:r>
          </a:p>
        </p:txBody>
      </p:sp>
    </p:spTree>
    <p:extLst>
      <p:ext uri="{BB962C8B-B14F-4D97-AF65-F5344CB8AC3E}">
        <p14:creationId xmlns:p14="http://schemas.microsoft.com/office/powerpoint/2010/main" val="4654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A955-CC42-334B-91FA-E92A90E6463F}"/>
              </a:ext>
            </a:extLst>
          </p:cNvPr>
          <p:cNvSpPr txBox="1"/>
          <p:nvPr/>
        </p:nvSpPr>
        <p:spPr>
          <a:xfrm>
            <a:off x="2985733" y="264478"/>
            <a:ext cx="6164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</a:rPr>
              <a:t>INDICATIVE WORKING CALENDAR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8BBC9D7-748A-604F-826B-622BF3758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878002"/>
              </p:ext>
            </p:extLst>
          </p:nvPr>
        </p:nvGraphicFramePr>
        <p:xfrm>
          <a:off x="425394" y="726143"/>
          <a:ext cx="11284770" cy="58425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10">
                  <a:extLst>
                    <a:ext uri="{9D8B030D-6E8A-4147-A177-3AD203B41FA5}">
                      <a16:colId xmlns:a16="http://schemas.microsoft.com/office/drawing/2014/main" val="3491891180"/>
                    </a:ext>
                  </a:extLst>
                </a:gridCol>
                <a:gridCol w="1612110">
                  <a:extLst>
                    <a:ext uri="{9D8B030D-6E8A-4147-A177-3AD203B41FA5}">
                      <a16:colId xmlns:a16="http://schemas.microsoft.com/office/drawing/2014/main" val="4003728870"/>
                    </a:ext>
                  </a:extLst>
                </a:gridCol>
                <a:gridCol w="1612110">
                  <a:extLst>
                    <a:ext uri="{9D8B030D-6E8A-4147-A177-3AD203B41FA5}">
                      <a16:colId xmlns:a16="http://schemas.microsoft.com/office/drawing/2014/main" val="1234625821"/>
                    </a:ext>
                  </a:extLst>
                </a:gridCol>
                <a:gridCol w="1612110">
                  <a:extLst>
                    <a:ext uri="{9D8B030D-6E8A-4147-A177-3AD203B41FA5}">
                      <a16:colId xmlns:a16="http://schemas.microsoft.com/office/drawing/2014/main" val="512245018"/>
                    </a:ext>
                  </a:extLst>
                </a:gridCol>
                <a:gridCol w="1612110">
                  <a:extLst>
                    <a:ext uri="{9D8B030D-6E8A-4147-A177-3AD203B41FA5}">
                      <a16:colId xmlns:a16="http://schemas.microsoft.com/office/drawing/2014/main" val="4140887478"/>
                    </a:ext>
                  </a:extLst>
                </a:gridCol>
                <a:gridCol w="1612110">
                  <a:extLst>
                    <a:ext uri="{9D8B030D-6E8A-4147-A177-3AD203B41FA5}">
                      <a16:colId xmlns:a16="http://schemas.microsoft.com/office/drawing/2014/main" val="3110980476"/>
                    </a:ext>
                  </a:extLst>
                </a:gridCol>
                <a:gridCol w="1612110">
                  <a:extLst>
                    <a:ext uri="{9D8B030D-6E8A-4147-A177-3AD203B41FA5}">
                      <a16:colId xmlns:a16="http://schemas.microsoft.com/office/drawing/2014/main" val="4218998566"/>
                    </a:ext>
                  </a:extLst>
                </a:gridCol>
              </a:tblGrid>
              <a:tr h="495949"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87657"/>
                  </a:ext>
                </a:extLst>
              </a:tr>
              <a:tr h="9511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88331"/>
                  </a:ext>
                </a:extLst>
              </a:tr>
              <a:tr h="951196">
                <a:tc>
                  <a:txBody>
                    <a:bodyPr/>
                    <a:lstStyle/>
                    <a:p>
                      <a:r>
                        <a:rPr lang="en-US" b="1" dirty="0"/>
                        <a:t>4</a:t>
                      </a:r>
                    </a:p>
                    <a:p>
                      <a:endParaRPr lang="en-US" sz="1600" b="0" dirty="0"/>
                    </a:p>
                    <a:p>
                      <a:r>
                        <a:rPr lang="en-US" sz="1600" b="0" dirty="0"/>
                        <a:t>NTF-ELCAC LETTER TO PRRD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 </a:t>
                      </a:r>
                    </a:p>
                    <a:p>
                      <a:endParaRPr lang="en-US" dirty="0"/>
                    </a:p>
                    <a:p>
                      <a:r>
                        <a:rPr lang="en-US" sz="1600" b="0" dirty="0"/>
                        <a:t>SUCBEM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</a:t>
                      </a:r>
                      <a:endParaRPr lang="en-US" b="0" dirty="0"/>
                    </a:p>
                    <a:p>
                      <a:endParaRPr lang="en-US" b="0" dirty="0"/>
                    </a:p>
                    <a:p>
                      <a:r>
                        <a:rPr lang="en-US" sz="1600" b="0" dirty="0"/>
                        <a:t>DILG MEMO TO LGUs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</a:t>
                      </a:r>
                    </a:p>
                    <a:p>
                      <a:endParaRPr lang="en-US" b="1" dirty="0"/>
                    </a:p>
                    <a:p>
                      <a:r>
                        <a:rPr lang="en-US" sz="1600" b="0" dirty="0"/>
                        <a:t>1</a:t>
                      </a:r>
                      <a:r>
                        <a:rPr lang="en-US" sz="1600" b="0" baseline="30000" dirty="0"/>
                        <a:t>ST</a:t>
                      </a:r>
                      <a:r>
                        <a:rPr lang="en-US" sz="1600" b="0" dirty="0"/>
                        <a:t> NATL WG MTNG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RTF SUCBEM PREP MTNG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10</a:t>
                      </a:r>
                    </a:p>
                    <a:p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STRATCOM &amp; SUCBEM MTNG FOR SP &amp; PLAN FOR 26</a:t>
                      </a:r>
                      <a:r>
                        <a:rPr lang="en-US" sz="1400" b="0" baseline="30000" dirty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  MOB (2PM)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357207"/>
                  </a:ext>
                </a:extLst>
              </a:tr>
              <a:tr h="951196">
                <a:tc>
                  <a:txBody>
                    <a:bodyPr/>
                    <a:lstStyle/>
                    <a:p>
                      <a:r>
                        <a:rPr lang="en-US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2</a:t>
                      </a:r>
                      <a:r>
                        <a:rPr lang="en-US" sz="1600" b="0" baseline="30000" dirty="0"/>
                        <a:t>ND</a:t>
                      </a:r>
                      <a:r>
                        <a:rPr lang="en-US" sz="1600" b="0" dirty="0"/>
                        <a:t>  NATL SUCBEM WG MTNG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FINAL LIST OF DELEGATES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15</a:t>
                      </a:r>
                    </a:p>
                    <a:p>
                      <a:endParaRPr lang="en-US" b="1" dirty="0"/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0945"/>
                  </a:ext>
                </a:extLst>
              </a:tr>
              <a:tr h="951196">
                <a:tc>
                  <a:txBody>
                    <a:bodyPr/>
                    <a:lstStyle/>
                    <a:p>
                      <a:r>
                        <a:rPr lang="en-US" b="1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ORGANIZING &amp; Training of SP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ORGANIZING Training of SP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21</a:t>
                      </a:r>
                    </a:p>
                    <a:p>
                      <a:endParaRPr lang="en-US" b="1" dirty="0"/>
                    </a:p>
                    <a:p>
                      <a:r>
                        <a:rPr lang="en-US" sz="1600" b="0" dirty="0"/>
                        <a:t>VENUE PREP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22</a:t>
                      </a:r>
                    </a:p>
                    <a:p>
                      <a:r>
                        <a:rPr lang="en-US" sz="1600" b="0" dirty="0"/>
                        <a:t>ARRIVAL OF DELEGATES &amp; ACCOMODATION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  <a:p>
                      <a:endParaRPr lang="en-US" b="1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PROPOSED DATE FOR NAMUSPA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09871"/>
                  </a:ext>
                </a:extLst>
              </a:tr>
              <a:tr h="951196">
                <a:tc>
                  <a:txBody>
                    <a:bodyPr/>
                    <a:lstStyle/>
                    <a:p>
                      <a:r>
                        <a:rPr lang="en-US" b="1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SONA 2021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554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420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E1979C-95A1-F748-A4C4-4EEA98B593F3}"/>
              </a:ext>
            </a:extLst>
          </p:cNvPr>
          <p:cNvSpPr txBox="1"/>
          <p:nvPr/>
        </p:nvSpPr>
        <p:spPr>
          <a:xfrm>
            <a:off x="701166" y="656365"/>
            <a:ext cx="324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</a:rPr>
              <a:t>URGENT CONSIDERATIONS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BCD8F4-AF78-4B43-948A-2A5EF3245722}"/>
              </a:ext>
            </a:extLst>
          </p:cNvPr>
          <p:cNvSpPr txBox="1"/>
          <p:nvPr/>
        </p:nvSpPr>
        <p:spPr>
          <a:xfrm>
            <a:off x="1077042" y="1950350"/>
            <a:ext cx="4866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SECURE DATE WITH PRRD &amp; CABINET SECRETARIES FOR NAMUSPA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4041A7-B60E-D44E-A5D8-EA7E74BA392C}"/>
              </a:ext>
            </a:extLst>
          </p:cNvPr>
          <p:cNvSpPr txBox="1"/>
          <p:nvPr/>
        </p:nvSpPr>
        <p:spPr>
          <a:xfrm>
            <a:off x="1077038" y="3080142"/>
            <a:ext cx="5410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CREATION OF SUCBEM PMO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C19FA9-92EB-214B-920F-7C4E640EAD1A}"/>
              </a:ext>
            </a:extLst>
          </p:cNvPr>
          <p:cNvSpPr txBox="1"/>
          <p:nvPr/>
        </p:nvSpPr>
        <p:spPr>
          <a:xfrm>
            <a:off x="1077040" y="4168987"/>
            <a:ext cx="3920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SUCBEM NTF-RTF </a:t>
            </a:r>
            <a:r>
              <a:rPr lang="en-US" dirty="0" err="1">
                <a:latin typeface="Montserrat" pitchFamily="2" charset="77"/>
              </a:rPr>
              <a:t>Mtng</a:t>
            </a:r>
            <a:endParaRPr lang="en-US" dirty="0">
              <a:latin typeface="Montserra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C36A2-1D7B-354F-82B0-0D84C2C0C2F8}"/>
              </a:ext>
            </a:extLst>
          </p:cNvPr>
          <p:cNvSpPr txBox="1"/>
          <p:nvPr/>
        </p:nvSpPr>
        <p:spPr>
          <a:xfrm>
            <a:off x="6569084" y="1950350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itchFamily="2" charset="77"/>
              </a:rPr>
              <a:t>Have prepared memo of VICE CHAIR </a:t>
            </a:r>
          </a:p>
          <a:p>
            <a:r>
              <a:rPr lang="en-US" dirty="0">
                <a:latin typeface="Montserrat" pitchFamily="2" charset="77"/>
              </a:rPr>
              <a:t>to PRRD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24C687-88EA-574E-A18E-744E15FAA25F}"/>
              </a:ext>
            </a:extLst>
          </p:cNvPr>
          <p:cNvSpPr txBox="1"/>
          <p:nvPr/>
        </p:nvSpPr>
        <p:spPr>
          <a:xfrm>
            <a:off x="6569083" y="3080142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itchFamily="2" charset="77"/>
              </a:rPr>
              <a:t>Have already submitted Memo of Sec </a:t>
            </a:r>
            <a:r>
              <a:rPr lang="en-US" dirty="0" err="1">
                <a:latin typeface="Montserrat" pitchFamily="2" charset="77"/>
              </a:rPr>
              <a:t>Capuyan</a:t>
            </a:r>
            <a:r>
              <a:rPr lang="en-US" dirty="0">
                <a:latin typeface="Montserrat" pitchFamily="2" charset="77"/>
              </a:rPr>
              <a:t> for Vice Chair’s APPROVAL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2A8D65E-1968-3644-91F8-E655F17B21C4}"/>
              </a:ext>
            </a:extLst>
          </p:cNvPr>
          <p:cNvCxnSpPr>
            <a:cxnSpLocks/>
          </p:cNvCxnSpPr>
          <p:nvPr/>
        </p:nvCxnSpPr>
        <p:spPr>
          <a:xfrm flipH="1" flipV="1">
            <a:off x="6052459" y="2419331"/>
            <a:ext cx="391882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AC328E-58A9-244E-96EE-B5FBBBA89363}"/>
              </a:ext>
            </a:extLst>
          </p:cNvPr>
          <p:cNvCxnSpPr>
            <a:cxnSpLocks/>
          </p:cNvCxnSpPr>
          <p:nvPr/>
        </p:nvCxnSpPr>
        <p:spPr>
          <a:xfrm flipH="1" flipV="1">
            <a:off x="6041949" y="3264808"/>
            <a:ext cx="391882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CBE6A90-FA3F-104C-A536-465B1D86F19D}"/>
              </a:ext>
            </a:extLst>
          </p:cNvPr>
          <p:cNvCxnSpPr>
            <a:cxnSpLocks/>
          </p:cNvCxnSpPr>
          <p:nvPr/>
        </p:nvCxnSpPr>
        <p:spPr>
          <a:xfrm flipH="1" flipV="1">
            <a:off x="6041949" y="4353652"/>
            <a:ext cx="391882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2D580ED-6F32-8542-A5C4-910436B1F2B1}"/>
              </a:ext>
            </a:extLst>
          </p:cNvPr>
          <p:cNvSpPr txBox="1"/>
          <p:nvPr/>
        </p:nvSpPr>
        <p:spPr>
          <a:xfrm>
            <a:off x="6569082" y="4030486"/>
            <a:ext cx="5410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itchFamily="2" charset="77"/>
              </a:rPr>
              <a:t>To discuss with them the Working Plan for the conduct of NAMUSPA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6B00EE-91D8-814D-ADB5-8CA55E0CAA43}"/>
              </a:ext>
            </a:extLst>
          </p:cNvPr>
          <p:cNvSpPr txBox="1"/>
          <p:nvPr/>
        </p:nvSpPr>
        <p:spPr>
          <a:xfrm>
            <a:off x="1077038" y="4676817"/>
            <a:ext cx="3920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DILG MEMO FOR LGUs &amp; RDs to coordinate at the Regional Level the preparations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2222CE-D997-F04E-B89C-CA0E2671D5E7}"/>
              </a:ext>
            </a:extLst>
          </p:cNvPr>
          <p:cNvSpPr txBox="1"/>
          <p:nvPr/>
        </p:nvSpPr>
        <p:spPr>
          <a:xfrm>
            <a:off x="1077038" y="5768652"/>
            <a:ext cx="3920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Montserrat" pitchFamily="2" charset="77"/>
              </a:rPr>
              <a:t>Training of Talking Heads</a:t>
            </a:r>
          </a:p>
        </p:txBody>
      </p:sp>
    </p:spTree>
    <p:extLst>
      <p:ext uri="{BB962C8B-B14F-4D97-AF65-F5344CB8AC3E}">
        <p14:creationId xmlns:p14="http://schemas.microsoft.com/office/powerpoint/2010/main" val="407173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9" grpId="0"/>
      <p:bldP spid="20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505</Words>
  <Application>Microsoft Macintosh PowerPoint</Application>
  <PresentationFormat>Widescreen</PresentationFormat>
  <Paragraphs>124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Montserrat</vt:lpstr>
      <vt:lpstr>Montserrat SemiBold</vt:lpstr>
      <vt:lpstr>Wingdings</vt:lpstr>
      <vt:lpstr>Office Theme</vt:lpstr>
      <vt:lpstr>WORKING PLAN FOR THE CONDUCT OF NAMUSPA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28</cp:revision>
  <dcterms:created xsi:type="dcterms:W3CDTF">2021-07-03T11:21:40Z</dcterms:created>
  <dcterms:modified xsi:type="dcterms:W3CDTF">2021-07-04T21:41:20Z</dcterms:modified>
</cp:coreProperties>
</file>