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88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1"/>
    <p:restoredTop sz="94667"/>
  </p:normalViewPr>
  <p:slideViewPr>
    <p:cSldViewPr snapToGrid="0" snapToObjects="1">
      <p:cViewPr varScale="1">
        <p:scale>
          <a:sx n="72" d="100"/>
          <a:sy n="72" d="100"/>
        </p:scale>
        <p:origin x="208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958" y="1734686"/>
            <a:ext cx="11176083" cy="154999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4F88"/>
                </a:solidFill>
                <a:latin typeface="Apple Braille" charset="0"/>
                <a:ea typeface="Apple Braille" charset="0"/>
                <a:cs typeface="Apple Braille" charset="0"/>
              </a:rPr>
              <a:t>La </a:t>
            </a:r>
            <a:r>
              <a:rPr lang="en-US" sz="4000" b="1" dirty="0" err="1" smtClean="0">
                <a:solidFill>
                  <a:srgbClr val="004F88"/>
                </a:solidFill>
                <a:latin typeface="Apple Braille" charset="0"/>
                <a:ea typeface="Apple Braille" charset="0"/>
                <a:cs typeface="Apple Braille" charset="0"/>
              </a:rPr>
              <a:t>niña</a:t>
            </a:r>
            <a:r>
              <a:rPr lang="en-US" sz="4000" b="1" dirty="0" smtClean="0">
                <a:solidFill>
                  <a:srgbClr val="004F88"/>
                </a:solidFill>
                <a:latin typeface="Apple Braille" charset="0"/>
                <a:ea typeface="Apple Braille" charset="0"/>
                <a:cs typeface="Apple Braille" charset="0"/>
              </a:rPr>
              <a:t>-related p/p/a</a:t>
            </a:r>
            <a:br>
              <a:rPr lang="en-US" sz="4000" b="1" dirty="0" smtClean="0">
                <a:solidFill>
                  <a:srgbClr val="004F88"/>
                </a:solidFill>
                <a:latin typeface="Apple Braille" charset="0"/>
                <a:ea typeface="Apple Braille" charset="0"/>
                <a:cs typeface="Apple Braille" charset="0"/>
              </a:rPr>
            </a:br>
            <a:r>
              <a:rPr lang="en-US" sz="6000" b="1" dirty="0" smtClean="0">
                <a:solidFill>
                  <a:srgbClr val="004F88"/>
                </a:solidFill>
                <a:latin typeface="Apple Braille" charset="0"/>
                <a:ea typeface="Apple Braille" charset="0"/>
                <a:cs typeface="Apple Braille" charset="0"/>
              </a:rPr>
              <a:t>2021 accomplishment report</a:t>
            </a:r>
            <a:endParaRPr lang="en-US" sz="6000" b="1" dirty="0">
              <a:solidFill>
                <a:srgbClr val="004F88"/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617260"/>
            <a:ext cx="8689976" cy="918882"/>
          </a:xfrm>
        </p:spPr>
        <p:txBody>
          <a:bodyPr>
            <a:normAutofit fontScale="62500" lnSpcReduction="20000"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Department of agriculture</a:t>
            </a:r>
          </a:p>
          <a:p>
            <a:r>
              <a:rPr lang="en-US" sz="4100" b="1" dirty="0" smtClean="0">
                <a:solidFill>
                  <a:srgbClr val="0070C0"/>
                </a:solidFill>
              </a:rPr>
              <a:t>Regional field office - </a:t>
            </a:r>
            <a:r>
              <a:rPr lang="en-US" sz="4100" b="1" dirty="0" err="1" smtClean="0">
                <a:solidFill>
                  <a:srgbClr val="0070C0"/>
                </a:solidFill>
              </a:rPr>
              <a:t>mimaropa</a:t>
            </a:r>
            <a:endParaRPr lang="en-US" sz="41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33893" y="231309"/>
            <a:ext cx="555152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664826" y="600641"/>
            <a:ext cx="454804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                                                                                    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18716"/>
            <a:ext cx="12212866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806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33893" y="231309"/>
            <a:ext cx="555152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664826" y="600641"/>
            <a:ext cx="454804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                                                                                    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18716"/>
            <a:ext cx="12212866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4579"/>
              </p:ext>
            </p:extLst>
          </p:nvPr>
        </p:nvGraphicFramePr>
        <p:xfrm>
          <a:off x="1237136" y="668490"/>
          <a:ext cx="9753601" cy="5770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601"/>
              </a:tblGrid>
              <a:tr h="5865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PROJECTS</a:t>
                      </a:r>
                      <a:r>
                        <a:rPr lang="en-US" sz="2800" b="1" baseline="0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DELIVERED</a:t>
                      </a:r>
                      <a:endParaRPr lang="en-US" sz="28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466156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Fertilizer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Distribution </a:t>
                      </a:r>
                      <a:r>
                        <a:rPr lang="mr-IN" sz="2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–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236,000 bags</a:t>
                      </a:r>
                    </a:p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02024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</a:t>
                      </a:r>
                      <a:r>
                        <a:rPr lang="en-US" sz="28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- Distribution of Machineries </a:t>
                      </a:r>
                      <a:r>
                        <a:rPr lang="mr-IN" sz="28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–</a:t>
                      </a:r>
                      <a:r>
                        <a:rPr lang="en-US" sz="28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22 units hand tractors, 11 units 4WD tractors, 6 units Combine Harvester, 1 unit mobile dryer, and 7 units cultivator</a:t>
                      </a:r>
                    </a:p>
                    <a:p>
                      <a:pPr algn="l" fontAlgn="b"/>
                      <a:endParaRPr lang="en-US" sz="2800" b="1" i="0" u="none" strike="noStrike" dirty="0">
                        <a:solidFill>
                          <a:srgbClr val="C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4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Water Supply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Management </a:t>
                      </a:r>
                      <a:r>
                        <a:rPr lang="mr-IN" sz="2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–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80 units P&amp;E set, 11 units SPIS</a:t>
                      </a:r>
                    </a:p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3788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- Distribution of Rice Buffer Seeds </a:t>
                      </a:r>
                      <a:r>
                        <a:rPr lang="mr-IN" sz="2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–</a:t>
                      </a:r>
                      <a:r>
                        <a:rPr lang="en-US" sz="2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7,000 bags</a:t>
                      </a:r>
                    </a:p>
                    <a:p>
                      <a:pPr algn="l" fontAlgn="b"/>
                      <a:endParaRPr lang="en-US" sz="2800" b="1" i="0" u="none" strike="noStrike" dirty="0">
                        <a:solidFill>
                          <a:srgbClr val="C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02024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Distribution of Vegetable Seeds </a:t>
                      </a:r>
                      <a:r>
                        <a:rPr lang="mr-IN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–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400 kilos</a:t>
                      </a:r>
                    </a:p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27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958" y="2115671"/>
            <a:ext cx="11176083" cy="18144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4F88"/>
                </a:solidFill>
                <a:latin typeface="Apple Braille" charset="0"/>
                <a:ea typeface="Apple Braille" charset="0"/>
                <a:cs typeface="Apple Braille" charset="0"/>
              </a:rPr>
              <a:t>2021-2022 proposed projects/programs/activities</a:t>
            </a:r>
            <a:endParaRPr lang="en-US" sz="6000" b="1" dirty="0">
              <a:solidFill>
                <a:srgbClr val="004F88"/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4083420"/>
            <a:ext cx="8689976" cy="918882"/>
          </a:xfrm>
        </p:spPr>
        <p:txBody>
          <a:bodyPr>
            <a:normAutofit fontScale="62500" lnSpcReduction="20000"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Department of agriculture</a:t>
            </a:r>
          </a:p>
          <a:p>
            <a:r>
              <a:rPr lang="en-US" sz="4100" b="1" dirty="0" smtClean="0">
                <a:solidFill>
                  <a:srgbClr val="0070C0"/>
                </a:solidFill>
              </a:rPr>
              <a:t>Regional field office - </a:t>
            </a:r>
            <a:r>
              <a:rPr lang="en-US" sz="4100" b="1" dirty="0" err="1" smtClean="0">
                <a:solidFill>
                  <a:srgbClr val="0070C0"/>
                </a:solidFill>
              </a:rPr>
              <a:t>mimaropa</a:t>
            </a:r>
            <a:endParaRPr lang="en-US" sz="41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33893" y="231309"/>
            <a:ext cx="555152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664826" y="600641"/>
            <a:ext cx="454804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                                                                                    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18716"/>
            <a:ext cx="12212866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6783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33893" y="231309"/>
            <a:ext cx="555152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664826" y="600641"/>
            <a:ext cx="454804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                                                                                    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18716"/>
            <a:ext cx="12212866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004669"/>
              </p:ext>
            </p:extLst>
          </p:nvPr>
        </p:nvGraphicFramePr>
        <p:xfrm>
          <a:off x="233081" y="1598201"/>
          <a:ext cx="3442448" cy="3741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90"/>
                <a:gridCol w="15598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PROVINCE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BUFFER</a:t>
                      </a:r>
                      <a:r>
                        <a:rPr lang="en-US" sz="2000" b="1" baseline="0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RICE SEED</a:t>
                      </a:r>
                      <a:endParaRPr lang="en-US" sz="20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Occidental Mindoro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3,500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Oriental Mindoro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3,000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Palawan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500</a:t>
                      </a:r>
                    </a:p>
                  </a:txBody>
                  <a:tcPr marL="12700" marR="12700" marT="12700" marB="0" anchor="ctr"/>
                </a:tc>
              </a:tr>
              <a:tr h="4166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Romblon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i="0" u="none" strike="noStrike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 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Marinduque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2400" b="1" i="0" u="none" strike="noStrike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 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TOTAL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7,000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1371" y="980134"/>
            <a:ext cx="9011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Apple Braille" charset="0"/>
                <a:ea typeface="Apple Braille" charset="0"/>
                <a:cs typeface="Apple Braille" charset="0"/>
              </a:rPr>
              <a:t>PRODN SUPPORT / IRRIGATION / FARM MECHANIZATION</a:t>
            </a:r>
            <a:endParaRPr lang="en-US" sz="2800" b="1" dirty="0">
              <a:solidFill>
                <a:srgbClr val="0070C0"/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293930"/>
              </p:ext>
            </p:extLst>
          </p:nvPr>
        </p:nvGraphicFramePr>
        <p:xfrm>
          <a:off x="3664696" y="1602930"/>
          <a:ext cx="1605964" cy="3807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59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DIVERSION DAM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747616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717176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9850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4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56796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4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616116"/>
              </p:ext>
            </p:extLst>
          </p:nvPr>
        </p:nvGraphicFramePr>
        <p:xfrm>
          <a:off x="5270660" y="1604739"/>
          <a:ext cx="1682804" cy="3815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8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4WD</a:t>
                      </a:r>
                      <a:r>
                        <a:rPr lang="en-US" sz="2000" b="1" baseline="0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TRACTOR</a:t>
                      </a:r>
                      <a:endParaRPr lang="en-US" sz="20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749393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18</a:t>
                      </a:r>
                    </a:p>
                  </a:txBody>
                  <a:tcPr marL="12700" marR="12700" marT="12700" marB="0" anchor="ctr"/>
                </a:tc>
              </a:tr>
              <a:tr h="7195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16</a:t>
                      </a:r>
                    </a:p>
                  </a:txBody>
                  <a:tcPr marL="12700" marR="12700" marT="12700" marB="0" anchor="ctr"/>
                </a:tc>
              </a:tr>
              <a:tr h="43154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39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6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3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82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697431"/>
              </p:ext>
            </p:extLst>
          </p:nvPr>
        </p:nvGraphicFramePr>
        <p:xfrm>
          <a:off x="6953464" y="1600443"/>
          <a:ext cx="1682804" cy="3795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804"/>
              </a:tblGrid>
              <a:tr h="723209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C0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COMBINE HARVESTER</a:t>
                      </a:r>
                      <a:endParaRPr lang="en-US" sz="1900" b="1" dirty="0">
                        <a:solidFill>
                          <a:srgbClr val="FFC0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714244"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13</a:t>
                      </a:r>
                    </a:p>
                  </a:txBody>
                  <a:tcPr marL="12700" marR="12700" marT="12700" marB="0" anchor="ctr"/>
                </a:tc>
              </a:tr>
              <a:tr h="7487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17</a:t>
                      </a:r>
                    </a:p>
                  </a:txBody>
                  <a:tcPr marL="12700" marR="12700" marT="12700" marB="0" anchor="ctr"/>
                </a:tc>
              </a:tr>
              <a:tr h="3952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34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66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699731"/>
              </p:ext>
            </p:extLst>
          </p:nvPr>
        </p:nvGraphicFramePr>
        <p:xfrm>
          <a:off x="8636268" y="1598201"/>
          <a:ext cx="1682804" cy="3761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804"/>
              </a:tblGrid>
              <a:tr h="69317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DRYERS</a:t>
                      </a:r>
                      <a:endParaRPr lang="en-US" sz="18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68954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11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7794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11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4065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12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13765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34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321539"/>
              </p:ext>
            </p:extLst>
          </p:nvPr>
        </p:nvGraphicFramePr>
        <p:xfrm>
          <a:off x="10319072" y="1604739"/>
          <a:ext cx="1682804" cy="3528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8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RICE PROCESSING CENTER</a:t>
                      </a:r>
                      <a:endParaRPr lang="en-US" sz="1400" b="1" dirty="0">
                        <a:solidFill>
                          <a:srgbClr val="FFFF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6302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4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76449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4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5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29845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13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25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33893" y="231309"/>
            <a:ext cx="555152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664826" y="600641"/>
            <a:ext cx="4548040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                                                                                    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18716"/>
            <a:ext cx="12212866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949232"/>
              </p:ext>
            </p:extLst>
          </p:nvPr>
        </p:nvGraphicFramePr>
        <p:xfrm>
          <a:off x="1237136" y="1044999"/>
          <a:ext cx="9753601" cy="5158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601"/>
              </a:tblGrid>
              <a:tr h="58658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SUPPORT</a:t>
                      </a:r>
                      <a:r>
                        <a:rPr lang="en-US" sz="2400" b="1" baseline="0" dirty="0" smtClean="0"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ACTIVITIES / SERVICES</a:t>
                      </a:r>
                      <a:endParaRPr lang="en-US" sz="2400" b="1" dirty="0"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anchor="ctr"/>
                </a:tc>
              </a:tr>
              <a:tr h="46615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Coordinative</a:t>
                      </a:r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Meeting with Provincial La Nina Task Force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0202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</a:t>
                      </a:r>
                      <a:r>
                        <a:rPr lang="en-US" sz="24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- Issuance of Seasonal Climate Outlook and Advisory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448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Establishment</a:t>
                      </a:r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of AMIA Villages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378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- Development</a:t>
                      </a:r>
                      <a:r>
                        <a:rPr lang="en-US" sz="24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and Strengthening of Enterprises / Agri-investments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0202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Intensified Price Monitoring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020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- Technical Briefings on NCCAG Map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5581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Introduction of Resilient Plant Species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020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</a:t>
                      </a:r>
                      <a:r>
                        <a:rPr lang="en-US" sz="24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- Crop Insurance Promotion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  <a:tr h="55581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- Coordination with</a:t>
                      </a:r>
                      <a:r>
                        <a:rPr lang="en-US" sz="2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 Environmental </a:t>
                      </a:r>
                      <a:r>
                        <a:rPr lang="en-US" sz="2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pple Braille" charset="0"/>
                          <a:ea typeface="Apple Braille" charset="0"/>
                          <a:cs typeface="Apple Braille" charset="0"/>
                        </a:rPr>
                        <a:t>Groups</a:t>
                      </a:r>
                      <a:endParaRPr lang="en-US" sz="2000" b="1" i="1" u="none" strike="noStrike" dirty="0">
                        <a:solidFill>
                          <a:schemeClr val="tx1"/>
                        </a:solidFill>
                        <a:effectLst/>
                        <a:latin typeface="Apple Braille" charset="0"/>
                        <a:ea typeface="Apple Braille" charset="0"/>
                        <a:cs typeface="Apple Braille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285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67716" y="4643719"/>
            <a:ext cx="47187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smtClean="0">
                <a:solidFill>
                  <a:srgbClr val="004F88"/>
                </a:solidFill>
                <a:latin typeface="Footlight MT Light" charset="0"/>
                <a:ea typeface="Footlight MT Light" charset="0"/>
                <a:cs typeface="Footlight MT Light" charset="0"/>
              </a:rPr>
              <a:t>THANK YOU!!</a:t>
            </a:r>
            <a:endParaRPr lang="en-US" sz="6000" b="1" i="1" dirty="0">
              <a:solidFill>
                <a:srgbClr val="004F88"/>
              </a:solidFill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892" y="4897560"/>
            <a:ext cx="594906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                                                                                                             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1022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312</TotalTime>
  <Words>236</Words>
  <Application>Microsoft Macintosh PowerPoint</Application>
  <PresentationFormat>Widescreen</PresentationFormat>
  <Paragraphs>81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Apple Braille</vt:lpstr>
      <vt:lpstr>Footlight MT Light</vt:lpstr>
      <vt:lpstr>Tw Cen MT</vt:lpstr>
      <vt:lpstr>Arial</vt:lpstr>
      <vt:lpstr>Droplet</vt:lpstr>
      <vt:lpstr>La niña-related p/p/a 2021 accomplishment report</vt:lpstr>
      <vt:lpstr>PowerPoint Presentation</vt:lpstr>
      <vt:lpstr>2021-2022 proposed projects/programs/activities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PROJECTS ON LA NIÑA MITIGATION</dc:title>
  <dc:creator>Microsoft Office User</dc:creator>
  <cp:lastModifiedBy>Microsoft Office User</cp:lastModifiedBy>
  <cp:revision>31</cp:revision>
  <dcterms:created xsi:type="dcterms:W3CDTF">2021-09-26T13:17:38Z</dcterms:created>
  <dcterms:modified xsi:type="dcterms:W3CDTF">2021-11-29T01:19:35Z</dcterms:modified>
</cp:coreProperties>
</file>