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hIz5mUAoDNPdU4L/Y5I3NJotLN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F91910-5BDB-40C0-BCD0-F110375BA55E}">
  <a:tblStyle styleId="{94F91910-5BDB-40C0-BCD0-F110375BA55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627568"/>
            <a:ext cx="9144000" cy="568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00"/>
              </a:buClr>
              <a:buSzPts val="3200"/>
              <a:buFont typeface="Times"/>
              <a:buNone/>
            </a:pPr>
            <a:r>
              <a:rPr lang="en-PH" sz="3200">
                <a:solidFill>
                  <a:srgbClr val="003300"/>
                </a:solidFill>
                <a:latin typeface="Times"/>
                <a:ea typeface="Times"/>
                <a:cs typeface="Times"/>
                <a:sym typeface="Times"/>
              </a:rPr>
              <a:t>Enhanced Forestry Information System (eFIS)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4811282"/>
            <a:ext cx="9144000" cy="1473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PH">
                <a:latin typeface="Times New Roman"/>
                <a:ea typeface="Times New Roman"/>
                <a:cs typeface="Times New Roman"/>
                <a:sym typeface="Times New Roman"/>
              </a:rPr>
              <a:t>Name and Position/Designation of Presenter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PH">
                <a:latin typeface="Times New Roman"/>
                <a:ea typeface="Times New Roman"/>
                <a:cs typeface="Times New Roman"/>
                <a:sym typeface="Times New Roman"/>
              </a:rPr>
              <a:t>Place of Presentation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PH">
                <a:latin typeface="Times New Roman"/>
                <a:ea typeface="Times New Roman"/>
                <a:cs typeface="Times New Roman"/>
                <a:sym typeface="Times New Roman"/>
              </a:rPr>
              <a:t>Date of Presentation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0" y="6668086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2437" y="451931"/>
            <a:ext cx="4327126" cy="12053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1524000" y="3082908"/>
            <a:ext cx="9144000" cy="954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00"/>
              </a:buClr>
              <a:buSzPts val="5400"/>
              <a:buFont typeface="Times"/>
              <a:buNone/>
            </a:pPr>
            <a:r>
              <a:rPr lang="en-PH" sz="5400" b="1" i="0" u="none" strike="noStrike" cap="none">
                <a:solidFill>
                  <a:srgbClr val="003300"/>
                </a:solidFill>
                <a:latin typeface="Times"/>
                <a:ea typeface="Times"/>
                <a:cs typeface="Times"/>
                <a:sym typeface="Times"/>
              </a:rPr>
              <a:t>Regional Implementation Status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body" idx="1"/>
          </p:nvPr>
        </p:nvSpPr>
        <p:spPr>
          <a:xfrm>
            <a:off x="664687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PH" dirty="0"/>
              <a:t>Presentation of Universe per CENRO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PH" dirty="0"/>
              <a:t>Status of </a:t>
            </a:r>
            <a:r>
              <a:rPr lang="en-PH" dirty="0" err="1"/>
              <a:t>eFIS</a:t>
            </a:r>
            <a:r>
              <a:rPr lang="en-PH"/>
              <a:t> Database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PH" dirty="0"/>
              <a:t>Issues and Concerns in the implementation of the </a:t>
            </a:r>
            <a:r>
              <a:rPr lang="en-PH" dirty="0" err="1"/>
              <a:t>eFIS</a:t>
            </a:r>
            <a:r>
              <a:rPr lang="en-PH" dirty="0"/>
              <a:t> in the Region including the monitoring activities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PH" dirty="0"/>
              <a:t>Recommendations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2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Points of Discussion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People-Oriented Forest Information System (POFIS) </a:t>
            </a:r>
            <a:endParaRPr/>
          </a:p>
        </p:txBody>
      </p:sp>
      <p:sp>
        <p:nvSpPr>
          <p:cNvPr id="100" name="Google Shape;100;p3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1" name="Google Shape;101;p3"/>
          <p:cNvGraphicFramePr/>
          <p:nvPr/>
        </p:nvGraphicFramePr>
        <p:xfrm>
          <a:off x="463217" y="1529640"/>
          <a:ext cx="11265575" cy="42335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35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2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7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UNIVERSE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CBFMA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CSC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CFSA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CBFMA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CSC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CFSA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Universe as of</a:t>
            </a:r>
            <a:endParaRPr/>
          </a:p>
        </p:txBody>
      </p:sp>
      <p:cxnSp>
        <p:nvCxnSpPr>
          <p:cNvPr id="104" name="Google Shape;104;p3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5" name="Google Shape;105;p3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1</a:t>
            </a:r>
            <a:endParaRPr/>
          </a:p>
        </p:txBody>
      </p:sp>
      <p:sp>
        <p:nvSpPr>
          <p:cNvPr id="106" name="Google Shape;106;p3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2" name="Google Shape;112;p4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81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9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3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7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01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7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08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670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eFIS Database (Encoded)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Maps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Agreement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CBFMA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CSC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CFSA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CBFMA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CSC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CFSA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13" name="Google Shape;113;p4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293297" y="769902"/>
            <a:ext cx="829452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Accomplishment as of</a:t>
            </a:r>
            <a:endParaRPr/>
          </a:p>
        </p:txBody>
      </p:sp>
      <p:sp>
        <p:nvSpPr>
          <p:cNvPr id="115" name="Google Shape;115;p4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116" name="Google Shape;116;p4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People-Oriented Forest Information System (POFIS) </a:t>
            </a:r>
            <a:endParaRPr/>
          </a:p>
        </p:txBody>
      </p:sp>
      <p:sp>
        <p:nvSpPr>
          <p:cNvPr id="117" name="Google Shape;117;p4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1</a:t>
            </a:r>
            <a:endParaRPr/>
          </a:p>
        </p:txBody>
      </p:sp>
      <p:cxnSp>
        <p:nvCxnSpPr>
          <p:cNvPr id="118" name="Google Shape;118;p4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oval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/>
          <p:nvPr/>
        </p:nvSpPr>
        <p:spPr>
          <a:xfrm>
            <a:off x="293298" y="311527"/>
            <a:ext cx="11605404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Forest Land Grazing Management Information System (FLGMIS) </a:t>
            </a:r>
            <a:endParaRPr/>
          </a:p>
        </p:txBody>
      </p:sp>
      <p:sp>
        <p:nvSpPr>
          <p:cNvPr id="124" name="Google Shape;124;p5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5" name="Google Shape;125;p5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35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2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7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UNIVERSE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FLGMA/FLGLA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FLGMA/FLGLA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6" name="Google Shape;126;p5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Universe as of</a:t>
            </a:r>
            <a:endParaRPr/>
          </a:p>
        </p:txBody>
      </p:sp>
      <p:cxnSp>
        <p:nvCxnSpPr>
          <p:cNvPr id="128" name="Google Shape;128;p5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9" name="Google Shape;129;p5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130" name="Google Shape;130;p5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/>
        </p:nvSpPr>
        <p:spPr>
          <a:xfrm>
            <a:off x="293298" y="311527"/>
            <a:ext cx="11605404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Forest Land Grazing Management Information System (FLGMIS) </a:t>
            </a:r>
            <a:endParaRPr/>
          </a:p>
        </p:txBody>
      </p:sp>
      <p:sp>
        <p:nvSpPr>
          <p:cNvPr id="136" name="Google Shape;136;p6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7" name="Google Shape;137;p6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11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0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0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9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1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84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888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07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eFIS Database (Encoded)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Maps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Agreement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FLGMA/FLGLA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FLGMA/FLGLA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8" name="Google Shape;138;p6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Accomplishment as of</a:t>
            </a:r>
            <a:endParaRPr/>
          </a:p>
        </p:txBody>
      </p:sp>
      <p:cxnSp>
        <p:nvCxnSpPr>
          <p:cNvPr id="140" name="Google Shape;140;p6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1" name="Google Shape;141;p6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142" name="Google Shape;142;p6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Plantation Forest Management Information System (PFMIS) </a:t>
            </a:r>
            <a:endParaRPr/>
          </a:p>
        </p:txBody>
      </p:sp>
      <p:sp>
        <p:nvSpPr>
          <p:cNvPr id="148" name="Google Shape;148;p7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9" name="Google Shape;149;p7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35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2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7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UNIVERSE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TFLA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TFLA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Universe as of</a:t>
            </a:r>
            <a:endParaRPr/>
          </a:p>
        </p:txBody>
      </p:sp>
      <p:cxnSp>
        <p:nvCxnSpPr>
          <p:cNvPr id="152" name="Google Shape;152;p7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3" name="Google Shape;153;p7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154" name="Google Shape;154;p7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3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Plantation Forest Management Information System (PFMIS) </a:t>
            </a:r>
            <a:endParaRPr/>
          </a:p>
        </p:txBody>
      </p:sp>
      <p:sp>
        <p:nvSpPr>
          <p:cNvPr id="160" name="Google Shape;160;p8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1" name="Google Shape;161;p8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11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8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3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7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7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9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077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07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eFIS Database (Encoded)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Maps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Agreement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TFLA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SIFMA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TFLA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62" name="Google Shape;162;p8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Accomplishment as of</a:t>
            </a:r>
            <a:endParaRPr/>
          </a:p>
        </p:txBody>
      </p:sp>
      <p:cxnSp>
        <p:nvCxnSpPr>
          <p:cNvPr id="164" name="Google Shape;164;p8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5" name="Google Shape;165;p8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166" name="Google Shape;166;p8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3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Special Land Use Information System (SLUIS) </a:t>
            </a:r>
            <a:endParaRPr/>
          </a:p>
        </p:txBody>
      </p:sp>
      <p:sp>
        <p:nvSpPr>
          <p:cNvPr id="172" name="Google Shape;172;p9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3" name="Google Shape;173;p9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35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2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7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UNIVERSE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FLAg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FLAgT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SLUP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FLAg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FLAgT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SLUP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74" name="Google Shape;174;p9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9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Universe as of</a:t>
            </a:r>
            <a:endParaRPr/>
          </a:p>
        </p:txBody>
      </p:sp>
      <p:cxnSp>
        <p:nvCxnSpPr>
          <p:cNvPr id="176" name="Google Shape;176;p9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7" name="Google Shape;177;p9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178" name="Google Shape;178;p9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4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Special Land Use Information System (SLUIS) </a:t>
            </a: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5" name="Google Shape;185;p10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11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1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7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92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077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07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eFIS Database (Encoded)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Maps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Agreement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FLAg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FLAgT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SLUP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FLAg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FLAgT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SLUP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86" name="Google Shape;186;p10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0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Accomplishment as of</a:t>
            </a:r>
            <a:endParaRPr/>
          </a:p>
        </p:txBody>
      </p:sp>
      <p:cxnSp>
        <p:nvCxnSpPr>
          <p:cNvPr id="188" name="Google Shape;188;p10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9" name="Google Shape;189;p10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190" name="Google Shape;190;p10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4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Private Land Management Information System (PLMIS) </a:t>
            </a:r>
            <a:endParaRPr/>
          </a:p>
        </p:txBody>
      </p:sp>
      <p:sp>
        <p:nvSpPr>
          <p:cNvPr id="196" name="Google Shape;196;p11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7" name="Google Shape;197;p11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35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2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7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UNIVERSE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CTPO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PFDA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PTPR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CTPO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PFDA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PTPR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98" name="Google Shape;198;p11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1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Universe as of</a:t>
            </a:r>
            <a:endParaRPr/>
          </a:p>
        </p:txBody>
      </p:sp>
      <p:cxnSp>
        <p:nvCxnSpPr>
          <p:cNvPr id="200" name="Google Shape;200;p11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01" name="Google Shape;201;p11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202" name="Google Shape;202;p11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5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 txBox="1"/>
          <p:nvPr/>
        </p:nvSpPr>
        <p:spPr>
          <a:xfrm>
            <a:off x="293298" y="311527"/>
            <a:ext cx="11258378" cy="51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Private Land Management Information System (PLMIS) </a:t>
            </a:r>
            <a:endParaRPr/>
          </a:p>
        </p:txBody>
      </p:sp>
      <p:sp>
        <p:nvSpPr>
          <p:cNvPr id="208" name="Google Shape;208;p12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9" name="Google Shape;209;p12"/>
          <p:cNvGraphicFramePr/>
          <p:nvPr/>
        </p:nvGraphicFramePr>
        <p:xfrm>
          <a:off x="463217" y="15296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111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3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2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85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3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077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07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384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2F2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Tenure Classification / Permit Type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solidFill>
                            <a:srgbClr val="F2F2F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eFIS Database (Encoded)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8C2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Existing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Abandoned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Suspended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Expired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Cancelled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Maps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uploaded Agreement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CTPO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PFDA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PTPR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CENRO2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CTPO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PFDA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PTPR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 so on…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10" name="Google Shape;210;p12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114189" y="6067858"/>
            <a:ext cx="498554" cy="49572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2"/>
          <p:cNvSpPr txBox="1"/>
          <p:nvPr/>
        </p:nvSpPr>
        <p:spPr>
          <a:xfrm>
            <a:off x="293298" y="769902"/>
            <a:ext cx="60944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Accomplishment as of</a:t>
            </a:r>
            <a:endParaRPr/>
          </a:p>
        </p:txBody>
      </p:sp>
      <p:cxnSp>
        <p:nvCxnSpPr>
          <p:cNvPr id="212" name="Google Shape;212;p12"/>
          <p:cNvCxnSpPr/>
          <p:nvPr/>
        </p:nvCxnSpPr>
        <p:spPr>
          <a:xfrm>
            <a:off x="363466" y="1354677"/>
            <a:ext cx="5023183" cy="0"/>
          </a:xfrm>
          <a:prstGeom prst="straightConnector1">
            <a:avLst/>
          </a:prstGeom>
          <a:noFill/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3" name="Google Shape;213;p12"/>
          <p:cNvSpPr txBox="1"/>
          <p:nvPr/>
        </p:nvSpPr>
        <p:spPr>
          <a:xfrm>
            <a:off x="612743" y="6352103"/>
            <a:ext cx="6843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Remove rows of Tenure Class/Permit Type with Zero Universe</a:t>
            </a:r>
            <a:endParaRPr/>
          </a:p>
        </p:txBody>
      </p:sp>
      <p:sp>
        <p:nvSpPr>
          <p:cNvPr id="214" name="Google Shape;214;p12"/>
          <p:cNvSpPr txBox="1"/>
          <p:nvPr/>
        </p:nvSpPr>
        <p:spPr>
          <a:xfrm>
            <a:off x="10924793" y="67592"/>
            <a:ext cx="1253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1">
                <a:solidFill>
                  <a:srgbClr val="BFBFBF"/>
                </a:solidFill>
                <a:latin typeface="Times"/>
                <a:ea typeface="Times"/>
                <a:cs typeface="Times"/>
                <a:sym typeface="Times"/>
              </a:rPr>
              <a:t>Module 5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"/>
          <p:cNvSpPr txBox="1"/>
          <p:nvPr/>
        </p:nvSpPr>
        <p:spPr>
          <a:xfrm>
            <a:off x="548207" y="1990102"/>
            <a:ext cx="11319583" cy="1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"/>
              <a:buNone/>
            </a:pPr>
            <a:r>
              <a:rPr lang="en-PH" sz="4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ISSUES AND CONCERNS</a:t>
            </a:r>
            <a:endParaRPr/>
          </a:p>
        </p:txBody>
      </p:sp>
      <p:sp>
        <p:nvSpPr>
          <p:cNvPr id="220" name="Google Shape;220;p13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 txBox="1"/>
          <p:nvPr/>
        </p:nvSpPr>
        <p:spPr>
          <a:xfrm>
            <a:off x="1866955" y="2966788"/>
            <a:ext cx="868208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800">
                <a:solidFill>
                  <a:srgbClr val="3A38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the implementation of the eFIS in the Region including the monitoring activities</a:t>
            </a:r>
            <a:endParaRPr sz="4000" b="1">
              <a:solidFill>
                <a:srgbClr val="3A38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4"/>
          <p:cNvSpPr txBox="1"/>
          <p:nvPr/>
        </p:nvSpPr>
        <p:spPr>
          <a:xfrm>
            <a:off x="467262" y="905880"/>
            <a:ext cx="105156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6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List down all observed issues and concerns, and suggestions regarding the system interface, functionalities and processes</a:t>
            </a:r>
            <a:endParaRPr/>
          </a:p>
        </p:txBody>
      </p:sp>
      <p:pic>
        <p:nvPicPr>
          <p:cNvPr id="228" name="Google Shape;228;p14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293298" y="5734769"/>
            <a:ext cx="816344" cy="811704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4"/>
          <p:cNvSpPr txBox="1"/>
          <p:nvPr/>
        </p:nvSpPr>
        <p:spPr>
          <a:xfrm>
            <a:off x="467262" y="311527"/>
            <a:ext cx="11084413" cy="69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System and Processes</a:t>
            </a:r>
            <a:endParaRPr/>
          </a:p>
        </p:txBody>
      </p:sp>
      <p:graphicFrame>
        <p:nvGraphicFramePr>
          <p:cNvPr id="230" name="Google Shape;230;p14"/>
          <p:cNvGraphicFramePr/>
          <p:nvPr/>
        </p:nvGraphicFramePr>
        <p:xfrm>
          <a:off x="467261" y="15855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554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5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 u="none" strike="noStrike" cap="none"/>
                        <a:t>ISSUES &amp; CONCERNS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 u="none" strike="noStrike" cap="none"/>
                        <a:t>(SYSTEM &amp; PROCESSES)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 u="none" strike="noStrike" cap="none"/>
                        <a:t>SUGGESTIONS/RECOMMENDATIONS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5"/>
          <p:cNvSpPr txBox="1"/>
          <p:nvPr/>
        </p:nvSpPr>
        <p:spPr>
          <a:xfrm>
            <a:off x="3131861" y="-834736"/>
            <a:ext cx="11319583" cy="1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endParaRPr sz="6600" b="1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6" name="Google Shape;236;p15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5"/>
          <p:cNvPicPr preferRelativeResize="0"/>
          <p:nvPr/>
        </p:nvPicPr>
        <p:blipFill rotWithShape="1">
          <a:blip r:embed="rId3">
            <a:alphaModFix/>
          </a:blip>
          <a:srcRect r="71986"/>
          <a:stretch/>
        </p:blipFill>
        <p:spPr>
          <a:xfrm>
            <a:off x="293298" y="5734769"/>
            <a:ext cx="816344" cy="81170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5"/>
          <p:cNvSpPr txBox="1"/>
          <p:nvPr/>
        </p:nvSpPr>
        <p:spPr>
          <a:xfrm>
            <a:off x="467262" y="905880"/>
            <a:ext cx="105156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6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List down all observed issues and concerns regarding implementation policy, logistic and support, monitoring, and operation of the eFIS. </a:t>
            </a:r>
            <a:endParaRPr/>
          </a:p>
        </p:txBody>
      </p:sp>
      <p:sp>
        <p:nvSpPr>
          <p:cNvPr id="239" name="Google Shape;239;p15"/>
          <p:cNvSpPr txBox="1"/>
          <p:nvPr/>
        </p:nvSpPr>
        <p:spPr>
          <a:xfrm>
            <a:off x="467262" y="311527"/>
            <a:ext cx="11084413" cy="69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"/>
              <a:buNone/>
            </a:pPr>
            <a:r>
              <a:rPr lang="en-PH" sz="36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Implementation</a:t>
            </a:r>
            <a:endParaRPr/>
          </a:p>
        </p:txBody>
      </p:sp>
      <p:graphicFrame>
        <p:nvGraphicFramePr>
          <p:cNvPr id="240" name="Google Shape;240;p15"/>
          <p:cNvGraphicFramePr/>
          <p:nvPr/>
        </p:nvGraphicFramePr>
        <p:xfrm>
          <a:off x="467262" y="15855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{94F91910-5BDB-40C0-BCD0-F110375BA55E}</a:tableStyleId>
              </a:tblPr>
              <a:tblGrid>
                <a:gridCol w="559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5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/>
                        <a:t>ISSUES &amp; CONCERNS (IMPLEMENTATION)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/>
                        <a:t>SUGGESTIONS/RECOMMENDATIONS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"/>
          <p:cNvSpPr txBox="1">
            <a:spLocks noGrp="1"/>
          </p:cNvSpPr>
          <p:nvPr>
            <p:ph type="ctrTitle"/>
          </p:nvPr>
        </p:nvSpPr>
        <p:spPr>
          <a:xfrm>
            <a:off x="1524000" y="587791"/>
            <a:ext cx="9144000" cy="1550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imes New Roman"/>
              <a:buNone/>
            </a:pPr>
            <a:r>
              <a:rPr lang="en-PH" sz="5400" b="1">
                <a:latin typeface="Times New Roman"/>
                <a:ea typeface="Times New Roman"/>
                <a:cs typeface="Times New Roman"/>
                <a:sym typeface="Times New Roman"/>
              </a:rPr>
              <a:t>THANK YOU!</a:t>
            </a:r>
            <a:endParaRPr/>
          </a:p>
        </p:txBody>
      </p:sp>
      <p:sp>
        <p:nvSpPr>
          <p:cNvPr id="246" name="Google Shape;246;p16"/>
          <p:cNvSpPr/>
          <p:nvPr/>
        </p:nvSpPr>
        <p:spPr>
          <a:xfrm>
            <a:off x="0" y="6659880"/>
            <a:ext cx="12192000" cy="203982"/>
          </a:xfrm>
          <a:prstGeom prst="rect">
            <a:avLst/>
          </a:prstGeom>
          <a:solidFill>
            <a:srgbClr val="368C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6"/>
          <p:cNvSpPr txBox="1"/>
          <p:nvPr/>
        </p:nvSpPr>
        <p:spPr>
          <a:xfrm>
            <a:off x="1524000" y="2166423"/>
            <a:ext cx="9144000" cy="1152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lang="en-PH" sz="2800" b="1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TITLE OF PRESENTATION </a:t>
            </a:r>
            <a:endParaRPr/>
          </a:p>
        </p:txBody>
      </p:sp>
      <p:sp>
        <p:nvSpPr>
          <p:cNvPr id="248" name="Google Shape;248;p16"/>
          <p:cNvSpPr txBox="1">
            <a:spLocks noGrp="1"/>
          </p:cNvSpPr>
          <p:nvPr>
            <p:ph type="subTitle" idx="1"/>
          </p:nvPr>
        </p:nvSpPr>
        <p:spPr>
          <a:xfrm>
            <a:off x="1397391" y="331928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PH" sz="1800">
                <a:latin typeface="Times New Roman"/>
                <a:ea typeface="Times New Roman"/>
                <a:cs typeface="Times New Roman"/>
                <a:sym typeface="Times New Roman"/>
              </a:rPr>
              <a:t>Name and Position/Designation of Presenter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PH" sz="1800">
                <a:latin typeface="Times New Roman"/>
                <a:ea typeface="Times New Roman"/>
                <a:cs typeface="Times New Roman"/>
                <a:sym typeface="Times New Roman"/>
              </a:rPr>
              <a:t>Place of Presentation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PH" sz="1800">
                <a:latin typeface="Times New Roman"/>
                <a:ea typeface="Times New Roman"/>
                <a:cs typeface="Times New Roman"/>
                <a:sym typeface="Times New Roman"/>
              </a:rPr>
              <a:t>Date of Presentation</a:t>
            </a:r>
            <a:endParaRPr/>
          </a:p>
        </p:txBody>
      </p:sp>
      <p:pic>
        <p:nvPicPr>
          <p:cNvPr id="249" name="Google Shape;24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2437" y="4807438"/>
            <a:ext cx="4327126" cy="12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760</Words>
  <Application>Microsoft Office PowerPoint</Application>
  <PresentationFormat>Widescreen</PresentationFormat>
  <Paragraphs>278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</vt:lpstr>
      <vt:lpstr>Times New Roman</vt:lpstr>
      <vt:lpstr>Office Theme</vt:lpstr>
      <vt:lpstr>Enhanced Forestry Information System (eFIS)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Enhanced Forestry Information System (eFIS)</dc:title>
  <dc:creator>Ray Kabigting</dc:creator>
  <cp:lastModifiedBy>FMB</cp:lastModifiedBy>
  <cp:revision>1</cp:revision>
  <dcterms:created xsi:type="dcterms:W3CDTF">2017-01-16T01:15:19Z</dcterms:created>
  <dcterms:modified xsi:type="dcterms:W3CDTF">2021-09-23T05:20:25Z</dcterms:modified>
</cp:coreProperties>
</file>