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 id="2147483674" r:id="rId3"/>
  </p:sldMasterIdLst>
  <p:notesMasterIdLst>
    <p:notesMasterId r:id="rId38"/>
  </p:notesMasterIdLst>
  <p:sldIdLst>
    <p:sldId id="256" r:id="rId4"/>
    <p:sldId id="257" r:id="rId5"/>
    <p:sldId id="262" r:id="rId6"/>
    <p:sldId id="266" r:id="rId7"/>
    <p:sldId id="258" r:id="rId8"/>
    <p:sldId id="263" r:id="rId9"/>
    <p:sldId id="264" r:id="rId10"/>
    <p:sldId id="265" r:id="rId11"/>
    <p:sldId id="268" r:id="rId12"/>
    <p:sldId id="269" r:id="rId13"/>
    <p:sldId id="270" r:id="rId14"/>
    <p:sldId id="271" r:id="rId15"/>
    <p:sldId id="272" r:id="rId16"/>
    <p:sldId id="273" r:id="rId17"/>
    <p:sldId id="274" r:id="rId18"/>
    <p:sldId id="275" r:id="rId19"/>
    <p:sldId id="276" r:id="rId20"/>
    <p:sldId id="292" r:id="rId21"/>
    <p:sldId id="291" r:id="rId22"/>
    <p:sldId id="290" r:id="rId23"/>
    <p:sldId id="289" r:id="rId24"/>
    <p:sldId id="288" r:id="rId25"/>
    <p:sldId id="287" r:id="rId26"/>
    <p:sldId id="286" r:id="rId27"/>
    <p:sldId id="293" r:id="rId28"/>
    <p:sldId id="294" r:id="rId29"/>
    <p:sldId id="296" r:id="rId30"/>
    <p:sldId id="297" r:id="rId31"/>
    <p:sldId id="298" r:id="rId32"/>
    <p:sldId id="299" r:id="rId33"/>
    <p:sldId id="300" r:id="rId34"/>
    <p:sldId id="285" r:id="rId35"/>
    <p:sldId id="284" r:id="rId36"/>
    <p:sldId id="2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5A6"/>
    <a:srgbClr val="E7300B"/>
    <a:srgbClr val="BD2709"/>
    <a:srgbClr val="0C33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0475F3-0FF6-4614-8887-EA2203F34F9A}" v="206" dt="2021-08-09T01:35:38.833"/>
    <p1510:client id="{A5883782-3B49-407F-9D36-04D1B3381F79}" v="500" dt="2021-07-05T03:35:59.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4" autoAdjust="0"/>
    <p:restoredTop sz="71095" autoAdjust="0"/>
  </p:normalViewPr>
  <p:slideViewPr>
    <p:cSldViewPr snapToGrid="0">
      <p:cViewPr varScale="1">
        <p:scale>
          <a:sx n="53" d="100"/>
          <a:sy n="53" d="100"/>
        </p:scale>
        <p:origin x="1440" y="66"/>
      </p:cViewPr>
      <p:guideLst>
        <p:guide orient="horz" pos="2160"/>
        <p:guide pos="3840"/>
      </p:guideLst>
    </p:cSldViewPr>
  </p:slideViewPr>
  <p:notesTextViewPr>
    <p:cViewPr>
      <p:scale>
        <a:sx n="1" d="1"/>
        <a:sy n="1" d="1"/>
      </p:scale>
      <p:origin x="0" y="0"/>
    </p:cViewPr>
  </p:notesTextViewPr>
  <p:sorterViewPr>
    <p:cViewPr>
      <p:scale>
        <a:sx n="100" d="100"/>
        <a:sy n="100" d="100"/>
      </p:scale>
      <p:origin x="0" y="-5778"/>
    </p:cViewPr>
  </p:sorterViewPr>
  <p:notesViewPr>
    <p:cSldViewPr snapToGrid="0">
      <p:cViewPr>
        <p:scale>
          <a:sx n="125" d="100"/>
          <a:sy n="125" d="100"/>
        </p:scale>
        <p:origin x="2052" y="-151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52E9A-E69F-455A-A86F-7D0EE87351D3}" type="datetimeFigureOut">
              <a:rPr lang="en-US"/>
              <a:t>8/17/2021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A319DA-92BF-4EF1-B797-668AE2EBBBC1}" type="slidenum">
              <a:rPr lang="en-US"/>
              <a:t>‹#›</a:t>
            </a:fld>
            <a:endParaRPr lang="en-US"/>
          </a:p>
        </p:txBody>
      </p:sp>
    </p:spTree>
    <p:extLst>
      <p:ext uri="{BB962C8B-B14F-4D97-AF65-F5344CB8AC3E}">
        <p14:creationId xmlns:p14="http://schemas.microsoft.com/office/powerpoint/2010/main" val="1768496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Good afternoon. </a:t>
            </a:r>
            <a:r>
              <a:rPr lang="en-US" dirty="0" smtClean="0"/>
              <a:t>I am here to give a brief introduction on PACC and one of its most important endeavor – Project </a:t>
            </a:r>
            <a:r>
              <a:rPr lang="en-US" dirty="0" err="1" smtClean="0"/>
              <a:t>Kasangga</a:t>
            </a:r>
            <a:r>
              <a:rPr lang="en-US" dirty="0" smtClean="0"/>
              <a:t>.  </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1</a:t>
            </a:fld>
            <a:endParaRPr lang="en-US"/>
          </a:p>
        </p:txBody>
      </p:sp>
    </p:spTree>
    <p:extLst>
      <p:ext uri="{BB962C8B-B14F-4D97-AF65-F5344CB8AC3E}">
        <p14:creationId xmlns:p14="http://schemas.microsoft.com/office/powerpoint/2010/main" val="5845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is divided as </a:t>
            </a:r>
            <a:r>
              <a:rPr lang="en-US" smtClean="0"/>
              <a:t>follows:</a:t>
            </a:r>
            <a:r>
              <a:rPr lang="en-US" baseline="0" smtClean="0"/>
              <a:t> </a:t>
            </a:r>
            <a:r>
              <a:rPr lang="en-US" smtClean="0"/>
              <a:t>creation </a:t>
            </a:r>
            <a:r>
              <a:rPr lang="en-US" dirty="0" smtClean="0"/>
              <a:t>of the commission, key officers of PACC, followed by the powers and functions of PACC, and finally we would be explaining what is project </a:t>
            </a:r>
            <a:r>
              <a:rPr lang="en-US" dirty="0" err="1" smtClean="0"/>
              <a:t>ka-sangga</a:t>
            </a:r>
            <a:r>
              <a:rPr lang="en-US" dirty="0" smtClean="0"/>
              <a:t>.</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2</a:t>
            </a:fld>
            <a:endParaRPr lang="en-US"/>
          </a:p>
        </p:txBody>
      </p:sp>
    </p:spTree>
    <p:extLst>
      <p:ext uri="{BB962C8B-B14F-4D97-AF65-F5344CB8AC3E}">
        <p14:creationId xmlns:p14="http://schemas.microsoft.com/office/powerpoint/2010/main" val="3220429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PACC was created by virtue of Executive Order No. 43 in 2017. The President created the commission in order to fulfill one of his campaign promises, which is anti-corruption. PACC is mandated to investigate all corruption related cases of presidential appointees.</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3</a:t>
            </a:fld>
            <a:endParaRPr lang="en-US"/>
          </a:p>
        </p:txBody>
      </p:sp>
    </p:spTree>
    <p:extLst>
      <p:ext uri="{BB962C8B-B14F-4D97-AF65-F5344CB8AC3E}">
        <p14:creationId xmlns:p14="http://schemas.microsoft.com/office/powerpoint/2010/main" val="2675658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 the Commission is being led by a team of dynamic, active and passionate officers, headed by Chairman Greco </a:t>
            </a:r>
            <a:r>
              <a:rPr lang="en-US" dirty="0" err="1" smtClean="0"/>
              <a:t>Belgica</a:t>
            </a:r>
            <a:r>
              <a:rPr lang="en-US" dirty="0" smtClean="0"/>
              <a:t>. With him are three experienced commissioners who are experts in their own fields: </a:t>
            </a:r>
            <a:r>
              <a:rPr lang="en-US" dirty="0" err="1" smtClean="0"/>
              <a:t>Atty</a:t>
            </a:r>
            <a:r>
              <a:rPr lang="en-US" dirty="0" smtClean="0"/>
              <a:t> Yvette </a:t>
            </a:r>
            <a:r>
              <a:rPr lang="en-US" dirty="0" err="1" smtClean="0"/>
              <a:t>Contacto</a:t>
            </a:r>
            <a:r>
              <a:rPr lang="en-US" dirty="0" smtClean="0"/>
              <a:t>, CPA-lawyer, Atty. </a:t>
            </a:r>
            <a:r>
              <a:rPr lang="en-US" dirty="0" err="1" smtClean="0"/>
              <a:t>Rickson</a:t>
            </a:r>
            <a:r>
              <a:rPr lang="en-US" dirty="0" smtClean="0"/>
              <a:t> </a:t>
            </a:r>
            <a:r>
              <a:rPr lang="en-US" dirty="0" err="1" smtClean="0"/>
              <a:t>Chiong</a:t>
            </a:r>
            <a:r>
              <a:rPr lang="en-US" dirty="0" smtClean="0"/>
              <a:t>, former NBI Deputy Director and Atty. Fortunato Guerrero, former PNP General.</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4</a:t>
            </a:fld>
            <a:endParaRPr lang="en-US"/>
          </a:p>
        </p:txBody>
      </p:sp>
    </p:spTree>
    <p:extLst>
      <p:ext uri="{BB962C8B-B14F-4D97-AF65-F5344CB8AC3E}">
        <p14:creationId xmlns:p14="http://schemas.microsoft.com/office/powerpoint/2010/main" val="41885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Commission was created to fight and eradicate graft and corruption in the different departments, bureaus, offices and other government agencies and instrumentalities.</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5</a:t>
            </a:fld>
            <a:endParaRPr lang="en-US"/>
          </a:p>
        </p:txBody>
      </p:sp>
    </p:spTree>
    <p:extLst>
      <p:ext uri="{BB962C8B-B14F-4D97-AF65-F5344CB8AC3E}">
        <p14:creationId xmlns:p14="http://schemas.microsoft.com/office/powerpoint/2010/main" val="2792359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PACC conducts fact-finding investigations, </a:t>
            </a:r>
            <a:r>
              <a:rPr lang="en-US" dirty="0" err="1" smtClean="0"/>
              <a:t>motu</a:t>
            </a:r>
            <a:r>
              <a:rPr lang="en-US" dirty="0" smtClean="0"/>
              <a:t> </a:t>
            </a:r>
            <a:r>
              <a:rPr lang="en-US" dirty="0" err="1" smtClean="0"/>
              <a:t>proprio</a:t>
            </a:r>
            <a:r>
              <a:rPr lang="en-US" dirty="0" smtClean="0"/>
              <a:t> investigations, and lifestyle checks.</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6</a:t>
            </a:fld>
            <a:endParaRPr lang="en-US"/>
          </a:p>
        </p:txBody>
      </p:sp>
    </p:spTree>
    <p:extLst>
      <p:ext uri="{BB962C8B-B14F-4D97-AF65-F5344CB8AC3E}">
        <p14:creationId xmlns:p14="http://schemas.microsoft.com/office/powerpoint/2010/main" val="294306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the Office of the President, PACC investigates administrative and criminal cases against presidential appointees in the executive branch.</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7</a:t>
            </a:fld>
            <a:endParaRPr lang="en-US"/>
          </a:p>
        </p:txBody>
      </p:sp>
    </p:spTree>
    <p:extLst>
      <p:ext uri="{BB962C8B-B14F-4D97-AF65-F5344CB8AC3E}">
        <p14:creationId xmlns:p14="http://schemas.microsoft.com/office/powerpoint/2010/main" val="2799169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due investigation, PACC reports are approved by the Commission en banc as a collegial body before they are submitted to the President for approval. Cases where the PACC has no jurisdiction are endorsed to the Office of the Ombudsman or the Department of Justice Task Force Corruption, as the case may be.</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8</a:t>
            </a:fld>
            <a:endParaRPr lang="en-US"/>
          </a:p>
        </p:txBody>
      </p:sp>
    </p:spTree>
    <p:extLst>
      <p:ext uri="{BB962C8B-B14F-4D97-AF65-F5344CB8AC3E}">
        <p14:creationId xmlns:p14="http://schemas.microsoft.com/office/powerpoint/2010/main" val="35952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9</a:t>
            </a:fld>
            <a:endParaRPr lang="en-US"/>
          </a:p>
        </p:txBody>
      </p:sp>
    </p:spTree>
    <p:extLst>
      <p:ext uri="{BB962C8B-B14F-4D97-AF65-F5344CB8AC3E}">
        <p14:creationId xmlns:p14="http://schemas.microsoft.com/office/powerpoint/2010/main" val="3864522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10</a:t>
            </a:fld>
            <a:endParaRPr lang="en-US"/>
          </a:p>
        </p:txBody>
      </p:sp>
    </p:spTree>
    <p:extLst>
      <p:ext uri="{BB962C8B-B14F-4D97-AF65-F5344CB8AC3E}">
        <p14:creationId xmlns:p14="http://schemas.microsoft.com/office/powerpoint/2010/main" val="300874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11</a:t>
            </a:fld>
            <a:endParaRPr lang="en-US"/>
          </a:p>
        </p:txBody>
      </p:sp>
    </p:spTree>
    <p:extLst>
      <p:ext uri="{BB962C8B-B14F-4D97-AF65-F5344CB8AC3E}">
        <p14:creationId xmlns:p14="http://schemas.microsoft.com/office/powerpoint/2010/main" val="599670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12</a:t>
            </a:fld>
            <a:endParaRPr lang="en-US"/>
          </a:p>
        </p:txBody>
      </p:sp>
    </p:spTree>
    <p:extLst>
      <p:ext uri="{BB962C8B-B14F-4D97-AF65-F5344CB8AC3E}">
        <p14:creationId xmlns:p14="http://schemas.microsoft.com/office/powerpoint/2010/main" val="3710667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13</a:t>
            </a:fld>
            <a:endParaRPr lang="en-US"/>
          </a:p>
        </p:txBody>
      </p:sp>
    </p:spTree>
    <p:extLst>
      <p:ext uri="{BB962C8B-B14F-4D97-AF65-F5344CB8AC3E}">
        <p14:creationId xmlns:p14="http://schemas.microsoft.com/office/powerpoint/2010/main" val="2197202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14</a:t>
            </a:fld>
            <a:endParaRPr lang="en-US"/>
          </a:p>
        </p:txBody>
      </p:sp>
    </p:spTree>
    <p:extLst>
      <p:ext uri="{BB962C8B-B14F-4D97-AF65-F5344CB8AC3E}">
        <p14:creationId xmlns:p14="http://schemas.microsoft.com/office/powerpoint/2010/main" val="2125800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15</a:t>
            </a:fld>
            <a:endParaRPr lang="en-US"/>
          </a:p>
        </p:txBody>
      </p:sp>
    </p:spTree>
    <p:extLst>
      <p:ext uri="{BB962C8B-B14F-4D97-AF65-F5344CB8AC3E}">
        <p14:creationId xmlns:p14="http://schemas.microsoft.com/office/powerpoint/2010/main" val="17331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A319DA-92BF-4EF1-B797-668AE2EBBBC1}" type="slidenum">
              <a:rPr lang="en-US" smtClean="0"/>
              <a:t>16</a:t>
            </a:fld>
            <a:endParaRPr lang="en-US"/>
          </a:p>
        </p:txBody>
      </p:sp>
    </p:spTree>
    <p:extLst>
      <p:ext uri="{BB962C8B-B14F-4D97-AF65-F5344CB8AC3E}">
        <p14:creationId xmlns:p14="http://schemas.microsoft.com/office/powerpoint/2010/main" val="4162001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17</a:t>
            </a:fld>
            <a:endParaRPr lang="en-US"/>
          </a:p>
        </p:txBody>
      </p:sp>
    </p:spTree>
    <p:extLst>
      <p:ext uri="{BB962C8B-B14F-4D97-AF65-F5344CB8AC3E}">
        <p14:creationId xmlns:p14="http://schemas.microsoft.com/office/powerpoint/2010/main" val="1206012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853940"/>
            <a:ext cx="5486400" cy="3147060"/>
          </a:xfrm>
        </p:spPr>
        <p:txBody>
          <a:bodyPr/>
          <a:lstStyle/>
          <a:p>
            <a:r>
              <a:rPr lang="en-US" dirty="0" smtClean="0">
                <a:cs typeface="Arial"/>
              </a:rPr>
              <a:t>Finally, now we go to the main topic of my presentation – Project </a:t>
            </a:r>
            <a:r>
              <a:rPr lang="en-US" dirty="0" err="1" smtClean="0">
                <a:cs typeface="Arial"/>
              </a:rPr>
              <a:t>Kasangga</a:t>
            </a:r>
            <a:r>
              <a:rPr lang="en-US" dirty="0">
                <a:cs typeface="Arial"/>
              </a:rPr>
              <a:t>.</a:t>
            </a:r>
          </a:p>
        </p:txBody>
      </p:sp>
      <p:sp>
        <p:nvSpPr>
          <p:cNvPr id="4" name="Slide Number Placeholder 3"/>
          <p:cNvSpPr>
            <a:spLocks noGrp="1"/>
          </p:cNvSpPr>
          <p:nvPr>
            <p:ph type="sldNum" sz="quarter" idx="5"/>
          </p:nvPr>
        </p:nvSpPr>
        <p:spPr/>
        <p:txBody>
          <a:bodyPr/>
          <a:lstStyle/>
          <a:p>
            <a:fld id="{C35232DD-E17E-4246-BDC8-F9C131DE8D78}" type="slidenum">
              <a:rPr lang="en-US" smtClean="0"/>
              <a:t>18</a:t>
            </a:fld>
            <a:endParaRPr lang="en-US"/>
          </a:p>
        </p:txBody>
      </p:sp>
    </p:spTree>
    <p:extLst>
      <p:ext uri="{BB962C8B-B14F-4D97-AF65-F5344CB8AC3E}">
        <p14:creationId xmlns:p14="http://schemas.microsoft.com/office/powerpoint/2010/main" val="2791458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noRot="1" noChangeAspect="1"/>
          </p:cNvSpPr>
          <p:nvPr>
            <p:ph type="sldImg"/>
          </p:nvPr>
        </p:nvSpPr>
        <p:spPr>
          <a:xfrm>
            <a:off x="685800" y="1143000"/>
            <a:ext cx="5486400" cy="3086100"/>
          </a:xfrm>
          <a:prstGeom prst="rect">
            <a:avLst/>
          </a:prstGeom>
        </p:spPr>
      </p:sp>
      <p:sp>
        <p:nvSpPr>
          <p:cNvPr id="230" name="PlaceHolder 2"/>
          <p:cNvSpPr>
            <a:spLocks noGrp="1"/>
          </p:cNvSpPr>
          <p:nvPr>
            <p:ph type="body"/>
          </p:nvPr>
        </p:nvSpPr>
        <p:spPr>
          <a:xfrm>
            <a:off x="685800" y="4400640"/>
            <a:ext cx="5486040" cy="3600000"/>
          </a:xfrm>
          <a:prstGeom prst="rect">
            <a:avLst/>
          </a:prstGeom>
        </p:spPr>
        <p:txBody>
          <a:bodyPr>
            <a:noAutofit/>
          </a:bodyPr>
          <a:lstStyle/>
          <a:p>
            <a:r>
              <a:rPr lang="en-US" spc="-1" dirty="0">
                <a:cs typeface="Arial"/>
              </a:rPr>
              <a:t> </a:t>
            </a:r>
            <a:endParaRPr lang="en-US" dirty="0">
              <a:cs typeface="Arial"/>
            </a:endParaRPr>
          </a:p>
          <a:p>
            <a:r>
              <a:rPr lang="en-US" spc="-1" dirty="0">
                <a:cs typeface="Arial"/>
              </a:rPr>
              <a:t>Eradicating corruption </a:t>
            </a:r>
            <a:r>
              <a:rPr lang="en-US" b="0" strike="noStrike" spc="-1" dirty="0">
                <a:cs typeface="Arial"/>
              </a:rPr>
              <a:t>in government </a:t>
            </a:r>
            <a:r>
              <a:rPr lang="en-US" spc="-1" dirty="0">
                <a:cs typeface="Arial"/>
              </a:rPr>
              <a:t>is one </a:t>
            </a:r>
            <a:r>
              <a:rPr lang="en-US" b="0" strike="noStrike" spc="-1" dirty="0">
                <a:cs typeface="Arial"/>
              </a:rPr>
              <a:t>of the </a:t>
            </a:r>
            <a:r>
              <a:rPr lang="en-US" spc="-1" dirty="0">
                <a:cs typeface="Arial"/>
              </a:rPr>
              <a:t>major highlights </a:t>
            </a:r>
            <a:r>
              <a:rPr lang="en-US" b="0" strike="noStrike" spc="-1" dirty="0">
                <a:cs typeface="Arial"/>
              </a:rPr>
              <a:t>of the </a:t>
            </a:r>
            <a:r>
              <a:rPr lang="en-US" spc="-1" dirty="0">
                <a:cs typeface="Arial"/>
              </a:rPr>
              <a:t>President’s campaign promises. In fact</a:t>
            </a:r>
            <a:r>
              <a:rPr lang="en-US" b="0" strike="noStrike" spc="-1" dirty="0">
                <a:cs typeface="Arial"/>
              </a:rPr>
              <a:t>, </a:t>
            </a:r>
            <a:r>
              <a:rPr lang="en-US" spc="-1" dirty="0">
                <a:cs typeface="Arial"/>
              </a:rPr>
              <a:t>As stated </a:t>
            </a:r>
            <a:r>
              <a:rPr lang="en-US" b="0" strike="noStrike" spc="-1" dirty="0">
                <a:cs typeface="Arial"/>
              </a:rPr>
              <a:t>by the President </a:t>
            </a:r>
            <a:r>
              <a:rPr lang="en-US" spc="-1" dirty="0">
                <a:cs typeface="Arial"/>
              </a:rPr>
              <a:t>himself on numerous occasions, that he shall dedicate his remaining months in office fighting corruption and eliminating bureaucratic red tape </a:t>
            </a:r>
            <a:r>
              <a:rPr lang="en-US" b="0" strike="noStrike" spc="-1" dirty="0">
                <a:cs typeface="Arial"/>
              </a:rPr>
              <a:t>in </a:t>
            </a:r>
            <a:r>
              <a:rPr lang="en-US" spc="-1" dirty="0">
                <a:cs typeface="Arial"/>
              </a:rPr>
              <a:t>government</a:t>
            </a:r>
            <a:r>
              <a:rPr lang="en-US" b="0" strike="noStrike" spc="-1" dirty="0">
                <a:cs typeface="Arial"/>
              </a:rPr>
              <a:t>.</a:t>
            </a:r>
            <a:endParaRPr lang="en-US" dirty="0">
              <a:cs typeface="Arial"/>
            </a:endParaRPr>
          </a:p>
          <a:p>
            <a:pPr marL="215900" indent="-215900">
              <a:lnSpc>
                <a:spcPct val="100000"/>
              </a:lnSpc>
            </a:pPr>
            <a:endParaRPr lang="en-US" sz="2000" b="0" strike="noStrike" spc="-1" dirty="0">
              <a:latin typeface="Arial"/>
              <a:cs typeface="Arial"/>
            </a:endParaRPr>
          </a:p>
        </p:txBody>
      </p:sp>
      <p:sp>
        <p:nvSpPr>
          <p:cNvPr id="231"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E2955AD-9456-458B-B8E6-99A803179BBE}" type="slidenum">
              <a:rPr lang="en-US" sz="1200" b="0" strike="noStrike" spc="-1">
                <a:latin typeface="Times New Roman"/>
              </a:rPr>
              <a:t>19</a:t>
            </a:fld>
            <a:endParaRPr lang="en-US" sz="1200" b="0" strike="noStrike" spc="-1">
              <a:latin typeface="Times New Roman"/>
            </a:endParaRPr>
          </a:p>
        </p:txBody>
      </p:sp>
    </p:spTree>
    <p:extLst>
      <p:ext uri="{BB962C8B-B14F-4D97-AF65-F5344CB8AC3E}">
        <p14:creationId xmlns:p14="http://schemas.microsoft.com/office/powerpoint/2010/main" val="2701089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694830"/>
            <a:ext cx="5486400" cy="3306170"/>
          </a:xfrm>
        </p:spPr>
        <p:txBody>
          <a:bodyPr/>
          <a:lstStyle/>
          <a:p>
            <a:r>
              <a:rPr lang="en-US" dirty="0"/>
              <a:t>In 2017, as part of the anti-drug campaign of the administration, the President signed EO 15 creating the Inter-Agency Committee on Illegal Drugs to suppress the drug problem in the country.</a:t>
            </a:r>
          </a:p>
          <a:p>
            <a:r>
              <a:rPr lang="en-US" dirty="0"/>
              <a:t>On the </a:t>
            </a:r>
            <a:r>
              <a:rPr lang="en-US" dirty="0" err="1"/>
              <a:t>otherhand</a:t>
            </a:r>
            <a:r>
              <a:rPr lang="en-US" dirty="0"/>
              <a:t>, EO 70, which was signed by President R. </a:t>
            </a:r>
            <a:r>
              <a:rPr lang="en-US" dirty="0" err="1"/>
              <a:t>Duterte</a:t>
            </a:r>
            <a:r>
              <a:rPr lang="en-US" dirty="0"/>
              <a:t> in December 2018, created NTF ELCAC that institutionalized a whole-of-nation approach in obtaining exclusive and sustainable peace - giving us an effective solution against communist-terrorists.  </a:t>
            </a:r>
          </a:p>
          <a:p>
            <a:endParaRPr lang="en-US" dirty="0">
              <a:cs typeface="Arial"/>
            </a:endParaRPr>
          </a:p>
        </p:txBody>
      </p:sp>
      <p:sp>
        <p:nvSpPr>
          <p:cNvPr id="4" name="Slide Number Placeholder 3"/>
          <p:cNvSpPr>
            <a:spLocks noGrp="1"/>
          </p:cNvSpPr>
          <p:nvPr>
            <p:ph type="sldNum" sz="quarter" idx="5"/>
          </p:nvPr>
        </p:nvSpPr>
        <p:spPr/>
        <p:txBody>
          <a:bodyPr/>
          <a:lstStyle/>
          <a:p>
            <a:fld id="{C35232DD-E17E-4246-BDC8-F9C131DE8D78}" type="slidenum">
              <a:rPr lang="en-US" smtClean="0"/>
              <a:t>20</a:t>
            </a:fld>
            <a:endParaRPr lang="en-US"/>
          </a:p>
        </p:txBody>
      </p:sp>
    </p:spTree>
    <p:extLst>
      <p:ext uri="{BB962C8B-B14F-4D97-AF65-F5344CB8AC3E}">
        <p14:creationId xmlns:p14="http://schemas.microsoft.com/office/powerpoint/2010/main" val="1055340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754039" y="4714449"/>
            <a:ext cx="5486400" cy="3600450"/>
          </a:xfrm>
        </p:spPr>
        <p:txBody>
          <a:bodyPr/>
          <a:lstStyle/>
          <a:p>
            <a:r>
              <a:rPr lang="en-US" dirty="0"/>
              <a:t>it only follows that a body similar to the ICAD and ELCAC should be created to address the lingering problem of our country which is corruption. </a:t>
            </a:r>
          </a:p>
          <a:p>
            <a:r>
              <a:rPr lang="en-US" dirty="0"/>
              <a:t>Thus, we have </a:t>
            </a:r>
            <a:r>
              <a:rPr lang="en-US" dirty="0" err="1"/>
              <a:t>propsed</a:t>
            </a:r>
            <a:r>
              <a:rPr lang="en-US" dirty="0"/>
              <a:t> and initiated the creation of the Anti-Corruption Coordinating Council that shall be responsible for coordinating all government matters relative to corruption. </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21</a:t>
            </a:fld>
            <a:endParaRPr lang="en-US" sz="1400" b="0" strike="noStrike" spc="-1">
              <a:latin typeface="Times New Roman"/>
            </a:endParaRPr>
          </a:p>
        </p:txBody>
      </p:sp>
    </p:spTree>
    <p:extLst>
      <p:ext uri="{BB962C8B-B14F-4D97-AF65-F5344CB8AC3E}">
        <p14:creationId xmlns:p14="http://schemas.microsoft.com/office/powerpoint/2010/main" val="3415727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noRot="1" noChangeAspect="1"/>
          </p:cNvSpPr>
          <p:nvPr>
            <p:ph type="sldImg"/>
          </p:nvPr>
        </p:nvSpPr>
        <p:spPr>
          <a:xfrm>
            <a:off x="685800" y="1143000"/>
            <a:ext cx="5486400" cy="3086100"/>
          </a:xfrm>
          <a:prstGeom prst="rect">
            <a:avLst/>
          </a:prstGeom>
        </p:spPr>
      </p:sp>
      <p:sp>
        <p:nvSpPr>
          <p:cNvPr id="233" name="PlaceHolder 2"/>
          <p:cNvSpPr>
            <a:spLocks noGrp="1"/>
          </p:cNvSpPr>
          <p:nvPr>
            <p:ph type="body"/>
          </p:nvPr>
        </p:nvSpPr>
        <p:spPr>
          <a:xfrm>
            <a:off x="685800" y="4400640"/>
            <a:ext cx="5486040" cy="3600000"/>
          </a:xfrm>
          <a:prstGeom prst="rect">
            <a:avLst/>
          </a:prstGeom>
        </p:spPr>
        <p:txBody>
          <a:bodyPr>
            <a:noAutofit/>
          </a:bodyPr>
          <a:lstStyle/>
          <a:p>
            <a:pPr marL="215900" indent="-215900"/>
            <a:r>
              <a:rPr lang="en-US" spc="-1" dirty="0"/>
              <a:t>it shall implement a simplified bureaucratic workflow </a:t>
            </a:r>
            <a:r>
              <a:rPr lang="en-US" b="0" strike="noStrike" spc="-1" dirty="0"/>
              <a:t>to </a:t>
            </a:r>
            <a:r>
              <a:rPr lang="en-US" spc="-1" dirty="0"/>
              <a:t>speed up coordination between </a:t>
            </a:r>
            <a:r>
              <a:rPr lang="en-US" b="0" strike="noStrike" spc="-1" dirty="0"/>
              <a:t>our </a:t>
            </a:r>
            <a:r>
              <a:rPr lang="en-US" spc="-1" dirty="0"/>
              <a:t>respective </a:t>
            </a:r>
            <a:r>
              <a:rPr lang="en-US" b="0" strike="noStrike" spc="-1" dirty="0"/>
              <a:t>offices. </a:t>
            </a:r>
            <a:r>
              <a:rPr lang="en-US" spc="-1" dirty="0"/>
              <a:t>it will be responsible </a:t>
            </a:r>
            <a:r>
              <a:rPr lang="en-US" b="0" strike="noStrike" spc="-1" dirty="0"/>
              <a:t>in </a:t>
            </a:r>
            <a:r>
              <a:rPr lang="en-US" spc="-1" dirty="0"/>
              <a:t>receiving, recording and transmitting information or reports </a:t>
            </a:r>
            <a:r>
              <a:rPr lang="en-US" b="0" strike="noStrike" spc="-1" dirty="0"/>
              <a:t>of the </a:t>
            </a:r>
            <a:r>
              <a:rPr lang="en-US" spc="-1" dirty="0"/>
              <a:t>agencies and will function as the communications link, where information and instructions may be disseminated quickly </a:t>
            </a:r>
            <a:r>
              <a:rPr lang="en-US" b="0" strike="noStrike" spc="-1" dirty="0"/>
              <a:t>through </a:t>
            </a:r>
            <a:r>
              <a:rPr lang="en-US" spc="-1" dirty="0"/>
              <a:t>agreed protocols.  </a:t>
            </a:r>
            <a:endParaRPr lang="en-US" dirty="0"/>
          </a:p>
        </p:txBody>
      </p:sp>
      <p:sp>
        <p:nvSpPr>
          <p:cNvPr id="234"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3D122099-DC6A-4515-A0E8-EB279FC9F6A5}" type="slidenum">
              <a:rPr lang="en-US" sz="1200" b="0" strike="noStrike" spc="-1">
                <a:latin typeface="Times New Roman"/>
              </a:rPr>
              <a:t>22</a:t>
            </a:fld>
            <a:endParaRPr lang="en-US" sz="1200" b="0" strike="noStrike" spc="-1">
              <a:latin typeface="Times New Roman"/>
            </a:endParaRPr>
          </a:p>
        </p:txBody>
      </p:sp>
    </p:spTree>
    <p:extLst>
      <p:ext uri="{BB962C8B-B14F-4D97-AF65-F5344CB8AC3E}">
        <p14:creationId xmlns:p14="http://schemas.microsoft.com/office/powerpoint/2010/main" val="3975047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858602"/>
            <a:ext cx="5486400" cy="3142397"/>
          </a:xfrm>
        </p:spPr>
        <p:txBody>
          <a:bodyPr/>
          <a:lstStyle/>
          <a:p>
            <a:r>
              <a:rPr lang="en-US" dirty="0">
                <a:latin typeface="Calibri"/>
                <a:cs typeface="Calibri"/>
              </a:rPr>
              <a:t>As part of the intensified campaign of the President against corruption, we have also initiated the creation of Anti-Corruption Committees which shall be established in every government agencies/offices. </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23</a:t>
            </a:fld>
            <a:endParaRPr lang="en-US" sz="1400" b="0" strike="noStrike" spc="-1">
              <a:latin typeface="Times New Roman"/>
            </a:endParaRPr>
          </a:p>
        </p:txBody>
      </p:sp>
    </p:spTree>
    <p:extLst>
      <p:ext uri="{BB962C8B-B14F-4D97-AF65-F5344CB8AC3E}">
        <p14:creationId xmlns:p14="http://schemas.microsoft.com/office/powerpoint/2010/main" val="2116080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735772"/>
            <a:ext cx="5486400" cy="3265227"/>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24</a:t>
            </a:fld>
            <a:endParaRPr lang="en-US" sz="1400" b="0" strike="noStrike" spc="-1">
              <a:latin typeface="Times New Roman"/>
            </a:endParaRPr>
          </a:p>
        </p:txBody>
      </p:sp>
    </p:spTree>
    <p:extLst>
      <p:ext uri="{BB962C8B-B14F-4D97-AF65-F5344CB8AC3E}">
        <p14:creationId xmlns:p14="http://schemas.microsoft.com/office/powerpoint/2010/main" val="141989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628650"/>
            <a:ext cx="6705600" cy="3771900"/>
          </a:xfrm>
        </p:spPr>
      </p:sp>
      <p:sp>
        <p:nvSpPr>
          <p:cNvPr id="3" name="Notes Placeholder 2"/>
          <p:cNvSpPr>
            <a:spLocks noGrp="1"/>
          </p:cNvSpPr>
          <p:nvPr>
            <p:ph type="body" idx="1"/>
          </p:nvPr>
        </p:nvSpPr>
        <p:spPr>
          <a:xfrm>
            <a:off x="672153" y="4742656"/>
            <a:ext cx="5486400" cy="3600450"/>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25</a:t>
            </a:fld>
            <a:endParaRPr lang="en-US" sz="1400" b="0" strike="noStrike" spc="-1">
              <a:latin typeface="Times New Roman"/>
            </a:endParaRPr>
          </a:p>
        </p:txBody>
      </p:sp>
    </p:spTree>
    <p:extLst>
      <p:ext uri="{BB962C8B-B14F-4D97-AF65-F5344CB8AC3E}">
        <p14:creationId xmlns:p14="http://schemas.microsoft.com/office/powerpoint/2010/main" val="2543532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26</a:t>
            </a:fld>
            <a:endParaRPr lang="en-US" sz="1400" b="0" strike="noStrike" spc="-1">
              <a:latin typeface="Times New Roman"/>
            </a:endParaRPr>
          </a:p>
        </p:txBody>
      </p:sp>
    </p:spTree>
    <p:extLst>
      <p:ext uri="{BB962C8B-B14F-4D97-AF65-F5344CB8AC3E}">
        <p14:creationId xmlns:p14="http://schemas.microsoft.com/office/powerpoint/2010/main" val="2246728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72152" y="4687153"/>
            <a:ext cx="5486400" cy="3600450"/>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27</a:t>
            </a:fld>
            <a:endParaRPr lang="en-US" sz="1400" b="0" strike="noStrike" spc="-1">
              <a:latin typeface="Times New Roman"/>
            </a:endParaRPr>
          </a:p>
        </p:txBody>
      </p:sp>
    </p:spTree>
    <p:extLst>
      <p:ext uri="{BB962C8B-B14F-4D97-AF65-F5344CB8AC3E}">
        <p14:creationId xmlns:p14="http://schemas.microsoft.com/office/powerpoint/2010/main" val="1511468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687153"/>
            <a:ext cx="5486400" cy="3600450"/>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28</a:t>
            </a:fld>
            <a:endParaRPr lang="en-US" sz="1400" b="0" strike="noStrike" spc="-1">
              <a:latin typeface="Times New Roman"/>
            </a:endParaRPr>
          </a:p>
        </p:txBody>
      </p:sp>
    </p:spTree>
    <p:extLst>
      <p:ext uri="{BB962C8B-B14F-4D97-AF65-F5344CB8AC3E}">
        <p14:creationId xmlns:p14="http://schemas.microsoft.com/office/powerpoint/2010/main" val="13188890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648200"/>
            <a:ext cx="5486400" cy="3352800"/>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29</a:t>
            </a:fld>
            <a:endParaRPr lang="en-US" sz="1400" b="0" strike="noStrike" spc="-1">
              <a:latin typeface="Times New Roman"/>
            </a:endParaRPr>
          </a:p>
        </p:txBody>
      </p:sp>
    </p:spTree>
    <p:extLst>
      <p:ext uri="{BB962C8B-B14F-4D97-AF65-F5344CB8AC3E}">
        <p14:creationId xmlns:p14="http://schemas.microsoft.com/office/powerpoint/2010/main" val="533485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678680"/>
            <a:ext cx="5486400" cy="3322320"/>
          </a:xfrm>
        </p:spPr>
        <p:txBody>
          <a:bodyPr/>
          <a:lstStyle/>
          <a:p>
            <a:r>
              <a:rPr lang="en-US" dirty="0">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30</a:t>
            </a:fld>
            <a:endParaRPr lang="en-US" sz="1400" b="0" strike="noStrike" spc="-1">
              <a:latin typeface="Times New Roman"/>
            </a:endParaRPr>
          </a:p>
        </p:txBody>
      </p:sp>
    </p:spTree>
    <p:extLst>
      <p:ext uri="{BB962C8B-B14F-4D97-AF65-F5344CB8AC3E}">
        <p14:creationId xmlns:p14="http://schemas.microsoft.com/office/powerpoint/2010/main" val="1340516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a:latin typeface="Calibri"/>
                <a:cs typeface="Calibri"/>
              </a:rPr>
              <a:t>The functions of the Anti-Corruption Committees are the following:</a:t>
            </a:r>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31</a:t>
            </a:fld>
            <a:endParaRPr lang="en-US" sz="1400" b="0" strike="noStrike" spc="-1">
              <a:latin typeface="Times New Roman"/>
            </a:endParaRPr>
          </a:p>
        </p:txBody>
      </p:sp>
    </p:spTree>
    <p:extLst>
      <p:ext uri="{BB962C8B-B14F-4D97-AF65-F5344CB8AC3E}">
        <p14:creationId xmlns:p14="http://schemas.microsoft.com/office/powerpoint/2010/main" val="336072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part of the Anti corruption Council, we recommend that the private sector / stakeholders are represented in the council. These organizations would be able to share their experiences and situations regarding the agencies’ processes and treatment of their clients. They may serve as a feedback mechanism and validators of corruption incidents. Some private organizations may sometimes be hesitant in reporting incidents of corruption due to fear of reprisal, hence, they may be able to relate their experiences through the private sector representative to preserve their anonymity.</a:t>
            </a:r>
            <a:endParaRPr lang="en-US" dirty="0"/>
          </a:p>
        </p:txBody>
      </p:sp>
      <p:sp>
        <p:nvSpPr>
          <p:cNvPr id="4" name="Slide Number Placeholder 3"/>
          <p:cNvSpPr>
            <a:spLocks noGrp="1"/>
          </p:cNvSpPr>
          <p:nvPr>
            <p:ph type="sldNum" sz="quarter" idx="10"/>
          </p:nvPr>
        </p:nvSpPr>
        <p:spPr/>
        <p:txBody>
          <a:bodyPr/>
          <a:lstStyle/>
          <a:p>
            <a:fld id="{B2A319DA-92BF-4EF1-B797-668AE2EBBBC1}" type="slidenum">
              <a:rPr lang="en-US" smtClean="0"/>
              <a:t>32</a:t>
            </a:fld>
            <a:endParaRPr lang="en-US"/>
          </a:p>
        </p:txBody>
      </p:sp>
    </p:spTree>
    <p:extLst>
      <p:ext uri="{BB962C8B-B14F-4D97-AF65-F5344CB8AC3E}">
        <p14:creationId xmlns:p14="http://schemas.microsoft.com/office/powerpoint/2010/main" val="41918591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85800" y="4712970"/>
            <a:ext cx="5486400" cy="3600450"/>
          </a:xfrm>
        </p:spPr>
        <p:txBody>
          <a:bodyPr/>
          <a:lstStyle/>
          <a:p>
            <a:r>
              <a:rPr lang="en-US" dirty="0"/>
              <a:t>The Commission conceptualized the accreditation of organizations and individuals wherein in their private capacity and through their cooperation and voluntary service they will be able to assist the administration in its fight against corruption. </a:t>
            </a:r>
          </a:p>
          <a:p>
            <a:endParaRPr lang="en-US" dirty="0">
              <a:cs typeface="Arial"/>
            </a:endParaRPr>
          </a:p>
        </p:txBody>
      </p:sp>
      <p:sp>
        <p:nvSpPr>
          <p:cNvPr id="4" name="Slide Number Placeholder 3"/>
          <p:cNvSpPr>
            <a:spLocks noGrp="1"/>
          </p:cNvSpPr>
          <p:nvPr>
            <p:ph type="sldNum" sz="quarter" idx="5"/>
          </p:nvPr>
        </p:nvSpPr>
        <p:spPr/>
        <p:txBody>
          <a:bodyPr/>
          <a:lstStyle/>
          <a:p>
            <a:fld id="{C35232DD-E17E-4246-BDC8-F9C131DE8D78}" type="slidenum">
              <a:rPr lang="en-US" smtClean="0"/>
              <a:t>33</a:t>
            </a:fld>
            <a:endParaRPr lang="en-US"/>
          </a:p>
        </p:txBody>
      </p:sp>
    </p:spTree>
    <p:extLst>
      <p:ext uri="{BB962C8B-B14F-4D97-AF65-F5344CB8AC3E}">
        <p14:creationId xmlns:p14="http://schemas.microsoft.com/office/powerpoint/2010/main" val="3719652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a:xfrm>
            <a:off x="662940" y="4644390"/>
            <a:ext cx="5486400" cy="3600450"/>
          </a:xfrm>
        </p:spPr>
        <p:txBody>
          <a:bodyPr/>
          <a:lstStyle/>
          <a:p>
            <a:r>
              <a:rPr lang="en-US" dirty="0"/>
              <a:t>The deputation of the Barangay Officials and other private individuals will (1) promote and educate the public regarding the administration’s anti-corruption campaign, (2) increase the reach of the Commission as force multipliers, and (3) help validate and gather more information regarding corruption in their areas. </a:t>
            </a:r>
            <a:endParaRPr lang="en-US" dirty="0" smtClean="0"/>
          </a:p>
          <a:p>
            <a:endParaRPr lang="en-US" dirty="0"/>
          </a:p>
          <a:p>
            <a:r>
              <a:rPr lang="en-US" dirty="0" smtClean="0"/>
              <a:t>With this, we hope that your organization would be able to join us in the fight against corruption by supporting project </a:t>
            </a:r>
            <a:r>
              <a:rPr lang="en-US" dirty="0" err="1" smtClean="0"/>
              <a:t>kasangga</a:t>
            </a:r>
            <a:r>
              <a:rPr lang="en-US" dirty="0" smtClean="0"/>
              <a:t>. We hope that all LGU’s would also create their own Anti Corruption Council that would be able to coordinate and connect with the National Anti Corruption Council that is currently being formalized with all the agencies in the executive branch.</a:t>
            </a:r>
          </a:p>
          <a:p>
            <a:endParaRPr lang="en-US" dirty="0"/>
          </a:p>
          <a:p>
            <a:r>
              <a:rPr lang="en-US" dirty="0" smtClean="0"/>
              <a:t>The fight against corruption cannot be made by one man or one agency alone. It is all our shared responsibility to create a more transparent and corruption-free government not only for us, but also our future generations.</a:t>
            </a:r>
          </a:p>
          <a:p>
            <a:endParaRPr lang="en-US" dirty="0"/>
          </a:p>
          <a:p>
            <a:r>
              <a:rPr lang="en-US" dirty="0" smtClean="0"/>
              <a:t>Thank you.</a:t>
            </a:r>
            <a:endParaRPr lang="en-US" dirty="0"/>
          </a:p>
        </p:txBody>
      </p:sp>
      <p:sp>
        <p:nvSpPr>
          <p:cNvPr id="4" name="Slide Number Placeholder 3"/>
          <p:cNvSpPr>
            <a:spLocks noGrp="1"/>
          </p:cNvSpPr>
          <p:nvPr>
            <p:ph type="sldNum"/>
          </p:nvPr>
        </p:nvSpPr>
        <p:spPr/>
        <p:txBody>
          <a:bodyPr/>
          <a:lstStyle/>
          <a:p>
            <a:pPr algn="r"/>
            <a:fld id="{061A768E-59D0-46E6-81D9-16AC93CF24D3}" type="slidenum">
              <a:rPr lang="en-US" sz="1400" b="0" strike="noStrike" spc="-1">
                <a:latin typeface="Times New Roman"/>
              </a:rPr>
              <a:t>34</a:t>
            </a:fld>
            <a:endParaRPr lang="en-US" sz="1400" b="0" strike="noStrike" spc="-1">
              <a:latin typeface="Times New Roman"/>
            </a:endParaRPr>
          </a:p>
        </p:txBody>
      </p:sp>
    </p:spTree>
    <p:extLst>
      <p:ext uri="{BB962C8B-B14F-4D97-AF65-F5344CB8AC3E}">
        <p14:creationId xmlns:p14="http://schemas.microsoft.com/office/powerpoint/2010/main" val="284939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4F8A51-71E3-4D29-8140-7BC74AD0C4C7}"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82716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4F8A51-71E3-4D29-8140-7BC74AD0C4C7}"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3219082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4F8A51-71E3-4D29-8140-7BC74AD0C4C7}"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2046075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4F8A51-71E3-4D29-8140-7BC74AD0C4C7}"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3217224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4F8A51-71E3-4D29-8140-7BC74AD0C4C7}" type="datetimeFigureOut">
              <a:rPr lang="en-US" smtClean="0"/>
              <a:pPr/>
              <a:t>8/17/2021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3819288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4F8A51-71E3-4D29-8140-7BC74AD0C4C7}" type="datetimeFigureOut">
              <a:rPr lang="en-US" smtClean="0"/>
              <a:pPr/>
              <a:t>8/17/2021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651437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4F8A51-71E3-4D29-8140-7BC74AD0C4C7}" type="datetimeFigureOut">
              <a:rPr lang="en-US" smtClean="0"/>
              <a:pPr/>
              <a:t>8/17/2021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1013684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4F8A51-71E3-4D29-8140-7BC74AD0C4C7}"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2684339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4F8A51-71E3-4D29-8140-7BC74AD0C4C7}"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420174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4F8A51-71E3-4D29-8140-7BC74AD0C4C7}"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728406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4F8A51-71E3-4D29-8140-7BC74AD0C4C7}"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8DDB8-9112-4E26-B52D-3B16318CDA20}" type="slidenum">
              <a:rPr lang="en-US" smtClean="0"/>
              <a:pPr/>
              <a:t>‹#›</a:t>
            </a:fld>
            <a:endParaRPr lang="en-US"/>
          </a:p>
        </p:txBody>
      </p:sp>
    </p:spTree>
    <p:extLst>
      <p:ext uri="{BB962C8B-B14F-4D97-AF65-F5344CB8AC3E}">
        <p14:creationId xmlns:p14="http://schemas.microsoft.com/office/powerpoint/2010/main" val="2504542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70FFABC-6631-4154-AF47-2D1280D62AE2}"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316238240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FFABC-6631-4154-AF47-2D1280D62AE2}"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257120301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0FFABC-6631-4154-AF47-2D1280D62AE2}"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178646720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0FFABC-6631-4154-AF47-2D1280D62AE2}"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44270821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0FFABC-6631-4154-AF47-2D1280D62AE2}" type="datetimeFigureOut">
              <a:rPr lang="en-US" smtClean="0"/>
              <a:t>8/17/2021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8957462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0FFABC-6631-4154-AF47-2D1280D62AE2}" type="datetimeFigureOut">
              <a:rPr lang="en-US" smtClean="0"/>
              <a:t>8/17/2021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233298144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0FFABC-6631-4154-AF47-2D1280D62AE2}" type="datetimeFigureOut">
              <a:rPr lang="en-US" smtClean="0"/>
              <a:t>8/17/2021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67940580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0FFABC-6631-4154-AF47-2D1280D62AE2}"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183899676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0FFABC-6631-4154-AF47-2D1280D62AE2}"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133256522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FFABC-6631-4154-AF47-2D1280D62AE2}"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134397076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FFABC-6631-4154-AF47-2D1280D62AE2}"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103C3B-91A5-4FAB-A273-45D1312D8ECE}" type="slidenum">
              <a:rPr lang="en-US" smtClean="0"/>
              <a:t>‹#›</a:t>
            </a:fld>
            <a:endParaRPr lang="en-US"/>
          </a:p>
        </p:txBody>
      </p:sp>
    </p:spTree>
    <p:extLst>
      <p:ext uri="{BB962C8B-B14F-4D97-AF65-F5344CB8AC3E}">
        <p14:creationId xmlns:p14="http://schemas.microsoft.com/office/powerpoint/2010/main" val="37443463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88"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90"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92"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93"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97"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98"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99"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1"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02"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03"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5"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06"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07"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9"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0"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12"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3"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4"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5"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17"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8"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9"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20"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21"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22"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F8A51-71E3-4D29-8140-7BC74AD0C4C7}" type="datetimeFigureOut">
              <a:rPr lang="en-US" smtClean="0"/>
              <a:pPr/>
              <a:t>8/17/2021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8DDB8-9112-4E26-B52D-3B16318CDA20}" type="slidenum">
              <a:rPr lang="en-US" smtClean="0"/>
              <a:pPr/>
              <a:t>‹#›</a:t>
            </a:fld>
            <a:endParaRPr lang="en-US"/>
          </a:p>
        </p:txBody>
      </p:sp>
    </p:spTree>
    <p:extLst>
      <p:ext uri="{BB962C8B-B14F-4D97-AF65-F5344CB8AC3E}">
        <p14:creationId xmlns:p14="http://schemas.microsoft.com/office/powerpoint/2010/main" val="2666964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FFABC-6631-4154-AF47-2D1280D62AE2}" type="datetimeFigureOut">
              <a:rPr lang="en-US" smtClean="0"/>
              <a:t>8/17/2021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03C3B-91A5-4FAB-A273-45D1312D8ECE}" type="slidenum">
              <a:rPr lang="en-US" smtClean="0"/>
              <a:t>‹#›</a:t>
            </a:fld>
            <a:endParaRPr lang="en-US"/>
          </a:p>
        </p:txBody>
      </p:sp>
    </p:spTree>
    <p:extLst>
      <p:ext uri="{BB962C8B-B14F-4D97-AF65-F5344CB8AC3E}">
        <p14:creationId xmlns:p14="http://schemas.microsoft.com/office/powerpoint/2010/main" val="2956913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dt"/>
          </p:nvPr>
        </p:nvSpPr>
        <p:spPr>
          <a:xfrm>
            <a:off x="838080" y="6356520"/>
            <a:ext cx="2742840" cy="364680"/>
          </a:xfrm>
          <a:prstGeom prst="rect">
            <a:avLst/>
          </a:prstGeom>
        </p:spPr>
        <p:txBody>
          <a:bodyPr anchor="ctr">
            <a:noAutofit/>
          </a:bodyPr>
          <a:lstStyle/>
          <a:p>
            <a:pPr>
              <a:lnSpc>
                <a:spcPct val="100000"/>
              </a:lnSpc>
            </a:pPr>
            <a:fld id="{5528CC66-D5D3-432B-8E3D-142403BC61AD}" type="datetime">
              <a:rPr lang="en-US" sz="1200" b="0" strike="noStrike" spc="-1">
                <a:solidFill>
                  <a:srgbClr val="8B8B8B"/>
                </a:solidFill>
                <a:latin typeface="Calibri"/>
              </a:rPr>
              <a:t>8/17/2021</a:t>
            </a:fld>
            <a:endParaRPr lang="en-US" sz="1200" b="0" strike="noStrike" spc="-1">
              <a:latin typeface="Times New Roman"/>
            </a:endParaRPr>
          </a:p>
        </p:txBody>
      </p:sp>
      <p:sp>
        <p:nvSpPr>
          <p:cNvPr id="83" name="PlaceHolder 2"/>
          <p:cNvSpPr>
            <a:spLocks noGrp="1"/>
          </p:cNvSpPr>
          <p:nvPr>
            <p:ph type="ftr"/>
          </p:nvPr>
        </p:nvSpPr>
        <p:spPr>
          <a:xfrm>
            <a:off x="4038480" y="6356520"/>
            <a:ext cx="4114440" cy="364680"/>
          </a:xfrm>
          <a:prstGeom prst="rect">
            <a:avLst/>
          </a:prstGeom>
        </p:spPr>
        <p:txBody>
          <a:bodyPr anchor="ctr">
            <a:noAutofit/>
          </a:bodyPr>
          <a:lstStyle/>
          <a:p>
            <a:endParaRPr lang="en-US" sz="2400" b="0" strike="noStrike" spc="-1">
              <a:latin typeface="Times New Roman"/>
            </a:endParaRPr>
          </a:p>
        </p:txBody>
      </p:sp>
      <p:sp>
        <p:nvSpPr>
          <p:cNvPr id="84" name="PlaceHolder 3"/>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99B7B3D5-11A7-4BF7-BEFE-6CFDB02CBFE5}" type="slidenum">
              <a:rPr lang="en-US" sz="1200" b="0" strike="noStrike" spc="-1">
                <a:solidFill>
                  <a:srgbClr val="8B8B8B"/>
                </a:solidFill>
                <a:latin typeface="Calibri"/>
              </a:rPr>
              <a:t>‹#›</a:t>
            </a:fld>
            <a:endParaRPr lang="en-US" sz="1200" b="0" strike="noStrike" spc="-1">
              <a:latin typeface="Times New Roman"/>
            </a:endParaRPr>
          </a:p>
        </p:txBody>
      </p:sp>
      <p:sp>
        <p:nvSpPr>
          <p:cNvPr id="85" name="PlaceHolder 4"/>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a:solidFill>
                  <a:srgbClr val="000000"/>
                </a:solidFill>
                <a:latin typeface="Calibri"/>
              </a:rPr>
              <a:t>Click to edit the title text format</a:t>
            </a:r>
          </a:p>
        </p:txBody>
      </p:sp>
      <p:sp>
        <p:nvSpPr>
          <p:cNvPr id="86"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28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0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5.pn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30.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b="3069"/>
          <a:stretch/>
        </p:blipFill>
        <p:spPr>
          <a:xfrm>
            <a:off x="0" y="1"/>
            <a:ext cx="12192000" cy="6858000"/>
          </a:xfrm>
          <a:prstGeom prst="rect">
            <a:avLst/>
          </a:prstGeom>
        </p:spPr>
      </p:pic>
      <p:sp>
        <p:nvSpPr>
          <p:cNvPr id="1026" name="Text Box 2"/>
          <p:cNvSpPr txBox="1">
            <a:spLocks noChangeArrowheads="1"/>
          </p:cNvSpPr>
          <p:nvPr/>
        </p:nvSpPr>
        <p:spPr bwMode="auto">
          <a:xfrm>
            <a:off x="962024" y="271502"/>
            <a:ext cx="102679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buClrTx/>
              <a:buSzTx/>
              <a:buFontTx/>
              <a:buNone/>
              <a:tabLst/>
            </a:pPr>
            <a:r>
              <a:rPr kumimoji="0" lang="en-US" altLang="en-US" sz="4400" b="1" i="0" u="none" strike="noStrike" cap="none" normalizeH="0" baseline="0" dirty="0">
                <a:ln>
                  <a:noFill/>
                </a:ln>
                <a:effectLst>
                  <a:outerShdw blurRad="50800" dist="38100" dir="2700000" algn="tl" rotWithShape="0">
                    <a:prstClr val="black">
                      <a:alpha val="40000"/>
                    </a:prstClr>
                  </a:outerShdw>
                </a:effectLst>
                <a:latin typeface="BrowalliaUPC" panose="020B0604020202020204" pitchFamily="34" charset="-34"/>
              </a:rPr>
              <a:t>PRESIDENTIAL</a:t>
            </a:r>
            <a:r>
              <a:rPr kumimoji="0" lang="en-US" altLang="en-US" sz="4400" b="1" i="0" u="none" strike="noStrike" cap="none" normalizeH="0" dirty="0">
                <a:ln>
                  <a:noFill/>
                </a:ln>
                <a:effectLst>
                  <a:outerShdw blurRad="50800" dist="38100" dir="2700000" algn="tl" rotWithShape="0">
                    <a:prstClr val="black">
                      <a:alpha val="40000"/>
                    </a:prstClr>
                  </a:outerShdw>
                </a:effectLst>
                <a:latin typeface="BrowalliaUPC" panose="020B0604020202020204" pitchFamily="34" charset="-34"/>
              </a:rPr>
              <a:t> ANTI-CORRUPTION COMMISSION</a:t>
            </a:r>
            <a:endParaRPr kumimoji="0" lang="en-US" altLang="en-US" sz="4800" b="1" i="0" u="none" strike="noStrike" cap="none" normalizeH="0" baseline="0" dirty="0">
              <a:ln>
                <a:noFill/>
              </a:ln>
              <a:effectLst>
                <a:outerShdw blurRad="50800" dist="38100" dir="2700000" algn="tl" rotWithShape="0">
                  <a:prstClr val="black">
                    <a:alpha val="40000"/>
                  </a:prstClr>
                </a:outerShdw>
              </a:effectLst>
              <a:latin typeface="Arial" panose="020B0604020202020204" pitchFamily="34" charset="0"/>
            </a:endParaRPr>
          </a:p>
        </p:txBody>
      </p:sp>
      <p:sp>
        <p:nvSpPr>
          <p:cNvPr id="154" name="Text Box 2"/>
          <p:cNvSpPr txBox="1">
            <a:spLocks noChangeArrowheads="1"/>
          </p:cNvSpPr>
          <p:nvPr/>
        </p:nvSpPr>
        <p:spPr bwMode="auto">
          <a:xfrm>
            <a:off x="962023" y="5273971"/>
            <a:ext cx="102679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buClrTx/>
              <a:buSzTx/>
              <a:buFontTx/>
              <a:buNone/>
              <a:tabLst/>
            </a:pPr>
            <a:r>
              <a:rPr lang="en-US" altLang="en-US" sz="2400" dirty="0">
                <a:solidFill>
                  <a:schemeClr val="bg1"/>
                </a:solidFill>
                <a:effectLst>
                  <a:outerShdw blurRad="50800" dist="38100" dir="2700000" algn="tl" rotWithShape="0">
                    <a:prstClr val="black">
                      <a:alpha val="40000"/>
                    </a:prstClr>
                  </a:outerShdw>
                </a:effectLst>
                <a:latin typeface="Arial"/>
                <a:cs typeface="Arial"/>
              </a:rPr>
              <a:t>Presentation for </a:t>
            </a:r>
            <a:r>
              <a:rPr lang="en-US" altLang="en-US" sz="2400" dirty="0" smtClean="0">
                <a:solidFill>
                  <a:schemeClr val="bg1"/>
                </a:solidFill>
                <a:effectLst>
                  <a:outerShdw blurRad="50800" dist="38100" dir="2700000" algn="tl" rotWithShape="0">
                    <a:prstClr val="black">
                      <a:alpha val="40000"/>
                    </a:prstClr>
                  </a:outerShdw>
                </a:effectLst>
                <a:latin typeface="Arial"/>
                <a:cs typeface="Arial"/>
              </a:rPr>
              <a:t>DILG</a:t>
            </a:r>
            <a:endParaRPr lang="en-US" altLang="en-US" sz="2400"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algn="ctr" eaLnBrk="0" fontAlgn="base" hangingPunct="0"/>
            <a:r>
              <a:rPr lang="en-US" altLang="en-US" sz="2400" dirty="0" smtClean="0">
                <a:solidFill>
                  <a:schemeClr val="bg1"/>
                </a:solidFill>
                <a:effectLst>
                  <a:outerShdw blurRad="50800" dist="38100" dir="2700000" algn="tl" rotWithShape="0">
                    <a:prstClr val="black">
                      <a:alpha val="40000"/>
                    </a:prstClr>
                  </a:outerShdw>
                </a:effectLst>
                <a:latin typeface="Arial"/>
                <a:cs typeface="Arial"/>
              </a:rPr>
              <a:t>City of Manila, </a:t>
            </a:r>
            <a:r>
              <a:rPr lang="en-US" altLang="en-US" sz="2400" dirty="0">
                <a:solidFill>
                  <a:schemeClr val="bg1"/>
                </a:solidFill>
                <a:effectLst>
                  <a:outerShdw blurRad="50800" dist="38100" dir="2700000" algn="tl" rotWithShape="0">
                    <a:prstClr val="black">
                      <a:alpha val="40000"/>
                    </a:prstClr>
                  </a:outerShdw>
                </a:effectLst>
                <a:latin typeface="Arial"/>
                <a:cs typeface="Arial"/>
              </a:rPr>
              <a:t>Metro Manila</a:t>
            </a:r>
            <a:endParaRPr lang="en-US" altLang="en-US" sz="2400"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0" marR="0" lvl="0" indent="0" algn="ctr" defTabSz="914400" rtl="0" eaLnBrk="0" fontAlgn="base" latinLnBrk="0" hangingPunct="0">
              <a:buClrTx/>
              <a:buSzTx/>
              <a:buFontTx/>
              <a:buNone/>
              <a:tabLst/>
            </a:pPr>
            <a:r>
              <a:rPr lang="en-US" altLang="en-US" sz="2400" dirty="0" smtClean="0">
                <a:solidFill>
                  <a:schemeClr val="bg1"/>
                </a:solidFill>
                <a:effectLst>
                  <a:outerShdw blurRad="50800" dist="38100" dir="2700000" algn="tl" rotWithShape="0">
                    <a:prstClr val="black">
                      <a:alpha val="40000"/>
                    </a:prstClr>
                  </a:outerShdw>
                </a:effectLst>
                <a:latin typeface="Arial"/>
                <a:cs typeface="Arial"/>
              </a:rPr>
              <a:t>August 13, 2021</a:t>
            </a:r>
            <a:endParaRPr lang="en-US" altLang="en-US" sz="2400" dirty="0">
              <a:solidFill>
                <a:schemeClr val="bg1"/>
              </a:solidFill>
              <a:effectLst>
                <a:outerShdw blurRad="50800" dist="38100" dir="2700000" algn="tl" rotWithShape="0">
                  <a:prstClr val="black">
                    <a:alpha val="40000"/>
                  </a:prstClr>
                </a:outerShdw>
              </a:effectLst>
              <a:latin typeface="Arial"/>
              <a:cs typeface="Arial"/>
            </a:endParaRPr>
          </a:p>
          <a:p>
            <a:pPr marL="0" marR="0" lvl="0" indent="0" algn="ctr" defTabSz="914400" rtl="0" eaLnBrk="0" fontAlgn="base" latinLnBrk="0" hangingPunct="0">
              <a:buClrTx/>
              <a:buSzTx/>
              <a:buFontTx/>
              <a:buNone/>
              <a:tabLst/>
            </a:pPr>
            <a:endParaRPr kumimoji="0" lang="en-US" altLang="en-US" sz="2800" i="0" u="none" strike="noStrike" cap="none" normalizeH="0" baseline="0" dirty="0">
              <a:ln>
                <a:noFill/>
              </a:ln>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8905" y="1762973"/>
            <a:ext cx="3334190" cy="3332055"/>
          </a:xfrm>
          <a:prstGeom prst="rect">
            <a:avLst/>
          </a:prstGeom>
        </p:spPr>
      </p:pic>
      <p:pic>
        <p:nvPicPr>
          <p:cNvPr id="6" name="✅ Exciting Background Music No Copyright Inspiring Royalty Fre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3393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03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0" y="-1"/>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7" name="Rectangle 16"/>
          <p:cNvSpPr/>
          <p:nvPr/>
        </p:nvSpPr>
        <p:spPr>
          <a:xfrm>
            <a:off x="-3" y="1542476"/>
            <a:ext cx="12192002" cy="646331"/>
          </a:xfrm>
          <a:prstGeom prst="rect">
            <a:avLst/>
          </a:prstGeom>
        </p:spPr>
        <p:txBody>
          <a:bodyPr wrap="square">
            <a:spAutoFit/>
          </a:bodyPr>
          <a:lstStyle/>
          <a:p>
            <a:pPr algn="ctr"/>
            <a:r>
              <a:rPr lang="en-US" sz="3600" b="1" dirty="0">
                <a:latin typeface="BrowalliaUPC" panose="020B0604020202020204" pitchFamily="34" charset="-34"/>
                <a:cs typeface="BrowalliaUPC" panose="020B0604020202020204" pitchFamily="34" charset="-34"/>
              </a:rPr>
              <a:t>PACC Presentation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18" name="Rectangle 17"/>
          <p:cNvSpPr/>
          <p:nvPr/>
        </p:nvSpPr>
        <p:spPr>
          <a:xfrm>
            <a:off x="543341" y="2486517"/>
            <a:ext cx="11648658" cy="3354765"/>
          </a:xfrm>
          <a:prstGeom prst="rect">
            <a:avLst/>
          </a:prstGeom>
        </p:spPr>
        <p:txBody>
          <a:bodyPr wrap="square" lIns="91440" tIns="45720" rIns="91440" bIns="45720" anchor="t">
            <a:spAutoFit/>
          </a:bodyPr>
          <a:lstStyle/>
          <a:p>
            <a:pPr>
              <a:lnSpc>
                <a:spcPct val="150000"/>
              </a:lnSpc>
            </a:pPr>
            <a:endParaRPr lang="en-US" sz="2400" b="1" dirty="0">
              <a:latin typeface="BrowalliaUPC" panose="020B0604020202020204" pitchFamily="34" charset="-34"/>
              <a:cs typeface="BrowalliaUPC" panose="020B0604020202020204" pitchFamily="34" charset="-34"/>
            </a:endParaRPr>
          </a:p>
          <a:p>
            <a:pPr marL="457200" indent="-457200">
              <a:lnSpc>
                <a:spcPct val="150000"/>
              </a:lnSpc>
              <a:buAutoNum type="arabicParenR"/>
            </a:pPr>
            <a:r>
              <a:rPr lang="en-US" sz="2400" b="1" dirty="0">
                <a:latin typeface="BrowalliaUPC" panose="020B0604020202020204" pitchFamily="34" charset="-34"/>
                <a:cs typeface="BrowalliaUPC" panose="020B0604020202020204" pitchFamily="34" charset="-34"/>
              </a:rPr>
              <a:t>Creation of The Commission </a:t>
            </a:r>
          </a:p>
          <a:p>
            <a:pPr marL="457200" indent="-457200">
              <a:lnSpc>
                <a:spcPct val="150000"/>
              </a:lnSpc>
              <a:buAutoNum type="arabicParenR"/>
            </a:pPr>
            <a:r>
              <a:rPr lang="en-US" sz="2400" b="1" dirty="0">
                <a:latin typeface="BrowalliaUPC" panose="020B0604020202020204" pitchFamily="34" charset="-34"/>
                <a:cs typeface="BrowalliaUPC" panose="020B0604020202020204" pitchFamily="34" charset="-34"/>
              </a:rPr>
              <a:t>Officers</a:t>
            </a:r>
          </a:p>
          <a:p>
            <a:pPr marL="457200" indent="-457200">
              <a:lnSpc>
                <a:spcPct val="150000"/>
              </a:lnSpc>
              <a:buAutoNum type="arabicParenR"/>
            </a:pPr>
            <a:r>
              <a:rPr lang="en-US" sz="2400" b="1" dirty="0">
                <a:latin typeface="BrowalliaUPC"/>
                <a:cs typeface="BrowalliaUPC"/>
              </a:rPr>
              <a:t>Powers and Functions</a:t>
            </a:r>
          </a:p>
          <a:p>
            <a:pPr marL="457200" indent="-457200">
              <a:lnSpc>
                <a:spcPct val="150000"/>
              </a:lnSpc>
              <a:buAutoNum type="arabicParenR"/>
            </a:pPr>
            <a:r>
              <a:rPr lang="en-US" sz="2400" b="1" dirty="0">
                <a:latin typeface="BrowalliaUPC"/>
                <a:cs typeface="BrowalliaUPC"/>
              </a:rPr>
              <a:t>Project </a:t>
            </a:r>
            <a:r>
              <a:rPr lang="en-US" sz="2400" b="1" dirty="0" err="1">
                <a:latin typeface="BrowalliaUPC"/>
                <a:cs typeface="BrowalliaUPC"/>
              </a:rPr>
              <a:t>Kasangga</a:t>
            </a:r>
            <a:endParaRPr lang="en-US" sz="2400" b="1" dirty="0" err="1">
              <a:latin typeface="BrowalliaUPC" panose="020B0604020202020204" pitchFamily="34" charset="-34"/>
              <a:cs typeface="BrowalliaUPC" panose="020B0604020202020204" pitchFamily="34" charset="-34"/>
            </a:endParaRPr>
          </a:p>
          <a:p>
            <a:pPr marL="457200" indent="-457200">
              <a:buAutoNum type="arabicParenR"/>
            </a:pPr>
            <a:endParaRPr lang="en-US" sz="3200" b="1" dirty="0">
              <a:latin typeface="BrowalliaUPC" panose="020B0604020202020204" pitchFamily="34" charset="-34"/>
              <a:cs typeface="BrowalliaUPC" panose="020B0604020202020204" pitchFamily="34" charset="-34"/>
            </a:endParaRPr>
          </a:p>
        </p:txBody>
      </p:sp>
    </p:spTree>
    <p:extLst>
      <p:ext uri="{BB962C8B-B14F-4D97-AF65-F5344CB8AC3E}">
        <p14:creationId xmlns:p14="http://schemas.microsoft.com/office/powerpoint/2010/main" val="105592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par>
                          <p:cTn id="8" fill="hold">
                            <p:stCondLst>
                              <p:cond delay="500"/>
                            </p:stCondLst>
                            <p:childTnLst>
                              <p:par>
                                <p:cTn id="9" presetID="1" presetClass="entr" presetSubtype="0" fill="hold" nodeType="afterEffect">
                                  <p:stCondLst>
                                    <p:cond delay="0"/>
                                  </p:stCondLst>
                                  <p:iterate type="lt">
                                    <p:tmAbs val="20"/>
                                  </p:iterate>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par>
                          <p:cTn id="11" fill="hold">
                            <p:stCondLst>
                              <p:cond delay="941"/>
                            </p:stCondLst>
                            <p:childTnLst>
                              <p:par>
                                <p:cTn id="12" presetID="1" presetClass="entr" presetSubtype="0" fill="hold" nodeType="afterEffect">
                                  <p:stCondLst>
                                    <p:cond delay="0"/>
                                  </p:stCondLst>
                                  <p:iterate type="lt">
                                    <p:tmAbs val="20"/>
                                  </p:iterate>
                                  <p:childTnLst>
                                    <p:set>
                                      <p:cBhvr>
                                        <p:cTn id="13" dur="1" fill="hold">
                                          <p:stCondLst>
                                            <p:cond delay="0"/>
                                          </p:stCondLst>
                                        </p:cTn>
                                        <p:tgtEl>
                                          <p:spTgt spid="18">
                                            <p:txEl>
                                              <p:pRg st="2" end="2"/>
                                            </p:txEl>
                                          </p:spTgt>
                                        </p:tgtEl>
                                        <p:attrNameLst>
                                          <p:attrName>style.visibility</p:attrName>
                                        </p:attrNameLst>
                                      </p:cBhvr>
                                      <p:to>
                                        <p:strVal val="visible"/>
                                      </p:to>
                                    </p:set>
                                  </p:childTnLst>
                                </p:cTn>
                              </p:par>
                            </p:childTnLst>
                          </p:cTn>
                        </p:par>
                        <p:par>
                          <p:cTn id="14" fill="hold">
                            <p:stCondLst>
                              <p:cond delay="1082"/>
                            </p:stCondLst>
                            <p:childTnLst>
                              <p:par>
                                <p:cTn id="15" presetID="1" presetClass="entr" presetSubtype="0" fill="hold" nodeType="afterEffect">
                                  <p:stCondLst>
                                    <p:cond delay="0"/>
                                  </p:stCondLst>
                                  <p:iterate type="lt">
                                    <p:tmAbs val="20"/>
                                  </p:iterate>
                                  <p:childTnLst>
                                    <p:set>
                                      <p:cBhvr>
                                        <p:cTn id="16" dur="1" fill="hold">
                                          <p:stCondLst>
                                            <p:cond delay="0"/>
                                          </p:stCondLst>
                                        </p:cTn>
                                        <p:tgtEl>
                                          <p:spTgt spid="18">
                                            <p:txEl>
                                              <p:pRg st="3" end="3"/>
                                            </p:txEl>
                                          </p:spTgt>
                                        </p:tgtEl>
                                        <p:attrNameLst>
                                          <p:attrName>style.visibility</p:attrName>
                                        </p:attrNameLst>
                                      </p:cBhvr>
                                      <p:to>
                                        <p:strVal val="visible"/>
                                      </p:to>
                                    </p:set>
                                  </p:childTnLst>
                                </p:cTn>
                              </p:par>
                            </p:childTnLst>
                          </p:cTn>
                        </p:par>
                        <p:par>
                          <p:cTn id="17" fill="hold">
                            <p:stCondLst>
                              <p:cond delay="1423"/>
                            </p:stCondLst>
                            <p:childTnLst>
                              <p:par>
                                <p:cTn id="18" presetID="1" presetClass="entr" presetSubtype="0" fill="hold" nodeType="afterEffect">
                                  <p:stCondLst>
                                    <p:cond delay="0"/>
                                  </p:stCondLst>
                                  <p:iterate type="lt">
                                    <p:tmAbs val="20"/>
                                  </p:iterate>
                                  <p:childTnLst>
                                    <p:set>
                                      <p:cBhvr>
                                        <p:cTn id="19"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0" y="-1"/>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84692"/>
            <a:ext cx="3192911" cy="4513560"/>
          </a:xfrm>
          <a:prstGeom prst="rect">
            <a:avLst/>
          </a:prstGeom>
          <a:ln>
            <a:solidFill>
              <a:schemeClr val="tx1"/>
            </a:solidFill>
          </a:ln>
          <a:effectLst>
            <a:outerShdw blurRad="50800" dist="38100" dir="2700000" algn="tl" rotWithShape="0">
              <a:prstClr val="black">
                <a:alpha val="40000"/>
              </a:prstClr>
            </a:outerShdw>
          </a:effec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8111" y="4086521"/>
            <a:ext cx="1752122" cy="2476833"/>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08111" y="1560901"/>
            <a:ext cx="1752122" cy="2476833"/>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29955" y="4086521"/>
            <a:ext cx="1752122" cy="2476833"/>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7276" y="1556503"/>
            <a:ext cx="1744801" cy="2466484"/>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26864" y="1684692"/>
            <a:ext cx="3183928" cy="4500863"/>
          </a:xfrm>
          <a:prstGeom prst="rect">
            <a:avLst/>
          </a:prstGeom>
          <a:ln>
            <a:solidFill>
              <a:schemeClr val="tx1"/>
            </a:solidFill>
          </a:ln>
          <a:effectLst>
            <a:outerShdw blurRad="50800" dist="38100" dir="2700000" algn="tl" rotWithShape="0">
              <a:prstClr val="black">
                <a:alpha val="40000"/>
              </a:prstClr>
            </a:outerShdw>
          </a:effectLst>
        </p:spPr>
      </p:pic>
      <p:sp>
        <p:nvSpPr>
          <p:cNvPr id="18" name="Rectangle 17"/>
          <p:cNvSpPr/>
          <p:nvPr/>
        </p:nvSpPr>
        <p:spPr>
          <a:xfrm>
            <a:off x="6927925" y="234282"/>
            <a:ext cx="5264074" cy="954107"/>
          </a:xfrm>
          <a:prstGeom prst="rect">
            <a:avLst/>
          </a:prstGeom>
        </p:spPr>
        <p:txBody>
          <a:bodyPr wrap="square">
            <a:spAutoFit/>
          </a:bodyPr>
          <a:lstStyle/>
          <a:p>
            <a:pPr algn="r"/>
            <a:r>
              <a:rPr lang="en-US" sz="24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October 4, 2017</a:t>
            </a:r>
          </a:p>
          <a:p>
            <a:pPr algn="r"/>
            <a:r>
              <a:rPr lang="en-US" sz="32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EXECUTIVE ORDER 43</a:t>
            </a:r>
          </a:p>
        </p:txBody>
      </p:sp>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19205" t="25319" r="19070" b="63717"/>
          <a:stretch/>
        </p:blipFill>
        <p:spPr>
          <a:xfrm>
            <a:off x="3763828" y="2921750"/>
            <a:ext cx="7842345" cy="1969152"/>
          </a:xfrm>
          <a:prstGeom prst="ellipse">
            <a:avLst/>
          </a:prstGeom>
          <a:ln w="5715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7" name="Straight Connector 16"/>
          <p:cNvCxnSpPr/>
          <p:nvPr/>
        </p:nvCxnSpPr>
        <p:spPr>
          <a:xfrm>
            <a:off x="2819400" y="2914651"/>
            <a:ext cx="3548743" cy="462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8" idx="3"/>
          </p:cNvCxnSpPr>
          <p:nvPr/>
        </p:nvCxnSpPr>
        <p:spPr>
          <a:xfrm rot="16200000" flipH="1">
            <a:off x="2253670" y="2199240"/>
            <a:ext cx="1245051" cy="33480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026300" y="4042196"/>
            <a:ext cx="5120640" cy="6645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892003" y="2810090"/>
            <a:ext cx="2117898" cy="5162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noFill/>
            </a:endParaRPr>
          </a:p>
        </p:txBody>
      </p:sp>
      <p:sp>
        <p:nvSpPr>
          <p:cNvPr id="23"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4" name="Pictur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306634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
                                        <p:tgtEl>
                                          <p:spTgt spid="2"/>
                                        </p:tgtEl>
                                      </p:cBhvr>
                                    </p:animEffect>
                                  </p:childTnLst>
                                </p:cTn>
                              </p:par>
                            </p:childTnLst>
                          </p:cTn>
                        </p:par>
                        <p:par>
                          <p:cTn id="12" fill="hold">
                            <p:stCondLst>
                              <p:cond delay="65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
                                        <p:tgtEl>
                                          <p:spTgt spid="4"/>
                                        </p:tgtEl>
                                      </p:cBhvr>
                                    </p:animEffect>
                                  </p:childTnLst>
                                </p:cTn>
                              </p:par>
                            </p:childTnLst>
                          </p:cTn>
                        </p:par>
                        <p:par>
                          <p:cTn id="16" fill="hold">
                            <p:stCondLst>
                              <p:cond delay="8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50"/>
                                        <p:tgtEl>
                                          <p:spTgt spid="3"/>
                                        </p:tgtEl>
                                      </p:cBhvr>
                                    </p:animEffect>
                                  </p:childTnLst>
                                </p:cTn>
                              </p:par>
                            </p:childTnLst>
                          </p:cTn>
                        </p:par>
                        <p:par>
                          <p:cTn id="20" fill="hold">
                            <p:stCondLst>
                              <p:cond delay="95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
                                        <p:tgtEl>
                                          <p:spTgt spid="13"/>
                                        </p:tgtEl>
                                      </p:cBhvr>
                                    </p:animEffect>
                                  </p:childTnLst>
                                </p:cTn>
                              </p:par>
                            </p:childTnLst>
                          </p:cTn>
                        </p:par>
                        <p:par>
                          <p:cTn id="24" fill="hold">
                            <p:stCondLst>
                              <p:cond delay="11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50"/>
                                        <p:tgtEl>
                                          <p:spTgt spid="6"/>
                                        </p:tgtEl>
                                      </p:cBhvr>
                                    </p:animEffect>
                                  </p:childTnLst>
                                </p:cTn>
                              </p:par>
                            </p:childTnLst>
                          </p:cTn>
                        </p:par>
                        <p:par>
                          <p:cTn id="28" fill="hold">
                            <p:stCondLst>
                              <p:cond delay="125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50"/>
                                        <p:tgtEl>
                                          <p:spTgt spid="15"/>
                                        </p:tgtEl>
                                      </p:cBhvr>
                                    </p:animEffect>
                                  </p:childTnLst>
                                </p:cTn>
                              </p:par>
                            </p:childTnLst>
                          </p:cTn>
                        </p:par>
                        <p:par>
                          <p:cTn id="32" fill="hold">
                            <p:stCondLst>
                              <p:cond delay="1400"/>
                            </p:stCondLst>
                            <p:childTnLst>
                              <p:par>
                                <p:cTn id="33" presetID="21" presetClass="entr" presetSubtype="1"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heel(1)">
                                      <p:cBhvr>
                                        <p:cTn id="35" dur="250"/>
                                        <p:tgtEl>
                                          <p:spTgt spid="28"/>
                                        </p:tgtEl>
                                      </p:cBhvr>
                                    </p:animEffect>
                                  </p:childTnLst>
                                </p:cTn>
                              </p:par>
                            </p:childTnLst>
                          </p:cTn>
                        </p:par>
                        <p:par>
                          <p:cTn id="36" fill="hold">
                            <p:stCondLst>
                              <p:cond delay="1650"/>
                            </p:stCondLst>
                            <p:childTnLst>
                              <p:par>
                                <p:cTn id="37" presetID="22" presetClass="entr" presetSubtype="8"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250"/>
                                        <p:tgtEl>
                                          <p:spTgt spid="17"/>
                                        </p:tgtEl>
                                      </p:cBhvr>
                                    </p:animEffect>
                                  </p:childTnLst>
                                </p:cTn>
                              </p:par>
                              <p:par>
                                <p:cTn id="40" presetID="22" presetClass="entr" presetSubtype="8"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250"/>
                                        <p:tgtEl>
                                          <p:spTgt spid="22"/>
                                        </p:tgtEl>
                                      </p:cBhvr>
                                    </p:animEffect>
                                  </p:childTnLst>
                                </p:cTn>
                              </p:par>
                            </p:childTnLst>
                          </p:cTn>
                        </p:par>
                        <p:par>
                          <p:cTn id="43" fill="hold">
                            <p:stCondLst>
                              <p:cond delay="1900"/>
                            </p:stCondLst>
                            <p:childTnLst>
                              <p:par>
                                <p:cTn id="44" presetID="10" presetClass="entr" presetSubtype="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50"/>
                                        <p:tgtEl>
                                          <p:spTgt spid="19"/>
                                        </p:tgtEl>
                                      </p:cBhvr>
                                    </p:animEffect>
                                  </p:childTnLst>
                                </p:cTn>
                              </p:par>
                              <p:par>
                                <p:cTn id="47" presetID="22" presetClass="entr" presetSubtype="8"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5230" y="0"/>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24732"/>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OFFICERS</a:t>
            </a:r>
          </a:p>
        </p:txBody>
      </p:sp>
      <p:sp>
        <p:nvSpPr>
          <p:cNvPr id="3" name="TextBox 2"/>
          <p:cNvSpPr txBox="1"/>
          <p:nvPr/>
        </p:nvSpPr>
        <p:spPr>
          <a:xfrm>
            <a:off x="1902641" y="1873004"/>
            <a:ext cx="1628133" cy="338554"/>
          </a:xfrm>
          <a:prstGeom prst="rect">
            <a:avLst/>
          </a:prstGeom>
          <a:noFill/>
        </p:spPr>
        <p:txBody>
          <a:bodyPr wrap="square" lIns="91440" tIns="45720" rIns="91440" bIns="45720" rtlCol="0" anchor="t">
            <a:spAutoFit/>
          </a:bodyPr>
          <a:lstStyle/>
          <a:p>
            <a:pPr algn="ctr"/>
            <a:r>
              <a:rPr lang="en-US" sz="1600" b="1" dirty="0">
                <a:latin typeface="Another Typewriter"/>
              </a:rPr>
              <a:t>CHAIRMAN</a:t>
            </a:r>
          </a:p>
        </p:txBody>
      </p:sp>
      <p:sp>
        <p:nvSpPr>
          <p:cNvPr id="30" name="TextBox 29"/>
          <p:cNvSpPr txBox="1"/>
          <p:nvPr/>
        </p:nvSpPr>
        <p:spPr>
          <a:xfrm>
            <a:off x="9775750" y="1814464"/>
            <a:ext cx="2074790" cy="338554"/>
          </a:xfrm>
          <a:prstGeom prst="rect">
            <a:avLst/>
          </a:prstGeom>
          <a:noFill/>
        </p:spPr>
        <p:txBody>
          <a:bodyPr wrap="square" rtlCol="0">
            <a:spAutoFit/>
          </a:bodyPr>
          <a:lstStyle/>
          <a:p>
            <a:r>
              <a:rPr lang="en-US" sz="1600" b="1" dirty="0">
                <a:latin typeface="Another Typewriter" pitchFamily="1" charset="0"/>
              </a:rPr>
              <a:t>COMMISSIONER</a:t>
            </a:r>
          </a:p>
        </p:txBody>
      </p:sp>
      <p:sp>
        <p:nvSpPr>
          <p:cNvPr id="36" name="TextBox 35"/>
          <p:cNvSpPr txBox="1"/>
          <p:nvPr/>
        </p:nvSpPr>
        <p:spPr>
          <a:xfrm>
            <a:off x="2064857" y="2156047"/>
            <a:ext cx="2196329" cy="584775"/>
          </a:xfrm>
          <a:prstGeom prst="rect">
            <a:avLst/>
          </a:prstGeom>
          <a:noFill/>
        </p:spPr>
        <p:txBody>
          <a:bodyPr wrap="square" lIns="91440" tIns="45720" rIns="91440" bIns="45720" rtlCol="0" anchor="t">
            <a:spAutoFit/>
          </a:bodyPr>
          <a:lstStyle/>
          <a:p>
            <a:r>
              <a:rPr lang="en-US" sz="1600" b="1" i="1" dirty="0">
                <a:latin typeface="Another Typewriter"/>
                <a:ea typeface="+mn-lt"/>
                <a:cs typeface="+mn-lt"/>
              </a:rPr>
              <a:t>Sec. Greco </a:t>
            </a:r>
            <a:r>
              <a:rPr lang="en-US" sz="1600" b="1" i="1" dirty="0" err="1">
                <a:latin typeface="Another Typewriter"/>
                <a:ea typeface="+mn-lt"/>
                <a:cs typeface="+mn-lt"/>
              </a:rPr>
              <a:t>Belgica</a:t>
            </a:r>
            <a:endParaRPr lang="en-US" sz="1600" b="1" dirty="0">
              <a:latin typeface="Another Typewriter"/>
              <a:ea typeface="+mn-lt"/>
              <a:cs typeface="+mn-lt"/>
            </a:endParaRPr>
          </a:p>
          <a:p>
            <a:pPr algn="ctr"/>
            <a:endParaRPr lang="en-US" sz="1600" b="1" dirty="0">
              <a:latin typeface="Another Typewriter" pitchFamily="1" charset="0"/>
            </a:endParaRPr>
          </a:p>
        </p:txBody>
      </p:sp>
      <p:sp>
        <p:nvSpPr>
          <p:cNvPr id="38" name="TextBox 37"/>
          <p:cNvSpPr txBox="1"/>
          <p:nvPr/>
        </p:nvSpPr>
        <p:spPr>
          <a:xfrm>
            <a:off x="5752338" y="1868520"/>
            <a:ext cx="1967975" cy="338554"/>
          </a:xfrm>
          <a:prstGeom prst="rect">
            <a:avLst/>
          </a:prstGeom>
          <a:noFill/>
        </p:spPr>
        <p:txBody>
          <a:bodyPr wrap="square" rtlCol="0">
            <a:spAutoFit/>
          </a:bodyPr>
          <a:lstStyle/>
          <a:p>
            <a:r>
              <a:rPr lang="en-US" sz="1600" b="1" dirty="0">
                <a:latin typeface="Another Typewriter" pitchFamily="1" charset="0"/>
              </a:rPr>
              <a:t>COMMISSIONER</a:t>
            </a:r>
          </a:p>
        </p:txBody>
      </p:sp>
      <p:sp>
        <p:nvSpPr>
          <p:cNvPr id="43" name="TextBox 42"/>
          <p:cNvSpPr txBox="1"/>
          <p:nvPr/>
        </p:nvSpPr>
        <p:spPr>
          <a:xfrm>
            <a:off x="5748074" y="2135127"/>
            <a:ext cx="2717001" cy="338554"/>
          </a:xfrm>
          <a:prstGeom prst="rect">
            <a:avLst/>
          </a:prstGeom>
          <a:noFill/>
        </p:spPr>
        <p:txBody>
          <a:bodyPr wrap="square" lIns="91440" tIns="45720" rIns="91440" bIns="45720" rtlCol="0" anchor="t">
            <a:spAutoFit/>
          </a:bodyPr>
          <a:lstStyle/>
          <a:p>
            <a:r>
              <a:rPr lang="en-US" sz="1600" b="1" i="1">
                <a:latin typeface="Another Typewriter"/>
              </a:rPr>
              <a:t>Usec. Yvette Contacto </a:t>
            </a:r>
            <a:endParaRPr lang="en-US" sz="1600" b="1" i="1" dirty="0">
              <a:latin typeface="Another Typewriter"/>
            </a:endParaRPr>
          </a:p>
        </p:txBody>
      </p:sp>
      <p:sp>
        <p:nvSpPr>
          <p:cNvPr id="44" name="TextBox 43"/>
          <p:cNvSpPr txBox="1"/>
          <p:nvPr/>
        </p:nvSpPr>
        <p:spPr>
          <a:xfrm>
            <a:off x="5852849" y="2522536"/>
            <a:ext cx="2255504" cy="307777"/>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CPA</a:t>
            </a:r>
            <a:r>
              <a:rPr lang="en-US" sz="1400" dirty="0">
                <a:latin typeface="Aharoni" panose="02010803020104030203" pitchFamily="2" charset="-79"/>
                <a:cs typeface="Aharoni" panose="02010803020104030203" pitchFamily="2" charset="-79"/>
              </a:rPr>
              <a:t>-</a:t>
            </a:r>
            <a:r>
              <a:rPr lang="en-US" sz="1200" dirty="0">
                <a:latin typeface="Another Typewriter" pitchFamily="1" charset="0"/>
              </a:rPr>
              <a:t>Lawyer</a:t>
            </a:r>
          </a:p>
        </p:txBody>
      </p:sp>
      <p:sp>
        <p:nvSpPr>
          <p:cNvPr id="49" name="TextBox 48"/>
          <p:cNvSpPr txBox="1"/>
          <p:nvPr/>
        </p:nvSpPr>
        <p:spPr>
          <a:xfrm>
            <a:off x="2052878" y="2531749"/>
            <a:ext cx="2020562" cy="461665"/>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Former Councilor 6</a:t>
            </a:r>
            <a:r>
              <a:rPr lang="en-US" sz="1200" baseline="30000" dirty="0">
                <a:latin typeface="Another Typewriter" pitchFamily="1" charset="0"/>
              </a:rPr>
              <a:t>th</a:t>
            </a:r>
            <a:r>
              <a:rPr lang="en-US" sz="1200" dirty="0">
                <a:latin typeface="Another Typewriter" pitchFamily="1" charset="0"/>
              </a:rPr>
              <a:t> District of Manila</a:t>
            </a:r>
          </a:p>
        </p:txBody>
      </p:sp>
      <p:sp>
        <p:nvSpPr>
          <p:cNvPr id="53" name="TextBox 52"/>
          <p:cNvSpPr txBox="1"/>
          <p:nvPr/>
        </p:nvSpPr>
        <p:spPr>
          <a:xfrm>
            <a:off x="2047011" y="2936891"/>
            <a:ext cx="1999404" cy="46166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200">
                <a:latin typeface="Another Typewriter"/>
                <a:cs typeface="Calibri"/>
              </a:rPr>
              <a:t>Lead petitioner against the PDAF/DAP in the SC</a:t>
            </a:r>
          </a:p>
        </p:txBody>
      </p:sp>
      <p:sp>
        <p:nvSpPr>
          <p:cNvPr id="54" name="TextBox 53"/>
          <p:cNvSpPr txBox="1"/>
          <p:nvPr/>
        </p:nvSpPr>
        <p:spPr>
          <a:xfrm>
            <a:off x="9777559" y="2039333"/>
            <a:ext cx="2431252" cy="338554"/>
          </a:xfrm>
          <a:prstGeom prst="rect">
            <a:avLst/>
          </a:prstGeom>
          <a:noFill/>
        </p:spPr>
        <p:txBody>
          <a:bodyPr wrap="square" lIns="91440" tIns="45720" rIns="91440" bIns="45720" rtlCol="0" anchor="t">
            <a:spAutoFit/>
          </a:bodyPr>
          <a:lstStyle/>
          <a:p>
            <a:r>
              <a:rPr lang="en-US" sz="1600" b="1" i="1">
                <a:latin typeface="Another Typewriter"/>
              </a:rPr>
              <a:t>Usec. Rickson </a:t>
            </a:r>
            <a:r>
              <a:rPr lang="en-US" sz="1600" b="1" i="1" err="1">
                <a:latin typeface="Another Typewriter"/>
              </a:rPr>
              <a:t>Chiong</a:t>
            </a:r>
            <a:endParaRPr lang="en-US" sz="1600" b="1" i="1">
              <a:latin typeface="Another Typewriter"/>
            </a:endParaRPr>
          </a:p>
        </p:txBody>
      </p:sp>
      <p:sp>
        <p:nvSpPr>
          <p:cNvPr id="56" name="TextBox 55"/>
          <p:cNvSpPr txBox="1"/>
          <p:nvPr/>
        </p:nvSpPr>
        <p:spPr>
          <a:xfrm>
            <a:off x="9836649" y="2481451"/>
            <a:ext cx="2133154" cy="276999"/>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Lawyer from </a:t>
            </a:r>
            <a:r>
              <a:rPr lang="en-US" sz="1200" dirty="0" err="1">
                <a:latin typeface="Another Typewriter" pitchFamily="1" charset="0"/>
              </a:rPr>
              <a:t>Jolo</a:t>
            </a:r>
            <a:r>
              <a:rPr lang="en-US" sz="1200" dirty="0">
                <a:latin typeface="Another Typewriter" pitchFamily="1" charset="0"/>
              </a:rPr>
              <a:t>, Sulu</a:t>
            </a:r>
          </a:p>
        </p:txBody>
      </p:sp>
      <p:sp>
        <p:nvSpPr>
          <p:cNvPr id="57" name="TextBox 56"/>
          <p:cNvSpPr txBox="1"/>
          <p:nvPr/>
        </p:nvSpPr>
        <p:spPr>
          <a:xfrm>
            <a:off x="9836649" y="2919869"/>
            <a:ext cx="2133154" cy="461665"/>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Former NBI Deputy Director</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5633" t="59932" r="17056" b="3633"/>
          <a:stretch/>
        </p:blipFill>
        <p:spPr>
          <a:xfrm>
            <a:off x="8112696" y="1741653"/>
            <a:ext cx="1556195" cy="2037921"/>
          </a:xfrm>
          <a:prstGeom prst="roundRect">
            <a:avLst>
              <a:gd name="adj" fmla="val 4167"/>
            </a:avLst>
          </a:prstGeom>
          <a:solidFill>
            <a:srgbClr val="FFFFFF"/>
          </a:solidFill>
          <a:ln w="28575" cap="sq">
            <a:solidFill>
              <a:schemeClr val="tx1"/>
            </a:solidFill>
            <a:miter lim="800000"/>
          </a:ln>
          <a:effectLst>
            <a:outerShdw blurRad="50800" dist="38100" dir="2700000" algn="tl" rotWithShape="0">
              <a:prstClr val="black">
                <a:alpha val="40000"/>
              </a:prstClr>
            </a:outerShdw>
          </a:effectLst>
          <a:scene3d>
            <a:camera prst="orthographicFront"/>
            <a:lightRig rig="threePt" dir="t">
              <a:rot lat="0" lon="0" rev="2700000"/>
            </a:lightRig>
          </a:scene3d>
          <a:sp3d>
            <a:bevelT h="38100"/>
            <a:contourClr>
              <a:srgbClr val="C0C0C0"/>
            </a:contourClr>
          </a:sp3d>
        </p:spPr>
      </p:pic>
      <p:sp>
        <p:nvSpPr>
          <p:cNvPr id="42" name="TextBox 41"/>
          <p:cNvSpPr txBox="1"/>
          <p:nvPr/>
        </p:nvSpPr>
        <p:spPr>
          <a:xfrm>
            <a:off x="9837372" y="3479997"/>
            <a:ext cx="2133154" cy="646331"/>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FBI and Australian Federal Police College graduate</a:t>
            </a:r>
          </a:p>
        </p:txBody>
      </p:sp>
      <p:sp>
        <p:nvSpPr>
          <p:cNvPr id="55" name="TextBox 54"/>
          <p:cNvSpPr txBox="1"/>
          <p:nvPr/>
        </p:nvSpPr>
        <p:spPr>
          <a:xfrm>
            <a:off x="6368069" y="4337898"/>
            <a:ext cx="2216247" cy="830997"/>
          </a:xfrm>
          <a:prstGeom prst="rect">
            <a:avLst/>
          </a:prstGeom>
          <a:noFill/>
        </p:spPr>
        <p:txBody>
          <a:bodyPr wrap="square" rtlCol="0">
            <a:spAutoFit/>
          </a:bodyPr>
          <a:lstStyle/>
          <a:p>
            <a:r>
              <a:rPr lang="en-US" sz="1600" b="1" dirty="0">
                <a:latin typeface="Another Typewriter" pitchFamily="1" charset="0"/>
              </a:rPr>
              <a:t>EXECUTIVE </a:t>
            </a:r>
          </a:p>
          <a:p>
            <a:r>
              <a:rPr lang="en-US" sz="1600" b="1" dirty="0">
                <a:latin typeface="Another Typewriter" pitchFamily="1" charset="0"/>
              </a:rPr>
              <a:t>DIRECTOR</a:t>
            </a:r>
          </a:p>
          <a:p>
            <a:endParaRPr lang="en-US" sz="1600" b="1" dirty="0">
              <a:latin typeface="Another Typewriter" pitchFamily="1" charset="0"/>
            </a:endParaRPr>
          </a:p>
        </p:txBody>
      </p:sp>
      <p:sp>
        <p:nvSpPr>
          <p:cNvPr id="58" name="TextBox 57"/>
          <p:cNvSpPr txBox="1"/>
          <p:nvPr/>
        </p:nvSpPr>
        <p:spPr>
          <a:xfrm>
            <a:off x="6369405" y="4928816"/>
            <a:ext cx="2771430" cy="338554"/>
          </a:xfrm>
          <a:prstGeom prst="rect">
            <a:avLst/>
          </a:prstGeom>
          <a:noFill/>
        </p:spPr>
        <p:txBody>
          <a:bodyPr wrap="square" lIns="91440" tIns="45720" rIns="91440" bIns="45720" rtlCol="0" anchor="t">
            <a:spAutoFit/>
          </a:bodyPr>
          <a:lstStyle/>
          <a:p>
            <a:r>
              <a:rPr lang="en-US" sz="1600" b="1" i="1">
                <a:latin typeface="Another Typewriter"/>
              </a:rPr>
              <a:t>Asec. Fortunato Guerrero</a:t>
            </a:r>
            <a:endParaRPr lang="en-US"/>
          </a:p>
        </p:txBody>
      </p:sp>
      <p:sp>
        <p:nvSpPr>
          <p:cNvPr id="59" name="TextBox 58"/>
          <p:cNvSpPr txBox="1"/>
          <p:nvPr/>
        </p:nvSpPr>
        <p:spPr>
          <a:xfrm>
            <a:off x="6365321" y="5398349"/>
            <a:ext cx="1783108" cy="276999"/>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Lawyer</a:t>
            </a:r>
          </a:p>
        </p:txBody>
      </p:sp>
      <p:sp>
        <p:nvSpPr>
          <p:cNvPr id="62" name="TextBox 61"/>
          <p:cNvSpPr txBox="1"/>
          <p:nvPr/>
        </p:nvSpPr>
        <p:spPr>
          <a:xfrm>
            <a:off x="6364849" y="5817781"/>
            <a:ext cx="1784187" cy="46166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200">
                <a:latin typeface="Another Typewriter"/>
              </a:rPr>
              <a:t>Retired PNP Police Brigadier General</a:t>
            </a:r>
            <a:endParaRPr lang="en-US"/>
          </a:p>
        </p:txBody>
      </p:sp>
      <p:sp>
        <p:nvSpPr>
          <p:cNvPr id="39" name="Text Box 2"/>
          <p:cNvSpPr txBox="1">
            <a:spLocks noChangeArrowheads="1"/>
          </p:cNvSpPr>
          <p:nvPr/>
        </p:nvSpPr>
        <p:spPr bwMode="auto">
          <a:xfrm>
            <a:off x="1123950" y="169636"/>
            <a:ext cx="2328183" cy="102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sp>
        <p:nvSpPr>
          <p:cNvPr id="66" name="TextBox 65"/>
          <p:cNvSpPr txBox="1"/>
          <p:nvPr/>
        </p:nvSpPr>
        <p:spPr>
          <a:xfrm>
            <a:off x="2060148" y="3481258"/>
            <a:ext cx="1972660" cy="251817"/>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Christian Pastor</a:t>
            </a:r>
          </a:p>
        </p:txBody>
      </p:sp>
      <p:pic>
        <p:nvPicPr>
          <p:cNvPr id="67" name="Picture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68" name="TextBox 67"/>
          <p:cNvSpPr txBox="1"/>
          <p:nvPr/>
        </p:nvSpPr>
        <p:spPr>
          <a:xfrm>
            <a:off x="5847587" y="2930969"/>
            <a:ext cx="2400993" cy="461665"/>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Another Typewriter" pitchFamily="1" charset="0"/>
              </a:rPr>
              <a:t>Managing partner of CNLEXFIRM</a:t>
            </a:r>
          </a:p>
        </p:txBody>
      </p:sp>
      <p:pic>
        <p:nvPicPr>
          <p:cNvPr id="9" name="Picture 9">
            <a:extLst>
              <a:ext uri="{FF2B5EF4-FFF2-40B4-BE49-F238E27FC236}">
                <a16:creationId xmlns="" xmlns:a16="http://schemas.microsoft.com/office/drawing/2014/main" id="{FAC2D45A-D089-4D59-A33B-0FF119863D44}"/>
              </a:ext>
            </a:extLst>
          </p:cNvPr>
          <p:cNvPicPr>
            <a:picLocks noChangeAspect="1"/>
          </p:cNvPicPr>
          <p:nvPr/>
        </p:nvPicPr>
        <p:blipFill>
          <a:blip r:embed="rId6"/>
          <a:stretch>
            <a:fillRect/>
          </a:stretch>
        </p:blipFill>
        <p:spPr>
          <a:xfrm>
            <a:off x="266020" y="1714499"/>
            <a:ext cx="1740353" cy="2081893"/>
          </a:xfrm>
          <a:prstGeom prst="rect">
            <a:avLst/>
          </a:prstGeom>
        </p:spPr>
      </p:pic>
      <p:pic>
        <p:nvPicPr>
          <p:cNvPr id="10" name="Picture 12">
            <a:extLst>
              <a:ext uri="{FF2B5EF4-FFF2-40B4-BE49-F238E27FC236}">
                <a16:creationId xmlns="" xmlns:a16="http://schemas.microsoft.com/office/drawing/2014/main" id="{C48C5833-9928-40E9-839A-A783104C3CC7}"/>
              </a:ext>
            </a:extLst>
          </p:cNvPr>
          <p:cNvPicPr>
            <a:picLocks noChangeAspect="1"/>
          </p:cNvPicPr>
          <p:nvPr/>
        </p:nvPicPr>
        <p:blipFill>
          <a:blip r:embed="rId7"/>
          <a:stretch>
            <a:fillRect/>
          </a:stretch>
        </p:blipFill>
        <p:spPr>
          <a:xfrm>
            <a:off x="4062414" y="1714500"/>
            <a:ext cx="1699533" cy="2081893"/>
          </a:xfrm>
          <a:prstGeom prst="rect">
            <a:avLst/>
          </a:prstGeom>
        </p:spPr>
      </p:pic>
      <p:pic>
        <p:nvPicPr>
          <p:cNvPr id="13" name="Picture 15">
            <a:extLst>
              <a:ext uri="{FF2B5EF4-FFF2-40B4-BE49-F238E27FC236}">
                <a16:creationId xmlns="" xmlns:a16="http://schemas.microsoft.com/office/drawing/2014/main" id="{44E2E072-20B2-4655-8544-F6996AC59829}"/>
              </a:ext>
            </a:extLst>
          </p:cNvPr>
          <p:cNvPicPr>
            <a:picLocks noChangeAspect="1"/>
          </p:cNvPicPr>
          <p:nvPr/>
        </p:nvPicPr>
        <p:blipFill>
          <a:blip r:embed="rId8"/>
          <a:stretch>
            <a:fillRect/>
          </a:stretch>
        </p:blipFill>
        <p:spPr>
          <a:xfrm>
            <a:off x="4620307" y="4245430"/>
            <a:ext cx="1753962" cy="2136323"/>
          </a:xfrm>
          <a:prstGeom prst="rect">
            <a:avLst/>
          </a:prstGeom>
        </p:spPr>
      </p:pic>
    </p:spTree>
    <p:extLst>
      <p:ext uri="{BB962C8B-B14F-4D97-AF65-F5344CB8AC3E}">
        <p14:creationId xmlns:p14="http://schemas.microsoft.com/office/powerpoint/2010/main" val="161973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 presetClass="entr" presetSubtype="0" fill="hold" grpId="0" nodeType="withEffect">
                                  <p:stCondLst>
                                    <p:cond delay="0"/>
                                  </p:stCondLst>
                                  <p:iterate type="lt">
                                    <p:tmAbs val="20"/>
                                  </p:iterate>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20"/>
                                  </p:iterate>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20"/>
                                  </p:iterate>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grpId="0" nodeType="withEffect">
                                  <p:stCondLst>
                                    <p:cond delay="0"/>
                                  </p:stCondLst>
                                  <p:iterate type="lt">
                                    <p:tmAbs val="20"/>
                                  </p:iterate>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20"/>
                                  </p:iterate>
                                  <p:childTnLst>
                                    <p:set>
                                      <p:cBhvr>
                                        <p:cTn id="20" dur="1" fill="hold">
                                          <p:stCondLst>
                                            <p:cond delay="0"/>
                                          </p:stCondLst>
                                        </p:cTn>
                                        <p:tgtEl>
                                          <p:spTgt spid="66"/>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 presetClass="entr" presetSubtype="0" fill="hold" grpId="0" nodeType="withEffect">
                                  <p:stCondLst>
                                    <p:cond delay="0"/>
                                  </p:stCondLst>
                                  <p:iterate type="lt">
                                    <p:tmAbs val="20"/>
                                  </p:iterate>
                                  <p:childTnLst>
                                    <p:set>
                                      <p:cBhvr>
                                        <p:cTn id="25" dur="1" fill="hold">
                                          <p:stCondLst>
                                            <p:cond delay="0"/>
                                          </p:stCondLst>
                                        </p:cTn>
                                        <p:tgtEl>
                                          <p:spTgt spid="38"/>
                                        </p:tgtEl>
                                        <p:attrNameLst>
                                          <p:attrName>style.visibility</p:attrName>
                                        </p:attrNameLst>
                                      </p:cBhvr>
                                      <p:to>
                                        <p:strVal val="visible"/>
                                      </p:to>
                                    </p:set>
                                  </p:childTnLst>
                                </p:cTn>
                              </p:par>
                              <p:par>
                                <p:cTn id="26" presetID="1" presetClass="entr" presetSubtype="0" fill="hold" grpId="0" nodeType="withEffect">
                                  <p:stCondLst>
                                    <p:cond delay="0"/>
                                  </p:stCondLst>
                                  <p:iterate type="lt">
                                    <p:tmAbs val="20"/>
                                  </p:iterate>
                                  <p:childTnLst>
                                    <p:set>
                                      <p:cBhvr>
                                        <p:cTn id="27" dur="1" fill="hold">
                                          <p:stCondLst>
                                            <p:cond delay="0"/>
                                          </p:stCondLst>
                                        </p:cTn>
                                        <p:tgtEl>
                                          <p:spTgt spid="43"/>
                                        </p:tgtEl>
                                        <p:attrNameLst>
                                          <p:attrName>style.visibility</p:attrName>
                                        </p:attrNameLst>
                                      </p:cBhvr>
                                      <p:to>
                                        <p:strVal val="visible"/>
                                      </p:to>
                                    </p:set>
                                  </p:childTnLst>
                                </p:cTn>
                              </p:par>
                              <p:par>
                                <p:cTn id="28" presetID="1" presetClass="entr" presetSubtype="0" fill="hold" grpId="0" nodeType="withEffect">
                                  <p:stCondLst>
                                    <p:cond delay="0"/>
                                  </p:stCondLst>
                                  <p:iterate type="lt">
                                    <p:tmAbs val="20"/>
                                  </p:iterate>
                                  <p:childTnLst>
                                    <p:set>
                                      <p:cBhvr>
                                        <p:cTn id="29" dur="1" fill="hold">
                                          <p:stCondLst>
                                            <p:cond delay="0"/>
                                          </p:stCondLst>
                                        </p:cTn>
                                        <p:tgtEl>
                                          <p:spTgt spid="44"/>
                                        </p:tgtEl>
                                        <p:attrNameLst>
                                          <p:attrName>style.visibility</p:attrName>
                                        </p:attrNameLst>
                                      </p:cBhvr>
                                      <p:to>
                                        <p:strVal val="visible"/>
                                      </p:to>
                                    </p:set>
                                  </p:childTnLst>
                                </p:cTn>
                              </p:par>
                              <p:par>
                                <p:cTn id="30" presetID="1" presetClass="entr" presetSubtype="0" fill="hold" grpId="0" nodeType="withEffect">
                                  <p:stCondLst>
                                    <p:cond delay="0"/>
                                  </p:stCondLst>
                                  <p:iterate type="lt">
                                    <p:tmAbs val="20"/>
                                  </p:iterate>
                                  <p:childTnLst>
                                    <p:set>
                                      <p:cBhvr>
                                        <p:cTn id="31" dur="1" fill="hold">
                                          <p:stCondLst>
                                            <p:cond delay="0"/>
                                          </p:stCondLst>
                                        </p:cTn>
                                        <p:tgtEl>
                                          <p:spTgt spid="68"/>
                                        </p:tgtEl>
                                        <p:attrNameLst>
                                          <p:attrName>style.visibility</p:attrName>
                                        </p:attrNameLst>
                                      </p:cBhvr>
                                      <p:to>
                                        <p:strVal val="visible"/>
                                      </p:to>
                                    </p:se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 presetClass="entr" presetSubtype="0" fill="hold" grpId="0" nodeType="withEffect">
                                  <p:stCondLst>
                                    <p:cond delay="0"/>
                                  </p:stCondLst>
                                  <p:iterate type="lt">
                                    <p:tmAbs val="20"/>
                                  </p:iterate>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iterate type="lt">
                                    <p:tmAbs val="20"/>
                                  </p:iterate>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iterate type="lt">
                                    <p:tmAbs val="20"/>
                                  </p:iterate>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iterate type="lt">
                                    <p:tmAbs val="20"/>
                                  </p:iterate>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iterate type="lt">
                                    <p:tmAbs val="20"/>
                                  </p:iterate>
                                  <p:childTnLst>
                                    <p:set>
                                      <p:cBhvr>
                                        <p:cTn id="44" dur="1" fill="hold">
                                          <p:stCondLst>
                                            <p:cond delay="0"/>
                                          </p:stCondLst>
                                        </p:cTn>
                                        <p:tgtEl>
                                          <p:spTgt spid="42"/>
                                        </p:tgtEl>
                                        <p:attrNameLst>
                                          <p:attrName>style.visibility</p:attrName>
                                        </p:attrNameLst>
                                      </p:cBhvr>
                                      <p:to>
                                        <p:strVal val="visible"/>
                                      </p:to>
                                    </p:se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 presetClass="entr" presetSubtype="0" fill="hold" grpId="0" nodeType="withEffect">
                                  <p:stCondLst>
                                    <p:cond delay="0"/>
                                  </p:stCondLst>
                                  <p:iterate type="lt">
                                    <p:tmAbs val="20"/>
                                  </p:iterate>
                                  <p:childTnLst>
                                    <p:set>
                                      <p:cBhvr>
                                        <p:cTn id="49" dur="1" fill="hold">
                                          <p:stCondLst>
                                            <p:cond delay="0"/>
                                          </p:stCondLst>
                                        </p:cTn>
                                        <p:tgtEl>
                                          <p:spTgt spid="55"/>
                                        </p:tgtEl>
                                        <p:attrNameLst>
                                          <p:attrName>style.visibility</p:attrName>
                                        </p:attrNameLst>
                                      </p:cBhvr>
                                      <p:to>
                                        <p:strVal val="visible"/>
                                      </p:to>
                                    </p:set>
                                  </p:childTnLst>
                                </p:cTn>
                              </p:par>
                              <p:par>
                                <p:cTn id="50" presetID="1" presetClass="entr" presetSubtype="0" fill="hold" grpId="0" nodeType="withEffect">
                                  <p:stCondLst>
                                    <p:cond delay="0"/>
                                  </p:stCondLst>
                                  <p:iterate type="lt">
                                    <p:tmAbs val="20"/>
                                  </p:iterate>
                                  <p:childTnLst>
                                    <p:set>
                                      <p:cBhvr>
                                        <p:cTn id="51" dur="1" fill="hold">
                                          <p:stCondLst>
                                            <p:cond delay="0"/>
                                          </p:stCondLst>
                                        </p:cTn>
                                        <p:tgtEl>
                                          <p:spTgt spid="58"/>
                                        </p:tgtEl>
                                        <p:attrNameLst>
                                          <p:attrName>style.visibility</p:attrName>
                                        </p:attrNameLst>
                                      </p:cBhvr>
                                      <p:to>
                                        <p:strVal val="visible"/>
                                      </p:to>
                                    </p:set>
                                  </p:childTnLst>
                                </p:cTn>
                              </p:par>
                              <p:par>
                                <p:cTn id="52" presetID="1" presetClass="entr" presetSubtype="0" fill="hold" grpId="0" nodeType="withEffect">
                                  <p:stCondLst>
                                    <p:cond delay="0"/>
                                  </p:stCondLst>
                                  <p:iterate type="lt">
                                    <p:tmAbs val="20"/>
                                  </p:iterate>
                                  <p:childTnLst>
                                    <p:set>
                                      <p:cBhvr>
                                        <p:cTn id="53" dur="1" fill="hold">
                                          <p:stCondLst>
                                            <p:cond delay="0"/>
                                          </p:stCondLst>
                                        </p:cTn>
                                        <p:tgtEl>
                                          <p:spTgt spid="59"/>
                                        </p:tgtEl>
                                        <p:attrNameLst>
                                          <p:attrName>style.visibility</p:attrName>
                                        </p:attrNameLst>
                                      </p:cBhvr>
                                      <p:to>
                                        <p:strVal val="visible"/>
                                      </p:to>
                                    </p:set>
                                  </p:childTnLst>
                                </p:cTn>
                              </p:par>
                              <p:par>
                                <p:cTn id="54" presetID="1" presetClass="entr" presetSubtype="0" fill="hold" grpId="0" nodeType="withEffect">
                                  <p:stCondLst>
                                    <p:cond delay="0"/>
                                  </p:stCondLst>
                                  <p:iterate type="lt">
                                    <p:tmAbs val="20"/>
                                  </p:iterate>
                                  <p:childTnLst>
                                    <p:set>
                                      <p:cBhvr>
                                        <p:cTn id="5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30" grpId="0"/>
      <p:bldP spid="36" grpId="0"/>
      <p:bldP spid="38" grpId="0"/>
      <p:bldP spid="43" grpId="0"/>
      <p:bldP spid="44" grpId="0"/>
      <p:bldP spid="49" grpId="0"/>
      <p:bldP spid="53" grpId="0"/>
      <p:bldP spid="54" grpId="0"/>
      <p:bldP spid="56" grpId="0"/>
      <p:bldP spid="57" grpId="0"/>
      <p:bldP spid="42" grpId="0"/>
      <p:bldP spid="55" grpId="0"/>
      <p:bldP spid="58" grpId="0"/>
      <p:bldP spid="59" grpId="0"/>
      <p:bldP spid="62" grpId="0"/>
      <p:bldP spid="66"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0" y="-1"/>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CREATION</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cxnSp>
        <p:nvCxnSpPr>
          <p:cNvPr id="20" name="Straight Connector 19"/>
          <p:cNvCxnSpPr/>
          <p:nvPr/>
        </p:nvCxnSpPr>
        <p:spPr>
          <a:xfrm flipV="1">
            <a:off x="937260" y="2741618"/>
            <a:ext cx="3749040" cy="16246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119718" y="3371850"/>
            <a:ext cx="1976157" cy="12758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822153" y="4188039"/>
            <a:ext cx="2467808" cy="60156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noFill/>
            </a:endParaRPr>
          </a:p>
        </p:txBody>
      </p:sp>
      <p:sp>
        <p:nvSpPr>
          <p:cNvPr id="30" name="Rectangle 29"/>
          <p:cNvSpPr/>
          <p:nvPr/>
        </p:nvSpPr>
        <p:spPr>
          <a:xfrm>
            <a:off x="3772946" y="1571913"/>
            <a:ext cx="8419053" cy="44377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WHY WAS THE COMMISSION CREATED?</a:t>
            </a:r>
          </a:p>
        </p:txBody>
      </p:sp>
      <p:pic>
        <p:nvPicPr>
          <p:cNvPr id="33" name="Picture 32"/>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7061" t="53560" r="10547" b="36092"/>
          <a:stretch/>
        </p:blipFill>
        <p:spPr>
          <a:xfrm>
            <a:off x="4426472" y="2349737"/>
            <a:ext cx="7112000" cy="1262743"/>
          </a:xfrm>
          <a:prstGeom prst="ellipse">
            <a:avLst/>
          </a:prstGeom>
          <a:ln w="38100" cap="rnd">
            <a:solidFill>
              <a:schemeClr val="tx1"/>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cxnSp>
        <p:nvCxnSpPr>
          <p:cNvPr id="36" name="Straight Connector 35"/>
          <p:cNvCxnSpPr/>
          <p:nvPr/>
        </p:nvCxnSpPr>
        <p:spPr>
          <a:xfrm>
            <a:off x="8601971" y="2839634"/>
            <a:ext cx="1380229"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5123553" y="4243770"/>
            <a:ext cx="5763521"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Campaign promise</a:t>
            </a:r>
          </a:p>
        </p:txBody>
      </p:sp>
      <p:sp>
        <p:nvSpPr>
          <p:cNvPr id="47" name="Rectangle 46"/>
          <p:cNvSpPr/>
          <p:nvPr/>
        </p:nvSpPr>
        <p:spPr>
          <a:xfrm>
            <a:off x="5123553" y="4660936"/>
            <a:ext cx="5763521"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Mandate of the President</a:t>
            </a:r>
          </a:p>
        </p:txBody>
      </p:sp>
      <p:sp>
        <p:nvSpPr>
          <p:cNvPr id="21"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838721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50"/>
                                        <p:tgtEl>
                                          <p:spTgt spid="19"/>
                                        </p:tgtEl>
                                      </p:cBhvr>
                                    </p:animEffect>
                                  </p:childTnLst>
                                </p:cTn>
                              </p:par>
                            </p:childTnLst>
                          </p:cTn>
                        </p:par>
                        <p:par>
                          <p:cTn id="16" fill="hold">
                            <p:stCondLst>
                              <p:cond delay="1150"/>
                            </p:stCondLst>
                            <p:childTnLst>
                              <p:par>
                                <p:cTn id="17" presetID="21"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heel(1)">
                                      <p:cBhvr>
                                        <p:cTn id="19" dur="500"/>
                                        <p:tgtEl>
                                          <p:spTgt spid="23"/>
                                        </p:tgtEl>
                                      </p:cBhvr>
                                    </p:animEffect>
                                  </p:childTnLst>
                                </p:cTn>
                              </p:par>
                            </p:childTnLst>
                          </p:cTn>
                        </p:par>
                        <p:par>
                          <p:cTn id="20" fill="hold">
                            <p:stCondLst>
                              <p:cond delay="16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par>
                                <p:cTn id="24" presetID="22" presetClass="entr" presetSubtype="8"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2150"/>
                            </p:stCondLst>
                            <p:childTnLst>
                              <p:par>
                                <p:cTn id="28" presetID="10" presetClass="entr" presetSubtype="0"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22" presetClass="entr" presetSubtype="8"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2650"/>
                            </p:stCondLst>
                            <p:childTnLst>
                              <p:par>
                                <p:cTn id="35" presetID="10" presetClass="entr" presetSubtype="0"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par>
                          <p:cTn id="38" fill="hold">
                            <p:stCondLst>
                              <p:cond delay="3150"/>
                            </p:stCondLst>
                            <p:childTnLst>
                              <p:par>
                                <p:cTn id="39" presetID="10" presetClass="entr" presetSubtype="0"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P spid="30"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0" y="-1"/>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CREATION</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cxnSp>
        <p:nvCxnSpPr>
          <p:cNvPr id="20" name="Straight Connector 19"/>
          <p:cNvCxnSpPr/>
          <p:nvPr/>
        </p:nvCxnSpPr>
        <p:spPr>
          <a:xfrm flipV="1">
            <a:off x="876300" y="2752758"/>
            <a:ext cx="4053055" cy="20097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3" idx="6"/>
          </p:cNvCxnSpPr>
          <p:nvPr/>
        </p:nvCxnSpPr>
        <p:spPr>
          <a:xfrm flipV="1">
            <a:off x="3419475" y="3371850"/>
            <a:ext cx="1676400" cy="162218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619125" y="4593785"/>
            <a:ext cx="2800350" cy="80049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noFill/>
            </a:endParaRPr>
          </a:p>
        </p:txBody>
      </p:sp>
      <p:pic>
        <p:nvPicPr>
          <p:cNvPr id="33" name="Picture 32"/>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7061" t="63107" r="10547" b="21360"/>
          <a:stretch/>
        </p:blipFill>
        <p:spPr>
          <a:xfrm>
            <a:off x="4426472" y="2321063"/>
            <a:ext cx="7112000" cy="1895475"/>
          </a:xfrm>
          <a:prstGeom prst="ellipse">
            <a:avLst/>
          </a:prstGeom>
          <a:ln w="38100" cap="rnd">
            <a:solidFill>
              <a:schemeClr val="tx1"/>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cxnSp>
        <p:nvCxnSpPr>
          <p:cNvPr id="36" name="Straight Connector 35"/>
          <p:cNvCxnSpPr/>
          <p:nvPr/>
        </p:nvCxnSpPr>
        <p:spPr>
          <a:xfrm>
            <a:off x="5315845" y="2855948"/>
            <a:ext cx="1554480"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23553" y="4243770"/>
            <a:ext cx="5763521"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Campaign promise</a:t>
            </a:r>
          </a:p>
        </p:txBody>
      </p:sp>
      <p:sp>
        <p:nvSpPr>
          <p:cNvPr id="43" name="Rectangle 42"/>
          <p:cNvSpPr/>
          <p:nvPr/>
        </p:nvSpPr>
        <p:spPr>
          <a:xfrm>
            <a:off x="5123553" y="4660936"/>
            <a:ext cx="5763521"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Mandate of the President</a:t>
            </a:r>
          </a:p>
        </p:txBody>
      </p:sp>
      <p:sp>
        <p:nvSpPr>
          <p:cNvPr id="44" name="Rectangle 43"/>
          <p:cNvSpPr/>
          <p:nvPr/>
        </p:nvSpPr>
        <p:spPr>
          <a:xfrm>
            <a:off x="5123553" y="5059854"/>
            <a:ext cx="6763647" cy="437043"/>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Exercise Presidential power:</a:t>
            </a:r>
          </a:p>
        </p:txBody>
      </p:sp>
      <p:sp>
        <p:nvSpPr>
          <p:cNvPr id="45" name="Rectangle 44"/>
          <p:cNvSpPr/>
          <p:nvPr/>
        </p:nvSpPr>
        <p:spPr>
          <a:xfrm>
            <a:off x="5867398" y="5536567"/>
            <a:ext cx="6324601" cy="355931"/>
          </a:xfrm>
          <a:prstGeom prst="rect">
            <a:avLst/>
          </a:prstGeom>
        </p:spPr>
        <p:txBody>
          <a:bodyPr wrap="square">
            <a:spAutoFit/>
          </a:bodyPr>
          <a:lstStyle/>
          <a:p>
            <a:pPr marL="571500" indent="-571500">
              <a:lnSpc>
                <a:spcPct val="70000"/>
              </a:lnSpc>
              <a:buFont typeface="Wingdings" panose="05000000000000000000" pitchFamily="2" charset="2"/>
              <a:buChar char="Ø"/>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Dismiss/discipline</a:t>
            </a:r>
          </a:p>
        </p:txBody>
      </p:sp>
      <p:cxnSp>
        <p:nvCxnSpPr>
          <p:cNvPr id="25" name="Straight Connector 24"/>
          <p:cNvCxnSpPr/>
          <p:nvPr/>
        </p:nvCxnSpPr>
        <p:spPr>
          <a:xfrm>
            <a:off x="5800200" y="3759518"/>
            <a:ext cx="3291840"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772946" y="1571913"/>
            <a:ext cx="8419053" cy="44377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WHY WAS THE COMMISSION CREATED?</a:t>
            </a:r>
          </a:p>
        </p:txBody>
      </p:sp>
      <p:sp>
        <p:nvSpPr>
          <p:cNvPr id="2" name="Rectangle 1"/>
          <p:cNvSpPr/>
          <p:nvPr/>
        </p:nvSpPr>
        <p:spPr>
          <a:xfrm>
            <a:off x="5867398" y="5896976"/>
            <a:ext cx="5804649" cy="614464"/>
          </a:xfrm>
          <a:prstGeom prst="rect">
            <a:avLst/>
          </a:prstGeom>
        </p:spPr>
        <p:txBody>
          <a:bodyPr wrap="square">
            <a:spAutoFit/>
          </a:bodyPr>
          <a:lstStyle/>
          <a:p>
            <a:pPr marL="571500" indent="-571500">
              <a:lnSpc>
                <a:spcPct val="70000"/>
              </a:lnSpc>
              <a:buFont typeface="Wingdings" panose="05000000000000000000" pitchFamily="2" charset="2"/>
              <a:buChar char="Ø"/>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 and fact-finding inquiries</a:t>
            </a:r>
          </a:p>
        </p:txBody>
      </p:sp>
      <p:sp>
        <p:nvSpPr>
          <p:cNvPr id="24"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8" name="Picture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403418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childTnLst>
                                </p:cTn>
                              </p:par>
                              <p:par>
                                <p:cTn id="27" presetID="22" presetClass="entr" presetSubtype="8"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2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4" grpId="0"/>
      <p:bldP spid="45"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5230" y="-5345"/>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CREATION</a:t>
            </a:r>
          </a:p>
        </p:txBody>
      </p:sp>
      <p:cxnSp>
        <p:nvCxnSpPr>
          <p:cNvPr id="20" name="Straight Connector 19"/>
          <p:cNvCxnSpPr>
            <a:stCxn id="23" idx="0"/>
            <a:endCxn id="17" idx="1"/>
          </p:cNvCxnSpPr>
          <p:nvPr/>
        </p:nvCxnSpPr>
        <p:spPr>
          <a:xfrm flipV="1">
            <a:off x="2031224" y="2708425"/>
            <a:ext cx="3633034" cy="51348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3" idx="6"/>
          </p:cNvCxnSpPr>
          <p:nvPr/>
        </p:nvCxnSpPr>
        <p:spPr>
          <a:xfrm flipV="1">
            <a:off x="3431399" y="3358517"/>
            <a:ext cx="1683526" cy="1517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631049" y="3221907"/>
            <a:ext cx="2800350" cy="576809"/>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noFill/>
            </a:endParaRPr>
          </a:p>
        </p:txBody>
      </p:sp>
      <p:sp>
        <p:nvSpPr>
          <p:cNvPr id="24" name="Rectangle 23"/>
          <p:cNvSpPr/>
          <p:nvPr/>
        </p:nvSpPr>
        <p:spPr>
          <a:xfrm>
            <a:off x="3772946" y="1571913"/>
            <a:ext cx="8419053" cy="765209"/>
          </a:xfrm>
          <a:prstGeom prst="rect">
            <a:avLst/>
          </a:prstGeom>
        </p:spPr>
        <p:txBody>
          <a:bodyPr wrap="square">
            <a:spAutoFit/>
          </a:bodyPr>
          <a:lstStyle/>
          <a:p>
            <a:pPr algn="ctr">
              <a:lnSpc>
                <a:spcPct val="70000"/>
              </a:lnSpc>
            </a:pPr>
            <a:r>
              <a:rPr lang="en-US" sz="31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IS THE PRESIDENTIAL </a:t>
            </a:r>
          </a:p>
          <a:p>
            <a:pPr algn="ctr">
              <a:lnSpc>
                <a:spcPct val="70000"/>
              </a:lnSpc>
            </a:pPr>
            <a:r>
              <a:rPr lang="en-US" sz="31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ANTI-CORRUPTION COMMISSION (PACC)?</a:t>
            </a:r>
          </a:p>
        </p:txBody>
      </p:sp>
      <p:pic>
        <p:nvPicPr>
          <p:cNvPr id="17" name="Picture 16"/>
          <p:cNvPicPr>
            <a:picLocks noChangeAspect="1"/>
          </p:cNvPicPr>
          <p:nvPr/>
        </p:nvPicPr>
        <p:blipFill rotWithShape="1">
          <a:blip r:embed="rId5">
            <a:extLst>
              <a:ext uri="{28A0092B-C50C-407E-A947-70E740481C1C}">
                <a14:useLocalDpi xmlns:a14="http://schemas.microsoft.com/office/drawing/2010/main" val="0"/>
              </a:ext>
            </a:extLst>
          </a:blip>
          <a:srcRect l="3416" t="34220" r="6763" b="55231"/>
          <a:stretch/>
        </p:blipFill>
        <p:spPr>
          <a:xfrm>
            <a:off x="4689475" y="2546588"/>
            <a:ext cx="6656238" cy="1105091"/>
          </a:xfrm>
          <a:prstGeom prst="ellipse">
            <a:avLst/>
          </a:prstGeom>
          <a:ln w="28575" cap="rnd">
            <a:solidFill>
              <a:schemeClr val="tx1"/>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39" name="Rectangle 38"/>
          <p:cNvSpPr/>
          <p:nvPr/>
        </p:nvSpPr>
        <p:spPr>
          <a:xfrm>
            <a:off x="4062448" y="3788289"/>
            <a:ext cx="7719977"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Under the Office of the President</a:t>
            </a:r>
          </a:p>
        </p:txBody>
      </p:sp>
      <p:cxnSp>
        <p:nvCxnSpPr>
          <p:cNvPr id="42" name="Straight Connector 41"/>
          <p:cNvCxnSpPr/>
          <p:nvPr/>
        </p:nvCxnSpPr>
        <p:spPr>
          <a:xfrm>
            <a:off x="9299976" y="2968845"/>
            <a:ext cx="1188720"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789519" y="3118183"/>
            <a:ext cx="594360" cy="33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795151" y="3126053"/>
            <a:ext cx="1737360"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804301" y="3258598"/>
            <a:ext cx="1148949" cy="86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4062447" y="4213093"/>
            <a:ext cx="7719977" cy="781752"/>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and investigate administrative and criminal cases</a:t>
            </a:r>
          </a:p>
        </p:txBody>
      </p:sp>
      <p:sp>
        <p:nvSpPr>
          <p:cNvPr id="25"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4144074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250"/>
                                        <p:tgtEl>
                                          <p:spTgt spid="27"/>
                                        </p:tgtEl>
                                      </p:cBhvr>
                                    </p:animEffect>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heel(1)">
                                      <p:cBhvr>
                                        <p:cTn id="15" dur="500"/>
                                        <p:tgtEl>
                                          <p:spTgt spid="23"/>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175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22" presetClass="entr" presetSubtype="8"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22" presetClass="entr" presetSubtype="8"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par>
                          <p:cTn id="44" fill="hold">
                            <p:stCondLst>
                              <p:cond delay="3250"/>
                            </p:stCondLst>
                            <p:childTnLst>
                              <p:par>
                                <p:cTn id="45" presetID="22" presetClass="entr" presetSubtype="8"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39"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0" y="-2"/>
            <a:ext cx="12192001" cy="6858001"/>
            <a:chOff x="0" y="-1"/>
            <a:chExt cx="12192001"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0"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CREATION</a:t>
            </a:r>
          </a:p>
        </p:txBody>
      </p:sp>
      <p:cxnSp>
        <p:nvCxnSpPr>
          <p:cNvPr id="20" name="Straight Connector 19"/>
          <p:cNvCxnSpPr>
            <a:stCxn id="23" idx="0"/>
          </p:cNvCxnSpPr>
          <p:nvPr/>
        </p:nvCxnSpPr>
        <p:spPr>
          <a:xfrm flipV="1">
            <a:off x="1971688" y="2790825"/>
            <a:ext cx="3083701" cy="9311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3" idx="6"/>
          </p:cNvCxnSpPr>
          <p:nvPr/>
        </p:nvCxnSpPr>
        <p:spPr>
          <a:xfrm flipV="1">
            <a:off x="3371863" y="3295650"/>
            <a:ext cx="1683526" cy="8465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71513" y="3721928"/>
            <a:ext cx="2800350" cy="840547"/>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noFill/>
            </a:endParaRPr>
          </a:p>
        </p:txBody>
      </p:sp>
      <p:pic>
        <p:nvPicPr>
          <p:cNvPr id="17" name="Picture 16"/>
          <p:cNvPicPr>
            <a:picLocks noChangeAspect="1"/>
          </p:cNvPicPr>
          <p:nvPr/>
        </p:nvPicPr>
        <p:blipFill rotWithShape="1">
          <a:blip r:embed="rId5">
            <a:extLst>
              <a:ext uri="{28A0092B-C50C-407E-A947-70E740481C1C}">
                <a14:useLocalDpi xmlns:a14="http://schemas.microsoft.com/office/drawing/2010/main" val="0"/>
              </a:ext>
            </a:extLst>
          </a:blip>
          <a:srcRect l="3930" t="43644" r="6249" b="46172"/>
          <a:stretch/>
        </p:blipFill>
        <p:spPr>
          <a:xfrm>
            <a:off x="4689475" y="2514600"/>
            <a:ext cx="6656238" cy="1066800"/>
          </a:xfrm>
          <a:prstGeom prst="ellipse">
            <a:avLst/>
          </a:prstGeom>
          <a:ln w="28575" cap="rnd">
            <a:solidFill>
              <a:schemeClr val="tx1"/>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cxnSp>
        <p:nvCxnSpPr>
          <p:cNvPr id="42" name="Straight Connector 41"/>
          <p:cNvCxnSpPr/>
          <p:nvPr/>
        </p:nvCxnSpPr>
        <p:spPr>
          <a:xfrm>
            <a:off x="5758805" y="2971607"/>
            <a:ext cx="2103120" cy="131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062448" y="3788289"/>
            <a:ext cx="7719977" cy="44377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Under the Office of the President</a:t>
            </a:r>
          </a:p>
        </p:txBody>
      </p:sp>
      <p:sp>
        <p:nvSpPr>
          <p:cNvPr id="33" name="Rectangle 32"/>
          <p:cNvSpPr/>
          <p:nvPr/>
        </p:nvSpPr>
        <p:spPr>
          <a:xfrm>
            <a:off x="4062447" y="4213093"/>
            <a:ext cx="7719977" cy="781752"/>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and investigate administrative and criminal cases</a:t>
            </a:r>
          </a:p>
        </p:txBody>
      </p:sp>
      <p:sp>
        <p:nvSpPr>
          <p:cNvPr id="34" name="Rectangle 33"/>
          <p:cNvSpPr/>
          <p:nvPr/>
        </p:nvSpPr>
        <p:spPr>
          <a:xfrm>
            <a:off x="4071411" y="4970179"/>
            <a:ext cx="7719977" cy="788486"/>
          </a:xfrm>
          <a:prstGeom prst="rect">
            <a:avLst/>
          </a:prstGeom>
        </p:spPr>
        <p:txBody>
          <a:bodyPr wrap="square">
            <a:spAutoFit/>
          </a:bodyPr>
          <a:lstStyle/>
          <a:p>
            <a:pPr marL="571500" indent="-571500">
              <a:lnSpc>
                <a:spcPct val="70000"/>
              </a:lnSpc>
              <a:buFont typeface="Arial" panose="020B0604020202020204" pitchFamily="34" charset="0"/>
              <a:buChar char="•"/>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Headed by a Chairman and 4 Commissioners (majority lawyers)</a:t>
            </a:r>
          </a:p>
        </p:txBody>
      </p:sp>
      <p:sp>
        <p:nvSpPr>
          <p:cNvPr id="21"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9" name="Rectangle 28"/>
          <p:cNvSpPr/>
          <p:nvPr/>
        </p:nvSpPr>
        <p:spPr>
          <a:xfrm>
            <a:off x="3772946" y="1571913"/>
            <a:ext cx="8419053" cy="765209"/>
          </a:xfrm>
          <a:prstGeom prst="rect">
            <a:avLst/>
          </a:prstGeom>
        </p:spPr>
        <p:txBody>
          <a:bodyPr wrap="square">
            <a:spAutoFit/>
          </a:bodyPr>
          <a:lstStyle/>
          <a:p>
            <a:pPr algn="ctr">
              <a:lnSpc>
                <a:spcPct val="70000"/>
              </a:lnSpc>
            </a:pPr>
            <a:r>
              <a:rPr lang="en-US" sz="31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IS THE PRESIDENTIAL </a:t>
            </a:r>
          </a:p>
          <a:p>
            <a:pPr algn="ctr">
              <a:lnSpc>
                <a:spcPct val="70000"/>
              </a:lnSpc>
            </a:pPr>
            <a:r>
              <a:rPr lang="en-US" sz="31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ANTI-CORRUPTION COMMISSION (PACC)?</a:t>
            </a:r>
          </a:p>
        </p:txBody>
      </p:sp>
    </p:spTree>
    <p:extLst>
      <p:ext uri="{BB962C8B-B14F-4D97-AF65-F5344CB8AC3E}">
        <p14:creationId xmlns:p14="http://schemas.microsoft.com/office/powerpoint/2010/main" val="241245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6686" t="10055" r="16455" b="17897"/>
          <a:stretch/>
        </p:blipFill>
        <p:spPr>
          <a:xfrm>
            <a:off x="340303" y="1632646"/>
            <a:ext cx="3381843" cy="4789653"/>
          </a:xfrm>
          <a:prstGeom prst="rect">
            <a:avLst/>
          </a:prstGeom>
        </p:spPr>
      </p:pic>
      <p:sp>
        <p:nvSpPr>
          <p:cNvPr id="50" name="Rectangle 49"/>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cxnSp>
        <p:nvCxnSpPr>
          <p:cNvPr id="51" name="Straight Connector 50"/>
          <p:cNvCxnSpPr/>
          <p:nvPr/>
        </p:nvCxnSpPr>
        <p:spPr>
          <a:xfrm>
            <a:off x="2577455" y="2844348"/>
            <a:ext cx="109728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81980" y="2939598"/>
            <a:ext cx="30175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681980" y="3034848"/>
            <a:ext cx="30175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097288" y="3338426"/>
            <a:ext cx="109728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17415303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22" presetClass="entr" presetSubtype="8"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left)">
                                      <p:cBhvr>
                                        <p:cTn id="21" dur="500"/>
                                        <p:tgtEl>
                                          <p:spTgt spid="5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500"/>
                                        <p:tgtEl>
                                          <p:spTgt spid="58"/>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left)">
                                      <p:cBhvr>
                                        <p:cTn id="3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7"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6686" t="10055" r="16455" b="17897"/>
          <a:stretch/>
        </p:blipFill>
        <p:spPr>
          <a:xfrm>
            <a:off x="340303" y="1632646"/>
            <a:ext cx="3381843" cy="4789653"/>
          </a:xfrm>
          <a:prstGeom prst="rect">
            <a:avLst/>
          </a:prstGeom>
        </p:spPr>
      </p:pic>
      <p:cxnSp>
        <p:nvCxnSpPr>
          <p:cNvPr id="55" name="Straight Connector 54"/>
          <p:cNvCxnSpPr/>
          <p:nvPr/>
        </p:nvCxnSpPr>
        <p:spPr>
          <a:xfrm>
            <a:off x="1886835" y="5917526"/>
            <a:ext cx="173736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4112958" y="303174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p:txBody>
      </p:sp>
      <p:cxnSp>
        <p:nvCxnSpPr>
          <p:cNvPr id="30" name="Straight Connector 29"/>
          <p:cNvCxnSpPr/>
          <p:nvPr/>
        </p:nvCxnSpPr>
        <p:spPr>
          <a:xfrm>
            <a:off x="638948" y="6036752"/>
            <a:ext cx="100584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2" name="Rectangle 21"/>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1667130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22" presetClass="entr" presetSubtype="8"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03" y="1641661"/>
            <a:ext cx="3381843" cy="4780638"/>
          </a:xfrm>
          <a:prstGeom prst="rect">
            <a:avLst/>
          </a:prstGeom>
          <a:ln>
            <a:solidFill>
              <a:schemeClr val="tx1"/>
            </a:solidFill>
          </a:ln>
          <a:effectLst>
            <a:outerShdw blurRad="50800" dist="38100" dir="2700000" algn="tl" rotWithShape="0">
              <a:prstClr val="black">
                <a:alpha val="40000"/>
              </a:prstClr>
            </a:outerShdw>
          </a:effectLst>
        </p:spPr>
      </p:pic>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6686" t="10055" r="16455" b="17897"/>
          <a:stretch/>
        </p:blipFill>
        <p:spPr>
          <a:xfrm>
            <a:off x="340303" y="1632646"/>
            <a:ext cx="3381843" cy="4789653"/>
          </a:xfrm>
          <a:prstGeom prst="rect">
            <a:avLst/>
          </a:prstGeom>
        </p:spPr>
      </p:pic>
      <p:sp>
        <p:nvSpPr>
          <p:cNvPr id="50" name="Rectangle 49"/>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cxnSp>
        <p:nvCxnSpPr>
          <p:cNvPr id="62" name="Straight Connector 61"/>
          <p:cNvCxnSpPr/>
          <p:nvPr/>
        </p:nvCxnSpPr>
        <p:spPr>
          <a:xfrm>
            <a:off x="631094" y="6309321"/>
            <a:ext cx="192024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4112958" y="303174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p:txBody>
      </p:sp>
      <p:sp>
        <p:nvSpPr>
          <p:cNvPr id="64" name="Rectangle 63"/>
          <p:cNvSpPr/>
          <p:nvPr/>
        </p:nvSpPr>
        <p:spPr>
          <a:xfrm>
            <a:off x="4112958" y="3724338"/>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19"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Tree>
    <p:extLst>
      <p:ext uri="{BB962C8B-B14F-4D97-AF65-F5344CB8AC3E}">
        <p14:creationId xmlns:p14="http://schemas.microsoft.com/office/powerpoint/2010/main" val="2540823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22" presetClass="entr" presetSubtype="8"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ipe(left)">
                                      <p:cBhvr>
                                        <p:cTn id="1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sp>
        <p:nvSpPr>
          <p:cNvPr id="63" name="Rectangle 62"/>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22" name="Rectangle 21"/>
          <p:cNvSpPr/>
          <p:nvPr/>
        </p:nvSpPr>
        <p:spPr>
          <a:xfrm>
            <a:off x="4112958" y="415148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7238" t="9302" r="15795" b="18227"/>
          <a:stretch/>
        </p:blipFill>
        <p:spPr>
          <a:xfrm>
            <a:off x="351991" y="1629590"/>
            <a:ext cx="3369143" cy="4790580"/>
          </a:xfrm>
          <a:prstGeom prst="rect">
            <a:avLst/>
          </a:prstGeom>
          <a:ln w="19050" cap="sq">
            <a:solidFill>
              <a:srgbClr val="000000"/>
            </a:solidFill>
            <a:prstDash val="solid"/>
            <a:miter lim="800000"/>
          </a:ln>
          <a:effectLst>
            <a:outerShdw blurRad="50800" dist="38100" dir="2700000" algn="tl" rotWithShape="0">
              <a:prstClr val="black">
                <a:alpha val="40000"/>
              </a:prstClr>
            </a:outerShdw>
          </a:effectLst>
        </p:spPr>
      </p:pic>
      <p:cxnSp>
        <p:nvCxnSpPr>
          <p:cNvPr id="30" name="Straight Connector 29"/>
          <p:cNvCxnSpPr/>
          <p:nvPr/>
        </p:nvCxnSpPr>
        <p:spPr>
          <a:xfrm>
            <a:off x="2691755" y="2988722"/>
            <a:ext cx="100584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36235" y="3074397"/>
            <a:ext cx="137160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112958" y="3725130"/>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19"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4" name="Rectangle 23"/>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3772829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sp>
        <p:nvSpPr>
          <p:cNvPr id="23" name="Rectangle 22"/>
          <p:cNvSpPr/>
          <p:nvPr/>
        </p:nvSpPr>
        <p:spPr>
          <a:xfrm>
            <a:off x="4112958" y="4548960"/>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Preventive Suspension</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7238" t="9302" r="15795" b="18227"/>
          <a:stretch/>
        </p:blipFill>
        <p:spPr>
          <a:xfrm>
            <a:off x="351991" y="1629590"/>
            <a:ext cx="3369143" cy="4790580"/>
          </a:xfrm>
          <a:prstGeom prst="rect">
            <a:avLst/>
          </a:prstGeom>
          <a:ln w="19050" cap="sq">
            <a:solidFill>
              <a:srgbClr val="000000"/>
            </a:solidFill>
            <a:prstDash val="solid"/>
            <a:miter lim="800000"/>
          </a:ln>
          <a:effectLst>
            <a:outerShdw blurRad="50800" dist="38100" dir="2700000" algn="tl" rotWithShape="0">
              <a:prstClr val="black">
                <a:alpha val="40000"/>
              </a:prstClr>
            </a:outerShdw>
          </a:effectLst>
        </p:spPr>
      </p:pic>
      <p:cxnSp>
        <p:nvCxnSpPr>
          <p:cNvPr id="31" name="Straight Connector 30"/>
          <p:cNvCxnSpPr/>
          <p:nvPr/>
        </p:nvCxnSpPr>
        <p:spPr>
          <a:xfrm>
            <a:off x="1123950" y="4307271"/>
            <a:ext cx="25603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09575" y="4392090"/>
            <a:ext cx="91440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25" name="Rectangle 24"/>
          <p:cNvSpPr/>
          <p:nvPr/>
        </p:nvSpPr>
        <p:spPr>
          <a:xfrm>
            <a:off x="4112958" y="4152674"/>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sp>
        <p:nvSpPr>
          <p:cNvPr id="26" name="Rectangle 25"/>
          <p:cNvSpPr/>
          <p:nvPr/>
        </p:nvSpPr>
        <p:spPr>
          <a:xfrm>
            <a:off x="4112958" y="3725130"/>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20"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7" name="Rectangle 26"/>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2696309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sp>
        <p:nvSpPr>
          <p:cNvPr id="26" name="Rectangle 25"/>
          <p:cNvSpPr/>
          <p:nvPr/>
        </p:nvSpPr>
        <p:spPr>
          <a:xfrm>
            <a:off x="4105078" y="489663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Administer oaths and issue subpoenas</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7238" t="9302" r="15795" b="18227"/>
          <a:stretch/>
        </p:blipFill>
        <p:spPr>
          <a:xfrm>
            <a:off x="351991" y="1629590"/>
            <a:ext cx="3369143" cy="4790580"/>
          </a:xfrm>
          <a:prstGeom prst="rect">
            <a:avLst/>
          </a:prstGeom>
          <a:ln w="19050" cap="sq">
            <a:solidFill>
              <a:srgbClr val="000000"/>
            </a:solidFill>
            <a:prstDash val="solid"/>
            <a:miter lim="800000"/>
          </a:ln>
          <a:effectLst>
            <a:outerShdw blurRad="50800" dist="38100" dir="2700000" algn="tl" rotWithShape="0">
              <a:prstClr val="black">
                <a:alpha val="40000"/>
              </a:prstClr>
            </a:outerShdw>
          </a:effectLst>
        </p:spPr>
      </p:pic>
      <p:cxnSp>
        <p:nvCxnSpPr>
          <p:cNvPr id="31" name="Straight Connector 30"/>
          <p:cNvCxnSpPr/>
          <p:nvPr/>
        </p:nvCxnSpPr>
        <p:spPr>
          <a:xfrm>
            <a:off x="1971558" y="5375649"/>
            <a:ext cx="16459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90642" y="5444708"/>
            <a:ext cx="11887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112958" y="4548960"/>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Preventive Suspension</a:t>
            </a:r>
          </a:p>
        </p:txBody>
      </p:sp>
      <p:sp>
        <p:nvSpPr>
          <p:cNvPr id="27" name="Rectangle 26"/>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28" name="Rectangle 27"/>
          <p:cNvSpPr/>
          <p:nvPr/>
        </p:nvSpPr>
        <p:spPr>
          <a:xfrm>
            <a:off x="4112958" y="415148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sp>
        <p:nvSpPr>
          <p:cNvPr id="29" name="Rectangle 28"/>
          <p:cNvSpPr/>
          <p:nvPr/>
        </p:nvSpPr>
        <p:spPr>
          <a:xfrm>
            <a:off x="4112958" y="3736006"/>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21"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3" name="Rectangle 22"/>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1996052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17930" y="92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sp>
        <p:nvSpPr>
          <p:cNvPr id="29" name="Rectangle 28"/>
          <p:cNvSpPr/>
          <p:nvPr/>
        </p:nvSpPr>
        <p:spPr>
          <a:xfrm>
            <a:off x="4112958" y="524841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Submit report and recommendation to the President</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5641" t="9028" r="14268" b="19444"/>
          <a:stretch/>
        </p:blipFill>
        <p:spPr>
          <a:xfrm>
            <a:off x="455833" y="1642427"/>
            <a:ext cx="3359151" cy="4768219"/>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cxnSp>
        <p:nvCxnSpPr>
          <p:cNvPr id="31" name="Straight Connector 30"/>
          <p:cNvCxnSpPr/>
          <p:nvPr/>
        </p:nvCxnSpPr>
        <p:spPr>
          <a:xfrm>
            <a:off x="617874" y="1801459"/>
            <a:ext cx="274320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105078" y="489663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Administer oaths and issue subpoenas</a:t>
            </a:r>
          </a:p>
        </p:txBody>
      </p:sp>
      <p:sp>
        <p:nvSpPr>
          <p:cNvPr id="27" name="Rectangle 26"/>
          <p:cNvSpPr/>
          <p:nvPr/>
        </p:nvSpPr>
        <p:spPr>
          <a:xfrm>
            <a:off x="4112958" y="4548960"/>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Preventive Suspension</a:t>
            </a:r>
          </a:p>
        </p:txBody>
      </p:sp>
      <p:sp>
        <p:nvSpPr>
          <p:cNvPr id="28" name="Rectangle 27"/>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30" name="Rectangle 29"/>
          <p:cNvSpPr/>
          <p:nvPr/>
        </p:nvSpPr>
        <p:spPr>
          <a:xfrm>
            <a:off x="4112958" y="415148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sp>
        <p:nvSpPr>
          <p:cNvPr id="32" name="Rectangle 31"/>
          <p:cNvSpPr/>
          <p:nvPr/>
        </p:nvSpPr>
        <p:spPr>
          <a:xfrm>
            <a:off x="4112958" y="3736006"/>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21"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3" name="Rectangle 22"/>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25344424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par>
                                <p:cTn id="12" presetID="22" presetClass="entr" presetSubtype="8"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rot="10800000">
            <a:off x="-22692" y="100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5641" t="9028" r="14268" b="19444"/>
          <a:stretch/>
        </p:blipFill>
        <p:spPr>
          <a:xfrm>
            <a:off x="455833" y="1642427"/>
            <a:ext cx="3359151" cy="4768219"/>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cxnSp>
        <p:nvCxnSpPr>
          <p:cNvPr id="31" name="Straight Connector 30"/>
          <p:cNvCxnSpPr/>
          <p:nvPr/>
        </p:nvCxnSpPr>
        <p:spPr>
          <a:xfrm>
            <a:off x="2980074" y="2391653"/>
            <a:ext cx="73152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112958" y="5834871"/>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Refer to or deputize other agencies</a:t>
            </a:r>
          </a:p>
        </p:txBody>
      </p:sp>
      <p:cxnSp>
        <p:nvCxnSpPr>
          <p:cNvPr id="28" name="Straight Connector 27"/>
          <p:cNvCxnSpPr/>
          <p:nvPr/>
        </p:nvCxnSpPr>
        <p:spPr>
          <a:xfrm>
            <a:off x="625937" y="2462314"/>
            <a:ext cx="3108960" cy="131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112958" y="524841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Submit report and recommendation to the President</a:t>
            </a:r>
          </a:p>
        </p:txBody>
      </p:sp>
      <p:sp>
        <p:nvSpPr>
          <p:cNvPr id="32" name="Rectangle 31"/>
          <p:cNvSpPr/>
          <p:nvPr/>
        </p:nvSpPr>
        <p:spPr>
          <a:xfrm>
            <a:off x="4105078" y="489663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Administer oaths and issue subpoenas</a:t>
            </a:r>
          </a:p>
        </p:txBody>
      </p:sp>
      <p:sp>
        <p:nvSpPr>
          <p:cNvPr id="33" name="Rectangle 32"/>
          <p:cNvSpPr/>
          <p:nvPr/>
        </p:nvSpPr>
        <p:spPr>
          <a:xfrm>
            <a:off x="4112958" y="4548960"/>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Preventive Suspension</a:t>
            </a:r>
          </a:p>
        </p:txBody>
      </p:sp>
      <p:sp>
        <p:nvSpPr>
          <p:cNvPr id="34" name="Rectangle 33"/>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35" name="Rectangle 34"/>
          <p:cNvSpPr/>
          <p:nvPr/>
        </p:nvSpPr>
        <p:spPr>
          <a:xfrm>
            <a:off x="4112958" y="4152674"/>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sp>
        <p:nvSpPr>
          <p:cNvPr id="36" name="Rectangle 35"/>
          <p:cNvSpPr/>
          <p:nvPr/>
        </p:nvSpPr>
        <p:spPr>
          <a:xfrm>
            <a:off x="4112958" y="3736006"/>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23"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6" name="Rectangle 25"/>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162733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
          <p:cNvGrpSpPr/>
          <p:nvPr/>
        </p:nvGrpSpPr>
        <p:grpSpPr>
          <a:xfrm rot="10800000">
            <a:off x="-22692" y="1006"/>
            <a:ext cx="12201526" cy="6858001"/>
            <a:chOff x="-9525" y="-1"/>
            <a:chExt cx="12201526" cy="6858001"/>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434"/>
            <a:stretch/>
          </p:blipFill>
          <p:spPr>
            <a:xfrm rot="10800000">
              <a:off x="-9525" y="0"/>
              <a:ext cx="12192000" cy="6858000"/>
            </a:xfrm>
            <a:prstGeom prst="rect">
              <a:avLst/>
            </a:prstGeom>
          </p:spPr>
        </p:pic>
        <p:sp>
          <p:nvSpPr>
            <p:cNvPr id="7" name="Rectangle 6"/>
            <p:cNvSpPr/>
            <p:nvPr/>
          </p:nvSpPr>
          <p:spPr>
            <a:xfrm>
              <a:off x="0" y="-1"/>
              <a:ext cx="12192001" cy="259977"/>
            </a:xfrm>
            <a:prstGeom prst="rect">
              <a:avLst/>
            </a:prstGeom>
            <a:solidFill>
              <a:srgbClr val="0C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2"/>
          <p:cNvSpPr txBox="1">
            <a:spLocks noChangeArrowheads="1"/>
          </p:cNvSpPr>
          <p:nvPr/>
        </p:nvSpPr>
        <p:spPr bwMode="auto">
          <a:xfrm>
            <a:off x="-1" y="6596389"/>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r>
              <a:rPr kumimoji="0" lang="en-US" altLang="en-US" sz="1100" b="0" i="0" u="none" strike="noStrike" cap="none" spc="650" normalizeH="0" dirty="0">
                <a:ln>
                  <a:noFill/>
                </a:ln>
                <a:solidFill>
                  <a:schemeClr val="accent5">
                    <a:lumMod val="75000"/>
                  </a:schemeClr>
                </a:solidFill>
                <a:effectLst/>
                <a:latin typeface="Rockwell" panose="02060603020205020403" pitchFamily="18" charset="0"/>
              </a:rPr>
              <a:t> •</a:t>
            </a:r>
            <a:r>
              <a:rPr kumimoji="0" lang="en-US" altLang="en-US" sz="1100" b="0" i="0" u="none" strike="noStrike" cap="none" spc="650" normalizeH="0" baseline="0" dirty="0">
                <a:ln>
                  <a:noFill/>
                </a:ln>
                <a:solidFill>
                  <a:schemeClr val="accent5">
                    <a:lumMod val="75000"/>
                  </a:schemeClr>
                </a:solidFill>
                <a:effectLst/>
                <a:latin typeface="Rockwell" panose="02060603020205020403" pitchFamily="18" charset="0"/>
              </a:rPr>
              <a:t> JUSTICE • TRUTH</a:t>
            </a:r>
            <a:endParaRPr kumimoji="0" lang="en-US" altLang="en-US" sz="1800" b="0" i="0" u="none" strike="noStrike" cap="none" spc="650" normalizeH="0" baseline="0" dirty="0">
              <a:ln>
                <a:noFill/>
              </a:ln>
              <a:solidFill>
                <a:schemeClr val="accent5">
                  <a:lumMod val="75000"/>
                </a:schemeClr>
              </a:solidFill>
              <a:effectLst/>
              <a:latin typeface="Arial" panose="020B0604020202020204" pitchFamily="34" charset="0"/>
            </a:endParaRPr>
          </a:p>
        </p:txBody>
      </p:sp>
      <p:sp>
        <p:nvSpPr>
          <p:cNvPr id="14" name="Text Box 2"/>
          <p:cNvSpPr txBox="1">
            <a:spLocks noChangeArrowheads="1"/>
          </p:cNvSpPr>
          <p:nvPr/>
        </p:nvSpPr>
        <p:spPr bwMode="auto">
          <a:xfrm>
            <a:off x="-2" y="1152526"/>
            <a:ext cx="121920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eaLnBrk="0" fontAlgn="base" hangingPunct="0">
              <a:spcBef>
                <a:spcPct val="0"/>
              </a:spcBef>
              <a:spcAft>
                <a:spcPts val="800"/>
              </a:spcAft>
            </a:pPr>
            <a:r>
              <a:rPr kumimoji="0" lang="en-US" altLang="en-US" sz="1100" b="0" i="0" u="none" strike="noStrike" cap="none" spc="650" normalizeH="0" baseline="0" dirty="0">
                <a:ln>
                  <a:noFill/>
                </a:ln>
                <a:solidFill>
                  <a:srgbClr val="E7300B"/>
                </a:solidFill>
                <a:effectLst/>
                <a:latin typeface="Rockwell" panose="02060603020205020403" pitchFamily="18" charset="0"/>
              </a:rPr>
              <a:t>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r>
              <a:rPr kumimoji="0" lang="en-US" altLang="en-US" sz="1100" b="0" i="0" u="none" strike="noStrike" cap="none" spc="650" normalizeH="0" dirty="0">
                <a:ln>
                  <a:noFill/>
                </a:ln>
                <a:solidFill>
                  <a:srgbClr val="E7300B"/>
                </a:solidFill>
                <a:effectLst/>
                <a:latin typeface="Rockwell" panose="02060603020205020403" pitchFamily="18" charset="0"/>
              </a:rPr>
              <a:t> •</a:t>
            </a:r>
            <a:r>
              <a:rPr kumimoji="0" lang="en-US" altLang="en-US" sz="1100" b="0" i="0" u="none" strike="noStrike" cap="none" spc="650" normalizeH="0" baseline="0" dirty="0">
                <a:ln>
                  <a:noFill/>
                </a:ln>
                <a:solidFill>
                  <a:srgbClr val="E7300B"/>
                </a:solidFill>
                <a:effectLst/>
                <a:latin typeface="Rockwell" panose="02060603020205020403" pitchFamily="18" charset="0"/>
              </a:rPr>
              <a:t> JUSTICE • TRUTH</a:t>
            </a:r>
            <a:endParaRPr kumimoji="0" lang="en-US" altLang="en-US" sz="1800" b="0" i="0" u="none" strike="noStrike" cap="none" spc="650" normalizeH="0" baseline="0" dirty="0">
              <a:ln>
                <a:noFill/>
              </a:ln>
              <a:solidFill>
                <a:srgbClr val="E7300B"/>
              </a:solidFill>
              <a:effectLst/>
              <a:latin typeface="Arial" panose="020B0604020202020204" pitchFamily="34" charset="0"/>
            </a:endParaRPr>
          </a:p>
        </p:txBody>
      </p:sp>
      <p:sp>
        <p:nvSpPr>
          <p:cNvPr id="18" name="Rectangle 17"/>
          <p:cNvSpPr/>
          <p:nvPr/>
        </p:nvSpPr>
        <p:spPr>
          <a:xfrm>
            <a:off x="6078071" y="720030"/>
            <a:ext cx="6113928" cy="446148"/>
          </a:xfrm>
          <a:prstGeom prst="rect">
            <a:avLst/>
          </a:prstGeom>
        </p:spPr>
        <p:txBody>
          <a:bodyPr wrap="square">
            <a:spAutoFit/>
          </a:bodyPr>
          <a:lstStyle/>
          <a:p>
            <a:pPr algn="r">
              <a:lnSpc>
                <a:spcPct val="60000"/>
              </a:lnSpc>
            </a:pPr>
            <a:r>
              <a:rPr lang="en-US" sz="3600" b="1" dirty="0">
                <a:solidFill>
                  <a:schemeClr val="bg1"/>
                </a:solidFill>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PACC DUTIES</a:t>
            </a:r>
          </a:p>
        </p:txBody>
      </p:sp>
      <p:sp>
        <p:nvSpPr>
          <p:cNvPr id="47" name="Rectangle 46"/>
          <p:cNvSpPr/>
          <p:nvPr/>
        </p:nvSpPr>
        <p:spPr>
          <a:xfrm>
            <a:off x="3772946" y="1571913"/>
            <a:ext cx="8419053" cy="788486"/>
          </a:xfrm>
          <a:prstGeom prst="rect">
            <a:avLst/>
          </a:prstGeom>
        </p:spPr>
        <p:txBody>
          <a:bodyPr wrap="square">
            <a:spAutoFit/>
          </a:bodyPr>
          <a:lstStyle/>
          <a:p>
            <a:pPr algn="ctr">
              <a:lnSpc>
                <a:spcPct val="70000"/>
              </a:lnSpc>
            </a:pPr>
            <a:r>
              <a:rPr lang="en-US" sz="32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WHAT ARE PACC’S POWERS AND FUNCTIONS?</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5641" t="9028" r="14268" b="19444"/>
          <a:stretch/>
        </p:blipFill>
        <p:spPr>
          <a:xfrm>
            <a:off x="455833" y="1642427"/>
            <a:ext cx="3359151" cy="4768219"/>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25" name="Rectangle 24"/>
          <p:cNvSpPr/>
          <p:nvPr/>
        </p:nvSpPr>
        <p:spPr>
          <a:xfrm>
            <a:off x="4102394" y="619183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witnesses for WPP to DOJ</a:t>
            </a:r>
          </a:p>
        </p:txBody>
      </p:sp>
      <p:sp>
        <p:nvSpPr>
          <p:cNvPr id="30" name="Rectangle 29"/>
          <p:cNvSpPr/>
          <p:nvPr/>
        </p:nvSpPr>
        <p:spPr>
          <a:xfrm>
            <a:off x="4112958" y="5834871"/>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Refer to or deputize other agencies</a:t>
            </a:r>
          </a:p>
        </p:txBody>
      </p:sp>
      <p:sp>
        <p:nvSpPr>
          <p:cNvPr id="32" name="Rectangle 31"/>
          <p:cNvSpPr/>
          <p:nvPr/>
        </p:nvSpPr>
        <p:spPr>
          <a:xfrm>
            <a:off x="4112958" y="524841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Submit report and recommendation to the President</a:t>
            </a:r>
          </a:p>
        </p:txBody>
      </p:sp>
      <p:sp>
        <p:nvSpPr>
          <p:cNvPr id="33" name="Rectangle 32"/>
          <p:cNvSpPr/>
          <p:nvPr/>
        </p:nvSpPr>
        <p:spPr>
          <a:xfrm>
            <a:off x="4105078" y="4896636"/>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Administer oaths and issue subpoenas</a:t>
            </a:r>
          </a:p>
        </p:txBody>
      </p:sp>
      <p:sp>
        <p:nvSpPr>
          <p:cNvPr id="34" name="Rectangle 33"/>
          <p:cNvSpPr/>
          <p:nvPr/>
        </p:nvSpPr>
        <p:spPr>
          <a:xfrm>
            <a:off x="4112958" y="4548960"/>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Recommend Preventive Suspension</a:t>
            </a:r>
          </a:p>
        </p:txBody>
      </p:sp>
      <p:sp>
        <p:nvSpPr>
          <p:cNvPr id="35" name="Rectangle 34"/>
          <p:cNvSpPr/>
          <p:nvPr/>
        </p:nvSpPr>
        <p:spPr>
          <a:xfrm>
            <a:off x="4112958" y="3031742"/>
            <a:ext cx="7719977" cy="872996"/>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Upon instruction from President, investigate personnel of AFP and PNP</a:t>
            </a:r>
          </a:p>
          <a:p>
            <a:pPr marL="571500" indent="-571500">
              <a:lnSpc>
                <a:spcPct val="70000"/>
              </a:lnSpc>
              <a:buFont typeface="Arial" panose="020B0604020202020204" pitchFamily="34" charset="0"/>
              <a:buChar char="•"/>
            </a:pPr>
            <a:endPar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endParaRPr>
          </a:p>
        </p:txBody>
      </p:sp>
      <p:sp>
        <p:nvSpPr>
          <p:cNvPr id="36" name="Rectangle 35"/>
          <p:cNvSpPr/>
          <p:nvPr/>
        </p:nvSpPr>
        <p:spPr>
          <a:xfrm>
            <a:off x="4112958" y="4152674"/>
            <a:ext cx="7719977" cy="355931"/>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Enlist support from any law enforcement agency</a:t>
            </a:r>
          </a:p>
        </p:txBody>
      </p:sp>
      <p:sp>
        <p:nvSpPr>
          <p:cNvPr id="37" name="Rectangle 36"/>
          <p:cNvSpPr/>
          <p:nvPr/>
        </p:nvSpPr>
        <p:spPr>
          <a:xfrm>
            <a:off x="4112958" y="3736402"/>
            <a:ext cx="7719977" cy="614464"/>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Conduct lifestyle checks and fact-finding inquiries</a:t>
            </a:r>
          </a:p>
        </p:txBody>
      </p:sp>
      <p:sp>
        <p:nvSpPr>
          <p:cNvPr id="22" name="Text Box 2"/>
          <p:cNvSpPr txBox="1">
            <a:spLocks noChangeArrowheads="1"/>
          </p:cNvSpPr>
          <p:nvPr/>
        </p:nvSpPr>
        <p:spPr bwMode="auto">
          <a:xfrm>
            <a:off x="1123950" y="196850"/>
            <a:ext cx="30765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buClrTx/>
              <a:buSzTx/>
              <a:buFontTx/>
              <a:buNone/>
              <a:tabLst/>
            </a:pPr>
            <a:r>
              <a:rPr kumimoji="0" lang="en-US" altLang="en-US" i="0" u="none" strike="noStrike" cap="none" spc="300" normalizeH="0" baseline="0" dirty="0">
                <a:ln>
                  <a:noFill/>
                </a:ln>
                <a:solidFill>
                  <a:schemeClr val="bg1"/>
                </a:solidFill>
                <a:effectLst/>
                <a:latin typeface="BrowalliaUPC" panose="020B0604020202020204" pitchFamily="34" charset="-34"/>
              </a:rPr>
              <a:t>PRESIDENTIAL</a:t>
            </a:r>
            <a:endParaRPr kumimoji="0" lang="en-US" altLang="en-US" i="0" u="none" strike="noStrike" cap="none" spc="300" normalizeH="0" dirty="0">
              <a:ln>
                <a:noFill/>
              </a:ln>
              <a:solidFill>
                <a:schemeClr val="bg1"/>
              </a:solidFill>
              <a:effectLst/>
              <a:latin typeface="BrowalliaUPC" panose="020B0604020202020204" pitchFamily="34" charset="-34"/>
            </a:endParaRP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ANTI-CORRUPTION </a:t>
            </a:r>
          </a:p>
          <a:p>
            <a:pPr marL="0" marR="0" lvl="0" indent="0" defTabSz="914400" rtl="0" eaLnBrk="0" fontAlgn="base" latinLnBrk="0" hangingPunct="0">
              <a:buClrTx/>
              <a:buSzTx/>
              <a:buFontTx/>
              <a:buNone/>
              <a:tabLst/>
            </a:pPr>
            <a:r>
              <a:rPr kumimoji="0" lang="en-US" altLang="en-US" i="0" u="none" strike="noStrike" cap="none" spc="300" normalizeH="0" dirty="0">
                <a:ln>
                  <a:noFill/>
                </a:ln>
                <a:solidFill>
                  <a:schemeClr val="bg1"/>
                </a:solidFill>
                <a:effectLst/>
                <a:latin typeface="BrowalliaUPC" panose="020B0604020202020204" pitchFamily="34" charset="-34"/>
              </a:rPr>
              <a:t>COMMISSION</a:t>
            </a:r>
            <a:endParaRPr kumimoji="0" lang="en-US" altLang="en-US" sz="2000" i="0" u="none" strike="noStrike" cap="none" spc="300" normalizeH="0" baseline="0" dirty="0">
              <a:ln>
                <a:noFill/>
              </a:ln>
              <a:solidFill>
                <a:schemeClr val="bg1"/>
              </a:solidFill>
              <a:effectLst/>
              <a:latin typeface="Arial" panose="020B0604020202020204" pitchFamily="34"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926" y="166526"/>
            <a:ext cx="930024" cy="929428"/>
          </a:xfrm>
          <a:prstGeom prst="rect">
            <a:avLst/>
          </a:prstGeom>
        </p:spPr>
      </p:pic>
      <p:sp>
        <p:nvSpPr>
          <p:cNvPr id="24" name="Rectangle 23"/>
          <p:cNvSpPr/>
          <p:nvPr/>
        </p:nvSpPr>
        <p:spPr>
          <a:xfrm>
            <a:off x="4094470" y="2459915"/>
            <a:ext cx="7719977" cy="609398"/>
          </a:xfrm>
          <a:prstGeom prst="rect">
            <a:avLst/>
          </a:prstGeom>
        </p:spPr>
        <p:txBody>
          <a:bodyPr wrap="square">
            <a:spAutoFit/>
          </a:bodyPr>
          <a:lstStyle/>
          <a:p>
            <a:pPr marL="571500" indent="-571500">
              <a:lnSpc>
                <a:spcPct val="70000"/>
              </a:lnSpc>
              <a:buFont typeface="Arial" panose="020B0604020202020204" pitchFamily="34" charset="0"/>
              <a:buChar char="•"/>
            </a:pPr>
            <a:r>
              <a:rPr lang="en-US" sz="2400" b="1" dirty="0">
                <a:effectLst>
                  <a:outerShdw blurRad="50800" dist="38100" dir="2700000" algn="tl" rotWithShape="0">
                    <a:prstClr val="black">
                      <a:alpha val="40000"/>
                    </a:prstClr>
                  </a:outerShdw>
                </a:effectLst>
                <a:latin typeface="BrowalliaUPC" panose="020B0604020202020204" pitchFamily="34" charset="-34"/>
                <a:cs typeface="BrowalliaUPC" panose="020B0604020202020204" pitchFamily="34" charset="-34"/>
              </a:rPr>
              <a:t>Hear admin cases vs appointees SG 26 &amp; up and co-conspirators</a:t>
            </a:r>
          </a:p>
        </p:txBody>
      </p:sp>
    </p:spTree>
    <p:extLst>
      <p:ext uri="{BB962C8B-B14F-4D97-AF65-F5344CB8AC3E}">
        <p14:creationId xmlns:p14="http://schemas.microsoft.com/office/powerpoint/2010/main" val="162733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5EDE61E8-3ECC-4773-BFC3-55D1EBAF4044}"/>
              </a:ext>
            </a:extLst>
          </p:cNvPr>
          <p:cNvSpPr txBox="1"/>
          <p:nvPr/>
        </p:nvSpPr>
        <p:spPr>
          <a:xfrm>
            <a:off x="397329" y="3867151"/>
            <a:ext cx="11172825" cy="1200329"/>
          </a:xfrm>
          <a:prstGeom prst="rect">
            <a:avLst/>
          </a:prstGeom>
          <a:noFill/>
        </p:spPr>
        <p:txBody>
          <a:bodyPr wrap="square" lIns="91440" tIns="45720" rIns="91440" bIns="45720" rtlCol="0" anchor="t">
            <a:spAutoFit/>
          </a:bodyPr>
          <a:lstStyle/>
          <a:p>
            <a:pPr algn="ctr"/>
            <a:r>
              <a:rPr lang="en-US" sz="7200" b="1" dirty="0">
                <a:solidFill>
                  <a:schemeClr val="bg1"/>
                </a:solidFill>
                <a:latin typeface="Helvetica"/>
                <a:cs typeface="Helvetica"/>
              </a:rPr>
              <a:t>PROJECT KASANGGA</a:t>
            </a:r>
          </a:p>
        </p:txBody>
      </p:sp>
      <p:cxnSp>
        <p:nvCxnSpPr>
          <p:cNvPr id="4" name="Straight Connector 3">
            <a:extLst>
              <a:ext uri="{FF2B5EF4-FFF2-40B4-BE49-F238E27FC236}">
                <a16:creationId xmlns="" xmlns:a16="http://schemas.microsoft.com/office/drawing/2014/main" id="{8CC464D7-0486-41B1-BC21-114D8E50E21E}"/>
              </a:ext>
            </a:extLst>
          </p:cNvPr>
          <p:cNvCxnSpPr>
            <a:cxnSpLocks/>
          </p:cNvCxnSpPr>
          <p:nvPr/>
        </p:nvCxnSpPr>
        <p:spPr>
          <a:xfrm>
            <a:off x="1348468" y="5105579"/>
            <a:ext cx="9277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BD6E8999-B4E9-43D8-9599-F2BA7D742A01}"/>
              </a:ext>
            </a:extLst>
          </p:cNvPr>
          <p:cNvSpPr txBox="1"/>
          <p:nvPr/>
        </p:nvSpPr>
        <p:spPr>
          <a:xfrm>
            <a:off x="1209675" y="6221187"/>
            <a:ext cx="10687050" cy="461665"/>
          </a:xfrm>
          <a:prstGeom prst="rect">
            <a:avLst/>
          </a:prstGeom>
          <a:noFill/>
        </p:spPr>
        <p:txBody>
          <a:bodyPr wrap="square">
            <a:spAutoFit/>
          </a:bodyPr>
          <a:lstStyle/>
          <a:p>
            <a:pPr algn="ctr"/>
            <a:r>
              <a:rPr lang="en-US" sz="2400"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#KasanggaNgPangulo     #KasanggaNgPACC     #KasanggaNgMamamayan</a:t>
            </a:r>
          </a:p>
        </p:txBody>
      </p:sp>
      <p:pic>
        <p:nvPicPr>
          <p:cNvPr id="5" name="Picture 5" descr="Logo&#10;&#10;Description automatically generated">
            <a:extLst>
              <a:ext uri="{FF2B5EF4-FFF2-40B4-BE49-F238E27FC236}">
                <a16:creationId xmlns="" xmlns:a16="http://schemas.microsoft.com/office/drawing/2014/main" id="{BF4AB47C-8F3F-4C0A-9C34-B1C37A018080}"/>
              </a:ext>
            </a:extLst>
          </p:cNvPr>
          <p:cNvPicPr>
            <a:picLocks noChangeAspect="1"/>
          </p:cNvPicPr>
          <p:nvPr/>
        </p:nvPicPr>
        <p:blipFill>
          <a:blip r:embed="rId4"/>
          <a:stretch>
            <a:fillRect/>
          </a:stretch>
        </p:blipFill>
        <p:spPr>
          <a:xfrm>
            <a:off x="5023757" y="1847366"/>
            <a:ext cx="2144486" cy="2142730"/>
          </a:xfrm>
          <a:prstGeom prst="rect">
            <a:avLst/>
          </a:prstGeom>
        </p:spPr>
      </p:pic>
    </p:spTree>
    <p:extLst>
      <p:ext uri="{BB962C8B-B14F-4D97-AF65-F5344CB8AC3E}">
        <p14:creationId xmlns:p14="http://schemas.microsoft.com/office/powerpoint/2010/main" val="373226041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750"/>
                            </p:stCondLst>
                            <p:childTnLst>
                              <p:par>
                                <p:cTn id="9" presetID="16" presetClass="entr" presetSubtype="37"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75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174" name="CustomShape 1"/>
          <p:cNvSpPr/>
          <p:nvPr/>
        </p:nvSpPr>
        <p:spPr>
          <a:xfrm>
            <a:off x="6903968" y="2475853"/>
            <a:ext cx="4291549" cy="82954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r"/>
            <a:r>
              <a:rPr lang="en-US" sz="2400" spc="-1" dirty="0">
                <a:solidFill>
                  <a:srgbClr val="FFFFFF"/>
                </a:solidFill>
                <a:latin typeface="Arial"/>
              </a:rPr>
              <a:t>I will dedicate the remaining </a:t>
            </a:r>
            <a:r>
              <a:rPr lang="en-US" sz="2400" spc="-1">
                <a:solidFill>
                  <a:srgbClr val="FFFFFF"/>
                </a:solidFill>
                <a:latin typeface="Arial"/>
              </a:rPr>
              <a:t>months in office </a:t>
            </a:r>
            <a:endParaRPr lang="en-US" sz="2400" b="0" strike="noStrike" spc="-1">
              <a:latin typeface="Arial"/>
            </a:endParaRPr>
          </a:p>
        </p:txBody>
      </p:sp>
      <p:sp>
        <p:nvSpPr>
          <p:cNvPr id="176" name="CustomShape 3"/>
          <p:cNvSpPr/>
          <p:nvPr/>
        </p:nvSpPr>
        <p:spPr>
          <a:xfrm>
            <a:off x="5937358" y="3300840"/>
            <a:ext cx="5258160" cy="821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en-US" sz="2400" b="1" strike="noStrike" spc="-1" dirty="0">
                <a:solidFill>
                  <a:srgbClr val="FFFFFF"/>
                </a:solidFill>
                <a:latin typeface="Arial"/>
              </a:rPr>
              <a:t>FIGHTING </a:t>
            </a:r>
            <a:r>
              <a:rPr lang="en-US" sz="2400" b="1" strike="noStrike" spc="-1" dirty="0">
                <a:solidFill>
                  <a:srgbClr val="C00000"/>
                </a:solidFill>
                <a:latin typeface="Arial"/>
              </a:rPr>
              <a:t>CORRUPTION</a:t>
            </a:r>
            <a:endParaRPr lang="en-US" sz="2400" b="0" strike="noStrike" spc="-1" dirty="0">
              <a:solidFill>
                <a:srgbClr val="C00000"/>
              </a:solidFill>
              <a:latin typeface="Arial"/>
            </a:endParaRPr>
          </a:p>
          <a:p>
            <a:pPr algn="r">
              <a:lnSpc>
                <a:spcPct val="100000"/>
              </a:lnSpc>
            </a:pPr>
            <a:r>
              <a:rPr lang="en-US" sz="2400" b="0" strike="noStrike" spc="-1" dirty="0">
                <a:solidFill>
                  <a:srgbClr val="FFFFFF"/>
                </a:solidFill>
                <a:latin typeface="Arial"/>
              </a:rPr>
              <a:t>And </a:t>
            </a:r>
            <a:r>
              <a:rPr lang="en-US" sz="2400" b="1" strike="noStrike" spc="-1" dirty="0">
                <a:solidFill>
                  <a:srgbClr val="C00000"/>
                </a:solidFill>
                <a:latin typeface="Arial"/>
              </a:rPr>
              <a:t>RED-TAPE</a:t>
            </a:r>
            <a:r>
              <a:rPr lang="en-US" sz="2400" b="0" strike="noStrike" spc="-1" dirty="0">
                <a:solidFill>
                  <a:srgbClr val="FFFFFF"/>
                </a:solidFill>
                <a:latin typeface="Arial"/>
              </a:rPr>
              <a:t> !!!</a:t>
            </a:r>
            <a:endParaRPr lang="en-US" sz="2400" b="0" strike="noStrike" spc="-1">
              <a:latin typeface="Arial"/>
            </a:endParaRPr>
          </a:p>
        </p:txBody>
      </p:sp>
      <p:sp>
        <p:nvSpPr>
          <p:cNvPr id="177" name="CustomShape 4"/>
          <p:cNvSpPr/>
          <p:nvPr/>
        </p:nvSpPr>
        <p:spPr>
          <a:xfrm>
            <a:off x="10168358" y="1090718"/>
            <a:ext cx="1018800" cy="2620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6600" b="1" strike="noStrike" spc="-1">
                <a:solidFill>
                  <a:srgbClr val="FFFFFF"/>
                </a:solidFill>
                <a:latin typeface="Arial"/>
              </a:rPr>
              <a:t>“</a:t>
            </a:r>
            <a:endParaRPr lang="en-US" sz="16600" b="0" strike="noStrike" spc="-1">
              <a:latin typeface="Arial"/>
            </a:endParaRPr>
          </a:p>
        </p:txBody>
      </p:sp>
      <p:sp>
        <p:nvSpPr>
          <p:cNvPr id="178" name="CustomShape 5"/>
          <p:cNvSpPr/>
          <p:nvPr/>
        </p:nvSpPr>
        <p:spPr>
          <a:xfrm>
            <a:off x="10543267" y="4195651"/>
            <a:ext cx="70164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7200" b="1" strike="noStrike" spc="-1">
                <a:solidFill>
                  <a:srgbClr val="FFFFFF"/>
                </a:solidFill>
                <a:latin typeface="Arial"/>
              </a:rPr>
              <a:t>”</a:t>
            </a:r>
            <a:endParaRPr lang="en-US" sz="7200" b="0" strike="noStrike" spc="-1">
              <a:latin typeface="Arial"/>
            </a:endParaRPr>
          </a:p>
        </p:txBody>
      </p:sp>
    </p:spTree>
    <p:extLst>
      <p:ext uri="{BB962C8B-B14F-4D97-AF65-F5344CB8AC3E}">
        <p14:creationId xmlns:p14="http://schemas.microsoft.com/office/powerpoint/2010/main" val="164092940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145192A-A832-49D9-81D0-C4A442BDB0CA}"/>
              </a:ext>
            </a:extLst>
          </p:cNvPr>
          <p:cNvSpPr txBox="1"/>
          <p:nvPr/>
        </p:nvSpPr>
        <p:spPr>
          <a:xfrm>
            <a:off x="1708879" y="-314793"/>
            <a:ext cx="1588957" cy="2646878"/>
          </a:xfrm>
          <a:prstGeom prst="rect">
            <a:avLst/>
          </a:prstGeom>
          <a:noFill/>
        </p:spPr>
        <p:txBody>
          <a:bodyPr wrap="square" lIns="91440" tIns="45720" rIns="91440" bIns="45720" rtlCol="0" anchor="t">
            <a:spAutoFit/>
          </a:bodyPr>
          <a:lstStyle/>
          <a:p>
            <a:endParaRPr lang="en-US" sz="16600" b="1">
              <a:solidFill>
                <a:schemeClr val="bg1">
                  <a:alpha val="46000"/>
                </a:schemeClr>
              </a:solidFill>
              <a:latin typeface="Helvetica" panose="020B0604020202020204" pitchFamily="34" charset="0"/>
              <a:cs typeface="Helvetica" panose="020B0604020202020204" pitchFamily="34" charset="0"/>
            </a:endParaRPr>
          </a:p>
        </p:txBody>
      </p:sp>
      <p:pic>
        <p:nvPicPr>
          <p:cNvPr id="2" name="Picture 1">
            <a:extLst>
              <a:ext uri="{FF2B5EF4-FFF2-40B4-BE49-F238E27FC236}">
                <a16:creationId xmlns="" xmlns:a16="http://schemas.microsoft.com/office/drawing/2014/main" id="{EA20BF34-3A47-4ECE-8BFC-5FD5BD2602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867" y="89120"/>
            <a:ext cx="2095570" cy="2099446"/>
          </a:xfrm>
          <a:prstGeom prst="rect">
            <a:avLst/>
          </a:prstGeom>
        </p:spPr>
      </p:pic>
      <p:sp>
        <p:nvSpPr>
          <p:cNvPr id="4" name="Rectangle 3">
            <a:extLst>
              <a:ext uri="{FF2B5EF4-FFF2-40B4-BE49-F238E27FC236}">
                <a16:creationId xmlns="" xmlns:a16="http://schemas.microsoft.com/office/drawing/2014/main" id="{50569262-DB12-4C7D-9E59-4D5E5E69E286}"/>
              </a:ext>
            </a:extLst>
          </p:cNvPr>
          <p:cNvSpPr/>
          <p:nvPr/>
        </p:nvSpPr>
        <p:spPr>
          <a:xfrm>
            <a:off x="2981933" y="598108"/>
            <a:ext cx="7915915" cy="461665"/>
          </a:xfrm>
          <a:prstGeom prst="rect">
            <a:avLst/>
          </a:prstGeom>
        </p:spPr>
        <p:txBody>
          <a:bodyPr wrap="square" lIns="91440" tIns="45720" rIns="91440" bIns="45720" anchor="t">
            <a:spAutoFit/>
          </a:bodyPr>
          <a:lstStyle/>
          <a:p>
            <a:r>
              <a:rPr lang="en-US" sz="2400" b="1" dirty="0">
                <a:solidFill>
                  <a:schemeClr val="bg1"/>
                </a:solidFill>
                <a:latin typeface="Helvetica"/>
                <a:cs typeface="Helvetica"/>
              </a:rPr>
              <a:t>Creation of ELCAC and ICAD</a:t>
            </a:r>
            <a:endParaRPr lang="en-US" sz="2400" b="1" dirty="0">
              <a:solidFill>
                <a:schemeClr val="bg1"/>
              </a:solidFill>
              <a:latin typeface="Helvetica" panose="020B0604020202020204" pitchFamily="34" charset="0"/>
              <a:cs typeface="Helvetica" panose="020B0604020202020204" pitchFamily="34" charset="0"/>
            </a:endParaRPr>
          </a:p>
        </p:txBody>
      </p:sp>
      <p:pic>
        <p:nvPicPr>
          <p:cNvPr id="6" name="Picture 6" descr="Text, letter&#10;&#10;Description automatically generated">
            <a:extLst>
              <a:ext uri="{FF2B5EF4-FFF2-40B4-BE49-F238E27FC236}">
                <a16:creationId xmlns="" xmlns:a16="http://schemas.microsoft.com/office/drawing/2014/main" id="{403192AA-F20F-4876-A8D7-402E49431EEB}"/>
              </a:ext>
            </a:extLst>
          </p:cNvPr>
          <p:cNvPicPr>
            <a:picLocks noChangeAspect="1"/>
          </p:cNvPicPr>
          <p:nvPr/>
        </p:nvPicPr>
        <p:blipFill rotWithShape="1">
          <a:blip r:embed="rId5"/>
          <a:srcRect b="55438"/>
          <a:stretch/>
        </p:blipFill>
        <p:spPr>
          <a:xfrm>
            <a:off x="6582521" y="2719345"/>
            <a:ext cx="5254977" cy="2744751"/>
          </a:xfrm>
          <a:prstGeom prst="rect">
            <a:avLst/>
          </a:prstGeom>
        </p:spPr>
      </p:pic>
      <p:pic>
        <p:nvPicPr>
          <p:cNvPr id="8" name="Picture 8" descr="Text, letter&#10;&#10;Description automatically generated">
            <a:extLst>
              <a:ext uri="{FF2B5EF4-FFF2-40B4-BE49-F238E27FC236}">
                <a16:creationId xmlns="" xmlns:a16="http://schemas.microsoft.com/office/drawing/2014/main" id="{AAD55409-E33A-4173-B64E-BF744B66DDA0}"/>
              </a:ext>
            </a:extLst>
          </p:cNvPr>
          <p:cNvPicPr>
            <a:picLocks noChangeAspect="1"/>
          </p:cNvPicPr>
          <p:nvPr/>
        </p:nvPicPr>
        <p:blipFill rotWithShape="1">
          <a:blip r:embed="rId6"/>
          <a:srcRect r="257" b="60600"/>
          <a:stretch/>
        </p:blipFill>
        <p:spPr>
          <a:xfrm>
            <a:off x="801510" y="2722294"/>
            <a:ext cx="5381983" cy="2742740"/>
          </a:xfrm>
          <a:prstGeom prst="rect">
            <a:avLst/>
          </a:prstGeom>
        </p:spPr>
      </p:pic>
      <p:pic>
        <p:nvPicPr>
          <p:cNvPr id="10" name="Picture 5" descr="Logo&#10;&#10;Description automatically generated">
            <a:extLst>
              <a:ext uri="{FF2B5EF4-FFF2-40B4-BE49-F238E27FC236}">
                <a16:creationId xmlns="" xmlns:a16="http://schemas.microsoft.com/office/drawing/2014/main" id="{DDF1D024-CF59-41D1-ACD6-BBD0740FE42E}"/>
              </a:ext>
            </a:extLst>
          </p:cNvPr>
          <p:cNvPicPr>
            <a:picLocks noChangeAspect="1"/>
          </p:cNvPicPr>
          <p:nvPr/>
        </p:nvPicPr>
        <p:blipFill>
          <a:blip r:embed="rId7"/>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2000045360"/>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836ABB55-8CF5-49A2-B625-4157BA517DB0}"/>
              </a:ext>
            </a:extLst>
          </p:cNvPr>
          <p:cNvSpPr txBox="1"/>
          <p:nvPr/>
        </p:nvSpPr>
        <p:spPr>
          <a:xfrm>
            <a:off x="3831103" y="2000630"/>
            <a:ext cx="1588957" cy="2646878"/>
          </a:xfrm>
          <a:prstGeom prst="rect">
            <a:avLst/>
          </a:prstGeom>
          <a:noFill/>
        </p:spPr>
        <p:txBody>
          <a:bodyPr wrap="square" lIns="91440" tIns="45720" rIns="91440" bIns="45720" rtlCol="0" anchor="t">
            <a:spAutoFit/>
          </a:bodyPr>
          <a:lstStyle/>
          <a:p>
            <a:r>
              <a:rPr lang="en-US" sz="16600" b="1">
                <a:solidFill>
                  <a:schemeClr val="bg1">
                    <a:alpha val="46000"/>
                  </a:schemeClr>
                </a:solidFill>
                <a:latin typeface="Helvetica" panose="020B0604020202020204" pitchFamily="34" charset="0"/>
                <a:cs typeface="Helvetica" panose="020B0604020202020204" pitchFamily="34" charset="0"/>
              </a:rPr>
              <a:t>1</a:t>
            </a:r>
            <a:endParaRPr lang="en-US" sz="16600" b="1" dirty="0">
              <a:solidFill>
                <a:schemeClr val="bg1">
                  <a:alpha val="46000"/>
                </a:schemeClr>
              </a:solidFill>
              <a:latin typeface="Helvetica" panose="020B0604020202020204" pitchFamily="34" charset="0"/>
              <a:cs typeface="Helvetica" panose="020B0604020202020204" pitchFamily="34" charset="0"/>
            </a:endParaRPr>
          </a:p>
        </p:txBody>
      </p:sp>
      <p:sp>
        <p:nvSpPr>
          <p:cNvPr id="6" name="Rectangle 5">
            <a:extLst>
              <a:ext uri="{FF2B5EF4-FFF2-40B4-BE49-F238E27FC236}">
                <a16:creationId xmlns="" xmlns:a16="http://schemas.microsoft.com/office/drawing/2014/main" id="{10344CD0-5855-4309-A7CA-8C7FD7AEE00F}"/>
              </a:ext>
            </a:extLst>
          </p:cNvPr>
          <p:cNvSpPr/>
          <p:nvPr/>
        </p:nvSpPr>
        <p:spPr>
          <a:xfrm>
            <a:off x="5030036" y="2662350"/>
            <a:ext cx="7166408" cy="1323439"/>
          </a:xfrm>
          <a:prstGeom prst="rect">
            <a:avLst/>
          </a:prstGeom>
          <a:effectLst>
            <a:outerShdw blurRad="228600" dist="50800" dir="5400000" sx="93000" sy="93000" algn="ctr" rotWithShape="0">
              <a:srgbClr val="000000">
                <a:alpha val="98000"/>
              </a:srgbClr>
            </a:outerShdw>
          </a:effectLst>
        </p:spPr>
        <p:txBody>
          <a:bodyPr wrap="square" lIns="91440" tIns="45720" rIns="91440" bIns="45720" anchor="t">
            <a:spAutoFit/>
          </a:bodyPr>
          <a:lstStyle/>
          <a:p>
            <a:r>
              <a:rPr lang="en-US" sz="4000" b="1">
                <a:solidFill>
                  <a:schemeClr val="bg1"/>
                </a:solidFill>
                <a:effectLst>
                  <a:outerShdw blurRad="38100" dist="38100" dir="2700000" algn="tl">
                    <a:srgbClr val="000000">
                      <a:alpha val="43137"/>
                    </a:srgbClr>
                  </a:outerShdw>
                </a:effectLst>
                <a:latin typeface="Helvetica"/>
                <a:ea typeface="Book Antiqua" panose="02040602050305030304" pitchFamily="18" charset="0"/>
                <a:cs typeface="Helvetica"/>
              </a:rPr>
              <a:t>Creation of Anti Corruption Coordinating Council</a:t>
            </a:r>
            <a:endParaRPr lang="en-US" sz="40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pic>
        <p:nvPicPr>
          <p:cNvPr id="2" name="Picture 5" descr="Logo&#10;&#10;Description automatically generated">
            <a:extLst>
              <a:ext uri="{FF2B5EF4-FFF2-40B4-BE49-F238E27FC236}">
                <a16:creationId xmlns="" xmlns:a16="http://schemas.microsoft.com/office/drawing/2014/main" id="{3BE233C1-4115-401B-ACB7-BD6A0DF15272}"/>
              </a:ext>
            </a:extLst>
          </p:cNvPr>
          <p:cNvPicPr>
            <a:picLocks noChangeAspect="1"/>
          </p:cNvPicPr>
          <p:nvPr/>
        </p:nvPicPr>
        <p:blipFill>
          <a:blip r:embed="rId4"/>
          <a:stretch>
            <a:fillRect/>
          </a:stretch>
        </p:blipFill>
        <p:spPr>
          <a:xfrm>
            <a:off x="1786264" y="2308245"/>
            <a:ext cx="2045709" cy="2029842"/>
          </a:xfrm>
          <a:prstGeom prst="rect">
            <a:avLst/>
          </a:prstGeom>
        </p:spPr>
      </p:pic>
    </p:spTree>
    <p:extLst>
      <p:ext uri="{BB962C8B-B14F-4D97-AF65-F5344CB8AC3E}">
        <p14:creationId xmlns:p14="http://schemas.microsoft.com/office/powerpoint/2010/main" val="391956383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18" name="CustomShape 1"/>
          <p:cNvSpPr/>
          <p:nvPr/>
        </p:nvSpPr>
        <p:spPr>
          <a:xfrm>
            <a:off x="1708920" y="-314640"/>
            <a:ext cx="1588680" cy="2646360"/>
          </a:xfrm>
          <a:prstGeom prst="rect">
            <a:avLst/>
          </a:prstGeom>
          <a:noFill/>
          <a:ln>
            <a:noFill/>
          </a:ln>
        </p:spPr>
        <p:style>
          <a:lnRef idx="0">
            <a:scrgbClr r="0" g="0" b="0"/>
          </a:lnRef>
          <a:fillRef idx="0">
            <a:scrgbClr r="0" g="0" b="0"/>
          </a:fillRef>
          <a:effectRef idx="0">
            <a:scrgbClr r="0" g="0" b="0"/>
          </a:effectRef>
          <a:fontRef idx="minor"/>
        </p:style>
      </p:sp>
      <p:pic>
        <p:nvPicPr>
          <p:cNvPr id="219" name="Picture 1"/>
          <p:cNvPicPr/>
          <p:nvPr/>
        </p:nvPicPr>
        <p:blipFill>
          <a:blip r:embed="rId4"/>
          <a:stretch/>
        </p:blipFill>
        <p:spPr>
          <a:xfrm>
            <a:off x="288000" y="89280"/>
            <a:ext cx="2095200" cy="2099160"/>
          </a:xfrm>
          <a:prstGeom prst="rect">
            <a:avLst/>
          </a:prstGeom>
          <a:ln>
            <a:noFill/>
          </a:ln>
        </p:spPr>
      </p:pic>
      <p:sp>
        <p:nvSpPr>
          <p:cNvPr id="220" name="CustomShape 2"/>
          <p:cNvSpPr/>
          <p:nvPr/>
        </p:nvSpPr>
        <p:spPr>
          <a:xfrm>
            <a:off x="2339825" y="209904"/>
            <a:ext cx="9467902" cy="14450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en-US" sz="4400" b="1" spc="-1">
                <a:solidFill>
                  <a:srgbClr val="FFFFFF"/>
                </a:solidFill>
                <a:latin typeface="Arial"/>
              </a:rPr>
              <a:t>Creation of Anti-Corruption Coordinating Council</a:t>
            </a:r>
            <a:endParaRPr lang="en-US" sz="4400" b="0" strike="noStrike" spc="-1">
              <a:latin typeface="Arial"/>
            </a:endParaRPr>
          </a:p>
        </p:txBody>
      </p:sp>
      <p:sp>
        <p:nvSpPr>
          <p:cNvPr id="3" name="TextBox 2">
            <a:extLst>
              <a:ext uri="{FF2B5EF4-FFF2-40B4-BE49-F238E27FC236}">
                <a16:creationId xmlns="" xmlns:a16="http://schemas.microsoft.com/office/drawing/2014/main" id="{3C4D2246-0CF3-4594-AAE8-A5FEA81CFDCA}"/>
              </a:ext>
            </a:extLst>
          </p:cNvPr>
          <p:cNvSpPr txBox="1"/>
          <p:nvPr/>
        </p:nvSpPr>
        <p:spPr>
          <a:xfrm>
            <a:off x="611009" y="2490560"/>
            <a:ext cx="6604102" cy="55846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 panose="020B0604020202020204" pitchFamily="34" charset="0"/>
              <a:buChar char="•"/>
            </a:pPr>
            <a:r>
              <a:rPr lang="en-US" sz="2000" dirty="0">
                <a:solidFill>
                  <a:schemeClr val="bg1"/>
                </a:solidFill>
                <a:latin typeface="Calibri"/>
              </a:rPr>
              <a:t>Implement a simplified bureaucratic workflow to speed up coordination;</a:t>
            </a:r>
          </a:p>
          <a:p>
            <a:pPr marL="285750" indent="-285750">
              <a:lnSpc>
                <a:spcPct val="150000"/>
              </a:lnSpc>
              <a:buFont typeface="Arial" panose="020B0604020202020204" pitchFamily="34" charset="0"/>
              <a:buChar char="•"/>
            </a:pPr>
            <a:r>
              <a:rPr lang="en-US" sz="2000" dirty="0">
                <a:solidFill>
                  <a:schemeClr val="bg1"/>
                </a:solidFill>
                <a:latin typeface="Calibri"/>
              </a:rPr>
              <a:t>Shall receive, record and transmit information or reports of the respective agencies;</a:t>
            </a:r>
          </a:p>
          <a:p>
            <a:pPr marL="285750" indent="-285750">
              <a:lnSpc>
                <a:spcPct val="150000"/>
              </a:lnSpc>
              <a:buFont typeface="Arial" panose="020B0604020202020204" pitchFamily="34" charset="0"/>
              <a:buChar char="•"/>
            </a:pPr>
            <a:r>
              <a:rPr lang="en-US" sz="2000" dirty="0">
                <a:solidFill>
                  <a:schemeClr val="bg1"/>
                </a:solidFill>
                <a:latin typeface="Calibri"/>
              </a:rPr>
              <a:t>Function as a communication link through agreed protocols;</a:t>
            </a:r>
          </a:p>
          <a:p>
            <a:pPr marL="285750" indent="-285750">
              <a:lnSpc>
                <a:spcPct val="150000"/>
              </a:lnSpc>
              <a:buFont typeface="Arial" panose="020B0604020202020204" pitchFamily="34" charset="0"/>
              <a:buChar char="•"/>
            </a:pPr>
            <a:r>
              <a:rPr lang="en-US" sz="2000" dirty="0">
                <a:solidFill>
                  <a:schemeClr val="bg1"/>
                </a:solidFill>
                <a:latin typeface="Calibri"/>
              </a:rPr>
              <a:t>Implement the anti-corruption plan of the President;</a:t>
            </a:r>
          </a:p>
          <a:p>
            <a:pPr marL="285750" indent="-285750">
              <a:lnSpc>
                <a:spcPct val="150000"/>
              </a:lnSpc>
              <a:buFont typeface="Arial" panose="020B0604020202020204" pitchFamily="34" charset="0"/>
              <a:buChar char="•"/>
            </a:pPr>
            <a:r>
              <a:rPr lang="en-US" sz="2000" dirty="0">
                <a:solidFill>
                  <a:schemeClr val="bg1"/>
                </a:solidFill>
                <a:latin typeface="Calibri"/>
                <a:ea typeface="+mn-lt"/>
                <a:cs typeface="+mn-lt"/>
              </a:rPr>
              <a:t>Educate the public and enlist their support in combatting corruption.</a:t>
            </a:r>
          </a:p>
          <a:p>
            <a:pPr marL="285750" indent="-285750">
              <a:lnSpc>
                <a:spcPct val="150000"/>
              </a:lnSpc>
              <a:buFont typeface="Arial" panose="020B0604020202020204" pitchFamily="34" charset="0"/>
              <a:buChar char="•"/>
            </a:pPr>
            <a:endParaRPr lang="en-US" sz="2000" dirty="0">
              <a:solidFill>
                <a:schemeClr val="bg1"/>
              </a:solidFill>
              <a:latin typeface="Calibri"/>
              <a:ea typeface="+mn-lt"/>
              <a:cs typeface="+mn-lt"/>
            </a:endParaRPr>
          </a:p>
          <a:p>
            <a:pPr marL="285750" indent="-285750">
              <a:lnSpc>
                <a:spcPct val="150000"/>
              </a:lnSpc>
              <a:buFont typeface="Arial" panose="020B0604020202020204" pitchFamily="34" charset="0"/>
              <a:buChar char="•"/>
            </a:pPr>
            <a:endParaRPr lang="en-US" sz="2000" dirty="0">
              <a:solidFill>
                <a:schemeClr val="bg1"/>
              </a:solidFill>
              <a:latin typeface="Calibri"/>
              <a:cs typeface="Arial"/>
            </a:endParaRPr>
          </a:p>
          <a:p>
            <a:pPr marL="285750" indent="-285750">
              <a:lnSpc>
                <a:spcPct val="150000"/>
              </a:lnSpc>
              <a:buFont typeface="Arial" panose="020B0604020202020204" pitchFamily="34" charset="0"/>
              <a:buChar char="•"/>
            </a:pPr>
            <a:endParaRPr lang="en-US" sz="2000" dirty="0">
              <a:solidFill>
                <a:schemeClr val="bg1"/>
              </a:solidFill>
              <a:latin typeface="Calibri"/>
            </a:endParaRPr>
          </a:p>
        </p:txBody>
      </p:sp>
      <p:pic>
        <p:nvPicPr>
          <p:cNvPr id="4" name="Picture 5" descr="Logo&#10;&#10;Description automatically generated">
            <a:extLst>
              <a:ext uri="{FF2B5EF4-FFF2-40B4-BE49-F238E27FC236}">
                <a16:creationId xmlns="" xmlns:a16="http://schemas.microsoft.com/office/drawing/2014/main" id="{EA3CDE41-8F34-48D9-84BD-4B52A5B4B69C}"/>
              </a:ext>
            </a:extLst>
          </p:cNvPr>
          <p:cNvPicPr>
            <a:picLocks noChangeAspect="1"/>
          </p:cNvPicPr>
          <p:nvPr/>
        </p:nvPicPr>
        <p:blipFill>
          <a:blip r:embed="rId5"/>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7372904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836ABB55-8CF5-49A2-B625-4157BA517DB0}"/>
              </a:ext>
            </a:extLst>
          </p:cNvPr>
          <p:cNvSpPr txBox="1"/>
          <p:nvPr/>
        </p:nvSpPr>
        <p:spPr>
          <a:xfrm>
            <a:off x="3831103" y="2000630"/>
            <a:ext cx="1588957" cy="2646878"/>
          </a:xfrm>
          <a:prstGeom prst="rect">
            <a:avLst/>
          </a:prstGeom>
          <a:noFill/>
        </p:spPr>
        <p:txBody>
          <a:bodyPr wrap="square" rtlCol="0">
            <a:spAutoFit/>
          </a:bodyPr>
          <a:lstStyle/>
          <a:p>
            <a:r>
              <a:rPr lang="en-US" sz="16600" b="1" dirty="0">
                <a:solidFill>
                  <a:schemeClr val="bg1">
                    <a:alpha val="46000"/>
                  </a:schemeClr>
                </a:solidFill>
                <a:latin typeface="Helvetica" panose="020B0604020202020204" pitchFamily="34" charset="0"/>
                <a:cs typeface="Helvetica" panose="020B0604020202020204" pitchFamily="34" charset="0"/>
              </a:rPr>
              <a:t>2</a:t>
            </a:r>
          </a:p>
        </p:txBody>
      </p:sp>
      <p:sp>
        <p:nvSpPr>
          <p:cNvPr id="6" name="Rectangle 5">
            <a:extLst>
              <a:ext uri="{FF2B5EF4-FFF2-40B4-BE49-F238E27FC236}">
                <a16:creationId xmlns="" xmlns:a16="http://schemas.microsoft.com/office/drawing/2014/main" id="{10344CD0-5855-4309-A7CA-8C7FD7AEE00F}"/>
              </a:ext>
            </a:extLst>
          </p:cNvPr>
          <p:cNvSpPr/>
          <p:nvPr/>
        </p:nvSpPr>
        <p:spPr>
          <a:xfrm>
            <a:off x="5030036" y="2662350"/>
            <a:ext cx="7166408" cy="1323439"/>
          </a:xfrm>
          <a:prstGeom prst="rect">
            <a:avLst/>
          </a:prstGeom>
          <a:effectLst>
            <a:outerShdw blurRad="228600" dist="50800" dir="5400000" sx="93000" sy="93000" algn="ctr" rotWithShape="0">
              <a:srgbClr val="000000">
                <a:alpha val="98000"/>
              </a:srgbClr>
            </a:outerShdw>
          </a:effectLst>
        </p:spPr>
        <p:txBody>
          <a:bodyPr wrap="square" lIns="91440" tIns="45720" rIns="91440" bIns="45720" anchor="t">
            <a:spAutoFit/>
          </a:bodyPr>
          <a:lstStyle/>
          <a:p>
            <a:r>
              <a:rPr lang="en-US" sz="4000" b="1" dirty="0">
                <a:solidFill>
                  <a:schemeClr val="bg1"/>
                </a:solidFill>
                <a:effectLst>
                  <a:outerShdw blurRad="38100" dist="38100" dir="2700000" algn="tl">
                    <a:srgbClr val="000000">
                      <a:alpha val="43137"/>
                    </a:srgbClr>
                  </a:outerShdw>
                </a:effectLst>
                <a:latin typeface="Helvetica"/>
                <a:ea typeface="Book Antiqua" panose="02040602050305030304" pitchFamily="18" charset="0"/>
                <a:cs typeface="Helvetica"/>
              </a:rPr>
              <a:t>Creation of Anti-Corruption </a:t>
            </a:r>
            <a:r>
              <a:rPr lang="en-US" sz="4000" b="1">
                <a:solidFill>
                  <a:schemeClr val="bg1"/>
                </a:solidFill>
                <a:effectLst>
                  <a:outerShdw blurRad="38100" dist="38100" dir="2700000" algn="tl">
                    <a:srgbClr val="000000">
                      <a:alpha val="43137"/>
                    </a:srgbClr>
                  </a:outerShdw>
                </a:effectLst>
                <a:latin typeface="Helvetica"/>
                <a:ea typeface="Book Antiqua" panose="02040602050305030304" pitchFamily="18" charset="0"/>
                <a:cs typeface="Helvetica"/>
              </a:rPr>
              <a:t>Committees</a:t>
            </a:r>
            <a:endParaRPr lang="en-US" sz="40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pic>
        <p:nvPicPr>
          <p:cNvPr id="2" name="Picture 5" descr="Logo&#10;&#10;Description automatically generated">
            <a:extLst>
              <a:ext uri="{FF2B5EF4-FFF2-40B4-BE49-F238E27FC236}">
                <a16:creationId xmlns="" xmlns:a16="http://schemas.microsoft.com/office/drawing/2014/main" id="{A41D4528-864C-4AD0-A6E6-13BC4A9B18DB}"/>
              </a:ext>
            </a:extLst>
          </p:cNvPr>
          <p:cNvPicPr>
            <a:picLocks noChangeAspect="1"/>
          </p:cNvPicPr>
          <p:nvPr/>
        </p:nvPicPr>
        <p:blipFill>
          <a:blip r:embed="rId4"/>
          <a:stretch>
            <a:fillRect/>
          </a:stretch>
        </p:blipFill>
        <p:spPr>
          <a:xfrm>
            <a:off x="1786265" y="2308245"/>
            <a:ext cx="2045709" cy="2029842"/>
          </a:xfrm>
          <a:prstGeom prst="rect">
            <a:avLst/>
          </a:prstGeom>
        </p:spPr>
      </p:pic>
    </p:spTree>
    <p:extLst>
      <p:ext uri="{BB962C8B-B14F-4D97-AF65-F5344CB8AC3E}">
        <p14:creationId xmlns:p14="http://schemas.microsoft.com/office/powerpoint/2010/main" val="98978451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2554545"/>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Functions of Anti-Corruption Committee</a:t>
            </a:r>
            <a:r>
              <a:rPr lang="en-PH" sz="4000" b="1" dirty="0">
                <a:solidFill>
                  <a:schemeClr val="accent1">
                    <a:lumMod val="75000"/>
                  </a:schemeClr>
                </a:solidFill>
                <a:effectLst>
                  <a:outerShdw blurRad="38100" dist="38100" dir="2700000" algn="tl">
                    <a:srgbClr val="000000">
                      <a:alpha val="43137"/>
                    </a:srgbClr>
                  </a:outerShdw>
                </a:effectLst>
                <a:latin typeface="Book Antiqua"/>
                <a:cs typeface="Arial"/>
              </a:rPr>
              <a:t> </a:t>
            </a:r>
            <a:endParaRPr lang="en-US" sz="4000" dirty="0">
              <a:solidFill>
                <a:schemeClr val="accent1">
                  <a:lumMod val="75000"/>
                </a:schemeClr>
              </a:solidFill>
              <a:effectLst>
                <a:outerShdw blurRad="38100" dist="38100" dir="2700000" algn="tl">
                  <a:srgbClr val="000000">
                    <a:alpha val="43137"/>
                  </a:srgbClr>
                </a:outerShdw>
              </a:effectLst>
              <a:ea typeface="+mn-lt"/>
              <a:cs typeface="+mn-lt"/>
            </a:endParaRPr>
          </a:p>
          <a:p>
            <a:endParaRPr lang="en-US" sz="4000" b="1" dirty="0">
              <a:solidFill>
                <a:schemeClr val="bg1"/>
              </a:solidFill>
              <a:effectLst>
                <a:outerShdw blurRad="38100" dist="38100" dir="2700000" algn="tl">
                  <a:srgbClr val="000000">
                    <a:alpha val="43137"/>
                  </a:srgbClr>
                </a:outerShdw>
              </a:effectLst>
              <a:latin typeface="Arial"/>
              <a:ea typeface="+mn-lt"/>
              <a:cs typeface="Arial"/>
            </a:endParaRPr>
          </a:p>
          <a:p>
            <a:endParaRPr lang="en-US" sz="40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94729" y="2647024"/>
            <a:ext cx="7339311" cy="4507388"/>
          </a:xfrm>
          <a:prstGeom prst="rect">
            <a:avLst/>
          </a:prstGeom>
          <a:noFill/>
        </p:spPr>
        <p:txBody>
          <a:bodyPr wrap="square" lIns="91440" tIns="45720" rIns="91440" bIns="45720" anchor="t">
            <a:spAutoFit/>
          </a:bodyPr>
          <a:lstStyle/>
          <a:p>
            <a:pPr marL="342900" indent="-342900" algn="just">
              <a:buAutoNum type="arabicPeriod"/>
            </a:pPr>
            <a:r>
              <a:rPr lang="en-US" sz="2000" b="1" dirty="0">
                <a:solidFill>
                  <a:schemeClr val="bg1"/>
                </a:solidFill>
                <a:effectLst>
                  <a:outerShdw blurRad="38100" dist="38100" dir="2700000" algn="tl">
                    <a:srgbClr val="000000">
                      <a:alpha val="43137"/>
                    </a:srgbClr>
                  </a:outerShdw>
                </a:effectLst>
                <a:ea typeface="+mn-lt"/>
                <a:cs typeface="+mn-lt"/>
              </a:rPr>
              <a:t>Monitor and report corruption-related cases, investigations and actions taken;</a:t>
            </a:r>
            <a:endParaRPr lang="en-US" sz="2000" dirty="0">
              <a:solidFill>
                <a:schemeClr val="bg1"/>
              </a:solidFill>
              <a:effectLst>
                <a:outerShdw blurRad="38100" dist="38100" dir="2700000" algn="tl">
                  <a:srgbClr val="000000">
                    <a:alpha val="43137"/>
                  </a:srgbClr>
                </a:outerShdw>
              </a:effectLst>
              <a:ea typeface="+mn-lt"/>
              <a:cs typeface="+mn-lt"/>
            </a:endParaRPr>
          </a:p>
          <a:p>
            <a:pPr marL="342900" indent="-342900" algn="just">
              <a:buAutoNum type="arabicPeriod"/>
            </a:pPr>
            <a:r>
              <a:rPr lang="en-US" sz="2000" b="1" dirty="0">
                <a:solidFill>
                  <a:schemeClr val="bg1"/>
                </a:solidFill>
                <a:effectLst>
                  <a:outerShdw blurRad="38100" dist="38100" dir="2700000" algn="tl">
                    <a:srgbClr val="000000">
                      <a:alpha val="43137"/>
                    </a:srgbClr>
                  </a:outerShdw>
                </a:effectLst>
                <a:ea typeface="+mn-lt"/>
                <a:cs typeface="+mn-lt"/>
              </a:rPr>
              <a:t>Validate information from other sources;</a:t>
            </a:r>
          </a:p>
          <a:p>
            <a:pPr marL="342900" indent="-342900" algn="just">
              <a:buAutoNum type="arabicPeriod"/>
            </a:pPr>
            <a:r>
              <a:rPr lang="en-US" sz="2000" b="1" dirty="0">
                <a:solidFill>
                  <a:schemeClr val="bg1"/>
                </a:solidFill>
                <a:effectLst>
                  <a:outerShdw blurRad="38100" dist="38100" dir="2700000" algn="tl">
                    <a:srgbClr val="000000">
                      <a:alpha val="43137"/>
                    </a:srgbClr>
                  </a:outerShdw>
                </a:effectLst>
                <a:ea typeface="+mn-lt"/>
                <a:cs typeface="+mn-lt"/>
              </a:rPr>
              <a:t>Formulate the agency’s  anti-corruption policies, programs and activities;</a:t>
            </a:r>
          </a:p>
          <a:p>
            <a:pPr marL="342900" indent="-342900" algn="just">
              <a:buAutoNum type="arabicPeriod"/>
            </a:pPr>
            <a:r>
              <a:rPr lang="en-PH" sz="2000" b="1" dirty="0">
                <a:solidFill>
                  <a:schemeClr val="bg1"/>
                </a:solidFill>
                <a:effectLst>
                  <a:outerShdw blurRad="38100" dist="38100" dir="2700000" algn="tl">
                    <a:srgbClr val="000000">
                      <a:alpha val="43137"/>
                    </a:srgbClr>
                  </a:outerShdw>
                </a:effectLst>
                <a:ea typeface="+mn-lt"/>
                <a:cs typeface="+mn-lt"/>
              </a:rPr>
              <a:t>Spearhead the agency’s  Anti-Corruption Campaign Plan of Action;</a:t>
            </a:r>
          </a:p>
          <a:p>
            <a:pPr marL="342900" indent="-342900" algn="just">
              <a:buAutoNum type="arabicPeriod"/>
            </a:pPr>
            <a:r>
              <a:rPr lang="en-PH" sz="2000" b="1" dirty="0">
                <a:solidFill>
                  <a:schemeClr val="bg1"/>
                </a:solidFill>
                <a:effectLst>
                  <a:outerShdw blurRad="38100" dist="38100" dir="2700000" algn="tl">
                    <a:srgbClr val="000000">
                      <a:alpha val="43137"/>
                    </a:srgbClr>
                  </a:outerShdw>
                </a:effectLst>
                <a:ea typeface="+mn-lt"/>
                <a:cs typeface="+mn-lt"/>
              </a:rPr>
              <a:t>Identify corruption-prone processes in the agency;</a:t>
            </a:r>
          </a:p>
          <a:p>
            <a:pPr marL="342900" indent="-342900" algn="just">
              <a:buAutoNum type="arabicPeriod"/>
            </a:pPr>
            <a:r>
              <a:rPr lang="en-PH" sz="2000" b="1" dirty="0">
                <a:solidFill>
                  <a:schemeClr val="bg1"/>
                </a:solidFill>
                <a:effectLst>
                  <a:outerShdw blurRad="38100" dist="38100" dir="2700000" algn="tl">
                    <a:srgbClr val="000000">
                      <a:alpha val="43137"/>
                    </a:srgbClr>
                  </a:outerShdw>
                </a:effectLst>
                <a:ea typeface="+mn-lt"/>
                <a:cs typeface="+mn-lt"/>
              </a:rPr>
              <a:t>Create a streamlined Complaint Action Center (hotline); </a:t>
            </a:r>
            <a:endParaRPr lang="en-US" sz="2000" dirty="0">
              <a:solidFill>
                <a:schemeClr val="bg1"/>
              </a:solidFill>
              <a:effectLst>
                <a:outerShdw blurRad="38100" dist="38100" dir="2700000" algn="tl">
                  <a:srgbClr val="000000">
                    <a:alpha val="43137"/>
                  </a:srgbClr>
                </a:outerShdw>
              </a:effectLst>
              <a:ea typeface="+mn-lt"/>
              <a:cs typeface="+mn-lt"/>
            </a:endParaRPr>
          </a:p>
          <a:p>
            <a:pPr marL="342900" indent="-342900" algn="just">
              <a:buAutoNum type="arabicPeriod"/>
            </a:pPr>
            <a:r>
              <a:rPr lang="en-PH" sz="2000" b="1" dirty="0">
                <a:solidFill>
                  <a:schemeClr val="bg1"/>
                </a:solidFill>
                <a:effectLst>
                  <a:outerShdw blurRad="38100" dist="38100" dir="2700000" algn="tl">
                    <a:srgbClr val="000000">
                      <a:alpha val="43137"/>
                    </a:srgbClr>
                  </a:outerShdw>
                </a:effectLst>
                <a:ea typeface="+mn-lt"/>
                <a:cs typeface="+mn-lt"/>
              </a:rPr>
              <a:t>Organize stakeholders to complement the committee; and</a:t>
            </a:r>
          </a:p>
          <a:p>
            <a:pPr marL="342900" indent="-342900" algn="just">
              <a:buAutoNum type="arabicPeriod"/>
            </a:pPr>
            <a:r>
              <a:rPr lang="en-PH" sz="2000" b="1" dirty="0">
                <a:solidFill>
                  <a:schemeClr val="bg1"/>
                </a:solidFill>
                <a:effectLst>
                  <a:outerShdw blurRad="38100" dist="38100" dir="2700000" algn="tl">
                    <a:srgbClr val="000000">
                      <a:alpha val="43137"/>
                    </a:srgbClr>
                  </a:outerShdw>
                </a:effectLst>
                <a:ea typeface="+mn-lt"/>
                <a:cs typeface="+mn-lt"/>
              </a:rPr>
              <a:t>Conduct public information campaigns to generate support for the government’s anti-corruption programs.</a:t>
            </a:r>
          </a:p>
          <a:p>
            <a:pPr marL="342900" indent="-342900" algn="just">
              <a:buAutoNum type="arabicPeriod"/>
            </a:pPr>
            <a:endParaRPr lang="en-US" sz="2000" dirty="0">
              <a:effectLst>
                <a:outerShdw blurRad="38100" dist="38100" dir="2700000" algn="tl">
                  <a:srgbClr val="000000">
                    <a:alpha val="43137"/>
                  </a:srgbClr>
                </a:outerShdw>
              </a:effectLst>
              <a:ea typeface="+mn-lt"/>
              <a:cs typeface="+mn-lt"/>
            </a:endParaRPr>
          </a:p>
          <a:p>
            <a:pPr marL="342900" indent="-342900">
              <a:lnSpc>
                <a:spcPct val="150000"/>
              </a:lnSpc>
              <a:buFont typeface="Arial"/>
              <a:buChar char="•"/>
            </a:pPr>
            <a:endParaRPr lang="en-US" sz="2000"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129431985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barn(inVertical)">
                                      <p:cBhvr>
                                        <p:cTn id="10" dur="500"/>
                                        <p:tgtEl>
                                          <p:spTgt spid="7">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barn(inVertical)">
                                      <p:cBhvr>
                                        <p:cTn id="13" dur="500"/>
                                        <p:tgtEl>
                                          <p:spTgt spid="7">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barn(inVertical)">
                                      <p:cBhvr>
                                        <p:cTn id="16" dur="500"/>
                                        <p:tgtEl>
                                          <p:spTgt spid="7">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barn(inVertical)">
                                      <p:cBhvr>
                                        <p:cTn id="19" dur="500"/>
                                        <p:tgtEl>
                                          <p:spTgt spid="7">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barn(inVertical)">
                                      <p:cBhvr>
                                        <p:cTn id="22" dur="500"/>
                                        <p:tgtEl>
                                          <p:spTgt spid="7">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barn(inVertical)">
                                      <p:cBhvr>
                                        <p:cTn id="25" dur="500"/>
                                        <p:tgtEl>
                                          <p:spTgt spid="7">
                                            <p:txEl>
                                              <p:pRg st="6" end="6"/>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barn(inVertical)">
                                      <p:cBhvr>
                                        <p:cTn id="28"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2554545"/>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Deliverables of the Anti-Corruption Committee</a:t>
            </a:r>
            <a:endParaRPr lang="en-US"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94729" y="2647024"/>
            <a:ext cx="7339311" cy="4507388"/>
          </a:xfrm>
          <a:prstGeom prst="rect">
            <a:avLst/>
          </a:prstGeom>
          <a:noFill/>
        </p:spPr>
        <p:txBody>
          <a:bodyPr wrap="square" lIns="91440" tIns="45720" rIns="91440" bIns="45720" anchor="t">
            <a:spAutoFit/>
          </a:bodyPr>
          <a:lstStyle/>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Coordinate the issuance of Agency administrative order  for the creation of the </a:t>
            </a:r>
            <a:r>
              <a:rPr lang="en-US" sz="2000" b="1" dirty="0" err="1">
                <a:solidFill>
                  <a:schemeClr val="bg1"/>
                </a:solidFill>
                <a:effectLst>
                  <a:outerShdw blurRad="38100" dist="38100" dir="2700000" algn="tl">
                    <a:srgbClr val="000000">
                      <a:alpha val="43137"/>
                    </a:srgbClr>
                  </a:outerShdw>
                </a:effectLst>
                <a:ea typeface="+mn-lt"/>
                <a:cs typeface="+mn-lt"/>
              </a:rPr>
              <a:t>Anti corruption</a:t>
            </a:r>
            <a:r>
              <a:rPr lang="en-US" sz="2000" b="1" dirty="0">
                <a:solidFill>
                  <a:schemeClr val="bg1"/>
                </a:solidFill>
                <a:effectLst>
                  <a:outerShdw blurRad="38100" dist="38100" dir="2700000" algn="tl">
                    <a:srgbClr val="000000">
                      <a:alpha val="43137"/>
                    </a:srgbClr>
                  </a:outerShdw>
                </a:effectLst>
                <a:ea typeface="+mn-lt"/>
                <a:cs typeface="+mn-lt"/>
              </a:rPr>
              <a:t> committee in the main office and in the regional/district levels, its composition and their respective duties and responsibilities;</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Submission of daily corruption incident reports;</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Validation of reports from other agencies/sources;</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 Develop an </a:t>
            </a:r>
            <a:r>
              <a:rPr lang="en-US" sz="2000" b="1" dirty="0" err="1">
                <a:solidFill>
                  <a:schemeClr val="bg1"/>
                </a:solidFill>
                <a:effectLst>
                  <a:outerShdw blurRad="38100" dist="38100" dir="2700000" algn="tl">
                    <a:srgbClr val="000000">
                      <a:alpha val="43137"/>
                    </a:srgbClr>
                  </a:outerShdw>
                </a:effectLst>
                <a:ea typeface="+mn-lt"/>
                <a:cs typeface="+mn-lt"/>
              </a:rPr>
              <a:t>anti corruption</a:t>
            </a:r>
            <a:r>
              <a:rPr lang="en-US" sz="2000" b="1" dirty="0">
                <a:solidFill>
                  <a:schemeClr val="bg1"/>
                </a:solidFill>
                <a:effectLst>
                  <a:outerShdw blurRad="38100" dist="38100" dir="2700000" algn="tl">
                    <a:srgbClr val="000000">
                      <a:alpha val="43137"/>
                    </a:srgbClr>
                  </a:outerShdw>
                </a:effectLst>
                <a:ea typeface="+mn-lt"/>
                <a:cs typeface="+mn-lt"/>
              </a:rPr>
              <a:t> campaign action plan;</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Organize stakeholders within their areas of jurisdiction and recommend their  official deputation by the PACC; </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Conduct God-centered Anti-Corruption Advocacy seminars;</a:t>
            </a:r>
            <a:endParaRPr lang="en-US" sz="2000" dirty="0">
              <a:solidFill>
                <a:schemeClr val="bg1"/>
              </a:solidFill>
              <a:effectLst>
                <a:outerShdw blurRad="38100" dist="38100" dir="2700000" algn="tl">
                  <a:srgbClr val="000000">
                    <a:alpha val="43137"/>
                  </a:srgbClr>
                </a:outerShdw>
              </a:effectLst>
              <a:ea typeface="+mn-lt"/>
              <a:cs typeface="+mn-lt"/>
            </a:endParaRPr>
          </a:p>
          <a:p>
            <a:pPr marL="342900" indent="-342900" algn="just">
              <a:buFontTx/>
              <a:buAutoNum type="arabicPeriod"/>
            </a:pPr>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140745828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0" dur="500"/>
                                        <p:tgtEl>
                                          <p:spTgt spid="7">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3" dur="500"/>
                                        <p:tgtEl>
                                          <p:spTgt spid="7">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9" dur="500"/>
                                        <p:tgtEl>
                                          <p:spTgt spid="7">
                                            <p:txEl>
                                              <p:pRg st="4" end="4"/>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randombar(horizontal)">
                                      <p:cBhvr>
                                        <p:cTn id="2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2554545"/>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Deliverables of the Anti-Corruption Committee</a:t>
            </a:r>
            <a:endParaRPr lang="en-US"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94729" y="2647024"/>
            <a:ext cx="7339311" cy="4507388"/>
          </a:xfrm>
          <a:prstGeom prst="rect">
            <a:avLst/>
          </a:prstGeom>
          <a:noFill/>
        </p:spPr>
        <p:txBody>
          <a:bodyPr wrap="square" lIns="91440" tIns="45720" rIns="91440" bIns="45720" anchor="t">
            <a:spAutoFit/>
          </a:bodyPr>
          <a:lstStyle/>
          <a:p>
            <a:pPr algn="just"/>
            <a:r>
              <a:rPr lang="en-US" sz="2000" b="1" dirty="0">
                <a:solidFill>
                  <a:schemeClr val="bg1"/>
                </a:solidFill>
                <a:effectLst>
                  <a:outerShdw blurRad="38100" dist="38100" dir="2700000" algn="tl">
                    <a:srgbClr val="000000">
                      <a:alpha val="43137"/>
                    </a:srgbClr>
                  </a:outerShdw>
                </a:effectLst>
                <a:ea typeface="+mn-lt"/>
                <a:cs typeface="+mn-lt"/>
              </a:rPr>
              <a:t>7. Conduct regular monthly committee business meetings;</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lgn="just">
              <a:buFont typeface="Arial"/>
              <a:buChar char="•"/>
            </a:pPr>
            <a:endParaRPr lang="en-US" sz="2000" dirty="0">
              <a:effectLst>
                <a:outerShdw blurRad="38100" dist="38100" dir="2700000" algn="tl">
                  <a:srgbClr val="000000">
                    <a:alpha val="43137"/>
                  </a:srgbClr>
                </a:outerShdw>
              </a:effectLst>
              <a:ea typeface="+mn-lt"/>
              <a:cs typeface="+mn-lt"/>
            </a:endParaRPr>
          </a:p>
          <a:p>
            <a:pPr algn="just"/>
            <a:r>
              <a:rPr lang="en-US" sz="2000" b="1" dirty="0">
                <a:solidFill>
                  <a:schemeClr val="bg1"/>
                </a:solidFill>
                <a:effectLst>
                  <a:outerShdw blurRad="38100" dist="38100" dir="2700000" algn="tl">
                    <a:srgbClr val="000000">
                      <a:alpha val="43137"/>
                    </a:srgbClr>
                  </a:outerShdw>
                </a:effectLst>
                <a:ea typeface="+mn-lt"/>
                <a:cs typeface="+mn-lt"/>
              </a:rPr>
              <a:t>8. Establish </a:t>
            </a:r>
            <a:r>
              <a:rPr lang="en-US" sz="2000" b="1" dirty="0" err="1">
                <a:solidFill>
                  <a:schemeClr val="bg1"/>
                </a:solidFill>
                <a:effectLst>
                  <a:outerShdw blurRad="38100" dist="38100" dir="2700000" algn="tl">
                    <a:srgbClr val="000000">
                      <a:alpha val="43137"/>
                    </a:srgbClr>
                  </a:outerShdw>
                </a:effectLst>
                <a:ea typeface="+mn-lt"/>
                <a:cs typeface="+mn-lt"/>
              </a:rPr>
              <a:t>anti corruption</a:t>
            </a:r>
            <a:r>
              <a:rPr lang="en-US" sz="2000" b="1" dirty="0">
                <a:solidFill>
                  <a:schemeClr val="bg1"/>
                </a:solidFill>
                <a:effectLst>
                  <a:outerShdw blurRad="38100" dist="38100" dir="2700000" algn="tl">
                    <a:srgbClr val="000000">
                      <a:alpha val="43137"/>
                    </a:srgbClr>
                  </a:outerShdw>
                </a:effectLst>
                <a:ea typeface="+mn-lt"/>
                <a:cs typeface="+mn-lt"/>
              </a:rPr>
              <a:t> complaints center or hotline;</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lgn="just">
              <a:buFont typeface="Arial"/>
              <a:buChar char="•"/>
            </a:pPr>
            <a:endParaRPr lang="en-US" sz="2000" dirty="0">
              <a:effectLst>
                <a:outerShdw blurRad="38100" dist="38100" dir="2700000" algn="tl">
                  <a:srgbClr val="000000">
                    <a:alpha val="43137"/>
                  </a:srgbClr>
                </a:outerShdw>
              </a:effectLst>
              <a:ea typeface="+mn-lt"/>
              <a:cs typeface="+mn-lt"/>
            </a:endParaRPr>
          </a:p>
          <a:p>
            <a:pPr algn="just"/>
            <a:r>
              <a:rPr lang="en-US" sz="2000" b="1" dirty="0">
                <a:solidFill>
                  <a:schemeClr val="bg1"/>
                </a:solidFill>
                <a:effectLst>
                  <a:outerShdw blurRad="38100" dist="38100" dir="2700000" algn="tl">
                    <a:srgbClr val="000000">
                      <a:alpha val="43137"/>
                    </a:srgbClr>
                  </a:outerShdw>
                </a:effectLst>
                <a:ea typeface="+mn-lt"/>
                <a:cs typeface="+mn-lt"/>
              </a:rPr>
              <a:t>9. Submission of list of personnel who were complained of, investigated, charged and sanctioned;</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lgn="just">
              <a:buFont typeface="Arial"/>
              <a:buChar char="•"/>
            </a:pPr>
            <a:endParaRPr lang="en-US" sz="2000" dirty="0">
              <a:effectLst>
                <a:outerShdw blurRad="38100" dist="38100" dir="2700000" algn="tl">
                  <a:srgbClr val="000000">
                    <a:alpha val="43137"/>
                  </a:srgbClr>
                </a:outerShdw>
              </a:effectLst>
              <a:ea typeface="+mn-lt"/>
              <a:cs typeface="+mn-lt"/>
            </a:endParaRPr>
          </a:p>
          <a:p>
            <a:pPr algn="just"/>
            <a:r>
              <a:rPr lang="en-US" sz="2000" b="1" dirty="0">
                <a:solidFill>
                  <a:schemeClr val="bg1"/>
                </a:solidFill>
                <a:effectLst>
                  <a:outerShdw blurRad="38100" dist="38100" dir="2700000" algn="tl">
                    <a:srgbClr val="000000">
                      <a:alpha val="43137"/>
                    </a:srgbClr>
                  </a:outerShdw>
                </a:effectLst>
                <a:ea typeface="+mn-lt"/>
                <a:cs typeface="+mn-lt"/>
              </a:rPr>
              <a:t>10. Recommend Agency’s contact person to the </a:t>
            </a:r>
            <a:r>
              <a:rPr lang="en-US" sz="2000" b="1" dirty="0" err="1">
                <a:solidFill>
                  <a:schemeClr val="bg1"/>
                </a:solidFill>
                <a:effectLst>
                  <a:outerShdw blurRad="38100" dist="38100" dir="2700000" algn="tl">
                    <a:srgbClr val="000000">
                      <a:alpha val="43137"/>
                    </a:srgbClr>
                  </a:outerShdw>
                </a:effectLst>
                <a:ea typeface="+mn-lt"/>
                <a:cs typeface="+mn-lt"/>
              </a:rPr>
              <a:t>Anti Corruption</a:t>
            </a:r>
            <a:r>
              <a:rPr lang="en-US" sz="2000" b="1" dirty="0">
                <a:solidFill>
                  <a:schemeClr val="bg1"/>
                </a:solidFill>
                <a:effectLst>
                  <a:outerShdw blurRad="38100" dist="38100" dir="2700000" algn="tl">
                    <a:srgbClr val="000000">
                      <a:alpha val="43137"/>
                    </a:srgbClr>
                  </a:outerShdw>
                </a:effectLst>
                <a:ea typeface="+mn-lt"/>
                <a:cs typeface="+mn-lt"/>
              </a:rPr>
              <a:t> Coordinating Council;</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lgn="just">
              <a:buFont typeface="Arial"/>
              <a:buChar char="•"/>
            </a:pPr>
            <a:endParaRPr lang="en-US" sz="2000" dirty="0">
              <a:effectLst>
                <a:outerShdw blurRad="38100" dist="38100" dir="2700000" algn="tl">
                  <a:srgbClr val="000000">
                    <a:alpha val="43137"/>
                  </a:srgbClr>
                </a:outerShdw>
              </a:effectLst>
              <a:ea typeface="+mn-lt"/>
              <a:cs typeface="+mn-lt"/>
            </a:endParaRPr>
          </a:p>
          <a:p>
            <a:pPr algn="just"/>
            <a:r>
              <a:rPr lang="en-US" sz="2000" b="1" dirty="0">
                <a:solidFill>
                  <a:schemeClr val="bg1"/>
                </a:solidFill>
                <a:effectLst>
                  <a:outerShdw blurRad="38100" dist="38100" dir="2700000" algn="tl">
                    <a:srgbClr val="000000">
                      <a:alpha val="43137"/>
                    </a:srgbClr>
                  </a:outerShdw>
                </a:effectLst>
                <a:ea typeface="+mn-lt"/>
                <a:cs typeface="+mn-lt"/>
              </a:rPr>
              <a:t>11. Assist the agency contact person when attending the regular monthly meeting of the </a:t>
            </a:r>
            <a:r>
              <a:rPr lang="en-US" sz="2000" b="1" dirty="0" err="1">
                <a:solidFill>
                  <a:schemeClr val="bg1"/>
                </a:solidFill>
                <a:effectLst>
                  <a:outerShdw blurRad="38100" dist="38100" dir="2700000" algn="tl">
                    <a:srgbClr val="000000">
                      <a:alpha val="43137"/>
                    </a:srgbClr>
                  </a:outerShdw>
                </a:effectLst>
                <a:ea typeface="+mn-lt"/>
                <a:cs typeface="+mn-lt"/>
              </a:rPr>
              <a:t>Anti Corruption</a:t>
            </a:r>
            <a:r>
              <a:rPr lang="en-US" sz="2000" b="1" dirty="0">
                <a:solidFill>
                  <a:schemeClr val="bg1"/>
                </a:solidFill>
                <a:effectLst>
                  <a:outerShdw blurRad="38100" dist="38100" dir="2700000" algn="tl">
                    <a:srgbClr val="000000">
                      <a:alpha val="43137"/>
                    </a:srgbClr>
                  </a:outerShdw>
                </a:effectLst>
                <a:ea typeface="+mn-lt"/>
                <a:cs typeface="+mn-lt"/>
              </a:rPr>
              <a:t> Coordinating Council.</a:t>
            </a:r>
            <a:endParaRPr lang="en-US" sz="2000" dirty="0">
              <a:solidFill>
                <a:schemeClr val="bg1"/>
              </a:solidFill>
              <a:effectLst>
                <a:outerShdw blurRad="38100" dist="38100" dir="2700000" algn="tl">
                  <a:srgbClr val="000000">
                    <a:alpha val="43137"/>
                  </a:srgbClr>
                </a:outerShdw>
              </a:effectLst>
              <a:ea typeface="+mn-lt"/>
              <a:cs typeface="+mn-lt"/>
            </a:endParaRPr>
          </a:p>
          <a:p>
            <a:pPr marL="514350" indent="-514350" algn="just">
              <a:lnSpc>
                <a:spcPct val="130000"/>
              </a:lnSpc>
              <a:buFontTx/>
              <a:buAutoNum type="arabicPeriod"/>
            </a:pPr>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250560660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fade">
                                      <p:cBhvr>
                                        <p:cTn id="13" dur="500"/>
                                        <p:tgtEl>
                                          <p:spTgt spid="7">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6" end="6"/>
                                            </p:txEl>
                                          </p:spTgt>
                                        </p:tgtEl>
                                        <p:attrNameLst>
                                          <p:attrName>style.visibility</p:attrName>
                                        </p:attrNameLst>
                                      </p:cBhvr>
                                      <p:to>
                                        <p:strVal val="visible"/>
                                      </p:to>
                                    </p:set>
                                    <p:animEffect transition="in" filter="fade">
                                      <p:cBhvr>
                                        <p:cTn id="16" dur="500"/>
                                        <p:tgtEl>
                                          <p:spTgt spid="7">
                                            <p:txEl>
                                              <p:pRg st="6" end="6"/>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animEffect transition="in" filter="fade">
                                      <p:cBhvr>
                                        <p:cTn id="19"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2554545"/>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COMPOSITION OF THE ANTI-CORRUPTION COMMITTEE</a:t>
            </a:r>
            <a:endParaRPr lang="en-US"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94729" y="2647024"/>
            <a:ext cx="7339311" cy="2862322"/>
          </a:xfrm>
          <a:prstGeom prst="rect">
            <a:avLst/>
          </a:prstGeom>
          <a:noFill/>
        </p:spPr>
        <p:txBody>
          <a:bodyPr wrap="square" lIns="91440" tIns="45720" rIns="91440" bIns="45720" anchor="t">
            <a:spAutoFit/>
          </a:bodyPr>
          <a:lstStyle/>
          <a:p>
            <a:pPr marL="457200" indent="-457200">
              <a:lnSpc>
                <a:spcPct val="200000"/>
              </a:lnSpc>
              <a:buAutoNum type="arabicPeriod"/>
            </a:pPr>
            <a:r>
              <a:rPr lang="en-US" sz="2000" b="1" dirty="0">
                <a:solidFill>
                  <a:schemeClr val="bg1"/>
                </a:solidFill>
                <a:effectLst>
                  <a:outerShdw blurRad="38100" dist="38100" dir="2700000" algn="tl">
                    <a:srgbClr val="000000">
                      <a:alpha val="43137"/>
                    </a:srgbClr>
                  </a:outerShdw>
                </a:effectLst>
                <a:ea typeface="+mn-lt"/>
                <a:cs typeface="+mn-lt"/>
              </a:rPr>
              <a:t>CHAIRMAN </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PACC Resident Evaluator</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Admin/ Human Resources;</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Internal Affairs Office;</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Legal Service;</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IT Officer;</a:t>
            </a:r>
            <a:endParaRPr lang="en-US" sz="2000" dirty="0">
              <a:solidFill>
                <a:schemeClr val="bg1"/>
              </a:solidFill>
              <a:effectLst>
                <a:outerShdw blurRad="38100" dist="38100" dir="2700000" algn="tl">
                  <a:srgbClr val="000000">
                    <a:alpha val="43137"/>
                  </a:srgbClr>
                </a:outerShdw>
              </a:effectLst>
              <a:ea typeface="+mn-lt"/>
              <a:cs typeface="+mn-lt"/>
            </a:endParaRPr>
          </a:p>
          <a:p>
            <a:pPr marL="457200" indent="-457200">
              <a:buAutoNum type="arabicPeriod"/>
            </a:pPr>
            <a:r>
              <a:rPr lang="en-US" sz="2000" b="1" dirty="0">
                <a:solidFill>
                  <a:schemeClr val="bg1"/>
                </a:solidFill>
                <a:effectLst>
                  <a:outerShdw blurRad="38100" dist="38100" dir="2700000" algn="tl">
                    <a:srgbClr val="000000">
                      <a:alpha val="43137"/>
                    </a:srgbClr>
                  </a:outerShdw>
                </a:effectLst>
                <a:ea typeface="+mn-lt"/>
                <a:cs typeface="+mn-lt"/>
              </a:rPr>
              <a:t>Stakeholders Representative (media, religious org, NGO)</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lgn="just">
              <a:buFont typeface="Arial"/>
              <a:buChar char="•"/>
            </a:pPr>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287125194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left)">
                                      <p:cBhvr>
                                        <p:cTn id="10" dur="500"/>
                                        <p:tgtEl>
                                          <p:spTgt spid="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left)">
                                      <p:cBhvr>
                                        <p:cTn id="13" dur="500"/>
                                        <p:tgtEl>
                                          <p:spTgt spid="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500"/>
                                        <p:tgtEl>
                                          <p:spTgt spid="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wipe(left)">
                                      <p:cBhvr>
                                        <p:cTn id="19" dur="500"/>
                                        <p:tgtEl>
                                          <p:spTgt spid="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wipe(left)">
                                      <p:cBhvr>
                                        <p:cTn id="22" dur="500"/>
                                        <p:tgtEl>
                                          <p:spTgt spid="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wipe(left)">
                                      <p:cBhvr>
                                        <p:cTn id="25"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1938992"/>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CORRUPTION INCIDENT REPORT FORMAT</a:t>
            </a:r>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13086" y="2599399"/>
            <a:ext cx="7339311" cy="4622804"/>
          </a:xfrm>
          <a:prstGeom prst="rect">
            <a:avLst/>
          </a:prstGeom>
          <a:noFill/>
        </p:spPr>
        <p:txBody>
          <a:bodyPr wrap="square" lIns="91440" tIns="45720" rIns="91440" bIns="45720" anchor="t">
            <a:spAutoFit/>
          </a:bodyPr>
          <a:lstStyle/>
          <a:p>
            <a:r>
              <a:rPr lang="en-US" sz="2000" b="1" dirty="0">
                <a:solidFill>
                  <a:schemeClr val="bg1"/>
                </a:solidFill>
                <a:effectLst>
                  <a:outerShdw blurRad="38100" dist="38100" dir="2700000" algn="tl">
                    <a:srgbClr val="000000">
                      <a:alpha val="43137"/>
                    </a:srgbClr>
                  </a:outerShdw>
                </a:effectLst>
                <a:ea typeface="+mn-lt"/>
                <a:cs typeface="+mn-lt"/>
              </a:rPr>
              <a:t>Reference Number: BOC-0001-21 </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Date of Report: June 28, 2021</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Subject: ________________________________________________</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Place of Report:__________________________________________</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Date Acquired: June 27, 2021</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Source: ________________________________________________ </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buFont typeface="Arial"/>
              <a:buChar char="•"/>
            </a:pPr>
            <a:endParaRPr lang="en-US" sz="2000" dirty="0">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1. Background:</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i="1" dirty="0">
                <a:solidFill>
                  <a:schemeClr val="bg1"/>
                </a:solidFill>
                <a:effectLst>
                  <a:outerShdw blurRad="38100" dist="38100" dir="2700000" algn="tl">
                    <a:srgbClr val="000000">
                      <a:alpha val="43137"/>
                    </a:srgbClr>
                  </a:outerShdw>
                </a:effectLst>
                <a:ea typeface="+mn-lt"/>
                <a:cs typeface="+mn-lt"/>
              </a:rPr>
              <a:t>         </a:t>
            </a:r>
            <a:r>
              <a:rPr lang="en-US" sz="2000" b="1" i="1" dirty="0" err="1">
                <a:solidFill>
                  <a:schemeClr val="bg1"/>
                </a:solidFill>
                <a:effectLst>
                  <a:outerShdw blurRad="38100" dist="38100" dir="2700000" algn="tl">
                    <a:srgbClr val="000000">
                      <a:alpha val="43137"/>
                    </a:srgbClr>
                  </a:outerShdw>
                </a:effectLst>
                <a:ea typeface="+mn-lt"/>
                <a:cs typeface="+mn-lt"/>
              </a:rPr>
              <a:t>i</a:t>
            </a:r>
            <a:r>
              <a:rPr lang="en-US" sz="2000" b="1" i="1" dirty="0">
                <a:solidFill>
                  <a:schemeClr val="bg1"/>
                </a:solidFill>
                <a:effectLst>
                  <a:outerShdw blurRad="38100" dist="38100" dir="2700000" algn="tl">
                    <a:srgbClr val="000000">
                      <a:alpha val="43137"/>
                    </a:srgbClr>
                  </a:outerShdw>
                </a:effectLst>
                <a:ea typeface="+mn-lt"/>
                <a:cs typeface="+mn-lt"/>
              </a:rPr>
              <a:t>. What are the circumstances surrounding the report?</a:t>
            </a:r>
            <a:endParaRPr lang="en-US" sz="2000" dirty="0">
              <a:solidFill>
                <a:schemeClr val="bg1"/>
              </a:solidFill>
              <a:effectLst>
                <a:outerShdw blurRad="38100" dist="38100" dir="2700000" algn="tl">
                  <a:srgbClr val="000000">
                    <a:alpha val="43137"/>
                  </a:srgbClr>
                </a:outerShdw>
              </a:effectLst>
              <a:ea typeface="+mn-lt"/>
              <a:cs typeface="+mn-lt"/>
            </a:endParaRPr>
          </a:p>
          <a:p>
            <a:r>
              <a:rPr lang="en-US" sz="2000" b="1" i="1" dirty="0">
                <a:solidFill>
                  <a:schemeClr val="bg1"/>
                </a:solidFill>
                <a:effectLst>
                  <a:outerShdw blurRad="38100" dist="38100" dir="2700000" algn="tl">
                    <a:srgbClr val="000000">
                      <a:alpha val="43137"/>
                    </a:srgbClr>
                  </a:outerShdw>
                </a:effectLst>
                <a:ea typeface="+mn-lt"/>
                <a:cs typeface="+mn-lt"/>
              </a:rPr>
              <a:t>        ii This paragraph may include agency policies, directives and operating procedures that has relevance to the report.</a:t>
            </a:r>
            <a:endParaRPr lang="en-US" sz="2000" dirty="0">
              <a:solidFill>
                <a:schemeClr val="bg1"/>
              </a:solidFill>
              <a:effectLst>
                <a:outerShdw blurRad="38100" dist="38100" dir="2700000" algn="tl">
                  <a:srgbClr val="000000">
                    <a:alpha val="43137"/>
                  </a:srgbClr>
                </a:outerShdw>
              </a:effectLst>
              <a:ea typeface="+mn-lt"/>
              <a:cs typeface="+mn-lt"/>
            </a:endParaRPr>
          </a:p>
          <a:p>
            <a:pPr marL="285750" indent="-285750">
              <a:buFont typeface="Arial"/>
              <a:buChar char="•"/>
            </a:pPr>
            <a:endParaRPr lang="en-US" sz="2000" dirty="0">
              <a:effectLst>
                <a:outerShdw blurRad="38100" dist="38100" dir="2700000" algn="tl">
                  <a:srgbClr val="000000">
                    <a:alpha val="43137"/>
                  </a:srgbClr>
                </a:outerShdw>
              </a:effectLst>
              <a:ea typeface="+mn-lt"/>
              <a:cs typeface="+mn-lt"/>
            </a:endParaRPr>
          </a:p>
          <a:p>
            <a:pPr marL="285750" indent="-285750">
              <a:buFont typeface="Arial"/>
              <a:buChar char="•"/>
            </a:pPr>
            <a:endParaRPr lang="en-US" sz="2000" dirty="0">
              <a:effectLst>
                <a:outerShdw blurRad="38100" dist="38100" dir="2700000" algn="tl">
                  <a:srgbClr val="000000">
                    <a:alpha val="43137"/>
                  </a:srgbClr>
                </a:outerShdw>
              </a:effectLst>
              <a:ea typeface="+mn-lt"/>
              <a:cs typeface="+mn-lt"/>
            </a:endParaRPr>
          </a:p>
          <a:p>
            <a:pPr marL="457200" indent="-457200">
              <a:lnSpc>
                <a:spcPct val="200000"/>
              </a:lnSpc>
              <a:buFontTx/>
              <a:buAutoNum type="arabicPeriod"/>
            </a:pPr>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75202463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1938992"/>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CORRUPTION INCIDENT REPORT FORMAT</a:t>
            </a:r>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342996" y="2504149"/>
            <a:ext cx="7339311" cy="3170099"/>
          </a:xfrm>
          <a:prstGeom prst="rect">
            <a:avLst/>
          </a:prstGeom>
          <a:noFill/>
        </p:spPr>
        <p:txBody>
          <a:bodyPr wrap="square" lIns="91440" tIns="45720" rIns="91440" bIns="45720" anchor="t">
            <a:spAutoFit/>
          </a:bodyPr>
          <a:lstStyle/>
          <a:p>
            <a:endParaRPr lang="en-US" sz="2000" i="1" dirty="0">
              <a:solidFill>
                <a:schemeClr val="bg1"/>
              </a:solidFill>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2. Details of the Report:</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Should include the basics of a report such as the 5 W’s and 1H. (Who, What, Why, When, </a:t>
            </a:r>
            <a:endParaRPr lang="en-US" sz="2000" dirty="0">
              <a:effectLst>
                <a:outerShdw blurRad="38100" dist="38100" dir="2700000" algn="tl">
                  <a:srgbClr val="000000">
                    <a:alpha val="43137"/>
                  </a:srgbClr>
                </a:outerShdw>
              </a:effectLst>
              <a:ea typeface="+mn-lt"/>
              <a:cs typeface="+mn-lt"/>
            </a:endParaRPr>
          </a:p>
          <a:p>
            <a:pPr lvl="1"/>
            <a:r>
              <a:rPr lang="en-US" sz="2000" i="1" dirty="0">
                <a:solidFill>
                  <a:schemeClr val="bg1"/>
                </a:solidFill>
                <a:effectLst>
                  <a:outerShdw blurRad="38100" dist="38100" dir="2700000" algn="tl">
                    <a:srgbClr val="000000">
                      <a:alpha val="43137"/>
                    </a:srgbClr>
                  </a:outerShdw>
                </a:effectLst>
                <a:ea typeface="+mn-lt"/>
                <a:cs typeface="+mn-lt"/>
              </a:rPr>
              <a:t>Where and How)</a:t>
            </a:r>
            <a:endParaRPr lang="en-US" sz="2000" dirty="0">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Complete description of the incident.</a:t>
            </a:r>
            <a:endParaRPr lang="en-US" sz="2000" dirty="0">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The narrative shall contain facts only and shall be reported in an objective manner.</a:t>
            </a:r>
            <a:endParaRPr lang="en-US" sz="2000" dirty="0">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317660475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1938992"/>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CORRUPTION INCIDENT REPORT FORMAT</a:t>
            </a:r>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288568" y="2674238"/>
            <a:ext cx="7339311" cy="3785652"/>
          </a:xfrm>
          <a:prstGeom prst="rect">
            <a:avLst/>
          </a:prstGeom>
          <a:noFill/>
        </p:spPr>
        <p:txBody>
          <a:bodyPr wrap="square" lIns="91440" tIns="45720" rIns="91440" bIns="45720" anchor="t">
            <a:spAutoFit/>
          </a:bodyPr>
          <a:lstStyle/>
          <a:p>
            <a:r>
              <a:rPr lang="en-US" sz="2000" b="1" dirty="0">
                <a:solidFill>
                  <a:schemeClr val="bg1"/>
                </a:solidFill>
                <a:effectLst>
                  <a:outerShdw blurRad="38100" dist="38100" dir="2700000" algn="tl">
                    <a:srgbClr val="000000">
                      <a:alpha val="43137"/>
                    </a:srgbClr>
                  </a:outerShdw>
                </a:effectLst>
                <a:ea typeface="+mn-lt"/>
                <a:cs typeface="+mn-lt"/>
              </a:rPr>
              <a:t>3. Remarks/Comment</a:t>
            </a:r>
            <a:endParaRPr lang="en-US" sz="2000" dirty="0">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Discussion or interpretation of the report</a:t>
            </a:r>
            <a:endParaRPr lang="en-US" sz="2000" dirty="0">
              <a:effectLst>
                <a:outerShdw blurRad="38100" dist="38100" dir="2700000" algn="tl">
                  <a:srgbClr val="000000">
                    <a:alpha val="43137"/>
                  </a:srgbClr>
                </a:outerShdw>
              </a:effectLst>
              <a:ea typeface="+mn-lt"/>
              <a:cs typeface="+mn-lt"/>
            </a:endParaRPr>
          </a:p>
          <a:p>
            <a:pPr lvl="1"/>
            <a:endParaRPr lang="en-US" sz="2000" dirty="0">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4. Action Taken:</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Action taken should be specific</a:t>
            </a:r>
            <a:endParaRPr lang="en-US" sz="2000" dirty="0">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Report or agency evaluation and or insights.</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Theories formed based on the facts and the background of the report.</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b="1" dirty="0">
                <a:solidFill>
                  <a:schemeClr val="bg1"/>
                </a:solidFill>
                <a:effectLst>
                  <a:outerShdw blurRad="38100" dist="38100" dir="2700000" algn="tl">
                    <a:srgbClr val="000000">
                      <a:alpha val="43137"/>
                    </a:srgbClr>
                  </a:outerShdw>
                </a:effectLst>
                <a:ea typeface="+mn-lt"/>
                <a:cs typeface="+mn-lt"/>
              </a:rPr>
              <a:t> </a:t>
            </a:r>
            <a:r>
              <a:rPr lang="en-US" sz="2000" i="1" dirty="0">
                <a:solidFill>
                  <a:schemeClr val="bg1"/>
                </a:solidFill>
                <a:effectLst>
                  <a:outerShdw blurRad="38100" dist="38100" dir="2700000" algn="tl">
                    <a:srgbClr val="000000">
                      <a:alpha val="43137"/>
                    </a:srgbClr>
                  </a:outerShdw>
                </a:effectLst>
                <a:ea typeface="+mn-lt"/>
                <a:cs typeface="+mn-lt"/>
              </a:rPr>
              <a:t>Action taken should be specific</a:t>
            </a:r>
            <a:endParaRPr lang="en-US" sz="2000" dirty="0">
              <a:solidFill>
                <a:schemeClr val="bg1"/>
              </a:solidFill>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endParaRPr lang="en-US" sz="2000" i="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416921588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70285" y="262694"/>
            <a:ext cx="8240842" cy="1938992"/>
          </a:xfrm>
          <a:prstGeom prst="rect">
            <a:avLst/>
          </a:prstGeom>
          <a:noFill/>
        </p:spPr>
        <p:txBody>
          <a:bodyPr wrap="square" lIns="91440" tIns="45720" rIns="91440" bIns="45720" anchor="t">
            <a:spAutoFit/>
          </a:bodyPr>
          <a:lstStyle/>
          <a:p>
            <a:r>
              <a:rPr lang="en-PH" sz="4000" b="1" dirty="0">
                <a:solidFill>
                  <a:schemeClr val="bg1">
                    <a:lumMod val="95000"/>
                  </a:schemeClr>
                </a:solidFill>
                <a:effectLst>
                  <a:outerShdw blurRad="38100" dist="38100" dir="2700000" algn="tl">
                    <a:srgbClr val="000000">
                      <a:alpha val="43137"/>
                    </a:srgbClr>
                  </a:outerShdw>
                </a:effectLst>
                <a:latin typeface="Book Antiqua"/>
                <a:cs typeface="Arial"/>
              </a:rPr>
              <a:t>CORRUPTION INCIDENT REPORT FORMAT</a:t>
            </a:r>
            <a:endParaRPr lang="en-PH" sz="4000" dirty="0">
              <a:solidFill>
                <a:schemeClr val="bg1">
                  <a:lumMod val="95000"/>
                </a:schemeClr>
              </a:solidFill>
              <a:effectLst>
                <a:outerShdw blurRad="38100" dist="38100" dir="2700000" algn="tl">
                  <a:srgbClr val="000000">
                    <a:alpha val="43137"/>
                  </a:srgbClr>
                </a:outerShdw>
              </a:effectLst>
              <a:ea typeface="+mn-lt"/>
              <a:cs typeface="+mn-lt"/>
            </a:endParaRPr>
          </a:p>
          <a:p>
            <a:endParaRPr lang="en-PH" sz="4000" b="1" dirty="0">
              <a:solidFill>
                <a:schemeClr val="bg1">
                  <a:lumMod val="95000"/>
                </a:schemeClr>
              </a:solidFill>
              <a:effectLst>
                <a:outerShdw blurRad="38100" dist="38100" dir="2700000" algn="tl">
                  <a:srgbClr val="000000">
                    <a:alpha val="43137"/>
                  </a:srgbClr>
                </a:outerShdw>
              </a:effectLst>
              <a:latin typeface="Book Antiqua"/>
              <a:cs typeface="Arial"/>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288568" y="2674238"/>
            <a:ext cx="7339311" cy="5016758"/>
          </a:xfrm>
          <a:prstGeom prst="rect">
            <a:avLst/>
          </a:prstGeom>
          <a:noFill/>
        </p:spPr>
        <p:txBody>
          <a:bodyPr wrap="square" lIns="91440" tIns="45720" rIns="91440" bIns="45720" anchor="t">
            <a:spAutoFit/>
          </a:bodyPr>
          <a:lstStyle/>
          <a:p>
            <a:r>
              <a:rPr lang="en-US" sz="2000" b="1" dirty="0">
                <a:solidFill>
                  <a:schemeClr val="bg1"/>
                </a:solidFill>
                <a:effectLst>
                  <a:outerShdw blurRad="38100" dist="38100" dir="2700000" algn="tl">
                    <a:srgbClr val="000000">
                      <a:alpha val="43137"/>
                    </a:srgbClr>
                  </a:outerShdw>
                </a:effectLst>
                <a:ea typeface="+mn-lt"/>
                <a:cs typeface="+mn-lt"/>
              </a:rPr>
              <a:t>5. Recommendation:</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Action – oriented</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Feasible</a:t>
            </a:r>
            <a:endParaRPr lang="en-US" sz="2000" dirty="0">
              <a:solidFill>
                <a:schemeClr val="bg1"/>
              </a:solidFill>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r>
              <a:rPr lang="en-US" sz="2000" b="1" dirty="0">
                <a:solidFill>
                  <a:schemeClr val="bg1"/>
                </a:solidFill>
                <a:effectLst>
                  <a:outerShdw blurRad="38100" dist="38100" dir="2700000" algn="tl">
                    <a:srgbClr val="000000">
                      <a:alpha val="43137"/>
                    </a:srgbClr>
                  </a:outerShdw>
                </a:effectLst>
                <a:ea typeface="+mn-lt"/>
                <a:cs typeface="+mn-lt"/>
              </a:rPr>
              <a:t>6. Attachment/s: </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Pictures or videos of the incident</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US" sz="2000" i="1" dirty="0">
                <a:solidFill>
                  <a:schemeClr val="bg1"/>
                </a:solidFill>
                <a:effectLst>
                  <a:outerShdw blurRad="38100" dist="38100" dir="2700000" algn="tl">
                    <a:srgbClr val="000000">
                      <a:alpha val="43137"/>
                    </a:srgbClr>
                  </a:outerShdw>
                </a:effectLst>
                <a:ea typeface="+mn-lt"/>
                <a:cs typeface="+mn-lt"/>
              </a:rPr>
              <a:t>Other reports collaborating the incident (witness report; police report)</a:t>
            </a:r>
            <a:endParaRPr lang="en-US" sz="2000" dirty="0">
              <a:solidFill>
                <a:schemeClr val="bg1"/>
              </a:solidFill>
              <a:effectLst>
                <a:outerShdw blurRad="38100" dist="38100" dir="2700000" algn="tl">
                  <a:srgbClr val="000000">
                    <a:alpha val="43137"/>
                  </a:srgbClr>
                </a:outerShdw>
              </a:effectLst>
              <a:ea typeface="+mn-lt"/>
              <a:cs typeface="+mn-lt"/>
            </a:endParaRPr>
          </a:p>
          <a:p>
            <a:pPr marL="971550" lvl="1" indent="-514350">
              <a:buAutoNum type="romanLcPeriod"/>
            </a:pPr>
            <a:r>
              <a:rPr lang="en-PH" sz="2000" i="1" dirty="0">
                <a:solidFill>
                  <a:schemeClr val="bg1"/>
                </a:solidFill>
                <a:effectLst>
                  <a:outerShdw blurRad="38100" dist="38100" dir="2700000" algn="tl">
                    <a:srgbClr val="000000">
                      <a:alpha val="43137"/>
                    </a:srgbClr>
                  </a:outerShdw>
                </a:effectLst>
                <a:ea typeface="+mn-lt"/>
                <a:cs typeface="+mn-lt"/>
              </a:rPr>
              <a:t>Sketches and diagrams.</a:t>
            </a:r>
          </a:p>
          <a:p>
            <a:endParaRPr lang="en-US" sz="2000" dirty="0">
              <a:effectLst>
                <a:outerShdw blurRad="38100" dist="38100" dir="2700000" algn="tl">
                  <a:srgbClr val="000000">
                    <a:alpha val="43137"/>
                  </a:srgbClr>
                </a:outerShdw>
              </a:effectLst>
              <a:ea typeface="+mn-lt"/>
              <a:cs typeface="+mn-lt"/>
            </a:endParaRPr>
          </a:p>
          <a:p>
            <a:r>
              <a:rPr lang="en-PH" sz="2000" b="1" dirty="0">
                <a:solidFill>
                  <a:schemeClr val="bg1"/>
                </a:solidFill>
                <a:effectLst>
                  <a:outerShdw blurRad="38100" dist="38100" dir="2700000" algn="tl">
                    <a:srgbClr val="000000">
                      <a:alpha val="43137"/>
                    </a:srgbClr>
                  </a:outerShdw>
                </a:effectLst>
                <a:ea typeface="+mn-lt"/>
                <a:cs typeface="+mn-lt"/>
              </a:rPr>
              <a:t>7</a:t>
            </a:r>
            <a:r>
              <a:rPr lang="en-PH" sz="2000" b="1" dirty="0">
                <a:solidFill>
                  <a:srgbClr val="FFFF00"/>
                </a:solidFill>
                <a:effectLst>
                  <a:outerShdw blurRad="38100" dist="38100" dir="2700000" algn="tl">
                    <a:srgbClr val="000000">
                      <a:alpha val="43137"/>
                    </a:srgbClr>
                  </a:outerShdw>
                </a:effectLst>
                <a:ea typeface="+mn-lt"/>
                <a:cs typeface="+mn-lt"/>
              </a:rPr>
              <a:t>. </a:t>
            </a:r>
            <a:r>
              <a:rPr lang="en-PH" sz="2000" b="1" dirty="0">
                <a:solidFill>
                  <a:schemeClr val="bg1"/>
                </a:solidFill>
                <a:effectLst>
                  <a:outerShdw blurRad="38100" dist="38100" dir="2700000" algn="tl">
                    <a:srgbClr val="000000">
                      <a:alpha val="43137"/>
                    </a:srgbClr>
                  </a:outerShdw>
                </a:effectLst>
                <a:ea typeface="+mn-lt"/>
                <a:cs typeface="+mn-lt"/>
              </a:rPr>
              <a:t>Reported By:</a:t>
            </a:r>
            <a:endParaRPr lang="en-US" sz="2000" dirty="0">
              <a:solidFill>
                <a:schemeClr val="bg1"/>
              </a:solidFill>
              <a:effectLst>
                <a:outerShdw blurRad="38100" dist="38100" dir="2700000" algn="tl">
                  <a:srgbClr val="000000">
                    <a:alpha val="43137"/>
                  </a:srgbClr>
                </a:outerShdw>
              </a:effectLst>
              <a:ea typeface="+mn-lt"/>
              <a:cs typeface="+mn-lt"/>
            </a:endParaRPr>
          </a:p>
          <a:p>
            <a:r>
              <a:rPr lang="en-PH" sz="2000" b="1" dirty="0">
                <a:solidFill>
                  <a:schemeClr val="bg1"/>
                </a:solidFill>
                <a:effectLst>
                  <a:outerShdw blurRad="38100" dist="38100" dir="2700000" algn="tl">
                    <a:srgbClr val="000000">
                      <a:alpha val="43137"/>
                    </a:srgbClr>
                  </a:outerShdw>
                </a:effectLst>
                <a:ea typeface="+mn-lt"/>
                <a:cs typeface="+mn-lt"/>
              </a:rPr>
              <a:t> _________________________________</a:t>
            </a:r>
            <a:endParaRPr lang="en-US" sz="2000" dirty="0">
              <a:solidFill>
                <a:schemeClr val="bg1"/>
              </a:solidFill>
              <a:effectLst>
                <a:outerShdw blurRad="38100" dist="38100" dir="2700000" algn="tl">
                  <a:srgbClr val="000000">
                    <a:alpha val="43137"/>
                  </a:srgbClr>
                </a:outerShdw>
              </a:effectLst>
              <a:ea typeface="+mn-lt"/>
              <a:cs typeface="+mn-lt"/>
            </a:endParaRPr>
          </a:p>
          <a:p>
            <a:r>
              <a:rPr lang="en-PH" sz="2000" dirty="0">
                <a:solidFill>
                  <a:schemeClr val="bg1"/>
                </a:solidFill>
                <a:effectLst>
                  <a:outerShdw blurRad="38100" dist="38100" dir="2700000" algn="tl">
                    <a:srgbClr val="000000">
                      <a:alpha val="43137"/>
                    </a:srgbClr>
                  </a:outerShdw>
                </a:effectLst>
                <a:ea typeface="+mn-lt"/>
                <a:cs typeface="+mn-lt"/>
              </a:rPr>
              <a:t>       (Signature over Printed Name)</a:t>
            </a:r>
            <a:endParaRPr lang="en-US" sz="2000" dirty="0">
              <a:solidFill>
                <a:schemeClr val="bg1"/>
              </a:solidFill>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endParaRPr lang="en-US" sz="2000" dirty="0">
              <a:effectLst>
                <a:outerShdw blurRad="38100" dist="38100" dir="2700000" algn="tl">
                  <a:srgbClr val="000000">
                    <a:alpha val="43137"/>
                  </a:srgbClr>
                </a:outerShdw>
              </a:effectLst>
              <a:ea typeface="+mn-lt"/>
              <a:cs typeface="+mn-lt"/>
            </a:endParaRPr>
          </a:p>
          <a:p>
            <a:endParaRPr lang="en-US" sz="2000" b="1" dirty="0">
              <a:solidFill>
                <a:schemeClr val="bg1"/>
              </a:solidFill>
              <a:effectLst>
                <a:outerShdw blurRad="38100" dist="38100" dir="2700000" algn="tl">
                  <a:srgbClr val="000000">
                    <a:alpha val="43137"/>
                  </a:srgbClr>
                </a:outerShdw>
              </a:effectLst>
              <a:latin typeface="Calibri"/>
              <a:ea typeface="+mn-lt"/>
              <a:cs typeface="+mn-lt"/>
            </a:endParaRPr>
          </a:p>
        </p:txBody>
      </p:sp>
      <p:pic>
        <p:nvPicPr>
          <p:cNvPr id="2" name="Picture 5" descr="Logo&#10;&#10;Description automatically generated">
            <a:extLst>
              <a:ext uri="{FF2B5EF4-FFF2-40B4-BE49-F238E27FC236}">
                <a16:creationId xmlns="" xmlns:a16="http://schemas.microsoft.com/office/drawing/2014/main" id="{738BA3D3-0E68-4694-9C41-25A890E707F2}"/>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136623419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836ABB55-8CF5-49A2-B625-4157BA517DB0}"/>
              </a:ext>
            </a:extLst>
          </p:cNvPr>
          <p:cNvSpPr txBox="1"/>
          <p:nvPr/>
        </p:nvSpPr>
        <p:spPr>
          <a:xfrm>
            <a:off x="3831103" y="2000630"/>
            <a:ext cx="1588957" cy="2646878"/>
          </a:xfrm>
          <a:prstGeom prst="rect">
            <a:avLst/>
          </a:prstGeom>
          <a:noFill/>
        </p:spPr>
        <p:txBody>
          <a:bodyPr wrap="square" lIns="91440" tIns="45720" rIns="91440" bIns="45720" rtlCol="0" anchor="t">
            <a:spAutoFit/>
          </a:bodyPr>
          <a:lstStyle/>
          <a:p>
            <a:r>
              <a:rPr lang="en-US" sz="16600" b="1">
                <a:solidFill>
                  <a:schemeClr val="bg1">
                    <a:alpha val="46000"/>
                  </a:schemeClr>
                </a:solidFill>
                <a:latin typeface="Helvetica" panose="020B0604020202020204" pitchFamily="34" charset="0"/>
                <a:cs typeface="Helvetica" panose="020B0604020202020204" pitchFamily="34" charset="0"/>
              </a:rPr>
              <a:t>3</a:t>
            </a:r>
            <a:endParaRPr lang="en-US" sz="16600" b="1" dirty="0">
              <a:solidFill>
                <a:schemeClr val="bg1">
                  <a:alpha val="46000"/>
                </a:schemeClr>
              </a:solidFill>
              <a:latin typeface="Helvetica" panose="020B0604020202020204" pitchFamily="34" charset="0"/>
              <a:cs typeface="Helvetica" panose="020B0604020202020204" pitchFamily="34" charset="0"/>
            </a:endParaRPr>
          </a:p>
        </p:txBody>
      </p:sp>
      <p:sp>
        <p:nvSpPr>
          <p:cNvPr id="6" name="Rectangle 5">
            <a:extLst>
              <a:ext uri="{FF2B5EF4-FFF2-40B4-BE49-F238E27FC236}">
                <a16:creationId xmlns="" xmlns:a16="http://schemas.microsoft.com/office/drawing/2014/main" id="{10344CD0-5855-4309-A7CA-8C7FD7AEE00F}"/>
              </a:ext>
            </a:extLst>
          </p:cNvPr>
          <p:cNvSpPr/>
          <p:nvPr/>
        </p:nvSpPr>
        <p:spPr>
          <a:xfrm>
            <a:off x="5114703" y="2662350"/>
            <a:ext cx="7166408" cy="1538883"/>
          </a:xfrm>
          <a:prstGeom prst="rect">
            <a:avLst/>
          </a:prstGeom>
          <a:effectLst>
            <a:outerShdw blurRad="228600" dist="50800" dir="5400000" sx="93000" sy="93000" algn="ctr" rotWithShape="0">
              <a:srgbClr val="000000">
                <a:alpha val="98000"/>
              </a:srgbClr>
            </a:outerShdw>
          </a:effectLst>
        </p:spPr>
        <p:txBody>
          <a:bodyPr wrap="square" lIns="91440" tIns="45720" rIns="91440" bIns="45720" anchor="t">
            <a:spAutoFit/>
          </a:bodyPr>
          <a:lstStyle/>
          <a:p>
            <a:r>
              <a:rPr lang="en-US" sz="4000" b="1">
                <a:solidFill>
                  <a:schemeClr val="bg1"/>
                </a:solidFill>
                <a:effectLst>
                  <a:outerShdw blurRad="38100" dist="38100" dir="2700000" algn="tl">
                    <a:srgbClr val="000000">
                      <a:alpha val="43137"/>
                    </a:srgbClr>
                  </a:outerShdw>
                </a:effectLst>
                <a:latin typeface="Helvetica"/>
                <a:ea typeface="+mn-lt"/>
                <a:cs typeface="+mn-lt"/>
              </a:rPr>
              <a:t>Deputation of Private Sector</a:t>
            </a:r>
          </a:p>
          <a:p>
            <a:endParaRPr lang="en-US" sz="54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pic>
        <p:nvPicPr>
          <p:cNvPr id="2" name="Picture 5" descr="Logo&#10;&#10;Description automatically generated">
            <a:extLst>
              <a:ext uri="{FF2B5EF4-FFF2-40B4-BE49-F238E27FC236}">
                <a16:creationId xmlns="" xmlns:a16="http://schemas.microsoft.com/office/drawing/2014/main" id="{CECDA164-E602-43ED-B563-8524D4DDE7D7}"/>
              </a:ext>
            </a:extLst>
          </p:cNvPr>
          <p:cNvPicPr>
            <a:picLocks noChangeAspect="1"/>
          </p:cNvPicPr>
          <p:nvPr/>
        </p:nvPicPr>
        <p:blipFill>
          <a:blip r:embed="rId4"/>
          <a:stretch>
            <a:fillRect/>
          </a:stretch>
        </p:blipFill>
        <p:spPr>
          <a:xfrm>
            <a:off x="1786265" y="2308246"/>
            <a:ext cx="2045709" cy="2029842"/>
          </a:xfrm>
          <a:prstGeom prst="rect">
            <a:avLst/>
          </a:prstGeom>
        </p:spPr>
      </p:pic>
    </p:spTree>
    <p:extLst>
      <p:ext uri="{BB962C8B-B14F-4D97-AF65-F5344CB8AC3E}">
        <p14:creationId xmlns:p14="http://schemas.microsoft.com/office/powerpoint/2010/main" val="181080996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CC464D7-0486-41B1-BC21-114D8E50E21E}"/>
              </a:ext>
            </a:extLst>
          </p:cNvPr>
          <p:cNvCxnSpPr>
            <a:cxnSpLocks/>
          </p:cNvCxnSpPr>
          <p:nvPr/>
        </p:nvCxnSpPr>
        <p:spPr>
          <a:xfrm>
            <a:off x="1538968" y="3166561"/>
            <a:ext cx="9277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 xmlns:a16="http://schemas.microsoft.com/office/drawing/2014/main" id="{8085B58F-09F3-4A7D-96AD-35D970E43C3E}"/>
              </a:ext>
            </a:extLst>
          </p:cNvPr>
          <p:cNvSpPr txBox="1"/>
          <p:nvPr/>
        </p:nvSpPr>
        <p:spPr>
          <a:xfrm>
            <a:off x="4810327" y="5939971"/>
            <a:ext cx="783932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chemeClr val="bg1"/>
                </a:solidFill>
                <a:latin typeface="Helvetica"/>
                <a:cs typeface="Helvetica"/>
              </a:rPr>
              <a:t>Deputation of Private Sector</a:t>
            </a:r>
          </a:p>
        </p:txBody>
      </p:sp>
      <p:pic>
        <p:nvPicPr>
          <p:cNvPr id="6" name="Picture 5" descr="Logo&#10;&#10;Description automatically generated">
            <a:extLst>
              <a:ext uri="{FF2B5EF4-FFF2-40B4-BE49-F238E27FC236}">
                <a16:creationId xmlns="" xmlns:a16="http://schemas.microsoft.com/office/drawing/2014/main" id="{780C3B22-CCF7-4A16-9988-1761824832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279" y="857923"/>
            <a:ext cx="2095570" cy="2099446"/>
          </a:xfrm>
          <a:prstGeom prst="rect">
            <a:avLst/>
          </a:prstGeom>
        </p:spPr>
      </p:pic>
      <p:pic>
        <p:nvPicPr>
          <p:cNvPr id="10" name="Picture 10" descr="A picture containing toy&#10;&#10;Description automatically generated">
            <a:extLst>
              <a:ext uri="{FF2B5EF4-FFF2-40B4-BE49-F238E27FC236}">
                <a16:creationId xmlns="" xmlns:a16="http://schemas.microsoft.com/office/drawing/2014/main" id="{6246164D-893B-4871-9875-8473C07A87BD}"/>
              </a:ext>
            </a:extLst>
          </p:cNvPr>
          <p:cNvPicPr>
            <a:picLocks noChangeAspect="1"/>
          </p:cNvPicPr>
          <p:nvPr/>
        </p:nvPicPr>
        <p:blipFill>
          <a:blip r:embed="rId5"/>
          <a:stretch>
            <a:fillRect/>
          </a:stretch>
        </p:blipFill>
        <p:spPr>
          <a:xfrm>
            <a:off x="8231012" y="440922"/>
            <a:ext cx="2638374" cy="2638374"/>
          </a:xfrm>
          <a:prstGeom prst="rect">
            <a:avLst/>
          </a:prstGeom>
        </p:spPr>
      </p:pic>
      <p:sp>
        <p:nvSpPr>
          <p:cNvPr id="11" name="TextBox 10">
            <a:extLst>
              <a:ext uri="{FF2B5EF4-FFF2-40B4-BE49-F238E27FC236}">
                <a16:creationId xmlns="" xmlns:a16="http://schemas.microsoft.com/office/drawing/2014/main" id="{2D7434EE-8077-4590-B2B3-E205ECF65787}"/>
              </a:ext>
            </a:extLst>
          </p:cNvPr>
          <p:cNvSpPr txBox="1"/>
          <p:nvPr/>
        </p:nvSpPr>
        <p:spPr>
          <a:xfrm>
            <a:off x="1393674" y="3465235"/>
            <a:ext cx="957398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800" dirty="0">
                <a:solidFill>
                  <a:schemeClr val="bg1"/>
                </a:solidFill>
                <a:latin typeface="Calibri"/>
                <a:cs typeface="Helvetica"/>
              </a:rPr>
              <a:t>Pursuant to EO 43, the Presidential Anti-Corruption Commission has been authorized to deputize the private sector in connection with the conduct of lifestyle and fact-finding investigations of the Commission. </a:t>
            </a:r>
            <a:endParaRPr lang="en-US" dirty="0"/>
          </a:p>
        </p:txBody>
      </p:sp>
      <p:pic>
        <p:nvPicPr>
          <p:cNvPr id="2" name="Picture 5" descr="Logo&#10;&#10;Description automatically generated">
            <a:extLst>
              <a:ext uri="{FF2B5EF4-FFF2-40B4-BE49-F238E27FC236}">
                <a16:creationId xmlns="" xmlns:a16="http://schemas.microsoft.com/office/drawing/2014/main" id="{94E31BD7-E8D6-4534-93D7-AE40D9157652}"/>
              </a:ext>
            </a:extLst>
          </p:cNvPr>
          <p:cNvPicPr>
            <a:picLocks noChangeAspect="1"/>
          </p:cNvPicPr>
          <p:nvPr/>
        </p:nvPicPr>
        <p:blipFill>
          <a:blip r:embed="rId6"/>
          <a:stretch>
            <a:fillRect/>
          </a:stretch>
        </p:blipFill>
        <p:spPr>
          <a:xfrm>
            <a:off x="1172431" y="967689"/>
            <a:ext cx="1890487" cy="1874620"/>
          </a:xfrm>
          <a:prstGeom prst="rect">
            <a:avLst/>
          </a:prstGeom>
        </p:spPr>
      </p:pic>
    </p:spTree>
    <p:extLst>
      <p:ext uri="{BB962C8B-B14F-4D97-AF65-F5344CB8AC3E}">
        <p14:creationId xmlns:p14="http://schemas.microsoft.com/office/powerpoint/2010/main" val="149639181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750"/>
                                        <p:tgtEl>
                                          <p:spTgt spid="4"/>
                                        </p:tgtEl>
                                      </p:cBhvr>
                                    </p:animEffect>
                                  </p:childTnLst>
                                </p:cTn>
                              </p:par>
                            </p:childTnLst>
                          </p:cTn>
                        </p:par>
                        <p:par>
                          <p:cTn id="8" fill="hold">
                            <p:stCondLst>
                              <p:cond delay="750"/>
                            </p:stCondLst>
                            <p:childTnLst>
                              <p:par>
                                <p:cTn id="9" presetID="45"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anim calcmode="lin" valueType="num">
                                      <p:cBhvr>
                                        <p:cTn id="12" dur="2000" fill="hold"/>
                                        <p:tgtEl>
                                          <p:spTgt spid="11"/>
                                        </p:tgtEl>
                                        <p:attrNameLst>
                                          <p:attrName>ppt_w</p:attrName>
                                        </p:attrNameLst>
                                      </p:cBhvr>
                                      <p:tavLst>
                                        <p:tav tm="0" fmla="#ppt_w*sin(2.5*pi*$)">
                                          <p:val>
                                            <p:fltVal val="0"/>
                                          </p:val>
                                        </p:tav>
                                        <p:tav tm="100000">
                                          <p:val>
                                            <p:fltVal val="1"/>
                                          </p:val>
                                        </p:tav>
                                      </p:tavLst>
                                    </p:anim>
                                    <p:anim calcmode="lin" valueType="num">
                                      <p:cBhvr>
                                        <p:cTn id="13"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B72C2F85-4ECF-41CB-9A98-7A2BB50F0B54}"/>
              </a:ext>
            </a:extLst>
          </p:cNvPr>
          <p:cNvSpPr txBox="1"/>
          <p:nvPr/>
        </p:nvSpPr>
        <p:spPr>
          <a:xfrm>
            <a:off x="2589435" y="449707"/>
            <a:ext cx="8240842" cy="1138773"/>
          </a:xfrm>
          <a:prstGeom prst="rect">
            <a:avLst/>
          </a:prstGeom>
          <a:noFill/>
        </p:spPr>
        <p:txBody>
          <a:bodyPr wrap="square" lIns="91440" tIns="45720" rIns="91440" bIns="45720" anchor="t">
            <a:spAutoFit/>
          </a:bodyPr>
          <a:lstStyle/>
          <a:p>
            <a:r>
              <a:rPr lang="en-US" sz="4400">
                <a:solidFill>
                  <a:schemeClr val="bg1"/>
                </a:solidFill>
                <a:effectLst>
                  <a:outerShdw blurRad="38100" dist="38100" dir="2700000" algn="tl">
                    <a:srgbClr val="000000">
                      <a:alpha val="43137"/>
                    </a:srgbClr>
                  </a:outerShdw>
                </a:effectLst>
                <a:latin typeface="Helvitica"/>
                <a:ea typeface="+mn-lt"/>
                <a:cs typeface="+mn-lt"/>
              </a:rPr>
              <a:t>Deputation of Private Sector</a:t>
            </a:r>
          </a:p>
          <a:p>
            <a:endParaRPr lang="en-US" sz="24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 xmlns:a16="http://schemas.microsoft.com/office/drawing/2014/main" id="{7CB3D679-30DA-44D2-ACB7-E1FBBBBD2F2D}"/>
              </a:ext>
            </a:extLst>
          </p:cNvPr>
          <p:cNvSpPr txBox="1"/>
          <p:nvPr/>
        </p:nvSpPr>
        <p:spPr>
          <a:xfrm>
            <a:off x="561467" y="2785753"/>
            <a:ext cx="6273930" cy="2862322"/>
          </a:xfrm>
          <a:prstGeom prst="rect">
            <a:avLst/>
          </a:prstGeom>
          <a:noFill/>
        </p:spPr>
        <p:txBody>
          <a:bodyPr wrap="square" lIns="91440" tIns="45720" rIns="91440" bIns="45720" anchor="t">
            <a:spAutoFit/>
          </a:bodyPr>
          <a:lstStyle/>
          <a:p>
            <a:pPr marL="457200" indent="-457200" algn="just">
              <a:buFont typeface="Arial"/>
              <a:buChar char="•"/>
            </a:pPr>
            <a:r>
              <a:rPr lang="en-US" sz="2000" dirty="0">
                <a:solidFill>
                  <a:schemeClr val="bg1"/>
                </a:solidFill>
                <a:effectLst>
                  <a:outerShdw blurRad="38100" dist="38100" dir="2700000" algn="tl">
                    <a:srgbClr val="000000">
                      <a:alpha val="43137"/>
                    </a:srgbClr>
                  </a:outerShdw>
                </a:effectLst>
                <a:latin typeface="Calibri"/>
                <a:ea typeface="+mn-lt"/>
                <a:cs typeface="+mn-lt"/>
              </a:rPr>
              <a:t>Promote and educate the public regarding the administration’s anti-corruption campaign;</a:t>
            </a:r>
          </a:p>
          <a:p>
            <a:pPr marL="457200" indent="-457200" algn="just">
              <a:buFont typeface="Arial"/>
              <a:buChar char="•"/>
            </a:pPr>
            <a:endParaRPr lang="en-US" sz="2000" dirty="0">
              <a:solidFill>
                <a:schemeClr val="bg1"/>
              </a:solidFill>
              <a:effectLst>
                <a:outerShdw blurRad="38100" dist="38100" dir="2700000" algn="tl">
                  <a:srgbClr val="000000">
                    <a:alpha val="43137"/>
                  </a:srgbClr>
                </a:outerShdw>
              </a:effectLst>
              <a:latin typeface="Calibri"/>
              <a:ea typeface="+mn-lt"/>
              <a:cs typeface="+mn-lt"/>
            </a:endParaRPr>
          </a:p>
          <a:p>
            <a:pPr marL="457200" indent="-457200" algn="just">
              <a:buFont typeface="Arial"/>
              <a:buChar char="•"/>
            </a:pPr>
            <a:r>
              <a:rPr lang="en-US" sz="2000" dirty="0">
                <a:solidFill>
                  <a:schemeClr val="bg1"/>
                </a:solidFill>
                <a:effectLst>
                  <a:outerShdw blurRad="38100" dist="38100" dir="2700000" algn="tl">
                    <a:srgbClr val="000000">
                      <a:alpha val="43137"/>
                    </a:srgbClr>
                  </a:outerShdw>
                </a:effectLst>
                <a:latin typeface="Calibri"/>
                <a:ea typeface="+mn-lt"/>
                <a:cs typeface="+mn-lt"/>
              </a:rPr>
              <a:t>Increase the reach of the Commission as force multipliers;</a:t>
            </a:r>
          </a:p>
          <a:p>
            <a:pPr marL="457200" indent="-457200" algn="just">
              <a:buFont typeface="Arial"/>
              <a:buChar char="•"/>
            </a:pPr>
            <a:endParaRPr lang="en-US" sz="2000" dirty="0">
              <a:solidFill>
                <a:schemeClr val="bg1"/>
              </a:solidFill>
              <a:effectLst>
                <a:outerShdw blurRad="38100" dist="38100" dir="2700000" algn="tl">
                  <a:srgbClr val="000000">
                    <a:alpha val="43137"/>
                  </a:srgbClr>
                </a:outerShdw>
              </a:effectLst>
              <a:latin typeface="Calibri"/>
              <a:ea typeface="+mn-lt"/>
              <a:cs typeface="+mn-lt"/>
            </a:endParaRPr>
          </a:p>
          <a:p>
            <a:pPr marL="457200" indent="-457200" algn="just">
              <a:buFont typeface="Arial"/>
              <a:buChar char="•"/>
            </a:pPr>
            <a:r>
              <a:rPr lang="en-US" sz="2000" dirty="0">
                <a:solidFill>
                  <a:schemeClr val="bg1"/>
                </a:solidFill>
                <a:effectLst>
                  <a:outerShdw blurRad="38100" dist="38100" dir="2700000" algn="tl">
                    <a:srgbClr val="000000">
                      <a:alpha val="43137"/>
                    </a:srgbClr>
                  </a:outerShdw>
                </a:effectLst>
                <a:latin typeface="Calibri"/>
                <a:ea typeface="+mn-lt"/>
                <a:cs typeface="+mn-lt"/>
              </a:rPr>
              <a:t>Help validate and gather more information regarding corruption in their areas. </a:t>
            </a:r>
            <a:endParaRPr lang="en-US" sz="2000" dirty="0">
              <a:solidFill>
                <a:schemeClr val="bg1"/>
              </a:solidFill>
              <a:effectLst>
                <a:outerShdw blurRad="38100" dist="38100" dir="2700000" algn="tl">
                  <a:srgbClr val="000000">
                    <a:alpha val="43137"/>
                  </a:srgbClr>
                </a:outerShdw>
              </a:effectLst>
              <a:latin typeface="Calibri"/>
              <a:cs typeface="Calibri"/>
            </a:endParaRPr>
          </a:p>
          <a:p>
            <a:pPr marL="457200" indent="-457200" algn="just">
              <a:buFont typeface="Arial"/>
              <a:buChar char="•"/>
            </a:pPr>
            <a:endParaRPr lang="en-US" sz="2000" dirty="0">
              <a:solidFill>
                <a:schemeClr val="bg1"/>
              </a:solidFill>
              <a:effectLst>
                <a:outerShdw blurRad="38100" dist="38100" dir="2700000" algn="tl">
                  <a:srgbClr val="000000">
                    <a:alpha val="43137"/>
                  </a:srgbClr>
                </a:outerShdw>
              </a:effectLst>
              <a:latin typeface="Calibri"/>
              <a:cs typeface="Calibri"/>
            </a:endParaRPr>
          </a:p>
        </p:txBody>
      </p:sp>
      <p:pic>
        <p:nvPicPr>
          <p:cNvPr id="2" name="Picture 5" descr="Logo&#10;&#10;Description automatically generated">
            <a:extLst>
              <a:ext uri="{FF2B5EF4-FFF2-40B4-BE49-F238E27FC236}">
                <a16:creationId xmlns="" xmlns:a16="http://schemas.microsoft.com/office/drawing/2014/main" id="{B673EC9B-D1EA-4037-A0B9-968BE4852765}"/>
              </a:ext>
            </a:extLst>
          </p:cNvPr>
          <p:cNvPicPr>
            <a:picLocks noChangeAspect="1"/>
          </p:cNvPicPr>
          <p:nvPr/>
        </p:nvPicPr>
        <p:blipFill>
          <a:blip r:embed="rId4"/>
          <a:stretch>
            <a:fillRect/>
          </a:stretch>
        </p:blipFill>
        <p:spPr>
          <a:xfrm>
            <a:off x="290487" y="121023"/>
            <a:ext cx="2045709" cy="2029842"/>
          </a:xfrm>
          <a:prstGeom prst="rect">
            <a:avLst/>
          </a:prstGeom>
        </p:spPr>
      </p:pic>
    </p:spTree>
    <p:extLst>
      <p:ext uri="{BB962C8B-B14F-4D97-AF65-F5344CB8AC3E}">
        <p14:creationId xmlns:p14="http://schemas.microsoft.com/office/powerpoint/2010/main" val="245372817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15131</TotalTime>
  <Words>2425</Words>
  <Application>Microsoft Office PowerPoint</Application>
  <PresentationFormat>Widescreen</PresentationFormat>
  <Paragraphs>371</Paragraphs>
  <Slides>34</Slides>
  <Notes>34</Notes>
  <HiddenSlides>0</HiddenSlides>
  <MMClips>1</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34</vt:i4>
      </vt:variant>
    </vt:vector>
  </HeadingPairs>
  <TitlesOfParts>
    <vt:vector size="51" baseType="lpstr">
      <vt:lpstr>Aharoni</vt:lpstr>
      <vt:lpstr>Another Typewriter</vt:lpstr>
      <vt:lpstr>Arial</vt:lpstr>
      <vt:lpstr>Book Antiqua</vt:lpstr>
      <vt:lpstr>BrowalliaUPC</vt:lpstr>
      <vt:lpstr>Calibri</vt:lpstr>
      <vt:lpstr>Calibri Light</vt:lpstr>
      <vt:lpstr>DejaVu Sans</vt:lpstr>
      <vt:lpstr>Helvetica</vt:lpstr>
      <vt:lpstr>Helvitica</vt:lpstr>
      <vt:lpstr>Rockwell</vt:lpstr>
      <vt:lpstr>Symbol</vt:lpstr>
      <vt:lpstr>Times New Roman</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RePack by Diakov</dc:creator>
  <cp:lastModifiedBy>carl.lacaste</cp:lastModifiedBy>
  <cp:revision>392</cp:revision>
  <dcterms:created xsi:type="dcterms:W3CDTF">2018-03-11T04:44:16Z</dcterms:created>
  <dcterms:modified xsi:type="dcterms:W3CDTF">2021-08-17T07:27:50Z</dcterms:modified>
</cp:coreProperties>
</file>