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handoutMasterIdLst>
    <p:handoutMasterId r:id="rId44"/>
  </p:handoutMasterIdLst>
  <p:sldIdLst>
    <p:sldId id="256" r:id="rId2"/>
    <p:sldId id="257" r:id="rId3"/>
    <p:sldId id="258" r:id="rId4"/>
    <p:sldId id="293" r:id="rId5"/>
    <p:sldId id="290" r:id="rId6"/>
    <p:sldId id="291" r:id="rId7"/>
    <p:sldId id="294" r:id="rId8"/>
    <p:sldId id="315" r:id="rId9"/>
    <p:sldId id="295" r:id="rId10"/>
    <p:sldId id="296" r:id="rId11"/>
    <p:sldId id="320" r:id="rId12"/>
    <p:sldId id="321" r:id="rId13"/>
    <p:sldId id="325" r:id="rId14"/>
    <p:sldId id="327" r:id="rId15"/>
    <p:sldId id="336" r:id="rId16"/>
    <p:sldId id="322" r:id="rId17"/>
    <p:sldId id="324" r:id="rId18"/>
    <p:sldId id="326" r:id="rId19"/>
    <p:sldId id="328" r:id="rId20"/>
    <p:sldId id="316" r:id="rId21"/>
    <p:sldId id="300" r:id="rId22"/>
    <p:sldId id="301" r:id="rId23"/>
    <p:sldId id="303" r:id="rId24"/>
    <p:sldId id="331" r:id="rId25"/>
    <p:sldId id="330" r:id="rId26"/>
    <p:sldId id="329" r:id="rId27"/>
    <p:sldId id="317" r:id="rId28"/>
    <p:sldId id="306" r:id="rId29"/>
    <p:sldId id="307" r:id="rId30"/>
    <p:sldId id="308" r:id="rId31"/>
    <p:sldId id="309" r:id="rId32"/>
    <p:sldId id="310" r:id="rId33"/>
    <p:sldId id="312" r:id="rId34"/>
    <p:sldId id="313" r:id="rId35"/>
    <p:sldId id="314" r:id="rId36"/>
    <p:sldId id="332" r:id="rId37"/>
    <p:sldId id="334" r:id="rId38"/>
    <p:sldId id="335" r:id="rId39"/>
    <p:sldId id="319" r:id="rId40"/>
    <p:sldId id="311" r:id="rId41"/>
    <p:sldId id="285" r:id="rId4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1pPr>
    <a:lvl2pPr marL="0" marR="0" indent="2286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2pPr>
    <a:lvl3pPr marL="0" marR="0" indent="4572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3pPr>
    <a:lvl4pPr marL="0" marR="0" indent="6858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4pPr>
    <a:lvl5pPr marL="0" marR="0" indent="9144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5pPr>
    <a:lvl6pPr marL="0" marR="0" indent="11430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6pPr>
    <a:lvl7pPr marL="0" marR="0" indent="13716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7pPr>
    <a:lvl8pPr marL="0" marR="0" indent="16002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8pPr>
    <a:lvl9pPr marL="0" marR="0" indent="182880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A9BC294-FFE2-49D5-8D69-9E1BD2C41BD5}"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gradFill>
            <a:gsLst>
              <a:gs pos="0">
                <a:srgbClr val="E06029"/>
              </a:gs>
              <a:gs pos="100000">
                <a:srgbClr val="E07730"/>
              </a:gs>
            </a:gsLst>
            <a:lin ang="5400000"/>
          </a:gra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952" y="-80"/>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8DD55AA-A57B-7747-B496-5DF7ABE35E1D}" type="datetimeFigureOut">
              <a:t>08/09/21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437E9B-38A5-374C-AFB3-09213C6C5EA4}" type="slidenum">
              <a:t>‹#›</a:t>
            </a:fld>
            <a:endParaRPr lang="en-US"/>
          </a:p>
        </p:txBody>
      </p:sp>
    </p:spTree>
    <p:extLst>
      <p:ext uri="{BB962C8B-B14F-4D97-AF65-F5344CB8AC3E}">
        <p14:creationId xmlns:p14="http://schemas.microsoft.com/office/powerpoint/2010/main" val="35594100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45" name="Shape 745"/>
          <p:cNvSpPr>
            <a:spLocks noGrp="1" noRot="1" noChangeAspect="1"/>
          </p:cNvSpPr>
          <p:nvPr>
            <p:ph type="sldImg"/>
          </p:nvPr>
        </p:nvSpPr>
        <p:spPr>
          <a:xfrm>
            <a:off x="1143000" y="685800"/>
            <a:ext cx="4572000" cy="3429000"/>
          </a:xfrm>
          <a:prstGeom prst="rect">
            <a:avLst/>
          </a:prstGeom>
        </p:spPr>
        <p:txBody>
          <a:bodyPr/>
          <a:lstStyle/>
          <a:p>
            <a:endParaRPr/>
          </a:p>
        </p:txBody>
      </p:sp>
      <p:sp>
        <p:nvSpPr>
          <p:cNvPr id="746" name="Shape 74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026179122"/>
      </p:ext>
    </p:extLst>
  </p:cSld>
  <p:clrMap bg1="lt1" tx1="dk1" bg2="lt2" tx2="dk2" accent1="accent1" accent2="accent2" accent3="accent3" accent4="accent4" accent5="accent5" accent6="accent6" hlink="hlink" folHlink="folHlink"/>
  <p:hf hdr="0" ftr="0" dt="0"/>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form is a critical element of our common language; different forms</a:t>
            </a:r>
            <a:r>
              <a:rPr lang="en-US" baseline="0" dirty="0" smtClean="0"/>
              <a:t> means chaotic </a:t>
            </a:r>
            <a:r>
              <a:rPr lang="en-US" baseline="0" dirty="0" err="1" smtClean="0"/>
              <a:t>commuications</a:t>
            </a:r>
            <a:endParaRPr lang="en-US" dirty="0"/>
          </a:p>
        </p:txBody>
      </p:sp>
    </p:spTree>
    <p:extLst>
      <p:ext uri="{BB962C8B-B14F-4D97-AF65-F5344CB8AC3E}">
        <p14:creationId xmlns:p14="http://schemas.microsoft.com/office/powerpoint/2010/main" val="1842192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Tx/>
              <a:buNone/>
              <a:tabLst/>
              <a:defRPr/>
            </a:pPr>
            <a:r>
              <a:rPr lang="en-US" dirty="0" smtClean="0"/>
              <a:t>On MFO/PAP: </a:t>
            </a:r>
            <a:r>
              <a:rPr lang="en-US" sz="2200" dirty="0" smtClean="0">
                <a:effectLst/>
                <a:latin typeface="Lucida Grande"/>
                <a:ea typeface="Lucida Grande"/>
                <a:cs typeface="Lucida Grande"/>
                <a:sym typeface="Lucida Grande"/>
              </a:rPr>
              <a:t>Many submissions leave this blank, or else put in acronyms that reviewers have to guess the meaning of, or else put in a reference code that the reviewer have to look up, e.g. , what is “A.03.d.2”?</a:t>
            </a:r>
          </a:p>
          <a:p>
            <a:pPr marL="0" marR="0" indent="0" defTabSz="457200" eaLnBrk="1" fontAlgn="auto" latinLnBrk="0" hangingPunct="1">
              <a:lnSpc>
                <a:spcPct val="100000"/>
              </a:lnSpc>
              <a:spcBef>
                <a:spcPts val="0"/>
              </a:spcBef>
              <a:spcAft>
                <a:spcPts val="0"/>
              </a:spcAft>
              <a:buClrTx/>
              <a:buSzTx/>
              <a:buFontTx/>
              <a:buNone/>
              <a:tabLst/>
              <a:defRPr/>
            </a:pPr>
            <a:endParaRPr lang="en-US" sz="2200" dirty="0" smtClean="0">
              <a:effectLst/>
              <a:latin typeface="Lucida Grande"/>
              <a:ea typeface="Lucida Grande"/>
              <a:cs typeface="Lucida Grande"/>
              <a:sym typeface="Lucida Grande"/>
            </a:endParaRPr>
          </a:p>
          <a:p>
            <a:pPr marL="0" marR="0" indent="0" defTabSz="457200" eaLnBrk="1" fontAlgn="auto" latinLnBrk="0" hangingPunct="1">
              <a:lnSpc>
                <a:spcPct val="100000"/>
              </a:lnSpc>
              <a:spcBef>
                <a:spcPts val="0"/>
              </a:spcBef>
              <a:spcAft>
                <a:spcPts val="0"/>
              </a:spcAft>
              <a:buClrTx/>
              <a:buSzTx/>
              <a:buFontTx/>
              <a:buNone/>
              <a:tabLst/>
              <a:defRPr/>
            </a:pPr>
            <a:r>
              <a:rPr lang="en-US" sz="2200" dirty="0" smtClean="0">
                <a:effectLst/>
                <a:latin typeface="Lucida Grande"/>
                <a:ea typeface="Lucida Grande"/>
                <a:cs typeface="Lucida Grande"/>
                <a:sym typeface="Lucida Grande"/>
              </a:rPr>
              <a:t>GAD Activity - “Integrating GAD in CBRM plans” is not clear enough; “Encourage women’s participation in NRM programs.”  Activities should be the exact actions that will be done that warrant a budget allocation.</a:t>
            </a:r>
            <a:r>
              <a:rPr lang="en-US" dirty="0" smtClean="0">
                <a:effectLst/>
              </a:rPr>
              <a:t> </a:t>
            </a:r>
            <a:endParaRPr lang="en-US" sz="2200" dirty="0" smtClean="0">
              <a:effectLst/>
              <a:latin typeface="Lucida Grande"/>
              <a:ea typeface="Lucida Grande"/>
              <a:cs typeface="Lucida Grande"/>
              <a:sym typeface="Lucida Grande"/>
            </a:endParaRPr>
          </a:p>
          <a:p>
            <a:pPr marL="0" marR="0" indent="0" defTabSz="457200" eaLnBrk="1" fontAlgn="auto" latinLnBrk="0" hangingPunct="1">
              <a:lnSpc>
                <a:spcPct val="100000"/>
              </a:lnSpc>
              <a:spcBef>
                <a:spcPts val="0"/>
              </a:spcBef>
              <a:spcAft>
                <a:spcPts val="0"/>
              </a:spcAft>
              <a:buClrTx/>
              <a:buSzTx/>
              <a:buFontTx/>
              <a:buNone/>
              <a:tabLst/>
              <a:defRPr/>
            </a:pPr>
            <a:endParaRPr lang="en-US" sz="2200" dirty="0" smtClean="0">
              <a:effectLst/>
              <a:latin typeface="Lucida Grande"/>
              <a:ea typeface="Lucida Grande"/>
              <a:cs typeface="Lucida Grande"/>
              <a:sym typeface="Lucida Grande"/>
            </a:endParaRPr>
          </a:p>
          <a:p>
            <a:r>
              <a:rPr lang="en-US" dirty="0" smtClean="0"/>
              <a:t>“Activity” is the key consolidation</a:t>
            </a:r>
            <a:r>
              <a:rPr lang="en-US" baseline="0" dirty="0" smtClean="0"/>
              <a:t> point towards a consolidated GPB</a:t>
            </a:r>
            <a:endParaRPr lang="en-US" dirty="0"/>
          </a:p>
        </p:txBody>
      </p:sp>
    </p:spTree>
    <p:extLst>
      <p:ext uri="{BB962C8B-B14F-4D97-AF65-F5344CB8AC3E}">
        <p14:creationId xmlns:p14="http://schemas.microsoft.com/office/powerpoint/2010/main" val="2214582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activities will not cost anything; but include them in the plan and put in a token budget</a:t>
            </a:r>
          </a:p>
          <a:p>
            <a:r>
              <a:rPr lang="en-US" dirty="0" smtClean="0"/>
              <a:t>Do not detail the budget of subsidiary offices here, i.e. total the budget for it of CENROs, PENROs </a:t>
            </a:r>
            <a:r>
              <a:rPr lang="en-US" dirty="0" err="1" smtClean="0"/>
              <a:t>etc</a:t>
            </a:r>
            <a:r>
              <a:rPr lang="en-US" dirty="0" smtClean="0"/>
              <a:t>; do not make the consolidator add up budget</a:t>
            </a:r>
            <a:endParaRPr lang="en-US" dirty="0"/>
          </a:p>
        </p:txBody>
      </p:sp>
    </p:spTree>
    <p:extLst>
      <p:ext uri="{BB962C8B-B14F-4D97-AF65-F5344CB8AC3E}">
        <p14:creationId xmlns:p14="http://schemas.microsoft.com/office/powerpoint/2010/main" val="1700557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priority programs/projects only?  PCW does not have enough people/time to go to smaller programs</a:t>
            </a:r>
            <a:r>
              <a:rPr lang="en-US" smtClean="0"/>
              <a:t>/projects</a:t>
            </a:r>
            <a:endParaRPr lang="en-US"/>
          </a:p>
        </p:txBody>
      </p:sp>
    </p:spTree>
    <p:extLst>
      <p:ext uri="{BB962C8B-B14F-4D97-AF65-F5344CB8AC3E}">
        <p14:creationId xmlns:p14="http://schemas.microsoft.com/office/powerpoint/2010/main" val="3511958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20" name="Shape 20"/>
          <p:cNvSpPr>
            <a:spLocks noGrp="1"/>
          </p:cNvSpPr>
          <p:nvPr>
            <p:ph type="body" sz="quarter" idx="13"/>
          </p:nvPr>
        </p:nvSpPr>
        <p:spPr>
          <a:xfrm>
            <a:off x="10339592" y="8817802"/>
            <a:ext cx="1723616" cy="317501"/>
          </a:xfrm>
          <a:prstGeom prst="rect">
            <a:avLst/>
          </a:prstGeom>
        </p:spPr>
        <p:txBody>
          <a:bodyPr wrap="none" lIns="50800" tIns="50800" rIns="50800" bIns="50800">
            <a:spAutoFit/>
          </a:bodyPr>
          <a:lstStyle>
            <a:lvl1pPr algn="ctr">
              <a:lnSpc>
                <a:spcPct val="100000"/>
              </a:lnSpc>
              <a:spcBef>
                <a:spcPts val="0"/>
              </a:spcBef>
              <a:defRPr sz="1400">
                <a:solidFill>
                  <a:srgbClr val="A2A9B3"/>
                </a:solidFill>
                <a:latin typeface="Gill Sans SemiBold"/>
                <a:ea typeface="Gill Sans SemiBold"/>
                <a:cs typeface="Gill Sans SemiBold"/>
                <a:sym typeface="Gill Sans SemiBold"/>
              </a:defRPr>
            </a:lvl1pPr>
          </a:lstStyle>
          <a:p>
            <a:pPr lvl="0"/>
            <a:r>
              <a:rPr lang="x-none" smtClean="0"/>
              <a:t>Click to edit Master text styles</a:t>
            </a:r>
          </a:p>
        </p:txBody>
      </p:sp>
      <p:sp>
        <p:nvSpPr>
          <p:cNvPr id="21" name="Shape 21"/>
          <p:cNvSpPr>
            <a:spLocks noGrp="1"/>
          </p:cNvSpPr>
          <p:nvPr>
            <p:ph type="body" sz="quarter" idx="14"/>
          </p:nvPr>
        </p:nvSpPr>
        <p:spPr>
          <a:xfrm rot="16200000">
            <a:off x="-610684" y="2034034"/>
            <a:ext cx="2313568" cy="406401"/>
          </a:xfrm>
          <a:prstGeom prst="rect">
            <a:avLst/>
          </a:prstGeom>
        </p:spPr>
        <p:txBody>
          <a:bodyPr lIns="50800" tIns="50800" rIns="50800" bIns="50800">
            <a:spAutoFit/>
          </a:bodyPr>
          <a:lstStyle>
            <a:lvl1pPr algn="ctr">
              <a:lnSpc>
                <a:spcPct val="100000"/>
              </a:lnSpc>
              <a:spcBef>
                <a:spcPts val="0"/>
              </a:spcBef>
              <a:defRPr sz="2000">
                <a:solidFill>
                  <a:srgbClr val="A54119"/>
                </a:solidFill>
                <a:latin typeface="Gill Sans SemiBold"/>
                <a:ea typeface="Gill Sans SemiBold"/>
                <a:cs typeface="Gill Sans SemiBold"/>
                <a:sym typeface="Gill Sans SemiBold"/>
              </a:defRPr>
            </a:lvl1pPr>
          </a:lstStyle>
          <a:p>
            <a:pPr lvl="0"/>
            <a:r>
              <a:rPr lang="x-none" smtClean="0"/>
              <a:t>Click to edit Master text styles</a:t>
            </a:r>
          </a:p>
        </p:txBody>
      </p:sp>
      <p:sp>
        <p:nvSpPr>
          <p:cNvPr id="22" name="Shape 22"/>
          <p:cNvSpPr>
            <a:spLocks noGrp="1"/>
          </p:cNvSpPr>
          <p:nvPr>
            <p:ph type="title"/>
          </p:nvPr>
        </p:nvSpPr>
        <p:spPr>
          <a:prstGeom prst="rect">
            <a:avLst/>
          </a:prstGeom>
        </p:spPr>
        <p:txBody>
          <a:bodyPr/>
          <a:lstStyle/>
          <a:p>
            <a:r>
              <a:rPr lang="x-none" smtClean="0"/>
              <a:t>Click to edit Master title style</a:t>
            </a:r>
            <a:endParaRPr/>
          </a:p>
        </p:txBody>
      </p:sp>
      <p:sp>
        <p:nvSpPr>
          <p:cNvPr id="23" name="Shape 23"/>
          <p:cNvSpPr>
            <a:spLocks noGrp="1"/>
          </p:cNvSpPr>
          <p:nvPr>
            <p:ph type="body" sz="half" idx="1"/>
          </p:nvPr>
        </p:nvSpPr>
        <p:spPr>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a:p>
        </p:txBody>
      </p:sp>
      <p:sp>
        <p:nvSpPr>
          <p:cNvPr id="24" name="Shape 2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grpSp>
        <p:nvGrpSpPr>
          <p:cNvPr id="40" name="Group 40"/>
          <p:cNvGrpSpPr/>
          <p:nvPr/>
        </p:nvGrpSpPr>
        <p:grpSpPr>
          <a:xfrm>
            <a:off x="241300" y="482600"/>
            <a:ext cx="12405966" cy="8788400"/>
            <a:chOff x="0" y="0"/>
            <a:chExt cx="12405965" cy="8788400"/>
          </a:xfrm>
        </p:grpSpPr>
        <p:sp>
          <p:nvSpPr>
            <p:cNvPr id="31" name="Shape 31"/>
            <p:cNvSpPr/>
            <p:nvPr/>
          </p:nvSpPr>
          <p:spPr>
            <a:xfrm>
              <a:off x="0" y="381000"/>
              <a:ext cx="1061393" cy="2928872"/>
            </a:xfrm>
            <a:prstGeom prst="roundRect">
              <a:avLst>
                <a:gd name="adj" fmla="val 17551"/>
              </a:avLst>
            </a:prstGeom>
            <a:gradFill flip="none" rotWithShape="1">
              <a:gsLst>
                <a:gs pos="1207">
                  <a:srgbClr val="E05B28"/>
                </a:gs>
                <a:gs pos="99265">
                  <a:srgbClr val="E08032"/>
                </a:gs>
              </a:gsLst>
              <a:path path="shape">
                <a:fillToRect l="-27835" t="42226" r="127835" b="57773"/>
              </a:path>
            </a:gradFill>
            <a:ln w="12700" cap="flat">
              <a:noFill/>
              <a:miter lim="400000"/>
            </a:ln>
            <a:effectLst>
              <a:outerShdw blurRad="63500" dist="25400" dir="5400000" rotWithShape="0">
                <a:srgbClr val="000000">
                  <a:alpha val="50000"/>
                </a:srgbClr>
              </a:outerShdw>
            </a:effectLst>
          </p:spPr>
          <p:txBody>
            <a:bodyPr wrap="square" lIns="0" tIns="0" rIns="0" bIns="0" numCol="1" anchor="ctr">
              <a:noAutofit/>
            </a:bodyPr>
            <a:lstStyle/>
            <a:p>
              <a:pPr>
                <a:defRPr sz="4200"/>
              </a:pPr>
              <a:endParaRPr/>
            </a:p>
          </p:txBody>
        </p:sp>
        <p:sp>
          <p:nvSpPr>
            <p:cNvPr id="32" name="Shape 32"/>
            <p:cNvSpPr/>
            <p:nvPr/>
          </p:nvSpPr>
          <p:spPr>
            <a:xfrm>
              <a:off x="115292" y="2929764"/>
              <a:ext cx="830809" cy="2928872"/>
            </a:xfrm>
            <a:prstGeom prst="roundRect">
              <a:avLst>
                <a:gd name="adj" fmla="val 22422"/>
              </a:avLst>
            </a:prstGeom>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p:spPr>
          <p:txBody>
            <a:bodyPr wrap="square" lIns="0" tIns="0" rIns="0" bIns="0" numCol="1" anchor="ctr">
              <a:noAutofit/>
            </a:bodyPr>
            <a:lstStyle/>
            <a:p>
              <a:pPr>
                <a:defRPr sz="4200"/>
              </a:pPr>
              <a:endParaRPr/>
            </a:p>
          </p:txBody>
        </p:sp>
        <p:sp>
          <p:nvSpPr>
            <p:cNvPr id="33" name="Shape 33"/>
            <p:cNvSpPr/>
            <p:nvPr/>
          </p:nvSpPr>
          <p:spPr>
            <a:xfrm>
              <a:off x="596900" y="0"/>
              <a:ext cx="11809065" cy="87884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611"/>
                  </a:lnTo>
                  <a:cubicBezTo>
                    <a:pt x="195" y="3619"/>
                    <a:pt x="389" y="3720"/>
                    <a:pt x="538" y="3922"/>
                  </a:cubicBezTo>
                  <a:cubicBezTo>
                    <a:pt x="847" y="4342"/>
                    <a:pt x="847" y="5022"/>
                    <a:pt x="538" y="5442"/>
                  </a:cubicBezTo>
                  <a:cubicBezTo>
                    <a:pt x="389" y="5644"/>
                    <a:pt x="195" y="5745"/>
                    <a:pt x="0" y="5753"/>
                  </a:cubicBezTo>
                  <a:lnTo>
                    <a:pt x="0" y="21600"/>
                  </a:lnTo>
                  <a:lnTo>
                    <a:pt x="21600" y="21600"/>
                  </a:lnTo>
                  <a:lnTo>
                    <a:pt x="21600" y="5754"/>
                  </a:lnTo>
                  <a:cubicBezTo>
                    <a:pt x="21389" y="5759"/>
                    <a:pt x="21177" y="5657"/>
                    <a:pt x="21015" y="5442"/>
                  </a:cubicBezTo>
                  <a:cubicBezTo>
                    <a:pt x="20701" y="5022"/>
                    <a:pt x="20701" y="4342"/>
                    <a:pt x="21015" y="3922"/>
                  </a:cubicBezTo>
                  <a:cubicBezTo>
                    <a:pt x="21177" y="3707"/>
                    <a:pt x="21389" y="3605"/>
                    <a:pt x="21600" y="3610"/>
                  </a:cubicBezTo>
                  <a:lnTo>
                    <a:pt x="21600" y="0"/>
                  </a:lnTo>
                  <a:lnTo>
                    <a:pt x="0" y="0"/>
                  </a:lnTo>
                  <a:close/>
                </a:path>
              </a:pathLst>
            </a:custGeom>
            <a:solidFill>
              <a:srgbClr val="F4F4F8"/>
            </a:solidFill>
            <a:ln w="12700" cap="flat">
              <a:noFill/>
              <a:miter lim="400000"/>
            </a:ln>
            <a:effectLst>
              <a:outerShdw blurRad="63500" dist="25400" dir="5400000" rotWithShape="0">
                <a:srgbClr val="000000">
                  <a:alpha val="21503"/>
                </a:srgbClr>
              </a:outerShdw>
            </a:effectLst>
          </p:spPr>
          <p:txBody>
            <a:bodyPr wrap="square" lIns="0" tIns="0" rIns="0" bIns="0" numCol="1" anchor="ctr">
              <a:noAutofit/>
            </a:bodyPr>
            <a:lstStyle/>
            <a:p>
              <a:pPr>
                <a:defRPr sz="4200"/>
              </a:pPr>
              <a:endParaRPr/>
            </a:p>
          </p:txBody>
        </p:sp>
        <p:grpSp>
          <p:nvGrpSpPr>
            <p:cNvPr id="36" name="Group 36"/>
            <p:cNvGrpSpPr/>
            <p:nvPr/>
          </p:nvGrpSpPr>
          <p:grpSpPr>
            <a:xfrm>
              <a:off x="1015063" y="1879600"/>
              <a:ext cx="10934638" cy="12686"/>
              <a:chOff x="0" y="0"/>
              <a:chExt cx="10934636" cy="12685"/>
            </a:xfrm>
          </p:grpSpPr>
          <p:sp>
            <p:nvSpPr>
              <p:cNvPr id="34" name="Shape 34"/>
              <p:cNvSpPr/>
              <p:nvPr/>
            </p:nvSpPr>
            <p:spPr>
              <a:xfrm>
                <a:off x="0" y="0"/>
                <a:ext cx="10934637"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35" name="Shape 35"/>
              <p:cNvSpPr/>
              <p:nvPr/>
            </p:nvSpPr>
            <p:spPr>
              <a:xfrm>
                <a:off x="0" y="12685"/>
                <a:ext cx="10934637"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grpSp>
          <p:nvGrpSpPr>
            <p:cNvPr id="39" name="Group 39"/>
            <p:cNvGrpSpPr/>
            <p:nvPr/>
          </p:nvGrpSpPr>
          <p:grpSpPr>
            <a:xfrm>
              <a:off x="607788" y="8203712"/>
              <a:ext cx="11795995" cy="13685"/>
              <a:chOff x="0" y="0"/>
              <a:chExt cx="11795993" cy="13684"/>
            </a:xfrm>
          </p:grpSpPr>
          <p:sp>
            <p:nvSpPr>
              <p:cNvPr id="37" name="Shape 37"/>
              <p:cNvSpPr/>
              <p:nvPr/>
            </p:nvSpPr>
            <p:spPr>
              <a:xfrm>
                <a:off x="0" y="0"/>
                <a:ext cx="11795994"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38" name="Shape 38"/>
              <p:cNvSpPr/>
              <p:nvPr/>
            </p:nvSpPr>
            <p:spPr>
              <a:xfrm>
                <a:off x="0" y="13684"/>
                <a:ext cx="11795994"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grpSp>
      <p:sp>
        <p:nvSpPr>
          <p:cNvPr id="41" name="Shape 41"/>
          <p:cNvSpPr>
            <a:spLocks noGrp="1"/>
          </p:cNvSpPr>
          <p:nvPr>
            <p:ph type="body" sz="quarter" idx="13" hasCustomPrompt="1"/>
          </p:nvPr>
        </p:nvSpPr>
        <p:spPr>
          <a:xfrm>
            <a:off x="9153513" y="8787864"/>
            <a:ext cx="2809325" cy="318036"/>
          </a:xfrm>
          <a:prstGeom prst="rect">
            <a:avLst/>
          </a:prstGeom>
        </p:spPr>
        <p:txBody>
          <a:bodyPr wrap="none" lIns="50800" tIns="50800" rIns="50800" bIns="50800">
            <a:spAutoFit/>
          </a:bodyPr>
          <a:lstStyle>
            <a:lvl1pPr algn="ctr">
              <a:lnSpc>
                <a:spcPct val="100000"/>
              </a:lnSpc>
              <a:spcBef>
                <a:spcPts val="0"/>
              </a:spcBef>
              <a:defRPr sz="1400" baseline="0">
                <a:solidFill>
                  <a:srgbClr val="A2A9B3"/>
                </a:solidFill>
                <a:latin typeface="Gill Sans SemiBold"/>
                <a:ea typeface="Gill Sans SemiBold"/>
                <a:cs typeface="Gill Sans SemiBold"/>
                <a:sym typeface="Gill Sans SemiBold"/>
              </a:defRPr>
            </a:lvl1pPr>
          </a:lstStyle>
          <a:p>
            <a:pPr lvl="0"/>
            <a:r>
              <a:rPr lang="x-none" dirty="0" smtClean="0"/>
              <a:t>GPB 2022 Training September 2021</a:t>
            </a:r>
          </a:p>
        </p:txBody>
      </p:sp>
      <p:sp>
        <p:nvSpPr>
          <p:cNvPr id="42" name="Shape 42"/>
          <p:cNvSpPr>
            <a:spLocks noGrp="1"/>
          </p:cNvSpPr>
          <p:nvPr>
            <p:ph type="body" sz="quarter" idx="14"/>
          </p:nvPr>
        </p:nvSpPr>
        <p:spPr>
          <a:xfrm rot="16200000">
            <a:off x="-610684" y="2034034"/>
            <a:ext cx="2313568" cy="406401"/>
          </a:xfrm>
          <a:prstGeom prst="rect">
            <a:avLst/>
          </a:prstGeom>
        </p:spPr>
        <p:txBody>
          <a:bodyPr lIns="50800" tIns="50800" rIns="50800" bIns="50800">
            <a:spAutoFit/>
          </a:bodyPr>
          <a:lstStyle>
            <a:lvl1pPr algn="ctr">
              <a:lnSpc>
                <a:spcPct val="100000"/>
              </a:lnSpc>
              <a:spcBef>
                <a:spcPts val="0"/>
              </a:spcBef>
              <a:defRPr sz="2000">
                <a:solidFill>
                  <a:srgbClr val="A54119"/>
                </a:solidFill>
                <a:latin typeface="Gill Sans SemiBold"/>
                <a:ea typeface="Gill Sans SemiBold"/>
                <a:cs typeface="Gill Sans SemiBold"/>
                <a:sym typeface="Gill Sans SemiBold"/>
              </a:defRPr>
            </a:lvl1pPr>
          </a:lstStyle>
          <a:p>
            <a:pPr lvl="0"/>
            <a:r>
              <a:rPr lang="x-none" smtClean="0"/>
              <a:t>Click to edit Master text styles</a:t>
            </a:r>
          </a:p>
        </p:txBody>
      </p:sp>
      <p:sp>
        <p:nvSpPr>
          <p:cNvPr id="43" name="Shape 43"/>
          <p:cNvSpPr>
            <a:spLocks noGrp="1"/>
          </p:cNvSpPr>
          <p:nvPr>
            <p:ph type="title"/>
          </p:nvPr>
        </p:nvSpPr>
        <p:spPr>
          <a:xfrm>
            <a:off x="2537767" y="774700"/>
            <a:ext cx="8491836" cy="1295400"/>
          </a:xfrm>
          <a:prstGeom prst="rect">
            <a:avLst/>
          </a:prstGeom>
        </p:spPr>
        <p:txBody>
          <a:bodyPr/>
          <a:lstStyle/>
          <a:p>
            <a:r>
              <a:rPr lang="x-none" smtClean="0"/>
              <a:t>Click to edit Master title style</a:t>
            </a:r>
            <a:endParaRPr/>
          </a:p>
        </p:txBody>
      </p:sp>
      <p:sp>
        <p:nvSpPr>
          <p:cNvPr id="44" name="Shape 44"/>
          <p:cNvSpPr>
            <a:spLocks noGrp="1"/>
          </p:cNvSpPr>
          <p:nvPr>
            <p:ph type="body" sz="half" idx="1"/>
          </p:nvPr>
        </p:nvSpPr>
        <p:spPr>
          <a:xfrm>
            <a:off x="2544365" y="3175000"/>
            <a:ext cx="8504040" cy="4699000"/>
          </a:xfrm>
          <a:prstGeom prst="rect">
            <a:avLst/>
          </a:prstGeom>
        </p:spPr>
        <p:txBody>
          <a:bodyPr anchor="t"/>
          <a:lstStyle>
            <a:lvl1pPr marL="444500" indent="-444500">
              <a:buSzPct val="50000"/>
              <a:buBlip>
                <a:blip r:embed="rId2"/>
              </a:buBlip>
            </a:lvl1pPr>
            <a:lvl2pPr marL="889000" indent="-444500">
              <a:buSzPct val="50000"/>
              <a:buBlip>
                <a:blip r:embed="rId2"/>
              </a:buBlip>
            </a:lvl2pPr>
            <a:lvl3pPr marL="1333500" indent="-444500">
              <a:buSzPct val="50000"/>
              <a:buBlip>
                <a:blip r:embed="rId2"/>
              </a:buBlip>
            </a:lvl3pPr>
            <a:lvl4pPr marL="1778000" indent="-444500">
              <a:buSzPct val="50000"/>
              <a:buBlip>
                <a:blip r:embed="rId2"/>
              </a:buBlip>
            </a:lvl4pPr>
            <a:lvl5pPr marL="2222500" indent="-444500">
              <a:buSzPct val="50000"/>
              <a:buBlip>
                <a:blip r:embed="rId2"/>
              </a:buBlip>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a:p>
        </p:txBody>
      </p:sp>
      <p:pic>
        <p:nvPicPr>
          <p:cNvPr id="45" name="1JG1QCKIBT.jpg"/>
          <p:cNvPicPr>
            <a:picLocks noChangeAspect="1"/>
          </p:cNvPicPr>
          <p:nvPr/>
        </p:nvPicPr>
        <p:blipFill>
          <a:blip r:embed="rId3">
            <a:extLst/>
          </a:blip>
          <a:srcRect l="34494" t="16023" r="16590" b="8524"/>
          <a:stretch>
            <a:fillRect/>
          </a:stretch>
        </p:blipFill>
        <p:spPr>
          <a:xfrm>
            <a:off x="-2634665" y="10628361"/>
            <a:ext cx="6361321" cy="6542391"/>
          </a:xfrm>
          <a:custGeom>
            <a:avLst/>
            <a:gdLst/>
            <a:ahLst/>
            <a:cxnLst>
              <a:cxn ang="0">
                <a:pos x="wd2" y="hd2"/>
              </a:cxn>
              <a:cxn ang="5400000">
                <a:pos x="wd2" y="hd2"/>
              </a:cxn>
              <a:cxn ang="10800000">
                <a:pos x="wd2" y="hd2"/>
              </a:cxn>
              <a:cxn ang="16200000">
                <a:pos x="wd2" y="hd2"/>
              </a:cxn>
            </a:cxnLst>
            <a:rect l="0" t="0" r="r" b="b"/>
            <a:pathLst>
              <a:path w="21352" h="21479" extrusionOk="0">
                <a:moveTo>
                  <a:pt x="9820" y="0"/>
                </a:moveTo>
                <a:cubicBezTo>
                  <a:pt x="9496" y="0"/>
                  <a:pt x="9171" y="120"/>
                  <a:pt x="8924" y="362"/>
                </a:cubicBezTo>
                <a:lnTo>
                  <a:pt x="371" y="8727"/>
                </a:lnTo>
                <a:cubicBezTo>
                  <a:pt x="-124" y="9211"/>
                  <a:pt x="-124" y="9997"/>
                  <a:pt x="371" y="10481"/>
                </a:cubicBezTo>
                <a:cubicBezTo>
                  <a:pt x="866" y="10965"/>
                  <a:pt x="1669" y="10965"/>
                  <a:pt x="2164" y="10481"/>
                </a:cubicBezTo>
                <a:lnTo>
                  <a:pt x="10717" y="2116"/>
                </a:lnTo>
                <a:cubicBezTo>
                  <a:pt x="11212" y="1632"/>
                  <a:pt x="11212" y="847"/>
                  <a:pt x="10717" y="362"/>
                </a:cubicBezTo>
                <a:cubicBezTo>
                  <a:pt x="10469" y="120"/>
                  <a:pt x="10145" y="0"/>
                  <a:pt x="9820" y="0"/>
                </a:cubicBezTo>
                <a:close/>
                <a:moveTo>
                  <a:pt x="14040" y="3435"/>
                </a:moveTo>
                <a:cubicBezTo>
                  <a:pt x="13716" y="3435"/>
                  <a:pt x="13391" y="3556"/>
                  <a:pt x="13144" y="3798"/>
                </a:cubicBezTo>
                <a:lnTo>
                  <a:pt x="4591" y="12163"/>
                </a:lnTo>
                <a:cubicBezTo>
                  <a:pt x="4096" y="12647"/>
                  <a:pt x="4096" y="13433"/>
                  <a:pt x="4591" y="13917"/>
                </a:cubicBezTo>
                <a:cubicBezTo>
                  <a:pt x="5087" y="14401"/>
                  <a:pt x="5889" y="14401"/>
                  <a:pt x="6384" y="13917"/>
                </a:cubicBezTo>
                <a:lnTo>
                  <a:pt x="14937" y="5552"/>
                </a:lnTo>
                <a:cubicBezTo>
                  <a:pt x="15432" y="5068"/>
                  <a:pt x="15432" y="4282"/>
                  <a:pt x="14937" y="3798"/>
                </a:cubicBezTo>
                <a:cubicBezTo>
                  <a:pt x="14689" y="3556"/>
                  <a:pt x="14365" y="3435"/>
                  <a:pt x="14040" y="3435"/>
                </a:cubicBezTo>
                <a:close/>
                <a:moveTo>
                  <a:pt x="9820" y="3768"/>
                </a:moveTo>
                <a:cubicBezTo>
                  <a:pt x="9496" y="3768"/>
                  <a:pt x="9171" y="3890"/>
                  <a:pt x="8924" y="4132"/>
                </a:cubicBezTo>
                <a:lnTo>
                  <a:pt x="371" y="12497"/>
                </a:lnTo>
                <a:cubicBezTo>
                  <a:pt x="-124" y="12981"/>
                  <a:pt x="-124" y="13766"/>
                  <a:pt x="371" y="14250"/>
                </a:cubicBezTo>
                <a:cubicBezTo>
                  <a:pt x="866" y="14735"/>
                  <a:pt x="1669" y="14735"/>
                  <a:pt x="2164" y="14250"/>
                </a:cubicBezTo>
                <a:lnTo>
                  <a:pt x="10717" y="5885"/>
                </a:lnTo>
                <a:cubicBezTo>
                  <a:pt x="11212" y="5401"/>
                  <a:pt x="11212" y="4616"/>
                  <a:pt x="10717" y="4132"/>
                </a:cubicBezTo>
                <a:cubicBezTo>
                  <a:pt x="10469" y="3890"/>
                  <a:pt x="10145" y="3768"/>
                  <a:pt x="9820" y="3768"/>
                </a:cubicBezTo>
                <a:close/>
                <a:moveTo>
                  <a:pt x="13996" y="7230"/>
                </a:moveTo>
                <a:cubicBezTo>
                  <a:pt x="13672" y="7230"/>
                  <a:pt x="13347" y="7351"/>
                  <a:pt x="13100" y="7594"/>
                </a:cubicBezTo>
                <a:lnTo>
                  <a:pt x="1693" y="18751"/>
                </a:lnTo>
                <a:cubicBezTo>
                  <a:pt x="1197" y="19235"/>
                  <a:pt x="1197" y="20020"/>
                  <a:pt x="1693" y="20505"/>
                </a:cubicBezTo>
                <a:cubicBezTo>
                  <a:pt x="2188" y="20989"/>
                  <a:pt x="2991" y="20989"/>
                  <a:pt x="3486" y="20505"/>
                </a:cubicBezTo>
                <a:lnTo>
                  <a:pt x="14893" y="9347"/>
                </a:lnTo>
                <a:cubicBezTo>
                  <a:pt x="15388" y="8863"/>
                  <a:pt x="15388" y="8078"/>
                  <a:pt x="14893" y="7594"/>
                </a:cubicBezTo>
                <a:cubicBezTo>
                  <a:pt x="14645" y="7351"/>
                  <a:pt x="14321" y="7230"/>
                  <a:pt x="13996" y="7230"/>
                </a:cubicBezTo>
                <a:close/>
                <a:moveTo>
                  <a:pt x="17451" y="7604"/>
                </a:moveTo>
                <a:cubicBezTo>
                  <a:pt x="17126" y="7604"/>
                  <a:pt x="16802" y="7725"/>
                  <a:pt x="16554" y="7968"/>
                </a:cubicBezTo>
                <a:lnTo>
                  <a:pt x="4904" y="19362"/>
                </a:lnTo>
                <a:cubicBezTo>
                  <a:pt x="4409" y="19846"/>
                  <a:pt x="4409" y="20631"/>
                  <a:pt x="4904" y="21116"/>
                </a:cubicBezTo>
                <a:cubicBezTo>
                  <a:pt x="5400" y="21600"/>
                  <a:pt x="6202" y="21600"/>
                  <a:pt x="6698" y="21116"/>
                </a:cubicBezTo>
                <a:lnTo>
                  <a:pt x="18347" y="9721"/>
                </a:lnTo>
                <a:cubicBezTo>
                  <a:pt x="18842" y="9237"/>
                  <a:pt x="18842" y="8452"/>
                  <a:pt x="18347" y="7968"/>
                </a:cubicBezTo>
                <a:cubicBezTo>
                  <a:pt x="18100" y="7725"/>
                  <a:pt x="17775" y="7604"/>
                  <a:pt x="17451" y="7604"/>
                </a:cubicBezTo>
                <a:close/>
                <a:moveTo>
                  <a:pt x="17110" y="11690"/>
                </a:moveTo>
                <a:cubicBezTo>
                  <a:pt x="16785" y="11690"/>
                  <a:pt x="16461" y="11812"/>
                  <a:pt x="16213" y="12054"/>
                </a:cubicBezTo>
                <a:lnTo>
                  <a:pt x="9125" y="18987"/>
                </a:lnTo>
                <a:cubicBezTo>
                  <a:pt x="8630" y="19471"/>
                  <a:pt x="8630" y="20256"/>
                  <a:pt x="9125" y="20740"/>
                </a:cubicBezTo>
                <a:cubicBezTo>
                  <a:pt x="9620" y="21225"/>
                  <a:pt x="10423" y="21225"/>
                  <a:pt x="10918" y="20740"/>
                </a:cubicBezTo>
                <a:lnTo>
                  <a:pt x="18006" y="13807"/>
                </a:lnTo>
                <a:cubicBezTo>
                  <a:pt x="18501" y="13323"/>
                  <a:pt x="18501" y="12538"/>
                  <a:pt x="18006" y="12054"/>
                </a:cubicBezTo>
                <a:cubicBezTo>
                  <a:pt x="17759" y="11812"/>
                  <a:pt x="17434" y="11690"/>
                  <a:pt x="17110" y="11690"/>
                </a:cubicBezTo>
                <a:close/>
                <a:moveTo>
                  <a:pt x="20084" y="12502"/>
                </a:moveTo>
                <a:cubicBezTo>
                  <a:pt x="19760" y="12502"/>
                  <a:pt x="19435" y="12623"/>
                  <a:pt x="19188" y="12865"/>
                </a:cubicBezTo>
                <a:lnTo>
                  <a:pt x="14269" y="17675"/>
                </a:lnTo>
                <a:cubicBezTo>
                  <a:pt x="13774" y="18159"/>
                  <a:pt x="13774" y="18944"/>
                  <a:pt x="14269" y="19428"/>
                </a:cubicBezTo>
                <a:cubicBezTo>
                  <a:pt x="14765" y="19913"/>
                  <a:pt x="15567" y="19913"/>
                  <a:pt x="16063" y="19428"/>
                </a:cubicBezTo>
                <a:lnTo>
                  <a:pt x="20981" y="14619"/>
                </a:lnTo>
                <a:cubicBezTo>
                  <a:pt x="21476" y="14135"/>
                  <a:pt x="21476" y="13350"/>
                  <a:pt x="20981" y="12865"/>
                </a:cubicBezTo>
                <a:cubicBezTo>
                  <a:pt x="20733" y="12623"/>
                  <a:pt x="20409" y="12502"/>
                  <a:pt x="20084" y="12502"/>
                </a:cubicBezTo>
                <a:close/>
              </a:path>
            </a:pathLst>
          </a:custGeom>
          <a:ln w="88900">
            <a:solidFill>
              <a:srgbClr val="FFFFFF"/>
            </a:solidFill>
            <a:miter lim="400000"/>
          </a:ln>
          <a:effectLst>
            <a:outerShdw blurRad="63500" dist="25400" dir="5400000" rotWithShape="0">
              <a:srgbClr val="000000">
                <a:alpha val="17261"/>
              </a:srgbClr>
            </a:outerShdw>
          </a:effectLst>
        </p:spPr>
      </p:pic>
      <p:sp>
        <p:nvSpPr>
          <p:cNvPr id="46" name="Shape 46"/>
          <p:cNvSpPr>
            <a:spLocks noGrp="1"/>
          </p:cNvSpPr>
          <p:nvPr>
            <p:ph type="sldNum" sz="quarter" idx="2"/>
          </p:nvPr>
        </p:nvSpPr>
        <p:spPr>
          <a:xfrm>
            <a:off x="12191999" y="8890000"/>
            <a:ext cx="200399" cy="215900"/>
          </a:xfrm>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Bullets - 2 Column">
    <p:spTree>
      <p:nvGrpSpPr>
        <p:cNvPr id="1" name=""/>
        <p:cNvGrpSpPr/>
        <p:nvPr/>
      </p:nvGrpSpPr>
      <p:grpSpPr>
        <a:xfrm>
          <a:off x="0" y="0"/>
          <a:ext cx="0" cy="0"/>
          <a:chOff x="0" y="0"/>
          <a:chExt cx="0" cy="0"/>
        </a:xfrm>
      </p:grpSpPr>
      <p:grpSp>
        <p:nvGrpSpPr>
          <p:cNvPr id="62" name="Group 62"/>
          <p:cNvGrpSpPr/>
          <p:nvPr/>
        </p:nvGrpSpPr>
        <p:grpSpPr>
          <a:xfrm>
            <a:off x="241300" y="482600"/>
            <a:ext cx="12405966" cy="8788400"/>
            <a:chOff x="0" y="0"/>
            <a:chExt cx="12405965" cy="8788400"/>
          </a:xfrm>
        </p:grpSpPr>
        <p:sp>
          <p:nvSpPr>
            <p:cNvPr id="53" name="Shape 53"/>
            <p:cNvSpPr/>
            <p:nvPr/>
          </p:nvSpPr>
          <p:spPr>
            <a:xfrm>
              <a:off x="0" y="381000"/>
              <a:ext cx="1061393" cy="2928872"/>
            </a:xfrm>
            <a:prstGeom prst="roundRect">
              <a:avLst>
                <a:gd name="adj" fmla="val 17551"/>
              </a:avLst>
            </a:prstGeom>
            <a:gradFill flip="none" rotWithShape="1">
              <a:gsLst>
                <a:gs pos="1207">
                  <a:srgbClr val="E05B28"/>
                </a:gs>
                <a:gs pos="99265">
                  <a:srgbClr val="E08032"/>
                </a:gs>
              </a:gsLst>
              <a:path path="shape">
                <a:fillToRect l="-27835" t="42226" r="127835" b="57773"/>
              </a:path>
            </a:gradFill>
            <a:ln w="12700" cap="flat">
              <a:noFill/>
              <a:miter lim="400000"/>
            </a:ln>
            <a:effectLst>
              <a:outerShdw blurRad="63500" dist="25400" dir="5400000" rotWithShape="0">
                <a:srgbClr val="000000">
                  <a:alpha val="50000"/>
                </a:srgbClr>
              </a:outerShdw>
            </a:effectLst>
          </p:spPr>
          <p:txBody>
            <a:bodyPr wrap="square" lIns="0" tIns="0" rIns="0" bIns="0" numCol="1" anchor="ctr">
              <a:noAutofit/>
            </a:bodyPr>
            <a:lstStyle/>
            <a:p>
              <a:pPr>
                <a:defRPr sz="4200"/>
              </a:pPr>
              <a:endParaRPr/>
            </a:p>
          </p:txBody>
        </p:sp>
        <p:sp>
          <p:nvSpPr>
            <p:cNvPr id="54" name="Shape 54"/>
            <p:cNvSpPr/>
            <p:nvPr/>
          </p:nvSpPr>
          <p:spPr>
            <a:xfrm>
              <a:off x="115292" y="2929764"/>
              <a:ext cx="830809" cy="2928872"/>
            </a:xfrm>
            <a:prstGeom prst="roundRect">
              <a:avLst>
                <a:gd name="adj" fmla="val 22422"/>
              </a:avLst>
            </a:prstGeom>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p:spPr>
          <p:txBody>
            <a:bodyPr wrap="square" lIns="0" tIns="0" rIns="0" bIns="0" numCol="1" anchor="ctr">
              <a:noAutofit/>
            </a:bodyPr>
            <a:lstStyle/>
            <a:p>
              <a:pPr>
                <a:defRPr sz="4200"/>
              </a:pPr>
              <a:endParaRPr/>
            </a:p>
          </p:txBody>
        </p:sp>
        <p:sp>
          <p:nvSpPr>
            <p:cNvPr id="55" name="Shape 55"/>
            <p:cNvSpPr/>
            <p:nvPr/>
          </p:nvSpPr>
          <p:spPr>
            <a:xfrm>
              <a:off x="596900" y="0"/>
              <a:ext cx="11809065" cy="87884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611"/>
                  </a:lnTo>
                  <a:cubicBezTo>
                    <a:pt x="195" y="3619"/>
                    <a:pt x="389" y="3720"/>
                    <a:pt x="538" y="3922"/>
                  </a:cubicBezTo>
                  <a:cubicBezTo>
                    <a:pt x="847" y="4342"/>
                    <a:pt x="847" y="5022"/>
                    <a:pt x="538" y="5442"/>
                  </a:cubicBezTo>
                  <a:cubicBezTo>
                    <a:pt x="389" y="5644"/>
                    <a:pt x="195" y="5745"/>
                    <a:pt x="0" y="5753"/>
                  </a:cubicBezTo>
                  <a:lnTo>
                    <a:pt x="0" y="21600"/>
                  </a:lnTo>
                  <a:lnTo>
                    <a:pt x="21600" y="21600"/>
                  </a:lnTo>
                  <a:lnTo>
                    <a:pt x="21600" y="5754"/>
                  </a:lnTo>
                  <a:cubicBezTo>
                    <a:pt x="21389" y="5759"/>
                    <a:pt x="21177" y="5657"/>
                    <a:pt x="21015" y="5442"/>
                  </a:cubicBezTo>
                  <a:cubicBezTo>
                    <a:pt x="20701" y="5022"/>
                    <a:pt x="20701" y="4342"/>
                    <a:pt x="21015" y="3922"/>
                  </a:cubicBezTo>
                  <a:cubicBezTo>
                    <a:pt x="21177" y="3707"/>
                    <a:pt x="21389" y="3605"/>
                    <a:pt x="21600" y="3610"/>
                  </a:cubicBezTo>
                  <a:lnTo>
                    <a:pt x="21600" y="0"/>
                  </a:lnTo>
                  <a:lnTo>
                    <a:pt x="0" y="0"/>
                  </a:lnTo>
                  <a:close/>
                </a:path>
              </a:pathLst>
            </a:custGeom>
            <a:solidFill>
              <a:srgbClr val="F4F4F8"/>
            </a:solidFill>
            <a:ln w="12700" cap="flat">
              <a:noFill/>
              <a:miter lim="400000"/>
            </a:ln>
            <a:effectLst>
              <a:outerShdw blurRad="63500" dist="25400" dir="5400000" rotWithShape="0">
                <a:srgbClr val="000000">
                  <a:alpha val="21503"/>
                </a:srgbClr>
              </a:outerShdw>
            </a:effectLst>
          </p:spPr>
          <p:txBody>
            <a:bodyPr wrap="square" lIns="0" tIns="0" rIns="0" bIns="0" numCol="1" anchor="ctr">
              <a:noAutofit/>
            </a:bodyPr>
            <a:lstStyle/>
            <a:p>
              <a:pPr>
                <a:defRPr sz="4200"/>
              </a:pPr>
              <a:endParaRPr/>
            </a:p>
          </p:txBody>
        </p:sp>
        <p:grpSp>
          <p:nvGrpSpPr>
            <p:cNvPr id="58" name="Group 58"/>
            <p:cNvGrpSpPr/>
            <p:nvPr/>
          </p:nvGrpSpPr>
          <p:grpSpPr>
            <a:xfrm>
              <a:off x="1015063" y="1879600"/>
              <a:ext cx="10934638" cy="12686"/>
              <a:chOff x="0" y="0"/>
              <a:chExt cx="10934636" cy="12685"/>
            </a:xfrm>
          </p:grpSpPr>
          <p:sp>
            <p:nvSpPr>
              <p:cNvPr id="56" name="Shape 56"/>
              <p:cNvSpPr/>
              <p:nvPr/>
            </p:nvSpPr>
            <p:spPr>
              <a:xfrm>
                <a:off x="0" y="0"/>
                <a:ext cx="10934637"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57" name="Shape 57"/>
              <p:cNvSpPr/>
              <p:nvPr/>
            </p:nvSpPr>
            <p:spPr>
              <a:xfrm>
                <a:off x="0" y="12685"/>
                <a:ext cx="10934637"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grpSp>
          <p:nvGrpSpPr>
            <p:cNvPr id="61" name="Group 61"/>
            <p:cNvGrpSpPr/>
            <p:nvPr/>
          </p:nvGrpSpPr>
          <p:grpSpPr>
            <a:xfrm>
              <a:off x="607788" y="8203712"/>
              <a:ext cx="11795995" cy="13685"/>
              <a:chOff x="0" y="0"/>
              <a:chExt cx="11795993" cy="13684"/>
            </a:xfrm>
          </p:grpSpPr>
          <p:sp>
            <p:nvSpPr>
              <p:cNvPr id="59" name="Shape 59"/>
              <p:cNvSpPr/>
              <p:nvPr/>
            </p:nvSpPr>
            <p:spPr>
              <a:xfrm>
                <a:off x="0" y="0"/>
                <a:ext cx="11795994"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60" name="Shape 60"/>
              <p:cNvSpPr/>
              <p:nvPr/>
            </p:nvSpPr>
            <p:spPr>
              <a:xfrm>
                <a:off x="0" y="13684"/>
                <a:ext cx="11795994"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grpSp>
      <p:sp>
        <p:nvSpPr>
          <p:cNvPr id="63" name="Shape 63"/>
          <p:cNvSpPr>
            <a:spLocks noGrp="1"/>
          </p:cNvSpPr>
          <p:nvPr>
            <p:ph type="body" sz="quarter" idx="13"/>
          </p:nvPr>
        </p:nvSpPr>
        <p:spPr>
          <a:xfrm>
            <a:off x="10339592" y="8817802"/>
            <a:ext cx="1723616" cy="317501"/>
          </a:xfrm>
          <a:prstGeom prst="rect">
            <a:avLst/>
          </a:prstGeom>
        </p:spPr>
        <p:txBody>
          <a:bodyPr wrap="none" lIns="50800" tIns="50800" rIns="50800" bIns="50800">
            <a:spAutoFit/>
          </a:bodyPr>
          <a:lstStyle>
            <a:lvl1pPr algn="ctr">
              <a:lnSpc>
                <a:spcPct val="100000"/>
              </a:lnSpc>
              <a:spcBef>
                <a:spcPts val="0"/>
              </a:spcBef>
              <a:defRPr sz="1400">
                <a:solidFill>
                  <a:srgbClr val="A2A9B3"/>
                </a:solidFill>
                <a:latin typeface="Gill Sans SemiBold"/>
                <a:ea typeface="Gill Sans SemiBold"/>
                <a:cs typeface="Gill Sans SemiBold"/>
                <a:sym typeface="Gill Sans SemiBold"/>
              </a:defRPr>
            </a:lvl1pPr>
          </a:lstStyle>
          <a:p>
            <a:pPr lvl="0"/>
            <a:r>
              <a:rPr lang="x-none" smtClean="0"/>
              <a:t>Click to edit Master text styles</a:t>
            </a:r>
          </a:p>
        </p:txBody>
      </p:sp>
      <p:sp>
        <p:nvSpPr>
          <p:cNvPr id="64" name="Shape 64"/>
          <p:cNvSpPr>
            <a:spLocks noGrp="1"/>
          </p:cNvSpPr>
          <p:nvPr>
            <p:ph type="body" sz="quarter" idx="14"/>
          </p:nvPr>
        </p:nvSpPr>
        <p:spPr>
          <a:xfrm rot="16200000">
            <a:off x="-610684" y="2034034"/>
            <a:ext cx="2313568" cy="406401"/>
          </a:xfrm>
          <a:prstGeom prst="rect">
            <a:avLst/>
          </a:prstGeom>
        </p:spPr>
        <p:txBody>
          <a:bodyPr lIns="50800" tIns="50800" rIns="50800" bIns="50800">
            <a:spAutoFit/>
          </a:bodyPr>
          <a:lstStyle>
            <a:lvl1pPr algn="ctr">
              <a:lnSpc>
                <a:spcPct val="100000"/>
              </a:lnSpc>
              <a:spcBef>
                <a:spcPts val="0"/>
              </a:spcBef>
              <a:defRPr sz="2000">
                <a:solidFill>
                  <a:srgbClr val="A54119"/>
                </a:solidFill>
                <a:latin typeface="Gill Sans SemiBold"/>
                <a:ea typeface="Gill Sans SemiBold"/>
                <a:cs typeface="Gill Sans SemiBold"/>
                <a:sym typeface="Gill Sans SemiBold"/>
              </a:defRPr>
            </a:lvl1pPr>
          </a:lstStyle>
          <a:p>
            <a:pPr lvl="0"/>
            <a:r>
              <a:rPr lang="x-none" smtClean="0"/>
              <a:t>Click to edit Master text styles</a:t>
            </a:r>
          </a:p>
        </p:txBody>
      </p:sp>
      <p:sp>
        <p:nvSpPr>
          <p:cNvPr id="65" name="Shape 65"/>
          <p:cNvSpPr>
            <a:spLocks noGrp="1"/>
          </p:cNvSpPr>
          <p:nvPr>
            <p:ph type="title"/>
          </p:nvPr>
        </p:nvSpPr>
        <p:spPr>
          <a:xfrm>
            <a:off x="2536676" y="774700"/>
            <a:ext cx="8502502" cy="1295400"/>
          </a:xfrm>
          <a:prstGeom prst="rect">
            <a:avLst/>
          </a:prstGeom>
        </p:spPr>
        <p:txBody>
          <a:bodyPr/>
          <a:lstStyle/>
          <a:p>
            <a:r>
              <a:rPr lang="x-none" smtClean="0"/>
              <a:t>Click to edit Master title style</a:t>
            </a:r>
            <a:endParaRPr/>
          </a:p>
        </p:txBody>
      </p:sp>
      <p:sp>
        <p:nvSpPr>
          <p:cNvPr id="66" name="Shape 66"/>
          <p:cNvSpPr>
            <a:spLocks noGrp="1"/>
          </p:cNvSpPr>
          <p:nvPr>
            <p:ph type="body" sz="half" idx="1"/>
          </p:nvPr>
        </p:nvSpPr>
        <p:spPr>
          <a:xfrm>
            <a:off x="2544564" y="3175000"/>
            <a:ext cx="8512126" cy="4699000"/>
          </a:xfrm>
          <a:prstGeom prst="rect">
            <a:avLst/>
          </a:prstGeom>
        </p:spPr>
        <p:txBody>
          <a:bodyPr numCol="2" spcCol="425606" anchor="t"/>
          <a:lstStyle>
            <a:lvl1pPr marL="444500" indent="-444500">
              <a:buSzPct val="50000"/>
              <a:buBlip>
                <a:blip r:embed="rId2"/>
              </a:buBlip>
            </a:lvl1pPr>
            <a:lvl2pPr marL="889000" indent="-444500">
              <a:buSzPct val="50000"/>
              <a:buBlip>
                <a:blip r:embed="rId2"/>
              </a:buBlip>
            </a:lvl2pPr>
            <a:lvl3pPr marL="1333500" indent="-444500">
              <a:buSzPct val="50000"/>
              <a:buBlip>
                <a:blip r:embed="rId2"/>
              </a:buBlip>
            </a:lvl3pPr>
            <a:lvl4pPr marL="1778000" indent="-444500">
              <a:buSzPct val="50000"/>
              <a:buBlip>
                <a:blip r:embed="rId2"/>
              </a:buBlip>
            </a:lvl4pPr>
            <a:lvl5pPr marL="2222500" indent="-444500">
              <a:buSzPct val="50000"/>
              <a:buBlip>
                <a:blip r:embed="rId2"/>
              </a:buBlip>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a:p>
        </p:txBody>
      </p:sp>
      <p:sp>
        <p:nvSpPr>
          <p:cNvPr id="67" name="Shape 67"/>
          <p:cNvSpPr>
            <a:spLocks noGrp="1"/>
          </p:cNvSpPr>
          <p:nvPr>
            <p:ph type="sldNum" sz="quarter" idx="2"/>
          </p:nvPr>
        </p:nvSpPr>
        <p:spPr>
          <a:xfrm>
            <a:off x="12191999" y="8890000"/>
            <a:ext cx="200399" cy="215900"/>
          </a:xfrm>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Bullets &amp; Photo">
    <p:bg>
      <p:bgPr>
        <a:solidFill>
          <a:srgbClr val="313942"/>
        </a:solidFill>
        <a:effectLst/>
      </p:bgPr>
    </p:bg>
    <p:spTree>
      <p:nvGrpSpPr>
        <p:cNvPr id="1" name=""/>
        <p:cNvGrpSpPr/>
        <p:nvPr/>
      </p:nvGrpSpPr>
      <p:grpSpPr>
        <a:xfrm>
          <a:off x="0" y="0"/>
          <a:ext cx="0" cy="0"/>
          <a:chOff x="0" y="0"/>
          <a:chExt cx="0" cy="0"/>
        </a:xfrm>
      </p:grpSpPr>
      <p:grpSp>
        <p:nvGrpSpPr>
          <p:cNvPr id="690" name="Group 690"/>
          <p:cNvGrpSpPr/>
          <p:nvPr/>
        </p:nvGrpSpPr>
        <p:grpSpPr>
          <a:xfrm>
            <a:off x="301599" y="482600"/>
            <a:ext cx="12403784" cy="8788400"/>
            <a:chOff x="0" y="0"/>
            <a:chExt cx="12403782" cy="8788400"/>
          </a:xfrm>
        </p:grpSpPr>
        <p:sp>
          <p:nvSpPr>
            <p:cNvPr id="681" name="Shape 681"/>
            <p:cNvSpPr/>
            <p:nvPr/>
          </p:nvSpPr>
          <p:spPr>
            <a:xfrm flipH="1">
              <a:off x="11342389" y="381000"/>
              <a:ext cx="1061394" cy="2928872"/>
            </a:xfrm>
            <a:prstGeom prst="roundRect">
              <a:avLst>
                <a:gd name="adj" fmla="val 17551"/>
              </a:avLst>
            </a:prstGeom>
            <a:gradFill flip="none" rotWithShape="1">
              <a:gsLst>
                <a:gs pos="1207">
                  <a:srgbClr val="E05B28"/>
                </a:gs>
                <a:gs pos="99265">
                  <a:srgbClr val="E08032"/>
                </a:gs>
              </a:gsLst>
              <a:path path="shape">
                <a:fillToRect l="-27835" t="42226" r="127835" b="57773"/>
              </a:path>
            </a:gradFill>
            <a:ln w="12700" cap="flat">
              <a:noFill/>
              <a:miter lim="400000"/>
            </a:ln>
            <a:effectLst>
              <a:outerShdw blurRad="63500" dist="25400" dir="5400000" rotWithShape="0">
                <a:srgbClr val="000000">
                  <a:alpha val="50000"/>
                </a:srgbClr>
              </a:outerShdw>
            </a:effectLst>
          </p:spPr>
          <p:txBody>
            <a:bodyPr wrap="square" lIns="0" tIns="0" rIns="0" bIns="0" numCol="1" anchor="ctr">
              <a:noAutofit/>
            </a:bodyPr>
            <a:lstStyle/>
            <a:p>
              <a:pPr>
                <a:defRPr sz="4200"/>
              </a:pPr>
              <a:endParaRPr/>
            </a:p>
          </p:txBody>
        </p:sp>
        <p:sp>
          <p:nvSpPr>
            <p:cNvPr id="682" name="Shape 682"/>
            <p:cNvSpPr/>
            <p:nvPr/>
          </p:nvSpPr>
          <p:spPr>
            <a:xfrm flipH="1">
              <a:off x="11457682" y="2929764"/>
              <a:ext cx="830809" cy="2928872"/>
            </a:xfrm>
            <a:prstGeom prst="roundRect">
              <a:avLst>
                <a:gd name="adj" fmla="val 22422"/>
              </a:avLst>
            </a:prstGeom>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p:spPr>
          <p:txBody>
            <a:bodyPr wrap="square" lIns="0" tIns="0" rIns="0" bIns="0" numCol="1" anchor="ctr">
              <a:noAutofit/>
            </a:bodyPr>
            <a:lstStyle/>
            <a:p>
              <a:pPr>
                <a:defRPr sz="4200"/>
              </a:pPr>
              <a:endParaRPr/>
            </a:p>
          </p:txBody>
        </p:sp>
        <p:sp>
          <p:nvSpPr>
            <p:cNvPr id="683" name="Shape 683"/>
            <p:cNvSpPr/>
            <p:nvPr/>
          </p:nvSpPr>
          <p:spPr>
            <a:xfrm flipH="1">
              <a:off x="4391" y="0"/>
              <a:ext cx="11809066" cy="87884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611"/>
                  </a:lnTo>
                  <a:cubicBezTo>
                    <a:pt x="195" y="3619"/>
                    <a:pt x="389" y="3720"/>
                    <a:pt x="538" y="3922"/>
                  </a:cubicBezTo>
                  <a:cubicBezTo>
                    <a:pt x="847" y="4342"/>
                    <a:pt x="847" y="5022"/>
                    <a:pt x="538" y="5442"/>
                  </a:cubicBezTo>
                  <a:cubicBezTo>
                    <a:pt x="389" y="5644"/>
                    <a:pt x="195" y="5745"/>
                    <a:pt x="0" y="5753"/>
                  </a:cubicBezTo>
                  <a:lnTo>
                    <a:pt x="0" y="21600"/>
                  </a:lnTo>
                  <a:lnTo>
                    <a:pt x="21600" y="21600"/>
                  </a:lnTo>
                  <a:lnTo>
                    <a:pt x="21600" y="5754"/>
                  </a:lnTo>
                  <a:cubicBezTo>
                    <a:pt x="21389" y="5759"/>
                    <a:pt x="21177" y="5657"/>
                    <a:pt x="21015" y="5442"/>
                  </a:cubicBezTo>
                  <a:cubicBezTo>
                    <a:pt x="20701" y="5022"/>
                    <a:pt x="20701" y="4342"/>
                    <a:pt x="21015" y="3922"/>
                  </a:cubicBezTo>
                  <a:cubicBezTo>
                    <a:pt x="21177" y="3707"/>
                    <a:pt x="21389" y="3605"/>
                    <a:pt x="21600" y="3610"/>
                  </a:cubicBezTo>
                  <a:lnTo>
                    <a:pt x="21600" y="0"/>
                  </a:lnTo>
                  <a:lnTo>
                    <a:pt x="0" y="0"/>
                  </a:lnTo>
                  <a:close/>
                </a:path>
              </a:pathLst>
            </a:custGeom>
            <a:solidFill>
              <a:srgbClr val="F4F4F8"/>
            </a:solidFill>
            <a:ln w="12700" cap="flat">
              <a:noFill/>
              <a:miter lim="400000"/>
            </a:ln>
            <a:effectLst>
              <a:outerShdw blurRad="63500" dist="25400" dir="5400000" rotWithShape="0">
                <a:srgbClr val="000000">
                  <a:alpha val="21503"/>
                </a:srgbClr>
              </a:outerShdw>
            </a:effectLst>
          </p:spPr>
          <p:txBody>
            <a:bodyPr wrap="square" lIns="0" tIns="0" rIns="0" bIns="0" numCol="1" anchor="ctr">
              <a:noAutofit/>
            </a:bodyPr>
            <a:lstStyle/>
            <a:p>
              <a:pPr>
                <a:defRPr sz="4200"/>
              </a:pPr>
              <a:endParaRPr/>
            </a:p>
          </p:txBody>
        </p:sp>
        <p:grpSp>
          <p:nvGrpSpPr>
            <p:cNvPr id="686" name="Group 686"/>
            <p:cNvGrpSpPr/>
            <p:nvPr/>
          </p:nvGrpSpPr>
          <p:grpSpPr>
            <a:xfrm flipH="1">
              <a:off x="454082" y="1879614"/>
              <a:ext cx="10909683" cy="12657"/>
              <a:chOff x="0" y="0"/>
              <a:chExt cx="10909682" cy="12656"/>
            </a:xfrm>
          </p:grpSpPr>
          <p:sp>
            <p:nvSpPr>
              <p:cNvPr id="684" name="Shape 684"/>
              <p:cNvSpPr/>
              <p:nvPr/>
            </p:nvSpPr>
            <p:spPr>
              <a:xfrm>
                <a:off x="0" y="0"/>
                <a:ext cx="10909683"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685" name="Shape 685"/>
              <p:cNvSpPr/>
              <p:nvPr/>
            </p:nvSpPr>
            <p:spPr>
              <a:xfrm>
                <a:off x="0" y="12656"/>
                <a:ext cx="10909683"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grpSp>
          <p:nvGrpSpPr>
            <p:cNvPr id="689" name="Group 689"/>
            <p:cNvGrpSpPr/>
            <p:nvPr/>
          </p:nvGrpSpPr>
          <p:grpSpPr>
            <a:xfrm flipH="1">
              <a:off x="-1" y="8203712"/>
              <a:ext cx="11795995" cy="13685"/>
              <a:chOff x="0" y="0"/>
              <a:chExt cx="11795993" cy="13684"/>
            </a:xfrm>
          </p:grpSpPr>
          <p:sp>
            <p:nvSpPr>
              <p:cNvPr id="687" name="Shape 687"/>
              <p:cNvSpPr/>
              <p:nvPr/>
            </p:nvSpPr>
            <p:spPr>
              <a:xfrm>
                <a:off x="0" y="0"/>
                <a:ext cx="11795994"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688" name="Shape 688"/>
              <p:cNvSpPr/>
              <p:nvPr/>
            </p:nvSpPr>
            <p:spPr>
              <a:xfrm>
                <a:off x="0" y="13684"/>
                <a:ext cx="11795994"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grpSp>
      <p:sp>
        <p:nvSpPr>
          <p:cNvPr id="691" name="Shape 691"/>
          <p:cNvSpPr>
            <a:spLocks noGrp="1"/>
          </p:cNvSpPr>
          <p:nvPr>
            <p:ph type="body" sz="quarter" idx="13"/>
          </p:nvPr>
        </p:nvSpPr>
        <p:spPr>
          <a:xfrm>
            <a:off x="908173" y="8817802"/>
            <a:ext cx="1674219" cy="317501"/>
          </a:xfrm>
          <a:prstGeom prst="rect">
            <a:avLst/>
          </a:prstGeom>
        </p:spPr>
        <p:txBody>
          <a:bodyPr wrap="none" lIns="50800" tIns="50800" rIns="50800" bIns="50800">
            <a:spAutoFit/>
          </a:bodyPr>
          <a:lstStyle>
            <a:lvl1pPr algn="ctr">
              <a:lnSpc>
                <a:spcPct val="100000"/>
              </a:lnSpc>
              <a:spcBef>
                <a:spcPts val="0"/>
              </a:spcBef>
              <a:defRPr sz="1400">
                <a:solidFill>
                  <a:srgbClr val="A2A9B3"/>
                </a:solidFill>
                <a:latin typeface="Gill Sans SemiBold"/>
                <a:ea typeface="Gill Sans SemiBold"/>
                <a:cs typeface="Gill Sans SemiBold"/>
                <a:sym typeface="Gill Sans SemiBold"/>
              </a:defRPr>
            </a:lvl1pPr>
          </a:lstStyle>
          <a:p>
            <a:pPr lvl="0"/>
            <a:r>
              <a:rPr lang="x-none" smtClean="0"/>
              <a:t>Click to edit Master text styles</a:t>
            </a:r>
          </a:p>
        </p:txBody>
      </p:sp>
      <p:sp>
        <p:nvSpPr>
          <p:cNvPr id="692" name="Shape 692"/>
          <p:cNvSpPr>
            <a:spLocks noGrp="1"/>
          </p:cNvSpPr>
          <p:nvPr>
            <p:ph type="body" sz="quarter" idx="14"/>
          </p:nvPr>
        </p:nvSpPr>
        <p:spPr>
          <a:xfrm rot="5400000">
            <a:off x="11243799" y="2034033"/>
            <a:ext cx="2313568" cy="406401"/>
          </a:xfrm>
          <a:prstGeom prst="rect">
            <a:avLst/>
          </a:prstGeom>
        </p:spPr>
        <p:txBody>
          <a:bodyPr lIns="50800" tIns="50800" rIns="50800" bIns="50800">
            <a:spAutoFit/>
          </a:bodyPr>
          <a:lstStyle>
            <a:lvl1pPr algn="ctr">
              <a:lnSpc>
                <a:spcPct val="100000"/>
              </a:lnSpc>
              <a:spcBef>
                <a:spcPts val="0"/>
              </a:spcBef>
              <a:defRPr sz="2000">
                <a:solidFill>
                  <a:srgbClr val="A54119"/>
                </a:solidFill>
                <a:latin typeface="Gill Sans SemiBold"/>
                <a:ea typeface="Gill Sans SemiBold"/>
                <a:cs typeface="Gill Sans SemiBold"/>
                <a:sym typeface="Gill Sans SemiBold"/>
              </a:defRPr>
            </a:lvl1pPr>
          </a:lstStyle>
          <a:p>
            <a:pPr lvl="0"/>
            <a:r>
              <a:rPr lang="x-none" smtClean="0"/>
              <a:t>Click to edit Master text styles</a:t>
            </a:r>
          </a:p>
        </p:txBody>
      </p:sp>
      <p:sp>
        <p:nvSpPr>
          <p:cNvPr id="693" name="Shape 693"/>
          <p:cNvSpPr>
            <a:spLocks noGrp="1"/>
          </p:cNvSpPr>
          <p:nvPr>
            <p:ph type="title"/>
          </p:nvPr>
        </p:nvSpPr>
        <p:spPr>
          <a:xfrm>
            <a:off x="2533153" y="723900"/>
            <a:ext cx="8520908" cy="1397000"/>
          </a:xfrm>
          <a:prstGeom prst="rect">
            <a:avLst/>
          </a:prstGeom>
        </p:spPr>
        <p:txBody>
          <a:bodyPr/>
          <a:lstStyle/>
          <a:p>
            <a:r>
              <a:rPr lang="x-none" smtClean="0"/>
              <a:t>Click to edit Master title style</a:t>
            </a:r>
            <a:endParaRPr/>
          </a:p>
        </p:txBody>
      </p:sp>
      <p:sp>
        <p:nvSpPr>
          <p:cNvPr id="694" name="Shape 694"/>
          <p:cNvSpPr>
            <a:spLocks noGrp="1"/>
          </p:cNvSpPr>
          <p:nvPr>
            <p:ph type="body" sz="quarter" idx="1"/>
          </p:nvPr>
        </p:nvSpPr>
        <p:spPr>
          <a:xfrm>
            <a:off x="1422400" y="3175000"/>
            <a:ext cx="4826000" cy="4699000"/>
          </a:xfrm>
          <a:prstGeom prst="rect">
            <a:avLst/>
          </a:prstGeom>
        </p:spPr>
        <p:txBody>
          <a:bodyPr anchor="t"/>
          <a:lstStyle>
            <a:lvl1pPr marL="444500" indent="-444500">
              <a:buSzPct val="50000"/>
              <a:buBlip>
                <a:blip r:embed="rId2"/>
              </a:buBlip>
              <a:defRPr sz="2400"/>
            </a:lvl1pPr>
            <a:lvl2pPr marL="854807" indent="-410307">
              <a:buSzPct val="50000"/>
              <a:buBlip>
                <a:blip r:embed="rId2"/>
              </a:buBlip>
              <a:defRPr sz="2400"/>
            </a:lvl2pPr>
            <a:lvl3pPr marL="1299307" indent="-410307">
              <a:buSzPct val="50000"/>
              <a:buBlip>
                <a:blip r:embed="rId2"/>
              </a:buBlip>
              <a:defRPr sz="2400"/>
            </a:lvl3pPr>
            <a:lvl4pPr marL="1743807" indent="-410307">
              <a:buSzPct val="50000"/>
              <a:buBlip>
                <a:blip r:embed="rId2"/>
              </a:buBlip>
              <a:defRPr sz="2400"/>
            </a:lvl4pPr>
            <a:lvl5pPr marL="2188307" indent="-410307">
              <a:buSzPct val="50000"/>
              <a:buBlip>
                <a:blip r:embed="rId2"/>
              </a:buBlip>
              <a:defRPr sz="2400"/>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a:p>
        </p:txBody>
      </p:sp>
      <p:sp>
        <p:nvSpPr>
          <p:cNvPr id="695" name="Shape 695"/>
          <p:cNvSpPr>
            <a:spLocks noGrp="1"/>
          </p:cNvSpPr>
          <p:nvPr>
            <p:ph type="body" sz="quarter" idx="15" hasCustomPrompt="1"/>
          </p:nvPr>
        </p:nvSpPr>
        <p:spPr>
          <a:xfrm>
            <a:off x="9969624" y="2871818"/>
            <a:ext cx="463109" cy="361877"/>
          </a:xfrm>
          <a:prstGeom prst="roundRect">
            <a:avLst>
              <a:gd name="adj" fmla="val 15930"/>
            </a:avLst>
          </a:prstGeom>
          <a:gradFill>
            <a:gsLst>
              <a:gs pos="0">
                <a:srgbClr val="FBB136"/>
              </a:gs>
              <a:gs pos="100000">
                <a:srgbClr val="FB9D2A"/>
              </a:gs>
            </a:gsLst>
            <a:path>
              <a:fillToRect l="25402" t="14582" r="74597" b="85417"/>
            </a:path>
          </a:gradFill>
          <a:effectLst>
            <a:outerShdw blurRad="63500" dist="25400" dir="5400000" rotWithShape="0">
              <a:srgbClr val="000000">
                <a:alpha val="50000"/>
              </a:srgbClr>
            </a:outerShdw>
          </a:effectLst>
        </p:spPr>
        <p:txBody>
          <a:bodyPr>
            <a:noAutofit/>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r>
              <a:rPr lang="en-US"/>
              <a:t> </a:t>
            </a:r>
            <a:endParaRPr/>
          </a:p>
        </p:txBody>
      </p:sp>
      <p:sp>
        <p:nvSpPr>
          <p:cNvPr id="696" name="Shape 696"/>
          <p:cNvSpPr>
            <a:spLocks noGrp="1"/>
          </p:cNvSpPr>
          <p:nvPr>
            <p:ph type="pic" sz="quarter" idx="16"/>
          </p:nvPr>
        </p:nvSpPr>
        <p:spPr>
          <a:xfrm>
            <a:off x="7883890" y="3013692"/>
            <a:ext cx="3034967" cy="5162415"/>
          </a:xfrm>
          <a:prstGeom prst="rect">
            <a:avLst/>
          </a:prstGeom>
          <a:ln>
            <a:solidFill>
              <a:srgbClr val="FFFFFF"/>
            </a:solidFill>
          </a:ln>
          <a:effectLst>
            <a:outerShdw blurRad="63500" dist="25400" dir="5400000" rotWithShape="0">
              <a:srgbClr val="000000">
                <a:alpha val="16619"/>
              </a:srgbClr>
            </a:outerShdw>
          </a:effectLst>
        </p:spPr>
        <p:txBody>
          <a:bodyPr lIns="91439" tIns="45719" rIns="91439" bIns="45719" anchor="t">
            <a:noAutofit/>
          </a:bodyPr>
          <a:lstStyle/>
          <a:p>
            <a:r>
              <a:rPr lang="x-none" smtClean="0"/>
              <a:t>Drag picture to placeholder or click icon to add</a:t>
            </a:r>
            <a:endParaRPr/>
          </a:p>
        </p:txBody>
      </p:sp>
      <p:sp>
        <p:nvSpPr>
          <p:cNvPr id="697" name="Shape 697"/>
          <p:cNvSpPr>
            <a:spLocks noGrp="1"/>
          </p:cNvSpPr>
          <p:nvPr>
            <p:ph type="sldNum" sz="quarter" idx="2"/>
          </p:nvPr>
        </p:nvSpPr>
        <p:spPr>
          <a:xfrm>
            <a:off x="634999" y="8877300"/>
            <a:ext cx="200399" cy="215900"/>
          </a:xfrm>
          <a:prstGeom prst="rect">
            <a:avLst/>
          </a:prstGeom>
        </p:spPr>
        <p:txBody>
          <a:bodyPr/>
          <a:lstStyle/>
          <a:p>
            <a:fld id="{86CB4B4D-7CA3-9044-876B-883B54F8677D}" type="slidenum">
              <a:t>‹#›</a:t>
            </a:fld>
            <a:endParaRPr/>
          </a:p>
        </p:txBody>
      </p:sp>
      <p:sp>
        <p:nvSpPr>
          <p:cNvPr id="698" name="Shape 698"/>
          <p:cNvSpPr>
            <a:spLocks noGrp="1"/>
          </p:cNvSpPr>
          <p:nvPr>
            <p:ph type="body" sz="quarter" idx="17" hasCustomPrompt="1"/>
          </p:nvPr>
        </p:nvSpPr>
        <p:spPr>
          <a:xfrm>
            <a:off x="10071800" y="2880326"/>
            <a:ext cx="361877" cy="918321"/>
          </a:xfrm>
          <a:custGeom>
            <a:avLst/>
            <a:gdLst/>
            <a:ahLst/>
            <a:cxnLst>
              <a:cxn ang="0">
                <a:pos x="wd2" y="hd2"/>
              </a:cxn>
              <a:cxn ang="5400000">
                <a:pos x="wd2" y="hd2"/>
              </a:cxn>
              <a:cxn ang="10800000">
                <a:pos x="wd2" y="hd2"/>
              </a:cxn>
              <a:cxn ang="16200000">
                <a:pos x="wd2" y="hd2"/>
              </a:cxn>
            </a:cxnLst>
            <a:rect l="0" t="0" r="r" b="b"/>
            <a:pathLst>
              <a:path w="21600" h="21592" extrusionOk="0">
                <a:moveTo>
                  <a:pt x="5082" y="0"/>
                </a:moveTo>
                <a:cubicBezTo>
                  <a:pt x="3607" y="0"/>
                  <a:pt x="2868" y="-8"/>
                  <a:pt x="2084" y="90"/>
                </a:cubicBezTo>
                <a:cubicBezTo>
                  <a:pt x="1226" y="213"/>
                  <a:pt x="566" y="483"/>
                  <a:pt x="254" y="821"/>
                </a:cubicBezTo>
                <a:cubicBezTo>
                  <a:pt x="6" y="1129"/>
                  <a:pt x="0" y="1419"/>
                  <a:pt x="0" y="1992"/>
                </a:cubicBezTo>
                <a:lnTo>
                  <a:pt x="0" y="13083"/>
                </a:lnTo>
                <a:lnTo>
                  <a:pt x="0" y="14004"/>
                </a:lnTo>
                <a:lnTo>
                  <a:pt x="0" y="21592"/>
                </a:lnTo>
                <a:lnTo>
                  <a:pt x="10800" y="17338"/>
                </a:lnTo>
                <a:lnTo>
                  <a:pt x="21600" y="21592"/>
                </a:lnTo>
                <a:lnTo>
                  <a:pt x="21600" y="14014"/>
                </a:lnTo>
                <a:lnTo>
                  <a:pt x="21600" y="13083"/>
                </a:lnTo>
                <a:lnTo>
                  <a:pt x="21600" y="2002"/>
                </a:lnTo>
                <a:cubicBezTo>
                  <a:pt x="21600" y="1420"/>
                  <a:pt x="21594" y="1129"/>
                  <a:pt x="21346" y="821"/>
                </a:cubicBezTo>
                <a:cubicBezTo>
                  <a:pt x="21034" y="483"/>
                  <a:pt x="20374" y="213"/>
                  <a:pt x="19516" y="90"/>
                </a:cubicBezTo>
                <a:cubicBezTo>
                  <a:pt x="18733" y="-8"/>
                  <a:pt x="17971" y="0"/>
                  <a:pt x="16518" y="0"/>
                </a:cubicBezTo>
                <a:lnTo>
                  <a:pt x="5082" y="0"/>
                </a:lnTo>
                <a:close/>
              </a:path>
            </a:pathLst>
          </a:custGeom>
          <a:gradFill>
            <a:gsLst>
              <a:gs pos="0">
                <a:srgbClr val="FB9D2A"/>
              </a:gs>
              <a:gs pos="100000">
                <a:srgbClr val="FBB136"/>
              </a:gs>
            </a:gsLst>
            <a:path>
              <a:fillToRect l="48681" t="97468" r="51318" b="2531"/>
            </a:path>
          </a:gradFill>
          <a:effectLst>
            <a:outerShdw blurRad="190500" dist="8455" dir="5400000" rotWithShape="0">
              <a:srgbClr val="000000">
                <a:alpha val="20000"/>
              </a:srgbClr>
            </a:outerShdw>
          </a:effectLst>
        </p:spPr>
        <p:txBody>
          <a:bodyPr>
            <a:noAutofit/>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r>
              <a:rPr lang="en-US"/>
              <a:t> </a:t>
            </a:r>
            <a:endParaRPr/>
          </a:p>
        </p:txBody>
      </p:sp>
      <p:sp>
        <p:nvSpPr>
          <p:cNvPr id="699" name="Shape 699"/>
          <p:cNvSpPr>
            <a:spLocks noGrp="1"/>
          </p:cNvSpPr>
          <p:nvPr>
            <p:ph type="body" sz="quarter" idx="18" hasCustomPrompt="1"/>
          </p:nvPr>
        </p:nvSpPr>
        <p:spPr>
          <a:xfrm>
            <a:off x="10154667" y="3152288"/>
            <a:ext cx="196144" cy="186544"/>
          </a:xfrm>
          <a:prstGeom prst="star5">
            <a:avLst>
              <a:gd name="adj" fmla="val 25162"/>
              <a:gd name="hf" fmla="val 105146"/>
              <a:gd name="vf" fmla="val 110557"/>
            </a:avLst>
          </a:prstGeom>
          <a:solidFill>
            <a:srgbClr val="C68222"/>
          </a:solidFill>
          <a:effectLst>
            <a:outerShdw dist="25400" dir="5400000" rotWithShape="0">
              <a:srgbClr val="000000">
                <a:alpha val="6381"/>
              </a:srgbClr>
            </a:outerShdw>
          </a:effectLst>
        </p:spPr>
        <p:txBody>
          <a:bodyPr>
            <a:noAutofit/>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r>
              <a:rPr lang="en-US"/>
              <a:t> </a:t>
            </a:r>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03841"/>
        </a:solidFill>
        <a:effectLst/>
      </p:bgPr>
    </p:bg>
    <p:spTree>
      <p:nvGrpSpPr>
        <p:cNvPr id="1" name=""/>
        <p:cNvGrpSpPr/>
        <p:nvPr/>
      </p:nvGrpSpPr>
      <p:grpSpPr>
        <a:xfrm>
          <a:off x="0" y="0"/>
          <a:ext cx="0" cy="0"/>
          <a:chOff x="0" y="0"/>
          <a:chExt cx="0" cy="0"/>
        </a:xfrm>
      </p:grpSpPr>
      <p:sp>
        <p:nvSpPr>
          <p:cNvPr id="2" name="Shape 2"/>
          <p:cNvSpPr/>
          <p:nvPr/>
        </p:nvSpPr>
        <p:spPr>
          <a:xfrm>
            <a:off x="241300" y="863600"/>
            <a:ext cx="1061393" cy="2928872"/>
          </a:xfrm>
          <a:prstGeom prst="roundRect">
            <a:avLst>
              <a:gd name="adj" fmla="val 17551"/>
            </a:avLst>
          </a:prstGeom>
          <a:gradFill>
            <a:gsLst>
              <a:gs pos="1207">
                <a:srgbClr val="E05B28"/>
              </a:gs>
              <a:gs pos="99265">
                <a:srgbClr val="E08032"/>
              </a:gs>
            </a:gsLst>
            <a:path>
              <a:fillToRect l="-27835" t="42226" r="127835" b="57773"/>
            </a:path>
          </a:gradFill>
          <a:ln w="12700">
            <a:miter lim="400000"/>
          </a:ln>
          <a:effectLst>
            <a:outerShdw blurRad="63500" dist="25400" dir="5400000" rotWithShape="0">
              <a:srgbClr val="000000">
                <a:alpha val="50000"/>
              </a:srgbClr>
            </a:outerShdw>
          </a:effectLst>
        </p:spPr>
        <p:txBody>
          <a:bodyPr lIns="0" tIns="0" rIns="0" bIns="0" anchor="ctr"/>
          <a:lstStyle/>
          <a:p>
            <a:pPr>
              <a:defRPr sz="4200"/>
            </a:pPr>
            <a:endParaRPr dirty="0"/>
          </a:p>
        </p:txBody>
      </p:sp>
      <p:sp>
        <p:nvSpPr>
          <p:cNvPr id="3" name="Shape 3"/>
          <p:cNvSpPr/>
          <p:nvPr/>
        </p:nvSpPr>
        <p:spPr>
          <a:xfrm>
            <a:off x="356592" y="3412364"/>
            <a:ext cx="830809" cy="2928872"/>
          </a:xfrm>
          <a:prstGeom prst="roundRect">
            <a:avLst>
              <a:gd name="adj" fmla="val 22422"/>
            </a:avLst>
          </a:prstGeom>
          <a:gradFill>
            <a:gsLst>
              <a:gs pos="0">
                <a:srgbClr val="FB9D2A"/>
              </a:gs>
              <a:gs pos="100000">
                <a:srgbClr val="FBB136"/>
              </a:gs>
            </a:gsLst>
            <a:lin ang="20980712"/>
          </a:gradFill>
          <a:ln w="12700">
            <a:miter lim="400000"/>
          </a:ln>
          <a:effectLst>
            <a:outerShdw blurRad="63500" dist="25400" dir="5400000" rotWithShape="0">
              <a:srgbClr val="000000">
                <a:alpha val="50000"/>
              </a:srgbClr>
            </a:outerShdw>
          </a:effectLst>
        </p:spPr>
        <p:txBody>
          <a:bodyPr lIns="0" tIns="0" rIns="0" bIns="0" anchor="ctr"/>
          <a:lstStyle/>
          <a:p>
            <a:pPr>
              <a:defRPr sz="4200"/>
            </a:pPr>
            <a:endParaRPr/>
          </a:p>
        </p:txBody>
      </p:sp>
      <p:sp>
        <p:nvSpPr>
          <p:cNvPr id="4" name="Shape 4"/>
          <p:cNvSpPr/>
          <p:nvPr/>
        </p:nvSpPr>
        <p:spPr>
          <a:xfrm>
            <a:off x="838200" y="482600"/>
            <a:ext cx="11809065" cy="87884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611"/>
                </a:lnTo>
                <a:cubicBezTo>
                  <a:pt x="195" y="3619"/>
                  <a:pt x="389" y="3720"/>
                  <a:pt x="538" y="3922"/>
                </a:cubicBezTo>
                <a:cubicBezTo>
                  <a:pt x="847" y="4342"/>
                  <a:pt x="847" y="5022"/>
                  <a:pt x="538" y="5442"/>
                </a:cubicBezTo>
                <a:cubicBezTo>
                  <a:pt x="389" y="5644"/>
                  <a:pt x="195" y="5745"/>
                  <a:pt x="0" y="5753"/>
                </a:cubicBezTo>
                <a:lnTo>
                  <a:pt x="0" y="21600"/>
                </a:lnTo>
                <a:lnTo>
                  <a:pt x="21600" y="21600"/>
                </a:lnTo>
                <a:lnTo>
                  <a:pt x="21600" y="5754"/>
                </a:lnTo>
                <a:cubicBezTo>
                  <a:pt x="21389" y="5759"/>
                  <a:pt x="21177" y="5657"/>
                  <a:pt x="21015" y="5442"/>
                </a:cubicBezTo>
                <a:cubicBezTo>
                  <a:pt x="20701" y="5022"/>
                  <a:pt x="20701" y="4342"/>
                  <a:pt x="21015" y="3922"/>
                </a:cubicBezTo>
                <a:cubicBezTo>
                  <a:pt x="21177" y="3707"/>
                  <a:pt x="21389" y="3605"/>
                  <a:pt x="21600" y="3610"/>
                </a:cubicBezTo>
                <a:lnTo>
                  <a:pt x="21600" y="0"/>
                </a:lnTo>
                <a:lnTo>
                  <a:pt x="0" y="0"/>
                </a:lnTo>
                <a:close/>
              </a:path>
            </a:pathLst>
          </a:custGeom>
          <a:solidFill>
            <a:srgbClr val="F4F4F8"/>
          </a:solidFill>
          <a:ln w="12700">
            <a:miter lim="400000"/>
          </a:ln>
          <a:effectLst>
            <a:outerShdw blurRad="63500" dist="25400" dir="5400000" rotWithShape="0">
              <a:srgbClr val="000000">
                <a:alpha val="21503"/>
              </a:srgbClr>
            </a:outerShdw>
          </a:effectLst>
        </p:spPr>
        <p:txBody>
          <a:bodyPr lIns="0" tIns="0" rIns="0" bIns="0" anchor="ctr"/>
          <a:lstStyle/>
          <a:p>
            <a:pPr>
              <a:defRPr sz="4200"/>
            </a:pPr>
            <a:endParaRPr/>
          </a:p>
        </p:txBody>
      </p:sp>
      <p:grpSp>
        <p:nvGrpSpPr>
          <p:cNvPr id="7" name="Group 7"/>
          <p:cNvGrpSpPr/>
          <p:nvPr/>
        </p:nvGrpSpPr>
        <p:grpSpPr>
          <a:xfrm>
            <a:off x="1256363" y="2362200"/>
            <a:ext cx="10934638" cy="12686"/>
            <a:chOff x="0" y="0"/>
            <a:chExt cx="10934636" cy="12685"/>
          </a:xfrm>
        </p:grpSpPr>
        <p:sp>
          <p:nvSpPr>
            <p:cNvPr id="5" name="Shape 5"/>
            <p:cNvSpPr/>
            <p:nvPr/>
          </p:nvSpPr>
          <p:spPr>
            <a:xfrm>
              <a:off x="0" y="0"/>
              <a:ext cx="10934637"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6" name="Shape 6"/>
            <p:cNvSpPr/>
            <p:nvPr/>
          </p:nvSpPr>
          <p:spPr>
            <a:xfrm>
              <a:off x="0" y="12685"/>
              <a:ext cx="10934637"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grpSp>
        <p:nvGrpSpPr>
          <p:cNvPr id="10" name="Group 10"/>
          <p:cNvGrpSpPr/>
          <p:nvPr/>
        </p:nvGrpSpPr>
        <p:grpSpPr>
          <a:xfrm>
            <a:off x="849088" y="8686312"/>
            <a:ext cx="11795995" cy="13685"/>
            <a:chOff x="0" y="0"/>
            <a:chExt cx="11795993" cy="13684"/>
          </a:xfrm>
        </p:grpSpPr>
        <p:sp>
          <p:nvSpPr>
            <p:cNvPr id="8" name="Shape 8"/>
            <p:cNvSpPr/>
            <p:nvPr/>
          </p:nvSpPr>
          <p:spPr>
            <a:xfrm>
              <a:off x="0" y="0"/>
              <a:ext cx="11795994" cy="0"/>
            </a:xfrm>
            <a:prstGeom prst="line">
              <a:avLst/>
            </a:prstGeom>
            <a:noFill/>
            <a:ln w="25400" cap="flat">
              <a:solidFill>
                <a:srgbClr val="E3E5EB"/>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sp>
          <p:nvSpPr>
            <p:cNvPr id="9" name="Shape 9"/>
            <p:cNvSpPr/>
            <p:nvPr/>
          </p:nvSpPr>
          <p:spPr>
            <a:xfrm>
              <a:off x="0" y="13684"/>
              <a:ext cx="11795994" cy="1"/>
            </a:xfrm>
            <a:prstGeom prst="line">
              <a:avLst/>
            </a:prstGeom>
            <a:noFill/>
            <a:ln w="25400" cap="flat">
              <a:solidFill>
                <a:srgbClr val="FCFCFD"/>
              </a:solidFill>
              <a:prstDash val="solid"/>
              <a:miter lim="400000"/>
            </a:ln>
            <a:effectLst/>
          </p:spPr>
          <p:txBody>
            <a:bodyPr wrap="square" lIns="50800" tIns="50800" rIns="50800" bIns="50800" numCol="1" anchor="ctr">
              <a:noAutofit/>
            </a:bodyPr>
            <a:lstStyle/>
            <a:p>
              <a:pPr algn="l">
                <a:lnSpc>
                  <a:spcPct val="110000"/>
                </a:lnSpc>
                <a:spcBef>
                  <a:spcPts val="2600"/>
                </a:spcBef>
                <a:defRPr sz="2600" i="1">
                  <a:solidFill>
                    <a:srgbClr val="505D6A"/>
                  </a:solidFill>
                  <a:latin typeface="Gill Sans"/>
                  <a:ea typeface="Gill Sans"/>
                  <a:cs typeface="Gill Sans"/>
                  <a:sym typeface="Gill Sans"/>
                </a:defRPr>
              </a:pPr>
              <a:endParaRPr/>
            </a:p>
          </p:txBody>
        </p:sp>
      </p:grpSp>
      <p:sp>
        <p:nvSpPr>
          <p:cNvPr id="11" name="Shape 11"/>
          <p:cNvSpPr>
            <a:spLocks noGrp="1"/>
          </p:cNvSpPr>
          <p:nvPr>
            <p:ph type="title"/>
          </p:nvPr>
        </p:nvSpPr>
        <p:spPr>
          <a:xfrm>
            <a:off x="2544042" y="779072"/>
            <a:ext cx="8498981" cy="129922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r>
              <a:t>Title Text</a:t>
            </a:r>
          </a:p>
        </p:txBody>
      </p:sp>
      <p:sp>
        <p:nvSpPr>
          <p:cNvPr id="12" name="Shape 12"/>
          <p:cNvSpPr>
            <a:spLocks noGrp="1"/>
          </p:cNvSpPr>
          <p:nvPr>
            <p:ph type="body" idx="1"/>
          </p:nvPr>
        </p:nvSpPr>
        <p:spPr>
          <a:xfrm>
            <a:off x="2546349" y="2949770"/>
            <a:ext cx="8507068" cy="516165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xfrm>
            <a:off x="12193525" y="8887652"/>
            <a:ext cx="200398" cy="215901"/>
          </a:xfrm>
          <a:prstGeom prst="rect">
            <a:avLst/>
          </a:prstGeom>
          <a:ln w="12700">
            <a:miter lim="400000"/>
          </a:ln>
        </p:spPr>
        <p:txBody>
          <a:bodyPr wrap="none" lIns="0" tIns="0" rIns="0" bIns="0">
            <a:spAutoFit/>
          </a:body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8" r:id="rId4"/>
  </p:sldLayoutIdLst>
  <p:transition xmlns:p14="http://schemas.microsoft.com/office/powerpoint/2010/main" spd="med"/>
  <p:hf hdr="0" ftr="0" dt="0"/>
  <p:txStyles>
    <p:titleStyle>
      <a:lvl1pPr marL="0" marR="0" indent="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Gill Sans"/>
          <a:ea typeface="+mn-ea"/>
          <a:cs typeface="Gill Sans"/>
          <a:sym typeface="Futura"/>
        </a:defRPr>
      </a:lvl1pPr>
      <a:lvl2pPr marL="0" marR="0" indent="2286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2pPr>
      <a:lvl3pPr marL="0" marR="0" indent="4572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3pPr>
      <a:lvl4pPr marL="0" marR="0" indent="6858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4pPr>
      <a:lvl5pPr marL="0" marR="0" indent="9144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5pPr>
      <a:lvl6pPr marL="0" marR="0" indent="11430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6pPr>
      <a:lvl7pPr marL="0" marR="0" indent="13716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7pPr>
      <a:lvl8pPr marL="0" marR="0" indent="16002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8pPr>
      <a:lvl9pPr marL="0" marR="0" indent="1828800" algn="ctr" defTabSz="584200" rtl="0" eaLnBrk="1" latinLnBrk="0" hangingPunct="1">
        <a:lnSpc>
          <a:spcPct val="80000"/>
        </a:lnSpc>
        <a:spcBef>
          <a:spcPts val="0"/>
        </a:spcBef>
        <a:spcAft>
          <a:spcPts val="0"/>
        </a:spcAft>
        <a:buClrTx/>
        <a:buSzTx/>
        <a:buFontTx/>
        <a:buNone/>
        <a:tabLst/>
        <a:defRPr sz="8000" b="0" i="1" u="none" strike="noStrike" cap="none" spc="0" baseline="0">
          <a:ln>
            <a:noFill/>
          </a:ln>
          <a:solidFill>
            <a:srgbClr val="303841"/>
          </a:solidFill>
          <a:uFillTx/>
          <a:latin typeface="+mn-lt"/>
          <a:ea typeface="+mn-ea"/>
          <a:cs typeface="+mn-cs"/>
          <a:sym typeface="Futura"/>
        </a:defRPr>
      </a:lvl9pPr>
    </p:titleStyle>
    <p:bodyStyle>
      <a:lvl1pPr marL="0" marR="0" indent="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1pPr>
      <a:lvl2pPr marL="0" marR="0" indent="2286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2pPr>
      <a:lvl3pPr marL="0" marR="0" indent="4572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3pPr>
      <a:lvl4pPr marL="0" marR="0" indent="6858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4pPr>
      <a:lvl5pPr marL="0" marR="0" indent="9144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5pPr>
      <a:lvl6pPr marL="0" marR="0" indent="11430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6pPr>
      <a:lvl7pPr marL="0" marR="0" indent="13716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7pPr>
      <a:lvl8pPr marL="0" marR="0" indent="16002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8pPr>
      <a:lvl9pPr marL="0" marR="0" indent="1828800" algn="l" defTabSz="584200" rtl="0" eaLnBrk="1" latinLnBrk="0" hangingPunct="1">
        <a:lnSpc>
          <a:spcPct val="110000"/>
        </a:lnSpc>
        <a:spcBef>
          <a:spcPts val="2600"/>
        </a:spcBef>
        <a:spcAft>
          <a:spcPts val="0"/>
        </a:spcAft>
        <a:buClrTx/>
        <a:buSzTx/>
        <a:buFontTx/>
        <a:buNone/>
        <a:tabLst/>
        <a:defRPr sz="2600" b="0" i="1" u="none" strike="noStrike" cap="none" spc="0" baseline="0">
          <a:ln>
            <a:noFill/>
          </a:ln>
          <a:solidFill>
            <a:srgbClr val="505D6A"/>
          </a:solidFill>
          <a:uFillTx/>
          <a:latin typeface="Gill Sans"/>
          <a:ea typeface="Gill Sans"/>
          <a:cs typeface="Gill Sans"/>
          <a:sym typeface="Gill Sans"/>
        </a:defRPr>
      </a:lvl9pPr>
    </p:bodyStyle>
    <p:otherStyle>
      <a:lvl1pPr marL="0" marR="0" indent="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1pPr>
      <a:lvl2pPr marL="0" marR="0" indent="2286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2pPr>
      <a:lvl3pPr marL="0" marR="0" indent="4572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3pPr>
      <a:lvl4pPr marL="0" marR="0" indent="6858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4pPr>
      <a:lvl5pPr marL="0" marR="0" indent="9144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5pPr>
      <a:lvl6pPr marL="0" marR="0" indent="11430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6pPr>
      <a:lvl7pPr marL="0" marR="0" indent="13716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7pPr>
      <a:lvl8pPr marL="0" marR="0" indent="16002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8pPr>
      <a:lvl9pPr marL="0" marR="0" indent="1828800" algn="ctr" defTabSz="584200" rtl="0" eaLnBrk="1" latinLnBrk="0" hangingPunct="1">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Gill Sans SemiBold"/>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 name="Shape 748"/>
          <p:cNvSpPr>
            <a:spLocks noGrp="1"/>
          </p:cNvSpPr>
          <p:nvPr>
            <p:ph type="body" idx="13"/>
          </p:nvPr>
        </p:nvSpPr>
        <p:spPr>
          <a:xfrm>
            <a:off x="9490753" y="8848519"/>
            <a:ext cx="2733233" cy="318036"/>
          </a:xfrm>
          <a:prstGeom prst="rect">
            <a:avLst/>
          </a:prstGeom>
        </p:spPr>
        <p:txBody>
          <a:bodyPr/>
          <a:lstStyle/>
          <a:p>
            <a:r>
              <a:rPr lang="x-none" dirty="0" smtClean="0"/>
              <a:t>GAD Training, September 10, 2021</a:t>
            </a:r>
            <a:endParaRPr dirty="0"/>
          </a:p>
        </p:txBody>
      </p:sp>
      <p:sp>
        <p:nvSpPr>
          <p:cNvPr id="749" name="Shape 749"/>
          <p:cNvSpPr>
            <a:spLocks noGrp="1"/>
          </p:cNvSpPr>
          <p:nvPr>
            <p:ph type="body" idx="14"/>
          </p:nvPr>
        </p:nvSpPr>
        <p:spPr>
          <a:prstGeom prst="rect">
            <a:avLst/>
          </a:prstGeom>
        </p:spPr>
        <p:txBody>
          <a:bodyPr/>
          <a:lstStyle/>
          <a:p>
            <a:r>
              <a:rPr lang="x-none" dirty="0" smtClean="0"/>
              <a:t>DENR GAD Program</a:t>
            </a:r>
            <a:endParaRPr dirty="0"/>
          </a:p>
        </p:txBody>
      </p:sp>
      <p:sp>
        <p:nvSpPr>
          <p:cNvPr id="750" name="Shape 750"/>
          <p:cNvSpPr>
            <a:spLocks noGrp="1"/>
          </p:cNvSpPr>
          <p:nvPr>
            <p:ph type="ctrTitle"/>
          </p:nvPr>
        </p:nvSpPr>
        <p:spPr>
          <a:xfrm>
            <a:off x="2544042" y="1306024"/>
            <a:ext cx="8498981" cy="4175989"/>
          </a:xfrm>
          <a:prstGeom prst="rect">
            <a:avLst/>
          </a:prstGeom>
        </p:spPr>
        <p:txBody>
          <a:bodyPr>
            <a:normAutofit/>
          </a:bodyPr>
          <a:lstStyle/>
          <a:p>
            <a:pPr defTabSz="554990">
              <a:defRPr sz="7600"/>
            </a:pPr>
            <a:r>
              <a:rPr lang="x-none" dirty="0" smtClean="0"/>
              <a:t>Technical training</a:t>
            </a:r>
            <a:br>
              <a:rPr lang="x-none" dirty="0" smtClean="0"/>
            </a:br>
            <a:r>
              <a:rPr lang="x-none" dirty="0" smtClean="0"/>
              <a:t>For GPB 2022 Preparation</a:t>
            </a:r>
            <a:endParaRPr dirty="0"/>
          </a:p>
        </p:txBody>
      </p:sp>
      <p:sp>
        <p:nvSpPr>
          <p:cNvPr id="752" name="Shape 752"/>
          <p:cNvSpPr>
            <a:spLocks noGrp="1"/>
          </p:cNvSpPr>
          <p:nvPr>
            <p:ph type="sldNum" sz="quarter" idx="2"/>
          </p:nvPr>
        </p:nvSpPr>
        <p:spPr>
          <a:xfrm>
            <a:off x="12230224" y="8887652"/>
            <a:ext cx="127001" cy="215901"/>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1</a:t>
            </a:fld>
            <a:endParaRPr/>
          </a:p>
        </p:txBody>
      </p:sp>
      <p:sp>
        <p:nvSpPr>
          <p:cNvPr id="2" name="TextBox 1"/>
          <p:cNvSpPr txBox="1"/>
          <p:nvPr/>
        </p:nvSpPr>
        <p:spPr>
          <a:xfrm>
            <a:off x="7877344" y="7366840"/>
            <a:ext cx="4185864"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smtClean="0">
                <a:ln>
                  <a:noFill/>
                </a:ln>
                <a:solidFill>
                  <a:srgbClr val="303841"/>
                </a:solidFill>
                <a:effectLst/>
                <a:uFillTx/>
                <a:sym typeface="Gill Sans SemiBold"/>
              </a:rPr>
              <a:t>By Shalimar </a:t>
            </a:r>
            <a:r>
              <a:rPr kumimoji="0" lang="en-US" sz="2000" b="0" i="0" u="none" strike="noStrike" cap="none" spc="0" normalizeH="0" baseline="0" dirty="0" err="1" smtClean="0">
                <a:ln>
                  <a:noFill/>
                </a:ln>
                <a:solidFill>
                  <a:srgbClr val="303841"/>
                </a:solidFill>
                <a:effectLst/>
                <a:uFillTx/>
                <a:sym typeface="Gill Sans SemiBold"/>
              </a:rPr>
              <a:t>Vitan</a:t>
            </a:r>
            <a:endParaRPr lang="en-US" sz="2000" dirty="0"/>
          </a:p>
          <a:p>
            <a:pPr marL="0" marR="0" indent="0" algn="l" defTabSz="5842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smtClean="0">
                <a:ln>
                  <a:noFill/>
                </a:ln>
                <a:solidFill>
                  <a:srgbClr val="303841"/>
                </a:solidFill>
                <a:effectLst/>
                <a:uFillTx/>
                <a:sym typeface="Gill Sans SemiBold"/>
              </a:rPr>
              <a:t>DENR GAD Adviser</a:t>
            </a:r>
          </a:p>
          <a:p>
            <a:pPr marL="0" marR="0" indent="0" algn="l" defTabSz="584200" rtl="0" fontAlgn="auto" latinLnBrk="0" hangingPunct="0">
              <a:lnSpc>
                <a:spcPct val="100000"/>
              </a:lnSpc>
              <a:spcBef>
                <a:spcPts val="0"/>
              </a:spcBef>
              <a:spcAft>
                <a:spcPts val="0"/>
              </a:spcAft>
              <a:buClrTx/>
              <a:buSzTx/>
              <a:buFontTx/>
              <a:buNone/>
              <a:tabLst/>
            </a:pPr>
            <a:r>
              <a:rPr lang="en-US" sz="2000" dirty="0" smtClean="0"/>
              <a:t>September 10, 2021</a:t>
            </a:r>
            <a:endParaRPr kumimoji="0" lang="en-US" sz="2000" b="0" i="0" u="none" strike="noStrike" cap="none" spc="0" normalizeH="0" baseline="0" dirty="0">
              <a:ln>
                <a:noFill/>
              </a:ln>
              <a:solidFill>
                <a:srgbClr val="303841"/>
              </a:solidFill>
              <a:effectLst/>
              <a:uFillTx/>
              <a:sym typeface="Gill Sans SemiBol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 name="Shape 754"/>
          <p:cNvSpPr>
            <a:spLocks noGrp="1"/>
          </p:cNvSpPr>
          <p:nvPr>
            <p:ph type="body" idx="13"/>
          </p:nvPr>
        </p:nvSpPr>
        <p:spPr>
          <a:xfrm>
            <a:off x="9191566" y="8787864"/>
            <a:ext cx="2733233" cy="318036"/>
          </a:xfrm>
          <a:prstGeom prst="rect">
            <a:avLst/>
          </a:prstGeom>
        </p:spPr>
        <p:txBody>
          <a:bodyPr/>
          <a:lstStyle/>
          <a:p>
            <a:r>
              <a:rPr lang="x-none" dirty="0" smtClean="0"/>
              <a:t>GAD Training, September 10, 2021</a:t>
            </a:r>
            <a:r>
              <a:rPr dirty="0" smtClean="0"/>
              <a:t> </a:t>
            </a:r>
            <a:endParaRPr dirty="0"/>
          </a:p>
        </p:txBody>
      </p:sp>
      <p:sp>
        <p:nvSpPr>
          <p:cNvPr id="755" name="Shape 755"/>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56" name="Shape 756"/>
          <p:cNvSpPr>
            <a:spLocks noGrp="1"/>
          </p:cNvSpPr>
          <p:nvPr>
            <p:ph type="title"/>
          </p:nvPr>
        </p:nvSpPr>
        <p:spPr>
          <a:xfrm>
            <a:off x="2537767" y="1422400"/>
            <a:ext cx="8491836" cy="1295400"/>
          </a:xfrm>
          <a:prstGeom prst="rect">
            <a:avLst/>
          </a:prstGeom>
        </p:spPr>
        <p:txBody>
          <a:bodyPr/>
          <a:lstStyle/>
          <a:p>
            <a:pPr defTabSz="554990">
              <a:defRPr sz="7600"/>
            </a:pPr>
            <a:r>
              <a:rPr lang="x-none" b="1" dirty="0" smtClean="0"/>
              <a:t>Overview</a:t>
            </a:r>
            <a:endParaRPr b="1" dirty="0"/>
          </a:p>
        </p:txBody>
      </p:sp>
      <p:sp>
        <p:nvSpPr>
          <p:cNvPr id="757" name="Shape 757"/>
          <p:cNvSpPr>
            <a:spLocks noGrp="1"/>
          </p:cNvSpPr>
          <p:nvPr>
            <p:ph type="body" sz="half" idx="1"/>
          </p:nvPr>
        </p:nvSpPr>
        <p:spPr>
          <a:prstGeom prst="rect">
            <a:avLst/>
          </a:prstGeom>
        </p:spPr>
        <p:txBody>
          <a:bodyPr>
            <a:normAutofit fontScale="92500" lnSpcReduction="20000"/>
          </a:bodyPr>
          <a:lstStyle/>
          <a:p>
            <a:pPr marL="742950" indent="-742950">
              <a:buFont typeface="+mj-lt"/>
              <a:buAutoNum type="alphaUcPeriod"/>
            </a:pPr>
            <a:r>
              <a:rPr lang="x-none" sz="4000" b="1" dirty="0" smtClean="0"/>
              <a:t>GPB process</a:t>
            </a:r>
          </a:p>
          <a:p>
            <a:pPr marL="742950" indent="-742950">
              <a:buFont typeface="+mj-lt"/>
              <a:buAutoNum type="alphaUcPeriod"/>
            </a:pPr>
            <a:r>
              <a:rPr lang="x-none" sz="4000" b="1" dirty="0" smtClean="0"/>
              <a:t>GPB form and requirements</a:t>
            </a:r>
          </a:p>
          <a:p>
            <a:pPr marL="742950" indent="-742950">
              <a:buFont typeface="+mj-lt"/>
              <a:buAutoNum type="alphaUcPeriod"/>
            </a:pPr>
            <a:r>
              <a:rPr lang="x-none" sz="4000" b="1" dirty="0" smtClean="0"/>
              <a:t>Aligning GPBs with DENR GAD Strategic Plan 2021-2025</a:t>
            </a:r>
          </a:p>
          <a:p>
            <a:pPr marL="742950" indent="-742950">
              <a:buFont typeface="+mj-lt"/>
              <a:buAutoNum type="alphaUcPeriod"/>
            </a:pPr>
            <a:r>
              <a:rPr lang="x-none" sz="4000" b="1" dirty="0" smtClean="0"/>
              <a:t>HGDG form and requirements</a:t>
            </a:r>
          </a:p>
          <a:p>
            <a:pPr marL="742950" indent="-742950">
              <a:buFont typeface="+mj-lt"/>
              <a:buAutoNum type="alphaUcPeriod"/>
            </a:pPr>
            <a:r>
              <a:rPr lang="x-none" sz="4000" b="1" dirty="0" smtClean="0"/>
              <a:t>Accomplishment Reports</a:t>
            </a:r>
          </a:p>
          <a:p>
            <a:pPr>
              <a:buBlip>
                <a:blip r:embed="rId2"/>
              </a:buBlip>
            </a:pPr>
            <a:endParaRPr dirty="0"/>
          </a:p>
        </p:txBody>
      </p:sp>
      <p:sp>
        <p:nvSpPr>
          <p:cNvPr id="758" name="Shape 758"/>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a:t>
            </a:fld>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smtClean="0"/>
              <a:t>A. GPB 2022 process</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a:t>
            </a:fld>
            <a:endParaRPr dirty="0"/>
          </a:p>
        </p:txBody>
      </p:sp>
      <p:sp>
        <p:nvSpPr>
          <p:cNvPr id="5" name="TextBox 4"/>
          <p:cNvSpPr txBox="1"/>
          <p:nvPr/>
        </p:nvSpPr>
        <p:spPr>
          <a:xfrm>
            <a:off x="1215937" y="7319704"/>
            <a:ext cx="7430934" cy="1025922"/>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342900" marR="0" indent="-342900" algn="l" defTabSz="584200" rtl="0" fontAlgn="auto" latinLnBrk="0" hangingPunct="0">
              <a:lnSpc>
                <a:spcPct val="100000"/>
              </a:lnSpc>
              <a:spcBef>
                <a:spcPts val="0"/>
              </a:spcBef>
              <a:spcAft>
                <a:spcPts val="0"/>
              </a:spcAft>
              <a:buClrTx/>
              <a:buSzTx/>
              <a:buFont typeface="Arial"/>
              <a:buChar char="•"/>
              <a:tabLst/>
            </a:pPr>
            <a:r>
              <a:rPr lang="en-US" sz="2000" dirty="0" smtClean="0">
                <a:solidFill>
                  <a:schemeClr val="tx1"/>
                </a:solidFill>
                <a:latin typeface="Gill Sans"/>
                <a:cs typeface="Gill Sans"/>
              </a:rPr>
              <a:t>Align with GAD Strategic Plan 2021-2025</a:t>
            </a:r>
          </a:p>
          <a:p>
            <a:pPr marL="342900" marR="0" indent="-342900" algn="l" defTabSz="584200" rtl="0" fontAlgn="auto" latinLnBrk="0" hangingPunct="0">
              <a:lnSpc>
                <a:spcPct val="100000"/>
              </a:lnSpc>
              <a:spcBef>
                <a:spcPts val="0"/>
              </a:spcBef>
              <a:spcAft>
                <a:spcPts val="0"/>
              </a:spcAft>
              <a:buClrTx/>
              <a:buSzTx/>
              <a:buFont typeface="Arial"/>
              <a:buChar char="•"/>
              <a:tabLst/>
            </a:pPr>
            <a:r>
              <a:rPr lang="en-US" sz="2000" dirty="0" smtClean="0">
                <a:solidFill>
                  <a:schemeClr val="tx1"/>
                </a:solidFill>
                <a:latin typeface="Gill Sans"/>
                <a:cs typeface="Gill Sans"/>
              </a:rPr>
              <a:t>Take into planning: 2021 HGDG PIMME results on priority project or program</a:t>
            </a:r>
            <a:endParaRPr kumimoji="0" lang="en-US" sz="2000" i="0" u="none" strike="noStrike" cap="none" spc="0" normalizeH="0" baseline="0" dirty="0">
              <a:ln>
                <a:noFill/>
              </a:ln>
              <a:solidFill>
                <a:schemeClr val="tx1"/>
              </a:solidFill>
              <a:effectLst/>
              <a:uFillTx/>
              <a:latin typeface="Gill Sans"/>
              <a:cs typeface="Gill Sans"/>
              <a:sym typeface="Gill Sans SemiBold"/>
            </a:endParaRPr>
          </a:p>
        </p:txBody>
      </p:sp>
      <p:sp>
        <p:nvSpPr>
          <p:cNvPr id="6" name="TextBox 5"/>
          <p:cNvSpPr txBox="1"/>
          <p:nvPr/>
        </p:nvSpPr>
        <p:spPr>
          <a:xfrm>
            <a:off x="5375473" y="2377876"/>
            <a:ext cx="3379646" cy="1025922"/>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smtClean="0">
                <a:ln>
                  <a:noFill/>
                </a:ln>
                <a:effectLst/>
                <a:uFillTx/>
                <a:latin typeface="Gill Sans "/>
                <a:ea typeface="Gill Sans SemiBold"/>
                <a:cs typeface="Gill Sans "/>
                <a:sym typeface="Gill Sans SemiBold"/>
              </a:rPr>
              <a:t>Apply HGDG Design Checklist to 2022 Priority Project or Program Plan</a:t>
            </a:r>
            <a:endParaRPr kumimoji="0" lang="en-US" sz="2000" b="0" i="0" u="none" strike="noStrike" cap="none" spc="0" normalizeH="0" baseline="0" dirty="0">
              <a:ln>
                <a:noFill/>
              </a:ln>
              <a:effectLst/>
              <a:uFillTx/>
              <a:latin typeface="Gill Sans "/>
              <a:ea typeface="Gill Sans SemiBold"/>
              <a:cs typeface="Gill Sans "/>
              <a:sym typeface="Gill Sans SemiBold"/>
            </a:endParaRPr>
          </a:p>
        </p:txBody>
      </p:sp>
      <p:sp>
        <p:nvSpPr>
          <p:cNvPr id="7" name="TextBox 6"/>
          <p:cNvSpPr txBox="1"/>
          <p:nvPr/>
        </p:nvSpPr>
        <p:spPr>
          <a:xfrm>
            <a:off x="1713813" y="3511456"/>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1</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13" name="TextBox 12"/>
          <p:cNvSpPr txBox="1"/>
          <p:nvPr/>
        </p:nvSpPr>
        <p:spPr>
          <a:xfrm>
            <a:off x="6529232" y="3586167"/>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a:t>2</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14" name="TextBox 13"/>
          <p:cNvSpPr txBox="1"/>
          <p:nvPr/>
        </p:nvSpPr>
        <p:spPr>
          <a:xfrm>
            <a:off x="10668530" y="3672042"/>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smtClean="0"/>
              <a:t>3</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pic>
        <p:nvPicPr>
          <p:cNvPr id="12" name="Picture 11"/>
          <p:cNvPicPr/>
          <p:nvPr/>
        </p:nvPicPr>
        <p:blipFill>
          <a:blip r:embed="rId2">
            <a:extLst>
              <a:ext uri="{28A0092B-C50C-407E-A947-70E740481C1C}">
                <a14:useLocalDpi xmlns:a14="http://schemas.microsoft.com/office/drawing/2010/main" val="0"/>
              </a:ext>
            </a:extLst>
          </a:blip>
          <a:srcRect/>
          <a:stretch>
            <a:fillRect/>
          </a:stretch>
        </p:blipFill>
        <p:spPr bwMode="auto">
          <a:xfrm>
            <a:off x="900593" y="4106491"/>
            <a:ext cx="3012030" cy="3154106"/>
          </a:xfrm>
          <a:prstGeom prst="rect">
            <a:avLst/>
          </a:prstGeom>
          <a:noFill/>
          <a:ln>
            <a:noFill/>
          </a:ln>
        </p:spPr>
      </p:pic>
      <p:pic>
        <p:nvPicPr>
          <p:cNvPr id="15" name="Picture 14"/>
          <p:cNvPicPr/>
          <p:nvPr/>
        </p:nvPicPr>
        <p:blipFill>
          <a:blip r:embed="rId2">
            <a:extLst>
              <a:ext uri="{28A0092B-C50C-407E-A947-70E740481C1C}">
                <a14:useLocalDpi xmlns:a14="http://schemas.microsoft.com/office/drawing/2010/main" val="0"/>
              </a:ext>
            </a:extLst>
          </a:blip>
          <a:srcRect/>
          <a:stretch>
            <a:fillRect/>
          </a:stretch>
        </p:blipFill>
        <p:spPr bwMode="auto">
          <a:xfrm>
            <a:off x="5385946" y="4181202"/>
            <a:ext cx="3109436" cy="3102502"/>
          </a:xfrm>
          <a:prstGeom prst="rect">
            <a:avLst/>
          </a:prstGeom>
          <a:noFill/>
          <a:ln>
            <a:noFill/>
          </a:ln>
        </p:spPr>
      </p:pic>
      <p:grpSp>
        <p:nvGrpSpPr>
          <p:cNvPr id="16" name="Group 15"/>
          <p:cNvGrpSpPr/>
          <p:nvPr/>
        </p:nvGrpSpPr>
        <p:grpSpPr>
          <a:xfrm>
            <a:off x="10112032" y="4628656"/>
            <a:ext cx="2116666" cy="2309735"/>
            <a:chOff x="7783836" y="54693"/>
            <a:chExt cx="2116666" cy="2309735"/>
          </a:xfrm>
          <a:solidFill>
            <a:srgbClr val="008000"/>
          </a:solidFill>
        </p:grpSpPr>
        <p:sp>
          <p:nvSpPr>
            <p:cNvPr id="17" name="Rounded Rectangle 16"/>
            <p:cNvSpPr/>
            <p:nvPr/>
          </p:nvSpPr>
          <p:spPr>
            <a:xfrm>
              <a:off x="7783836" y="109480"/>
              <a:ext cx="2116666" cy="2082800"/>
            </a:xfrm>
            <a:prstGeom prst="roundRect">
              <a:avLst>
                <a:gd name="adj" fmla="val 10000"/>
              </a:avLst>
            </a:prstGeom>
            <a:grp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8" name="Rounded Rectangle 4"/>
            <p:cNvSpPr/>
            <p:nvPr/>
          </p:nvSpPr>
          <p:spPr>
            <a:xfrm>
              <a:off x="7797449" y="54693"/>
              <a:ext cx="2103053" cy="230973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NGFPS</a:t>
              </a:r>
              <a:endParaRPr lang="en-US" sz="3600" kern="1200" dirty="0"/>
            </a:p>
          </p:txBody>
        </p:sp>
      </p:grpSp>
      <p:sp>
        <p:nvSpPr>
          <p:cNvPr id="2" name="TextBox 1"/>
          <p:cNvSpPr txBox="1"/>
          <p:nvPr/>
        </p:nvSpPr>
        <p:spPr>
          <a:xfrm>
            <a:off x="1215936" y="4860159"/>
            <a:ext cx="2880487" cy="1210588"/>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GPB of constituent/ subsidiary offices and units</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pSp>
        <p:nvGrpSpPr>
          <p:cNvPr id="19" name="Group 18"/>
          <p:cNvGrpSpPr/>
          <p:nvPr/>
        </p:nvGrpSpPr>
        <p:grpSpPr>
          <a:xfrm>
            <a:off x="4296479" y="5407553"/>
            <a:ext cx="889606" cy="554010"/>
            <a:chOff x="2262522" y="952019"/>
            <a:chExt cx="571992" cy="554010"/>
          </a:xfrm>
        </p:grpSpPr>
        <p:sp>
          <p:nvSpPr>
            <p:cNvPr id="20" name="Right Arrow 19"/>
            <p:cNvSpPr/>
            <p:nvPr/>
          </p:nvSpPr>
          <p:spPr>
            <a:xfrm rot="23983">
              <a:off x="2262522" y="952019"/>
              <a:ext cx="571992" cy="554010"/>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1" name="Right Arrow 4"/>
            <p:cNvSpPr/>
            <p:nvPr/>
          </p:nvSpPr>
          <p:spPr>
            <a:xfrm rot="23983">
              <a:off x="2262524" y="1062241"/>
              <a:ext cx="405789" cy="3324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p:txBody>
        </p:sp>
      </p:grpSp>
      <p:grpSp>
        <p:nvGrpSpPr>
          <p:cNvPr id="22" name="Group 21"/>
          <p:cNvGrpSpPr/>
          <p:nvPr/>
        </p:nvGrpSpPr>
        <p:grpSpPr>
          <a:xfrm>
            <a:off x="8757041" y="5442148"/>
            <a:ext cx="1088626" cy="554010"/>
            <a:chOff x="2262522" y="952019"/>
            <a:chExt cx="571992" cy="554010"/>
          </a:xfrm>
        </p:grpSpPr>
        <p:sp>
          <p:nvSpPr>
            <p:cNvPr id="23" name="Right Arrow 22"/>
            <p:cNvSpPr/>
            <p:nvPr/>
          </p:nvSpPr>
          <p:spPr>
            <a:xfrm rot="23983">
              <a:off x="2262522" y="952019"/>
              <a:ext cx="571992" cy="554010"/>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4" name="Right Arrow 4"/>
            <p:cNvSpPr/>
            <p:nvPr/>
          </p:nvSpPr>
          <p:spPr>
            <a:xfrm rot="23983">
              <a:off x="2262524" y="1062241"/>
              <a:ext cx="405789" cy="3324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p:txBody>
        </p:sp>
      </p:grpSp>
      <p:sp>
        <p:nvSpPr>
          <p:cNvPr id="25" name="TextBox 24"/>
          <p:cNvSpPr txBox="1"/>
          <p:nvPr/>
        </p:nvSpPr>
        <p:spPr>
          <a:xfrm>
            <a:off x="5375473" y="4860159"/>
            <a:ext cx="3271398" cy="1579920"/>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GPB consolidated</a:t>
            </a:r>
            <a:r>
              <a:rPr kumimoji="0" lang="en-US" sz="2400" b="0" i="0" u="none" strike="noStrike" cap="none" spc="0" normalizeH="0" dirty="0" smtClean="0">
                <a:ln>
                  <a:noFill/>
                </a:ln>
                <a:solidFill>
                  <a:srgbClr val="303841"/>
                </a:solidFill>
                <a:effectLst/>
                <a:uFillTx/>
                <a:latin typeface="Gill Sans SemiBold"/>
                <a:ea typeface="Gill Sans SemiBold"/>
                <a:cs typeface="Gill Sans SemiBold"/>
                <a:sym typeface="Gill Sans SemiBold"/>
              </a:rPr>
              <a:t> at bureau/region/agency levels; approved &amp; signed</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348059" y="8787864"/>
            <a:ext cx="2733233" cy="318036"/>
          </a:xfrm>
          <a:prstGeom prst="rect">
            <a:avLst/>
          </a:prstGeom>
        </p:spPr>
        <p:txBody>
          <a:bodyPr/>
          <a:lstStyle/>
          <a:p>
            <a:r>
              <a:rPr lang="x-none" dirty="0" smtClean="0"/>
              <a:t>GAD Training, September 10, 2021  </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smtClean="0"/>
              <a:t>A. GPB 2022 process</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4</a:t>
            </a:fld>
            <a:endParaRPr/>
          </a:p>
        </p:txBody>
      </p:sp>
      <p:sp>
        <p:nvSpPr>
          <p:cNvPr id="7" name="TextBox 6"/>
          <p:cNvSpPr txBox="1"/>
          <p:nvPr/>
        </p:nvSpPr>
        <p:spPr>
          <a:xfrm>
            <a:off x="2277644" y="2579318"/>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smtClean="0"/>
              <a:t>3</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8" name="TextBox 7"/>
          <p:cNvSpPr txBox="1"/>
          <p:nvPr/>
        </p:nvSpPr>
        <p:spPr>
          <a:xfrm>
            <a:off x="6378230" y="2490697"/>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a:t>4</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9" name="TextBox 8"/>
          <p:cNvSpPr txBox="1"/>
          <p:nvPr/>
        </p:nvSpPr>
        <p:spPr>
          <a:xfrm>
            <a:off x="10216894" y="2579318"/>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smtClean="0"/>
              <a:t>5</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pSp>
        <p:nvGrpSpPr>
          <p:cNvPr id="10" name="Group 9"/>
          <p:cNvGrpSpPr/>
          <p:nvPr/>
        </p:nvGrpSpPr>
        <p:grpSpPr>
          <a:xfrm>
            <a:off x="1732278" y="4118689"/>
            <a:ext cx="2239626" cy="2045567"/>
            <a:chOff x="-2847699" y="-167798"/>
            <a:chExt cx="2233911" cy="3786335"/>
          </a:xfrm>
        </p:grpSpPr>
        <p:sp>
          <p:nvSpPr>
            <p:cNvPr id="11" name="Rounded Rectangle 10"/>
            <p:cNvSpPr/>
            <p:nvPr/>
          </p:nvSpPr>
          <p:spPr>
            <a:xfrm>
              <a:off x="-2847699" y="-167798"/>
              <a:ext cx="2233911" cy="3786335"/>
            </a:xfrm>
            <a:prstGeom prst="roundRect">
              <a:avLst>
                <a:gd name="adj" fmla="val 10000"/>
              </a:avLst>
            </a:prstGeom>
            <a:solidFill>
              <a:srgbClr val="00800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2" name="Rounded Rectangle 4"/>
            <p:cNvSpPr/>
            <p:nvPr/>
          </p:nvSpPr>
          <p:spPr>
            <a:xfrm>
              <a:off x="-2847699" y="-167798"/>
              <a:ext cx="2103053" cy="36554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0" kern="1200" dirty="0" smtClean="0"/>
                <a:t>NGFPS Review</a:t>
              </a:r>
              <a:endParaRPr lang="en-US" sz="2800" b="0" kern="1200" dirty="0"/>
            </a:p>
          </p:txBody>
        </p:sp>
      </p:grpSp>
      <p:pic>
        <p:nvPicPr>
          <p:cNvPr id="13" name="Picture 12"/>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394019"/>
            <a:ext cx="3303023" cy="3315971"/>
          </a:xfrm>
          <a:prstGeom prst="rect">
            <a:avLst/>
          </a:prstGeom>
          <a:noFill/>
          <a:ln>
            <a:noFill/>
          </a:ln>
        </p:spPr>
      </p:pic>
      <p:pic>
        <p:nvPicPr>
          <p:cNvPr id="14" name="Picture 13"/>
          <p:cNvPicPr/>
          <p:nvPr/>
        </p:nvPicPr>
        <p:blipFill>
          <a:blip r:embed="rId2">
            <a:extLst>
              <a:ext uri="{28A0092B-C50C-407E-A947-70E740481C1C}">
                <a14:useLocalDpi xmlns:a14="http://schemas.microsoft.com/office/drawing/2010/main" val="0"/>
              </a:ext>
            </a:extLst>
          </a:blip>
          <a:srcRect/>
          <a:stretch>
            <a:fillRect/>
          </a:stretch>
        </p:blipFill>
        <p:spPr bwMode="auto">
          <a:xfrm>
            <a:off x="9008729" y="3394019"/>
            <a:ext cx="3012030" cy="3315971"/>
          </a:xfrm>
          <a:prstGeom prst="rect">
            <a:avLst/>
          </a:prstGeom>
          <a:noFill/>
          <a:ln>
            <a:noFill/>
          </a:ln>
        </p:spPr>
      </p:pic>
      <p:grpSp>
        <p:nvGrpSpPr>
          <p:cNvPr id="15" name="Group 14"/>
          <p:cNvGrpSpPr/>
          <p:nvPr/>
        </p:nvGrpSpPr>
        <p:grpSpPr>
          <a:xfrm>
            <a:off x="4256527" y="4606899"/>
            <a:ext cx="840606" cy="554010"/>
            <a:chOff x="2285424" y="2072494"/>
            <a:chExt cx="840606" cy="554010"/>
          </a:xfrm>
        </p:grpSpPr>
        <p:sp>
          <p:nvSpPr>
            <p:cNvPr id="16" name="Right Arrow 15"/>
            <p:cNvSpPr/>
            <p:nvPr/>
          </p:nvSpPr>
          <p:spPr>
            <a:xfrm>
              <a:off x="2285424" y="2072494"/>
              <a:ext cx="840606" cy="554010"/>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17" name="Right Arrow 4"/>
            <p:cNvSpPr/>
            <p:nvPr/>
          </p:nvSpPr>
          <p:spPr>
            <a:xfrm>
              <a:off x="2285424" y="2183296"/>
              <a:ext cx="674403" cy="3324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p:txBody>
        </p:sp>
      </p:grpSp>
      <p:grpSp>
        <p:nvGrpSpPr>
          <p:cNvPr id="18" name="Group 17"/>
          <p:cNvGrpSpPr/>
          <p:nvPr/>
        </p:nvGrpSpPr>
        <p:grpSpPr>
          <a:xfrm>
            <a:off x="8168123" y="4545865"/>
            <a:ext cx="840606" cy="554010"/>
            <a:chOff x="2285424" y="2072494"/>
            <a:chExt cx="840606" cy="554010"/>
          </a:xfrm>
        </p:grpSpPr>
        <p:sp>
          <p:nvSpPr>
            <p:cNvPr id="19" name="Right Arrow 18"/>
            <p:cNvSpPr/>
            <p:nvPr/>
          </p:nvSpPr>
          <p:spPr>
            <a:xfrm>
              <a:off x="2285424" y="2072494"/>
              <a:ext cx="840606" cy="554010"/>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0" name="Right Arrow 4"/>
            <p:cNvSpPr/>
            <p:nvPr/>
          </p:nvSpPr>
          <p:spPr>
            <a:xfrm>
              <a:off x="2285424" y="2183296"/>
              <a:ext cx="674403" cy="3324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p:txBody>
        </p:sp>
      </p:grpSp>
      <p:sp>
        <p:nvSpPr>
          <p:cNvPr id="21" name="TextBox 20"/>
          <p:cNvSpPr txBox="1"/>
          <p:nvPr/>
        </p:nvSpPr>
        <p:spPr>
          <a:xfrm>
            <a:off x="5575503" y="4134987"/>
            <a:ext cx="2264631" cy="1210588"/>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Info requests, corrections, inquiries</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pSp>
        <p:nvGrpSpPr>
          <p:cNvPr id="22" name="Group 21"/>
          <p:cNvGrpSpPr/>
          <p:nvPr/>
        </p:nvGrpSpPr>
        <p:grpSpPr>
          <a:xfrm>
            <a:off x="4775200" y="6144914"/>
            <a:ext cx="3557023" cy="1974871"/>
            <a:chOff x="-326174" y="2084507"/>
            <a:chExt cx="3547947" cy="3655476"/>
          </a:xfrm>
        </p:grpSpPr>
        <p:sp>
          <p:nvSpPr>
            <p:cNvPr id="23" name="Rounded Rectangle 22"/>
            <p:cNvSpPr/>
            <p:nvPr/>
          </p:nvSpPr>
          <p:spPr>
            <a:xfrm>
              <a:off x="-326174" y="2402373"/>
              <a:ext cx="3547947" cy="3037579"/>
            </a:xfrm>
            <a:prstGeom prst="roundRect">
              <a:avLst>
                <a:gd name="adj" fmla="val 10000"/>
              </a:avLst>
            </a:prstGeom>
            <a:solidFill>
              <a:srgbClr val="00800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4" name="Rounded Rectangle 4"/>
            <p:cNvSpPr/>
            <p:nvPr/>
          </p:nvSpPr>
          <p:spPr>
            <a:xfrm>
              <a:off x="28618" y="2084507"/>
              <a:ext cx="2677380" cy="36554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400" b="1" kern="1200" dirty="0" smtClean="0"/>
                <a:t>Bureaus/agencies/regions</a:t>
              </a:r>
              <a:endParaRPr lang="en-US" sz="2400" b="1" kern="1200" dirty="0"/>
            </a:p>
          </p:txBody>
        </p:sp>
      </p:grpSp>
      <p:grpSp>
        <p:nvGrpSpPr>
          <p:cNvPr id="25" name="Group 24"/>
          <p:cNvGrpSpPr/>
          <p:nvPr/>
        </p:nvGrpSpPr>
        <p:grpSpPr>
          <a:xfrm>
            <a:off x="9508834" y="6144914"/>
            <a:ext cx="2073566" cy="2135486"/>
            <a:chOff x="-326174" y="2084507"/>
            <a:chExt cx="3547947" cy="3655476"/>
          </a:xfrm>
        </p:grpSpPr>
        <p:sp>
          <p:nvSpPr>
            <p:cNvPr id="26" name="Rounded Rectangle 25"/>
            <p:cNvSpPr/>
            <p:nvPr/>
          </p:nvSpPr>
          <p:spPr>
            <a:xfrm>
              <a:off x="-326174" y="2402373"/>
              <a:ext cx="3547947" cy="3037579"/>
            </a:xfrm>
            <a:prstGeom prst="roundRect">
              <a:avLst>
                <a:gd name="adj" fmla="val 10000"/>
              </a:avLst>
            </a:prstGeom>
            <a:solidFill>
              <a:srgbClr val="00800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7" name="Rounded Rectangle 4"/>
            <p:cNvSpPr/>
            <p:nvPr/>
          </p:nvSpPr>
          <p:spPr>
            <a:xfrm>
              <a:off x="28618" y="2084507"/>
              <a:ext cx="2677380" cy="36554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400" b="1" kern="1200" dirty="0" smtClean="0"/>
                <a:t>NGFPS</a:t>
              </a:r>
              <a:endParaRPr lang="en-US" sz="2400" b="1" kern="1200" dirty="0"/>
            </a:p>
          </p:txBody>
        </p:sp>
      </p:grpSp>
      <p:sp>
        <p:nvSpPr>
          <p:cNvPr id="28" name="TextBox 27"/>
          <p:cNvSpPr txBox="1"/>
          <p:nvPr/>
        </p:nvSpPr>
        <p:spPr>
          <a:xfrm>
            <a:off x="9317769" y="4319653"/>
            <a:ext cx="2264631" cy="841256"/>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Consolidated DENR GPB</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173262199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13057" y="8817535"/>
            <a:ext cx="2733233" cy="318036"/>
          </a:xfrm>
          <a:prstGeom prst="rect">
            <a:avLst/>
          </a:prstGeom>
        </p:spPr>
        <p:txBody>
          <a:bodyPr/>
          <a:lstStyle/>
          <a:p>
            <a:r>
              <a:rPr lang="x-none" dirty="0" smtClean="0"/>
              <a:t>GAD Training, September 10, 2021</a:t>
            </a:r>
            <a:r>
              <a:rPr dirty="0" smtClean="0"/>
              <a:t> </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smtClean="0"/>
              <a:t>A. GPB 2022 process</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5</a:t>
            </a:fld>
            <a:endParaRPr/>
          </a:p>
        </p:txBody>
      </p:sp>
      <p:sp>
        <p:nvSpPr>
          <p:cNvPr id="7" name="TextBox 6"/>
          <p:cNvSpPr txBox="1"/>
          <p:nvPr/>
        </p:nvSpPr>
        <p:spPr>
          <a:xfrm>
            <a:off x="9508834" y="2585059"/>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a:t>8</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8" name="TextBox 7"/>
          <p:cNvSpPr txBox="1"/>
          <p:nvPr/>
        </p:nvSpPr>
        <p:spPr>
          <a:xfrm>
            <a:off x="6405562" y="2674675"/>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a:t>7</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9" name="TextBox 8"/>
          <p:cNvSpPr txBox="1"/>
          <p:nvPr/>
        </p:nvSpPr>
        <p:spPr>
          <a:xfrm>
            <a:off x="3230737" y="2674675"/>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a:t>6</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pic>
        <p:nvPicPr>
          <p:cNvPr id="10" name="Picture 9"/>
          <p:cNvPicPr/>
          <p:nvPr/>
        </p:nvPicPr>
        <p:blipFill>
          <a:blip r:embed="rId2">
            <a:extLst>
              <a:ext uri="{28A0092B-C50C-407E-A947-70E740481C1C}">
                <a14:useLocalDpi xmlns:a14="http://schemas.microsoft.com/office/drawing/2010/main" val="0"/>
              </a:ext>
            </a:extLst>
          </a:blip>
          <a:srcRect/>
          <a:stretch>
            <a:fillRect/>
          </a:stretch>
        </p:blipFill>
        <p:spPr bwMode="auto">
          <a:xfrm>
            <a:off x="1220301" y="3269710"/>
            <a:ext cx="3303023" cy="3315971"/>
          </a:xfrm>
          <a:prstGeom prst="rect">
            <a:avLst/>
          </a:prstGeom>
          <a:noFill/>
          <a:ln>
            <a:noFill/>
          </a:ln>
        </p:spPr>
      </p:pic>
      <p:pic>
        <p:nvPicPr>
          <p:cNvPr id="12"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5435601" y="3776133"/>
            <a:ext cx="2403178" cy="2353734"/>
          </a:xfrm>
          <a:prstGeom prst="rect">
            <a:avLst/>
          </a:prstGeom>
          <a:noFill/>
          <a:ln>
            <a:noFill/>
          </a:ln>
        </p:spPr>
      </p:pic>
      <p:grpSp>
        <p:nvGrpSpPr>
          <p:cNvPr id="13" name="Group 12"/>
          <p:cNvGrpSpPr/>
          <p:nvPr/>
        </p:nvGrpSpPr>
        <p:grpSpPr>
          <a:xfrm>
            <a:off x="4400970" y="4702953"/>
            <a:ext cx="874017" cy="570100"/>
            <a:chOff x="5719781" y="1216062"/>
            <a:chExt cx="874017" cy="570100"/>
          </a:xfrm>
        </p:grpSpPr>
        <p:sp>
          <p:nvSpPr>
            <p:cNvPr id="14" name="Right Arrow 13"/>
            <p:cNvSpPr/>
            <p:nvPr/>
          </p:nvSpPr>
          <p:spPr>
            <a:xfrm>
              <a:off x="5719781" y="1216062"/>
              <a:ext cx="874017" cy="570100"/>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15" name="Right Arrow 4"/>
            <p:cNvSpPr/>
            <p:nvPr/>
          </p:nvSpPr>
          <p:spPr>
            <a:xfrm>
              <a:off x="5719781" y="1330082"/>
              <a:ext cx="702987" cy="3420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p:txBody>
        </p:sp>
      </p:grpSp>
      <p:grpSp>
        <p:nvGrpSpPr>
          <p:cNvPr id="19" name="Group 18"/>
          <p:cNvGrpSpPr/>
          <p:nvPr/>
        </p:nvGrpSpPr>
        <p:grpSpPr>
          <a:xfrm>
            <a:off x="7952356" y="4684323"/>
            <a:ext cx="874017" cy="570100"/>
            <a:chOff x="5719781" y="1216062"/>
            <a:chExt cx="874017" cy="570100"/>
          </a:xfrm>
        </p:grpSpPr>
        <p:sp>
          <p:nvSpPr>
            <p:cNvPr id="20" name="Right Arrow 19"/>
            <p:cNvSpPr/>
            <p:nvPr/>
          </p:nvSpPr>
          <p:spPr>
            <a:xfrm>
              <a:off x="5719781" y="1216062"/>
              <a:ext cx="874017" cy="570100"/>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1" name="Right Arrow 4"/>
            <p:cNvSpPr/>
            <p:nvPr/>
          </p:nvSpPr>
          <p:spPr>
            <a:xfrm>
              <a:off x="5719781" y="1330082"/>
              <a:ext cx="702987" cy="3420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p:txBody>
        </p:sp>
      </p:grpSp>
      <p:pic>
        <p:nvPicPr>
          <p:cNvPr id="23" name="Picture 22"/>
          <p:cNvPicPr/>
          <p:nvPr/>
        </p:nvPicPr>
        <p:blipFill>
          <a:blip r:embed="rId4">
            <a:extLst>
              <a:ext uri="{28A0092B-C50C-407E-A947-70E740481C1C}">
                <a14:useLocalDpi xmlns:a14="http://schemas.microsoft.com/office/drawing/2010/main" val="0"/>
              </a:ext>
            </a:extLst>
          </a:blip>
          <a:srcRect/>
          <a:stretch>
            <a:fillRect/>
          </a:stretch>
        </p:blipFill>
        <p:spPr bwMode="auto">
          <a:xfrm>
            <a:off x="9075612" y="3776134"/>
            <a:ext cx="3009900" cy="2235200"/>
          </a:xfrm>
          <a:prstGeom prst="rect">
            <a:avLst/>
          </a:prstGeom>
          <a:noFill/>
          <a:ln>
            <a:noFill/>
          </a:ln>
        </p:spPr>
      </p:pic>
      <p:grpSp>
        <p:nvGrpSpPr>
          <p:cNvPr id="24" name="Group 23"/>
          <p:cNvGrpSpPr/>
          <p:nvPr/>
        </p:nvGrpSpPr>
        <p:grpSpPr>
          <a:xfrm>
            <a:off x="1388533" y="6346887"/>
            <a:ext cx="6563823" cy="1222314"/>
            <a:chOff x="-2045354" y="4063577"/>
            <a:chExt cx="2233911" cy="3786335"/>
          </a:xfrm>
        </p:grpSpPr>
        <p:sp>
          <p:nvSpPr>
            <p:cNvPr id="25" name="Rounded Rectangle 24"/>
            <p:cNvSpPr/>
            <p:nvPr/>
          </p:nvSpPr>
          <p:spPr>
            <a:xfrm>
              <a:off x="-2045354" y="4063577"/>
              <a:ext cx="2233911" cy="3786335"/>
            </a:xfrm>
            <a:prstGeom prst="roundRect">
              <a:avLst>
                <a:gd name="adj" fmla="val 10000"/>
              </a:avLst>
            </a:prstGeom>
            <a:solidFill>
              <a:srgbClr val="00800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6" name="Rounded Rectangle 4"/>
            <p:cNvSpPr/>
            <p:nvPr/>
          </p:nvSpPr>
          <p:spPr>
            <a:xfrm>
              <a:off x="-1964424" y="4063577"/>
              <a:ext cx="2103053" cy="36554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0" kern="1200" dirty="0" smtClean="0"/>
                <a:t>NGFPS </a:t>
              </a:r>
              <a:endParaRPr lang="en-US" sz="2800" b="0" kern="1200" dirty="0"/>
            </a:p>
          </p:txBody>
        </p:sp>
      </p:grpSp>
      <p:sp>
        <p:nvSpPr>
          <p:cNvPr id="27" name="TextBox 26"/>
          <p:cNvSpPr txBox="1"/>
          <p:nvPr/>
        </p:nvSpPr>
        <p:spPr>
          <a:xfrm>
            <a:off x="1388533" y="4350443"/>
            <a:ext cx="2665067" cy="1579920"/>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NGFPS &amp; DENR Secretary approval of consolidated DENR GPB</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28" name="TextBox 27"/>
          <p:cNvSpPr txBox="1"/>
          <p:nvPr/>
        </p:nvSpPr>
        <p:spPr>
          <a:xfrm>
            <a:off x="5399626" y="3311996"/>
            <a:ext cx="2665067" cy="471924"/>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Encoding in GMMS</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29" name="TextBox 28"/>
          <p:cNvSpPr txBox="1"/>
          <p:nvPr/>
        </p:nvSpPr>
        <p:spPr>
          <a:xfrm>
            <a:off x="9075612" y="3288125"/>
            <a:ext cx="3009899" cy="471924"/>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Submission to</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79397718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472865" y="8817535"/>
            <a:ext cx="2733233" cy="318036"/>
          </a:xfrm>
          <a:prstGeom prst="rect">
            <a:avLst/>
          </a:prstGeom>
        </p:spPr>
        <p:txBody>
          <a:bodyPr/>
          <a:lstStyle/>
          <a:p>
            <a:r>
              <a:rPr lang="x-none" dirty="0" smtClean="0"/>
              <a:t>GAD Training, September 10,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smtClean="0"/>
              <a:t>A. GPB 2022 process</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6</a:t>
            </a:fld>
            <a:endParaRPr/>
          </a:p>
        </p:txBody>
      </p:sp>
      <p:sp>
        <p:nvSpPr>
          <p:cNvPr id="2" name="Left Arrow 1"/>
          <p:cNvSpPr/>
          <p:nvPr/>
        </p:nvSpPr>
        <p:spPr>
          <a:xfrm>
            <a:off x="7685325" y="4120522"/>
            <a:ext cx="1187742" cy="484632"/>
          </a:xfrm>
          <a:prstGeom prst="leftArrow">
            <a:avLst/>
          </a:prstGeom>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sp>
        <p:nvSpPr>
          <p:cNvPr id="9" name="Left Arrow 8"/>
          <p:cNvSpPr/>
          <p:nvPr/>
        </p:nvSpPr>
        <p:spPr>
          <a:xfrm rot="16200000">
            <a:off x="1061250" y="5143808"/>
            <a:ext cx="722303" cy="731520"/>
          </a:xfrm>
          <a:prstGeom prst="leftArrow">
            <a:avLst>
              <a:gd name="adj1" fmla="val 50000"/>
              <a:gd name="adj2" fmla="val 16780"/>
            </a:avLst>
          </a:prstGeom>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sp>
        <p:nvSpPr>
          <p:cNvPr id="10" name="TextBox 9"/>
          <p:cNvSpPr txBox="1"/>
          <p:nvPr/>
        </p:nvSpPr>
        <p:spPr>
          <a:xfrm>
            <a:off x="1906301" y="5339025"/>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a:t>8</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11" name="TextBox 10"/>
          <p:cNvSpPr txBox="1"/>
          <p:nvPr/>
        </p:nvSpPr>
        <p:spPr>
          <a:xfrm>
            <a:off x="5818263" y="5356120"/>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smtClean="0"/>
              <a:t>9</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12" name="TextBox 11"/>
          <p:cNvSpPr txBox="1"/>
          <p:nvPr/>
        </p:nvSpPr>
        <p:spPr>
          <a:xfrm>
            <a:off x="10216315" y="5356120"/>
            <a:ext cx="82286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3200" b="1" dirty="0" smtClean="0"/>
              <a:t>10</a:t>
            </a:r>
            <a:endParaRPr kumimoji="0" lang="en-US" sz="3200" b="1"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14" name="Left Arrow 13"/>
          <p:cNvSpPr/>
          <p:nvPr/>
        </p:nvSpPr>
        <p:spPr>
          <a:xfrm>
            <a:off x="3608896" y="7090740"/>
            <a:ext cx="1299367" cy="484632"/>
          </a:xfrm>
          <a:prstGeom prst="leftArrow">
            <a:avLst/>
          </a:prstGeom>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grpSp>
        <p:nvGrpSpPr>
          <p:cNvPr id="15" name="Group 14"/>
          <p:cNvGrpSpPr/>
          <p:nvPr/>
        </p:nvGrpSpPr>
        <p:grpSpPr>
          <a:xfrm>
            <a:off x="3865751" y="3595588"/>
            <a:ext cx="1299367" cy="668705"/>
            <a:chOff x="2867425" y="1292645"/>
            <a:chExt cx="870223" cy="668705"/>
          </a:xfrm>
        </p:grpSpPr>
        <p:sp>
          <p:nvSpPr>
            <p:cNvPr id="16" name="Right Arrow 15"/>
            <p:cNvSpPr/>
            <p:nvPr/>
          </p:nvSpPr>
          <p:spPr>
            <a:xfrm>
              <a:off x="2867425" y="1292645"/>
              <a:ext cx="870223" cy="668705"/>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17" name="Right Arrow 4"/>
            <p:cNvSpPr/>
            <p:nvPr/>
          </p:nvSpPr>
          <p:spPr>
            <a:xfrm>
              <a:off x="2867425" y="1426386"/>
              <a:ext cx="669612" cy="40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p:txBody>
        </p:sp>
      </p:grpSp>
      <p:grpSp>
        <p:nvGrpSpPr>
          <p:cNvPr id="18" name="Group 17"/>
          <p:cNvGrpSpPr/>
          <p:nvPr/>
        </p:nvGrpSpPr>
        <p:grpSpPr>
          <a:xfrm>
            <a:off x="7793510" y="3436175"/>
            <a:ext cx="1212909" cy="668705"/>
            <a:chOff x="2867425" y="1292645"/>
            <a:chExt cx="870223" cy="668705"/>
          </a:xfrm>
        </p:grpSpPr>
        <p:sp>
          <p:nvSpPr>
            <p:cNvPr id="19" name="Right Arrow 18"/>
            <p:cNvSpPr/>
            <p:nvPr/>
          </p:nvSpPr>
          <p:spPr>
            <a:xfrm>
              <a:off x="2867425" y="1292645"/>
              <a:ext cx="870223" cy="668705"/>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20" name="Right Arrow 4"/>
            <p:cNvSpPr/>
            <p:nvPr/>
          </p:nvSpPr>
          <p:spPr>
            <a:xfrm>
              <a:off x="2867425" y="1426386"/>
              <a:ext cx="669612" cy="40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p:txBody>
        </p:sp>
      </p:grpSp>
      <p:pic>
        <p:nvPicPr>
          <p:cNvPr id="21" name="Picture 20"/>
          <p:cNvPicPr/>
          <p:nvPr/>
        </p:nvPicPr>
        <p:blipFill>
          <a:blip r:embed="rId2">
            <a:extLst>
              <a:ext uri="{28A0092B-C50C-407E-A947-70E740481C1C}">
                <a14:useLocalDpi xmlns:a14="http://schemas.microsoft.com/office/drawing/2010/main" val="0"/>
              </a:ext>
            </a:extLst>
          </a:blip>
          <a:srcRect/>
          <a:stretch>
            <a:fillRect/>
          </a:stretch>
        </p:blipFill>
        <p:spPr bwMode="auto">
          <a:xfrm>
            <a:off x="1422400" y="3155430"/>
            <a:ext cx="2129628" cy="1862667"/>
          </a:xfrm>
          <a:prstGeom prst="rect">
            <a:avLst/>
          </a:prstGeom>
          <a:noFill/>
          <a:ln>
            <a:noFill/>
          </a:ln>
        </p:spPr>
      </p:pic>
      <p:grpSp>
        <p:nvGrpSpPr>
          <p:cNvPr id="22" name="Group 21"/>
          <p:cNvGrpSpPr/>
          <p:nvPr/>
        </p:nvGrpSpPr>
        <p:grpSpPr>
          <a:xfrm>
            <a:off x="5566873" y="3399634"/>
            <a:ext cx="1851832" cy="1772046"/>
            <a:chOff x="-2970964" y="-1449640"/>
            <a:chExt cx="2233911" cy="3786335"/>
          </a:xfrm>
        </p:grpSpPr>
        <p:sp>
          <p:nvSpPr>
            <p:cNvPr id="23" name="Rounded Rectangle 22"/>
            <p:cNvSpPr/>
            <p:nvPr/>
          </p:nvSpPr>
          <p:spPr>
            <a:xfrm>
              <a:off x="-2970964" y="-1449640"/>
              <a:ext cx="2233911" cy="3786335"/>
            </a:xfrm>
            <a:prstGeom prst="roundRect">
              <a:avLst>
                <a:gd name="adj" fmla="val 10000"/>
              </a:avLst>
            </a:prstGeom>
            <a:solidFill>
              <a:srgbClr val="00800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4" name="Rounded Rectangle 4"/>
            <p:cNvSpPr/>
            <p:nvPr/>
          </p:nvSpPr>
          <p:spPr>
            <a:xfrm>
              <a:off x="-2904416" y="-1399933"/>
              <a:ext cx="2103053" cy="36554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0" kern="1200" dirty="0" smtClean="0"/>
                <a:t>NGFPS</a:t>
              </a:r>
              <a:endParaRPr lang="en-US" sz="2800" b="0" kern="1200" dirty="0"/>
            </a:p>
          </p:txBody>
        </p:sp>
      </p:grpSp>
      <p:sp>
        <p:nvSpPr>
          <p:cNvPr id="25" name="Rounded Rectangle 4"/>
          <p:cNvSpPr/>
          <p:nvPr/>
        </p:nvSpPr>
        <p:spPr>
          <a:xfrm>
            <a:off x="9633640" y="3173546"/>
            <a:ext cx="2684229" cy="19748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400" b="1" kern="1200" dirty="0" smtClean="0"/>
              <a:t>Bureaus/agencies/regions</a:t>
            </a:r>
            <a:endParaRPr lang="en-US" sz="2400" b="1" kern="1200" dirty="0"/>
          </a:p>
        </p:txBody>
      </p:sp>
      <p:grpSp>
        <p:nvGrpSpPr>
          <p:cNvPr id="26" name="Group 25"/>
          <p:cNvGrpSpPr/>
          <p:nvPr/>
        </p:nvGrpSpPr>
        <p:grpSpPr>
          <a:xfrm>
            <a:off x="9233480" y="3173546"/>
            <a:ext cx="2995218" cy="1844551"/>
            <a:chOff x="-326174" y="2169701"/>
            <a:chExt cx="2839651" cy="3655476"/>
          </a:xfrm>
        </p:grpSpPr>
        <p:sp>
          <p:nvSpPr>
            <p:cNvPr id="27" name="Rounded Rectangle 26"/>
            <p:cNvSpPr/>
            <p:nvPr/>
          </p:nvSpPr>
          <p:spPr>
            <a:xfrm>
              <a:off x="-326174" y="2402373"/>
              <a:ext cx="2839651" cy="3037579"/>
            </a:xfrm>
            <a:prstGeom prst="roundRect">
              <a:avLst>
                <a:gd name="adj" fmla="val 10000"/>
              </a:avLst>
            </a:prstGeom>
            <a:solidFill>
              <a:srgbClr val="00800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8" name="Rounded Rectangle 4"/>
            <p:cNvSpPr/>
            <p:nvPr/>
          </p:nvSpPr>
          <p:spPr>
            <a:xfrm>
              <a:off x="-126075" y="2169701"/>
              <a:ext cx="2484857" cy="36554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400" b="1" kern="1200" dirty="0" smtClean="0"/>
                <a:t>Bureaus/agencies/regions</a:t>
              </a:r>
              <a:endParaRPr lang="en-US" sz="2400" b="1" kern="1200" dirty="0"/>
            </a:p>
          </p:txBody>
        </p:sp>
      </p:grpSp>
      <p:sp>
        <p:nvSpPr>
          <p:cNvPr id="30" name="TextBox 29"/>
          <p:cNvSpPr txBox="1"/>
          <p:nvPr/>
        </p:nvSpPr>
        <p:spPr>
          <a:xfrm>
            <a:off x="1422401" y="2683506"/>
            <a:ext cx="2129628" cy="471924"/>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PCW review</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1" name="TextBox 30"/>
          <p:cNvSpPr txBox="1"/>
          <p:nvPr/>
        </p:nvSpPr>
        <p:spPr>
          <a:xfrm>
            <a:off x="5132893" y="1998765"/>
            <a:ext cx="2861076" cy="1579920"/>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Relay inquiries, corrections; revision; submit revised GPB</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2" name="TextBox 31"/>
          <p:cNvSpPr txBox="1"/>
          <p:nvPr/>
        </p:nvSpPr>
        <p:spPr>
          <a:xfrm>
            <a:off x="9006419" y="2240000"/>
            <a:ext cx="3222279" cy="1210588"/>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Respond to inquiries, supply info or corrections</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pic>
        <p:nvPicPr>
          <p:cNvPr id="43" name="Picture 42"/>
          <p:cNvPicPr/>
          <p:nvPr/>
        </p:nvPicPr>
        <p:blipFill>
          <a:blip r:embed="rId2">
            <a:extLst>
              <a:ext uri="{28A0092B-C50C-407E-A947-70E740481C1C}">
                <a14:useLocalDpi xmlns:a14="http://schemas.microsoft.com/office/drawing/2010/main" val="0"/>
              </a:ext>
            </a:extLst>
          </a:blip>
          <a:srcRect/>
          <a:stretch>
            <a:fillRect/>
          </a:stretch>
        </p:blipFill>
        <p:spPr bwMode="auto">
          <a:xfrm>
            <a:off x="1391433" y="6125853"/>
            <a:ext cx="2129628" cy="1862667"/>
          </a:xfrm>
          <a:prstGeom prst="rect">
            <a:avLst/>
          </a:prstGeom>
          <a:noFill/>
          <a:ln>
            <a:noFill/>
          </a:ln>
        </p:spPr>
      </p:pic>
      <p:sp>
        <p:nvSpPr>
          <p:cNvPr id="44" name="TextBox 43"/>
          <p:cNvSpPr txBox="1"/>
          <p:nvPr/>
        </p:nvSpPr>
        <p:spPr>
          <a:xfrm>
            <a:off x="1391433" y="7991945"/>
            <a:ext cx="2129628" cy="841256"/>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Approves; barcodes GPB</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pSp>
        <p:nvGrpSpPr>
          <p:cNvPr id="48" name="Group 47"/>
          <p:cNvGrpSpPr/>
          <p:nvPr/>
        </p:nvGrpSpPr>
        <p:grpSpPr>
          <a:xfrm>
            <a:off x="9006419" y="6190273"/>
            <a:ext cx="3222279" cy="1974871"/>
            <a:chOff x="-326174" y="2169701"/>
            <a:chExt cx="2839651" cy="3655476"/>
          </a:xfrm>
        </p:grpSpPr>
        <p:sp>
          <p:nvSpPr>
            <p:cNvPr id="49" name="Rounded Rectangle 48"/>
            <p:cNvSpPr/>
            <p:nvPr/>
          </p:nvSpPr>
          <p:spPr>
            <a:xfrm>
              <a:off x="-326174" y="2402373"/>
              <a:ext cx="2839651" cy="3037579"/>
            </a:xfrm>
            <a:prstGeom prst="roundRect">
              <a:avLst>
                <a:gd name="adj" fmla="val 10000"/>
              </a:avLst>
            </a:prstGeom>
            <a:solidFill>
              <a:srgbClr val="00800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50" name="Rounded Rectangle 4"/>
            <p:cNvSpPr/>
            <p:nvPr/>
          </p:nvSpPr>
          <p:spPr>
            <a:xfrm>
              <a:off x="-126075" y="2169701"/>
              <a:ext cx="2484857" cy="36554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400" b="1" kern="1200" dirty="0" smtClean="0"/>
                <a:t>Bureaus/agencies/regions</a:t>
              </a:r>
              <a:endParaRPr lang="en-US" sz="2400" b="1" kern="1200" dirty="0"/>
            </a:p>
          </p:txBody>
        </p:sp>
      </p:grpSp>
      <p:sp>
        <p:nvSpPr>
          <p:cNvPr id="51" name="TextBox 50"/>
          <p:cNvSpPr txBox="1"/>
          <p:nvPr/>
        </p:nvSpPr>
        <p:spPr>
          <a:xfrm>
            <a:off x="5048125" y="8048744"/>
            <a:ext cx="3271046" cy="841256"/>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Affix signatures; sends signed GPB copy</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pic>
        <p:nvPicPr>
          <p:cNvPr id="53" name="Picture 52"/>
          <p:cNvPicPr/>
          <p:nvPr/>
        </p:nvPicPr>
        <p:blipFill>
          <a:blip r:embed="rId3">
            <a:extLst>
              <a:ext uri="{28A0092B-C50C-407E-A947-70E740481C1C}">
                <a14:useLocalDpi xmlns:a14="http://schemas.microsoft.com/office/drawing/2010/main" val="0"/>
              </a:ext>
            </a:extLst>
          </a:blip>
          <a:srcRect/>
          <a:stretch>
            <a:fillRect/>
          </a:stretch>
        </p:blipFill>
        <p:spPr bwMode="auto">
          <a:xfrm>
            <a:off x="5158569" y="6108207"/>
            <a:ext cx="2260136" cy="1832610"/>
          </a:xfrm>
          <a:prstGeom prst="rect">
            <a:avLst/>
          </a:prstGeom>
          <a:noFill/>
          <a:ln>
            <a:noFill/>
          </a:ln>
        </p:spPr>
      </p:pic>
      <p:grpSp>
        <p:nvGrpSpPr>
          <p:cNvPr id="54" name="Group 53"/>
          <p:cNvGrpSpPr/>
          <p:nvPr/>
        </p:nvGrpSpPr>
        <p:grpSpPr>
          <a:xfrm>
            <a:off x="3608896" y="6422035"/>
            <a:ext cx="1299367" cy="668705"/>
            <a:chOff x="2867425" y="1292645"/>
            <a:chExt cx="870223" cy="668705"/>
          </a:xfrm>
        </p:grpSpPr>
        <p:sp>
          <p:nvSpPr>
            <p:cNvPr id="55" name="Right Arrow 54"/>
            <p:cNvSpPr/>
            <p:nvPr/>
          </p:nvSpPr>
          <p:spPr>
            <a:xfrm>
              <a:off x="2867425" y="1292645"/>
              <a:ext cx="870223" cy="668705"/>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56" name="Right Arrow 4"/>
            <p:cNvSpPr/>
            <p:nvPr/>
          </p:nvSpPr>
          <p:spPr>
            <a:xfrm>
              <a:off x="2867425" y="1426386"/>
              <a:ext cx="669612" cy="40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p:txBody>
        </p:sp>
      </p:grpSp>
      <p:sp>
        <p:nvSpPr>
          <p:cNvPr id="57" name="Left Arrow 56"/>
          <p:cNvSpPr/>
          <p:nvPr/>
        </p:nvSpPr>
        <p:spPr>
          <a:xfrm>
            <a:off x="3865751" y="4406663"/>
            <a:ext cx="1299367" cy="484632"/>
          </a:xfrm>
          <a:prstGeom prst="leftArrow">
            <a:avLst/>
          </a:prstGeom>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grpSp>
        <p:nvGrpSpPr>
          <p:cNvPr id="58" name="Group 57"/>
          <p:cNvGrpSpPr/>
          <p:nvPr/>
        </p:nvGrpSpPr>
        <p:grpSpPr>
          <a:xfrm>
            <a:off x="7520042" y="6422035"/>
            <a:ext cx="1212909" cy="668705"/>
            <a:chOff x="2867425" y="1292645"/>
            <a:chExt cx="870223" cy="668705"/>
          </a:xfrm>
        </p:grpSpPr>
        <p:sp>
          <p:nvSpPr>
            <p:cNvPr id="59" name="Right Arrow 58"/>
            <p:cNvSpPr/>
            <p:nvPr/>
          </p:nvSpPr>
          <p:spPr>
            <a:xfrm>
              <a:off x="2867425" y="1292645"/>
              <a:ext cx="870223" cy="668705"/>
            </a:xfrm>
            <a:prstGeom prst="rightArrow">
              <a:avLst>
                <a:gd name="adj1" fmla="val 60000"/>
                <a:gd name="adj2" fmla="val 50000"/>
              </a:avLst>
            </a:prstGeom>
            <a:solidFill>
              <a:srgbClr val="0000FF"/>
            </a:solidFill>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sp>
        <p:sp>
          <p:nvSpPr>
            <p:cNvPr id="60" name="Right Arrow 4"/>
            <p:cNvSpPr/>
            <p:nvPr/>
          </p:nvSpPr>
          <p:spPr>
            <a:xfrm>
              <a:off x="2867425" y="1426386"/>
              <a:ext cx="669612" cy="40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p:txBody>
        </p:sp>
      </p:grpSp>
      <p:sp>
        <p:nvSpPr>
          <p:cNvPr id="61" name="TextBox 60"/>
          <p:cNvSpPr txBox="1"/>
          <p:nvPr/>
        </p:nvSpPr>
        <p:spPr>
          <a:xfrm>
            <a:off x="9006419" y="7991945"/>
            <a:ext cx="3271046" cy="841256"/>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400" dirty="0" smtClean="0"/>
              <a:t>Relay to constituent offices/units</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233281120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5051" y="8817535"/>
            <a:ext cx="2783114" cy="318036"/>
          </a:xfrm>
          <a:prstGeom prst="rect">
            <a:avLst/>
          </a:prstGeom>
        </p:spPr>
        <p:txBody>
          <a:bodyPr/>
          <a:lstStyle/>
          <a:p>
            <a:r>
              <a:rPr lang="x-none" dirty="0" smtClean="0"/>
              <a:t>GAD Training,  September 10, 2021</a:t>
            </a:r>
            <a:r>
              <a:rPr dirty="0" smtClean="0"/>
              <a:t> </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smtClean="0"/>
              <a:t>A. GPB 2022 process</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7</a:t>
            </a:fld>
            <a:endParaRPr/>
          </a:p>
        </p:txBody>
      </p:sp>
      <p:sp>
        <p:nvSpPr>
          <p:cNvPr id="2" name="TextBox 1"/>
          <p:cNvSpPr txBox="1"/>
          <p:nvPr/>
        </p:nvSpPr>
        <p:spPr>
          <a:xfrm>
            <a:off x="2536676" y="2790912"/>
            <a:ext cx="8178421" cy="58580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kumimoji="0" lang="en-US" sz="2400" b="0" i="0" u="none" strike="noStrike" cap="none" spc="0" normalizeH="0" baseline="0" dirty="0" smtClean="0">
                <a:ln>
                  <a:noFill/>
                </a:ln>
                <a:solidFill>
                  <a:srgbClr val="303841"/>
                </a:solidFill>
                <a:effectLst/>
                <a:uFillTx/>
                <a:sym typeface="Gill Sans SemiBold"/>
              </a:rPr>
              <a:t>The process consist at least 10 steps involving a large number of offices and units, local to national</a:t>
            </a:r>
            <a:r>
              <a:rPr lang="en-US" sz="2400" dirty="0" smtClean="0"/>
              <a:t>.  </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There are necessary back-and-forth movement of the GPB document, changes, correction, confirmation, approval </a:t>
            </a:r>
            <a:r>
              <a:rPr lang="en-US" sz="2400" dirty="0" err="1" smtClean="0"/>
              <a:t>etc</a:t>
            </a:r>
            <a:r>
              <a:rPr lang="en-US" sz="2400" dirty="0" smtClean="0"/>
              <a:t> between offices/units. </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baseline="0" dirty="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baseline="0" dirty="0" smtClean="0"/>
              <a:t>We need to have a common language/understanding</a:t>
            </a:r>
            <a:r>
              <a:rPr lang="en-US" sz="2400" dirty="0" smtClean="0"/>
              <a:t> to communicate well across everyone involved.</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Fixed submission date to PCW, after which, portal closes; fixed return date of revised GPB</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Delays can have a big domino effect.  We need to build up healthy respect for schedules</a:t>
            </a:r>
          </a:p>
          <a:p>
            <a:pPr marL="342900" marR="0" indent="-342900" algn="l" defTabSz="584200" rtl="0" fontAlgn="auto" latinLnBrk="0" hangingPunct="0">
              <a:lnSpc>
                <a:spcPct val="100000"/>
              </a:lnSpc>
              <a:spcBef>
                <a:spcPts val="0"/>
              </a:spcBef>
              <a:spcAft>
                <a:spcPts val="0"/>
              </a:spcAft>
              <a:buClrTx/>
              <a:buSzTx/>
              <a:buFontTx/>
              <a:buAutoNum type="arabicPeriod"/>
              <a:tabLst/>
            </a:pP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 name="TextBox 2"/>
          <p:cNvSpPr txBox="1"/>
          <p:nvPr/>
        </p:nvSpPr>
        <p:spPr>
          <a:xfrm>
            <a:off x="2675467" y="2022922"/>
            <a:ext cx="7145866"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Key items</a:t>
            </a:r>
            <a:r>
              <a:rPr kumimoji="0" lang="en-US" sz="3200" b="0" i="0" u="none" strike="noStrike" cap="none" spc="0" normalizeH="0" dirty="0" smtClean="0">
                <a:ln>
                  <a:noFill/>
                </a:ln>
                <a:solidFill>
                  <a:srgbClr val="303841"/>
                </a:solidFill>
                <a:effectLst/>
                <a:uFillTx/>
                <a:latin typeface="Gill Sans SemiBold"/>
                <a:ea typeface="Gill Sans SemiBold"/>
                <a:cs typeface="Gill Sans SemiBold"/>
                <a:sym typeface="Gill Sans SemiBold"/>
              </a:rPr>
              <a:t> to note on Section A</a:t>
            </a:r>
            <a:endParaRPr kumimoji="0" lang="en-US" sz="32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128498244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 name="Shape 984"/>
          <p:cNvSpPr>
            <a:spLocks noGrp="1"/>
          </p:cNvSpPr>
          <p:nvPr>
            <p:ph type="body" idx="13"/>
          </p:nvPr>
        </p:nvSpPr>
        <p:spPr>
          <a:xfrm>
            <a:off x="1013581" y="8817535"/>
            <a:ext cx="2411680" cy="318036"/>
          </a:xfrm>
          <a:prstGeom prst="rect">
            <a:avLst/>
          </a:prstGeom>
        </p:spPr>
        <p:txBody>
          <a:bodyPr/>
          <a:lstStyle/>
          <a:p>
            <a:r>
              <a:rPr lang="x-none" dirty="0" smtClean="0"/>
              <a:t>GAD Training September 2021</a:t>
            </a:r>
            <a:endParaRPr dirty="0"/>
          </a:p>
        </p:txBody>
      </p:sp>
      <p:sp>
        <p:nvSpPr>
          <p:cNvPr id="985" name="Shape 985"/>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986" name="Shape 986"/>
          <p:cNvSpPr>
            <a:spLocks noGrp="1"/>
          </p:cNvSpPr>
          <p:nvPr>
            <p:ph type="title"/>
          </p:nvPr>
        </p:nvSpPr>
        <p:spPr>
          <a:prstGeom prst="rect">
            <a:avLst/>
          </a:prstGeom>
          <a:solidFill>
            <a:schemeClr val="accent3">
              <a:lumMod val="60000"/>
              <a:lumOff val="40000"/>
            </a:schemeClr>
          </a:solidFill>
        </p:spPr>
        <p:txBody>
          <a:bodyPr/>
          <a:lstStyle/>
          <a:p>
            <a:pPr defTabSz="554990">
              <a:defRPr sz="7600"/>
            </a:pPr>
            <a:r>
              <a:rPr lang="x-none" dirty="0" smtClean="0"/>
              <a:t>Open Forum 1</a:t>
            </a:r>
            <a:endParaRPr dirty="0"/>
          </a:p>
        </p:txBody>
      </p:sp>
      <p:sp>
        <p:nvSpPr>
          <p:cNvPr id="987" name="Shape 987"/>
          <p:cNvSpPr>
            <a:spLocks noGrp="1"/>
          </p:cNvSpPr>
          <p:nvPr>
            <p:ph type="body" sz="quarter" idx="1"/>
          </p:nvPr>
        </p:nvSpPr>
        <p:spPr>
          <a:prstGeom prst="rect">
            <a:avLst/>
          </a:prstGeom>
        </p:spPr>
        <p:txBody>
          <a:bodyPr>
            <a:normAutofit fontScale="92500" lnSpcReduction="10000"/>
          </a:bodyPr>
          <a:lstStyle/>
          <a:p>
            <a:pPr marL="0" indent="0">
              <a:buNone/>
            </a:pPr>
            <a:r>
              <a:rPr lang="x-none" sz="4400" b="1" dirty="0" smtClean="0"/>
              <a:t>GAD Planning and Budget Processs</a:t>
            </a:r>
          </a:p>
          <a:p>
            <a:pPr>
              <a:buFont typeface="Arial"/>
              <a:buChar char="•"/>
            </a:pPr>
            <a:r>
              <a:rPr lang="x-none" sz="4400" dirty="0" smtClean="0"/>
              <a:t>open to all</a:t>
            </a:r>
            <a:r>
              <a:rPr lang="x-none" sz="4400" dirty="0"/>
              <a:t> </a:t>
            </a:r>
            <a:r>
              <a:rPr lang="x-none" sz="4400" dirty="0" smtClean="0"/>
              <a:t>questions on this topic</a:t>
            </a:r>
          </a:p>
          <a:p>
            <a:pPr>
              <a:buFont typeface="Arial"/>
              <a:buChar char="•"/>
            </a:pPr>
            <a:r>
              <a:rPr lang="x-none" sz="4400" dirty="0" smtClean="0"/>
              <a:t>open for other participants to answer</a:t>
            </a:r>
          </a:p>
        </p:txBody>
      </p:sp>
      <p:sp>
        <p:nvSpPr>
          <p:cNvPr id="988" name="Shape 988"/>
          <p:cNvSpPr>
            <a:spLocks noGrp="1"/>
          </p:cNvSpPr>
          <p:nvPr>
            <p:ph type="body" idx="15"/>
          </p:nvPr>
        </p:nvSpPr>
        <p:spPr>
          <a:prstGeom prst="roundRect">
            <a:avLst>
              <a:gd name="adj" fmla="val 15930"/>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pic>
        <p:nvPicPr>
          <p:cNvPr id="989" name="VL28ZDFJZY.jpg"/>
          <p:cNvPicPr>
            <a:picLocks noGrp="1" noChangeAspect="1"/>
          </p:cNvPicPr>
          <p:nvPr>
            <p:ph type="pic" idx="16"/>
          </p:nvPr>
        </p:nvPicPr>
        <p:blipFill>
          <a:blip r:embed="rId2">
            <a:extLst/>
          </a:blip>
          <a:srcRect l="30419" t="9588" r="39255" b="12788"/>
          <a:stretch>
            <a:fillRect/>
          </a:stretch>
        </p:blipFill>
        <p:spPr>
          <a:xfrm>
            <a:off x="7883890" y="3013692"/>
            <a:ext cx="3034904" cy="5162551"/>
          </a:xfrm>
          <a:custGeom>
            <a:avLst/>
            <a:gdLst/>
            <a:ahLst/>
            <a:cxnLst>
              <a:cxn ang="0">
                <a:pos x="wd2" y="hd2"/>
              </a:cxn>
              <a:cxn ang="5400000">
                <a:pos x="wd2" y="hd2"/>
              </a:cxn>
              <a:cxn ang="10800000">
                <a:pos x="wd2" y="hd2"/>
              </a:cxn>
              <a:cxn ang="16200000">
                <a:pos x="wd2" y="hd2"/>
              </a:cxn>
            </a:cxnLst>
            <a:rect l="0" t="0" r="r" b="b"/>
            <a:pathLst>
              <a:path w="21600" h="21600" extrusionOk="0">
                <a:moveTo>
                  <a:pt x="1076" y="0"/>
                </a:moveTo>
                <a:cubicBezTo>
                  <a:pt x="765" y="0"/>
                  <a:pt x="609" y="1"/>
                  <a:pt x="443" y="32"/>
                </a:cubicBezTo>
                <a:cubicBezTo>
                  <a:pt x="261" y="70"/>
                  <a:pt x="120" y="154"/>
                  <a:pt x="54" y="261"/>
                </a:cubicBezTo>
                <a:cubicBezTo>
                  <a:pt x="1" y="358"/>
                  <a:pt x="0" y="451"/>
                  <a:pt x="0" y="633"/>
                </a:cubicBezTo>
                <a:lnTo>
                  <a:pt x="0" y="20964"/>
                </a:lnTo>
                <a:cubicBezTo>
                  <a:pt x="0" y="21148"/>
                  <a:pt x="1" y="21240"/>
                  <a:pt x="54" y="21338"/>
                </a:cubicBezTo>
                <a:cubicBezTo>
                  <a:pt x="120" y="21445"/>
                  <a:pt x="261" y="21530"/>
                  <a:pt x="443" y="21568"/>
                </a:cubicBezTo>
                <a:cubicBezTo>
                  <a:pt x="610" y="21599"/>
                  <a:pt x="768" y="21600"/>
                  <a:pt x="1076" y="21600"/>
                </a:cubicBezTo>
                <a:lnTo>
                  <a:pt x="20521" y="21600"/>
                </a:lnTo>
                <a:cubicBezTo>
                  <a:pt x="20834" y="21600"/>
                  <a:pt x="20990" y="21599"/>
                  <a:pt x="21157" y="21568"/>
                </a:cubicBezTo>
                <a:cubicBezTo>
                  <a:pt x="21339" y="21530"/>
                  <a:pt x="21480" y="21445"/>
                  <a:pt x="21546" y="21338"/>
                </a:cubicBezTo>
                <a:cubicBezTo>
                  <a:pt x="21599" y="21240"/>
                  <a:pt x="21600" y="21149"/>
                  <a:pt x="21600" y="20967"/>
                </a:cubicBezTo>
                <a:lnTo>
                  <a:pt x="21600" y="634"/>
                </a:lnTo>
                <a:cubicBezTo>
                  <a:pt x="21600" y="450"/>
                  <a:pt x="21599" y="358"/>
                  <a:pt x="21546" y="261"/>
                </a:cubicBezTo>
                <a:cubicBezTo>
                  <a:pt x="21480" y="154"/>
                  <a:pt x="21339" y="70"/>
                  <a:pt x="21157" y="32"/>
                </a:cubicBezTo>
                <a:cubicBezTo>
                  <a:pt x="20990" y="1"/>
                  <a:pt x="20832" y="0"/>
                  <a:pt x="20524" y="0"/>
                </a:cubicBezTo>
                <a:lnTo>
                  <a:pt x="1079" y="0"/>
                </a:lnTo>
                <a:lnTo>
                  <a:pt x="1076" y="0"/>
                </a:lnTo>
                <a:close/>
              </a:path>
            </a:pathLst>
          </a:custGeom>
        </p:spPr>
      </p:pic>
      <p:sp>
        <p:nvSpPr>
          <p:cNvPr id="990" name="Shape 99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8</a:t>
            </a:fld>
            <a:endParaRPr/>
          </a:p>
        </p:txBody>
      </p:sp>
      <p:sp>
        <p:nvSpPr>
          <p:cNvPr id="991" name="Shape 991"/>
          <p:cNvSpPr>
            <a:spLocks noGrp="1"/>
          </p:cNvSpPr>
          <p:nvPr>
            <p:ph type="body" idx="17"/>
          </p:nvPr>
        </p:nvSpPr>
        <p:spPr>
          <a:custGeom>
            <a:avLst/>
            <a:gdLst/>
            <a:ahLst/>
            <a:cxnLst>
              <a:cxn ang="0">
                <a:pos x="wd2" y="hd2"/>
              </a:cxn>
              <a:cxn ang="5400000">
                <a:pos x="wd2" y="hd2"/>
              </a:cxn>
              <a:cxn ang="10800000">
                <a:pos x="wd2" y="hd2"/>
              </a:cxn>
              <a:cxn ang="16200000">
                <a:pos x="wd2" y="hd2"/>
              </a:cxn>
            </a:cxnLst>
            <a:rect l="0" t="0" r="r" b="b"/>
            <a:pathLst>
              <a:path w="21600" h="21592" extrusionOk="0">
                <a:moveTo>
                  <a:pt x="5082" y="0"/>
                </a:moveTo>
                <a:cubicBezTo>
                  <a:pt x="3607" y="0"/>
                  <a:pt x="2868" y="-8"/>
                  <a:pt x="2084" y="90"/>
                </a:cubicBezTo>
                <a:cubicBezTo>
                  <a:pt x="1226" y="213"/>
                  <a:pt x="566" y="483"/>
                  <a:pt x="254" y="821"/>
                </a:cubicBezTo>
                <a:cubicBezTo>
                  <a:pt x="6" y="1129"/>
                  <a:pt x="0" y="1419"/>
                  <a:pt x="0" y="1992"/>
                </a:cubicBezTo>
                <a:lnTo>
                  <a:pt x="0" y="13083"/>
                </a:lnTo>
                <a:lnTo>
                  <a:pt x="0" y="14004"/>
                </a:lnTo>
                <a:lnTo>
                  <a:pt x="0" y="21592"/>
                </a:lnTo>
                <a:lnTo>
                  <a:pt x="10800" y="17338"/>
                </a:lnTo>
                <a:lnTo>
                  <a:pt x="21600" y="21592"/>
                </a:lnTo>
                <a:lnTo>
                  <a:pt x="21600" y="14014"/>
                </a:lnTo>
                <a:lnTo>
                  <a:pt x="21600" y="13083"/>
                </a:lnTo>
                <a:lnTo>
                  <a:pt x="21600" y="2002"/>
                </a:lnTo>
                <a:cubicBezTo>
                  <a:pt x="21600" y="1420"/>
                  <a:pt x="21594" y="1129"/>
                  <a:pt x="21346" y="821"/>
                </a:cubicBezTo>
                <a:cubicBezTo>
                  <a:pt x="21034" y="483"/>
                  <a:pt x="20374" y="213"/>
                  <a:pt x="19516" y="90"/>
                </a:cubicBezTo>
                <a:cubicBezTo>
                  <a:pt x="18733" y="-8"/>
                  <a:pt x="17971" y="0"/>
                  <a:pt x="16518" y="0"/>
                </a:cubicBezTo>
                <a:lnTo>
                  <a:pt x="5082" y="0"/>
                </a:lnTo>
                <a:close/>
              </a:path>
            </a:pathLst>
          </a:cu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
        <p:nvSpPr>
          <p:cNvPr id="992" name="Shape 992"/>
          <p:cNvSpPr>
            <a:spLocks noGrp="1"/>
          </p:cNvSpPr>
          <p:nvPr>
            <p:ph type="body" idx="18"/>
          </p:nvPr>
        </p:nvSpPr>
        <p:spPr>
          <a:prstGeom prst="star5">
            <a:avLst>
              <a:gd name="adj" fmla="val 25162"/>
              <a:gd name="hf" fmla="val 105146"/>
              <a:gd name="vf" fmla="val 110557"/>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Tree>
    <p:extLst>
      <p:ext uri="{BB962C8B-B14F-4D97-AF65-F5344CB8AC3E}">
        <p14:creationId xmlns:p14="http://schemas.microsoft.com/office/powerpoint/2010/main" val="22616299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606096" y="8833932"/>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smtClean="0"/>
              <a:t>B. The GPB 2022 Form</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9</a:t>
            </a:fld>
            <a:endParaRPr/>
          </a:p>
        </p:txBody>
      </p:sp>
      <p:graphicFrame>
        <p:nvGraphicFramePr>
          <p:cNvPr id="3" name="Table 2"/>
          <p:cNvGraphicFramePr>
            <a:graphicFrameLocks noGrp="1"/>
          </p:cNvGraphicFramePr>
          <p:nvPr>
            <p:extLst>
              <p:ext uri="{D42A27DB-BD31-4B8C-83A1-F6EECF244321}">
                <p14:modId xmlns:p14="http://schemas.microsoft.com/office/powerpoint/2010/main" val="3709347308"/>
              </p:ext>
            </p:extLst>
          </p:nvPr>
        </p:nvGraphicFramePr>
        <p:xfrm>
          <a:off x="2531766" y="2896444"/>
          <a:ext cx="8507412" cy="2894756"/>
        </p:xfrm>
        <a:graphic>
          <a:graphicData uri="http://schemas.openxmlformats.org/drawingml/2006/table">
            <a:tbl>
              <a:tblPr/>
              <a:tblGrid>
                <a:gridCol w="899889"/>
                <a:gridCol w="899889"/>
                <a:gridCol w="899889"/>
                <a:gridCol w="899889"/>
                <a:gridCol w="899889"/>
                <a:gridCol w="899889"/>
                <a:gridCol w="899889"/>
                <a:gridCol w="408411"/>
                <a:gridCol w="899889"/>
                <a:gridCol w="899889"/>
              </a:tblGrid>
              <a:tr h="91530">
                <a:tc gridSpan="10">
                  <a:txBody>
                    <a:bodyPr/>
                    <a:lstStyle/>
                    <a:p>
                      <a:pPr algn="ctr" fontAlgn="b"/>
                      <a:r>
                        <a:rPr lang="en-US" sz="300" b="1" i="0" u="none" strike="noStrike">
                          <a:solidFill>
                            <a:srgbClr val="000000"/>
                          </a:solidFill>
                          <a:effectLst/>
                          <a:latin typeface="Calibri"/>
                        </a:rPr>
                        <a:t>ANNUAL GENDER AND DEVELOPMENT (GAD) PLAN AND BUDGET</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1530">
                <a:tc gridSpan="10">
                  <a:txBody>
                    <a:bodyPr/>
                    <a:lstStyle/>
                    <a:p>
                      <a:pPr algn="ctr" fontAlgn="b"/>
                      <a:r>
                        <a:rPr lang="en-US" sz="300" b="1" i="0" u="none" strike="noStrike">
                          <a:solidFill>
                            <a:srgbClr val="000000"/>
                          </a:solidFill>
                          <a:effectLst/>
                          <a:latin typeface="Calibri"/>
                        </a:rPr>
                        <a:t>FY 2022</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3969">
                <a:tc gridSpan="4">
                  <a:txBody>
                    <a:bodyPr/>
                    <a:lstStyle/>
                    <a:p>
                      <a:pPr algn="l" fontAlgn="t"/>
                      <a:r>
                        <a:rPr lang="en-US" sz="300" b="1" i="0" u="none" strike="noStrike">
                          <a:solidFill>
                            <a:srgbClr val="000000"/>
                          </a:solidFill>
                          <a:effectLst/>
                          <a:latin typeface="Calibri"/>
                        </a:rPr>
                        <a:t>Organization/Bureau/Agency/Region:</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l" fontAlgn="b"/>
                      <a:r>
                        <a:rPr lang="en-US" sz="300" b="1"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854">
                <a:tc>
                  <a:txBody>
                    <a:bodyPr/>
                    <a:lstStyle/>
                    <a:p>
                      <a:pPr algn="l" fontAlgn="t"/>
                      <a:r>
                        <a:rPr lang="en-US" sz="300" b="1" i="0" u="none" strike="noStrike">
                          <a:solidFill>
                            <a:srgbClr val="000000"/>
                          </a:solidFill>
                          <a:effectLst/>
                          <a:latin typeface="Calibri"/>
                        </a:rPr>
                        <a:t>Total Budget/GAA of Bureau/Agency/Region:</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rowSpan="2">
                  <a:txBody>
                    <a:bodyPr/>
                    <a:lstStyle/>
                    <a:p>
                      <a:pPr algn="l" fontAlgn="t"/>
                      <a:r>
                        <a:rPr lang="en-US" sz="300" b="1" i="0" u="none" strike="noStrike">
                          <a:solidFill>
                            <a:srgbClr val="000000"/>
                          </a:solidFill>
                          <a:effectLst/>
                          <a:latin typeface="Calibri"/>
                        </a:rPr>
                        <a:t>Total GAD Budget of Bureau/Agency/Region</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r"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00" b="1" i="0" u="none" strike="noStrike">
                          <a:solidFill>
                            <a:srgbClr val="000000"/>
                          </a:solidFill>
                          <a:effectLst/>
                          <a:latin typeface="Calibri"/>
                        </a:rPr>
                        <a:t>Primary Sources (GAA)</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vMerge="1">
                  <a:txBody>
                    <a:bodyPr/>
                    <a:lstStyle/>
                    <a:p>
                      <a:endParaRPr lang="en-US"/>
                    </a:p>
                  </a:txBody>
                  <a:tcPr/>
                </a:tc>
                <a:tc vMerge="1">
                  <a:txBody>
                    <a:bodyPr/>
                    <a:lstStyle/>
                    <a:p>
                      <a:endParaRPr lang="en-US"/>
                    </a:p>
                  </a:txBody>
                  <a:tcPr/>
                </a:tc>
                <a:tc>
                  <a:txBody>
                    <a:bodyPr/>
                    <a:lstStyle/>
                    <a:p>
                      <a:pPr algn="l" fontAlgn="b"/>
                      <a:r>
                        <a:rPr lang="en-US" sz="300" b="1" i="0" u="none" strike="noStrike">
                          <a:solidFill>
                            <a:srgbClr val="000000"/>
                          </a:solidFill>
                          <a:effectLst/>
                          <a:latin typeface="Calibri"/>
                        </a:rPr>
                        <a:t>Other Sources</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300" b="0" i="0" u="none" strike="noStrike">
                          <a:solidFill>
                            <a:srgbClr val="000000"/>
                          </a:solidFill>
                          <a:effectLst/>
                          <a:latin typeface="Calibri"/>
                        </a:rPr>
                        <a:t>0</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t"/>
                      <a:r>
                        <a:rPr lang="en-US" sz="300" b="1" i="0" u="none" strike="noStrike">
                          <a:solidFill>
                            <a:srgbClr val="000000"/>
                          </a:solidFill>
                          <a:effectLst/>
                          <a:latin typeface="Calibri"/>
                        </a:rPr>
                        <a:t>% of GAD Allocation:</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rowSpan="3">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dirty="0">
                          <a:solidFill>
                            <a:srgbClr val="000000"/>
                          </a:solidFill>
                          <a:effectLst/>
                          <a:latin typeface="Calibri"/>
                        </a:rPr>
                        <a:t>Gender Issue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Cause of</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GAD Result</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Relevant Organization</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300" b="1" i="0" u="none" strike="noStrike">
                          <a:solidFill>
                            <a:srgbClr val="000000"/>
                          </a:solidFill>
                          <a:effectLst/>
                          <a:latin typeface="Calibri"/>
                        </a:rPr>
                        <a:t>GAD Activity</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Performance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300" b="1" i="0" u="none" strike="noStrike">
                          <a:solidFill>
                            <a:srgbClr val="000000"/>
                          </a:solidFill>
                          <a:effectLst/>
                          <a:latin typeface="Calibri"/>
                        </a:rPr>
                        <a:t>GAD Budget</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Source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Responsible Unit</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vMerge="1">
                  <a:txBody>
                    <a:bodyPr/>
                    <a:lstStyle/>
                    <a:p>
                      <a:endParaRPr lang="en-US"/>
                    </a:p>
                  </a:txBody>
                  <a:tcPr/>
                </a:tc>
                <a:tc>
                  <a:txBody>
                    <a:bodyPr/>
                    <a:lstStyle/>
                    <a:p>
                      <a:pPr algn="ctr" fontAlgn="ctr"/>
                      <a:r>
                        <a:rPr lang="en-US" sz="300" b="1" i="0" u="none" strike="noStrike" dirty="0">
                          <a:solidFill>
                            <a:srgbClr val="000000"/>
                          </a:solidFill>
                          <a:effectLst/>
                          <a:latin typeface="Calibri"/>
                        </a:rPr>
                        <a:t>/GAD Mandate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Gender Issue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Statement</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MFO/PAP or PPA</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300" b="1" i="0" u="none" strike="noStrike">
                          <a:solidFill>
                            <a:srgbClr val="000000"/>
                          </a:solidFill>
                          <a:effectLst/>
                          <a:latin typeface="Calibri"/>
                        </a:rPr>
                        <a:t>Indicators</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300" b="1" i="0" u="none" strike="noStrike">
                          <a:solidFill>
                            <a:srgbClr val="000000"/>
                          </a:solidFill>
                          <a:effectLst/>
                          <a:latin typeface="Calibri"/>
                        </a:rPr>
                        <a:t>of Budget</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/Office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vMerge="1">
                  <a:txBody>
                    <a:bodyPr/>
                    <a:lstStyle/>
                    <a:p>
                      <a:endParaRPr lang="en-US"/>
                    </a:p>
                  </a:txBody>
                  <a:tcPr/>
                </a:tc>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/GAD Objective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300" b="1" i="0" u="none" strike="noStrike">
                          <a:solidFill>
                            <a:srgbClr val="000000"/>
                          </a:solidFill>
                          <a:effectLst/>
                          <a:latin typeface="Calibri"/>
                        </a:rPr>
                        <a:t>/Targets</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1</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300" b="1" i="0" u="none" strike="noStrike">
                          <a:solidFill>
                            <a:srgbClr val="000000"/>
                          </a:solidFill>
                          <a:effectLst/>
                          <a:latin typeface="Calibri"/>
                        </a:rPr>
                        <a:t>2</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3</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4</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5</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6</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7</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8</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a:rPr>
                        <a:t>9</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gridSpan="10">
                  <a:txBody>
                    <a:bodyPr/>
                    <a:lstStyle/>
                    <a:p>
                      <a:pPr algn="ctr" fontAlgn="b"/>
                      <a:r>
                        <a:rPr lang="en-US" sz="300" b="1" i="0" u="none" strike="noStrike">
                          <a:solidFill>
                            <a:srgbClr val="000000"/>
                          </a:solidFill>
                          <a:effectLst/>
                          <a:latin typeface="Calibri"/>
                        </a:rPr>
                        <a:t>CLIENT-FOCUSED ACTIVITIES</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3969">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gridSpan="10">
                  <a:txBody>
                    <a:bodyPr/>
                    <a:lstStyle/>
                    <a:p>
                      <a:pPr algn="ctr" fontAlgn="b"/>
                      <a:r>
                        <a:rPr lang="en-US" sz="300" b="1" i="0" u="none" strike="noStrike" dirty="0">
                          <a:solidFill>
                            <a:srgbClr val="000000"/>
                          </a:solidFill>
                          <a:effectLst/>
                          <a:latin typeface="Calibri"/>
                        </a:rPr>
                        <a:t>ORGANIZATION-FOCUSED ACTIVITIES</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3969">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dirty="0">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gridSpan="10">
                  <a:txBody>
                    <a:bodyPr/>
                    <a:lstStyle/>
                    <a:p>
                      <a:pPr algn="ctr" fontAlgn="b"/>
                      <a:r>
                        <a:rPr lang="en-US" sz="300" b="1" i="0" u="none" strike="noStrike">
                          <a:solidFill>
                            <a:srgbClr val="000000"/>
                          </a:solidFill>
                          <a:effectLst/>
                          <a:latin typeface="Calibri"/>
                        </a:rPr>
                        <a:t>ATTRIBUTED PROGRAM</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3969">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4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sk-SK" sz="300" b="0" i="0" u="none" strike="noStrike">
                          <a:solidFill>
                            <a:srgbClr val="000000"/>
                          </a:solidFill>
                          <a:effectLst/>
                          <a:latin typeface="Calibri"/>
                        </a:rPr>
                        <a:t> </a:t>
                      </a:r>
                    </a:p>
                  </a:txBody>
                  <a:tcPr marL="4295" marR="4295" marT="42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gridSpan="7">
                  <a:txBody>
                    <a:bodyPr/>
                    <a:lstStyle/>
                    <a:p>
                      <a:pPr algn="r" fontAlgn="b"/>
                      <a:r>
                        <a:rPr lang="en-US" sz="300" b="1" i="0" u="none" strike="noStrike">
                          <a:solidFill>
                            <a:srgbClr val="000000"/>
                          </a:solidFill>
                          <a:effectLst/>
                          <a:latin typeface="Calibri"/>
                        </a:rPr>
                        <a:t>SUB-TOTAL</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530">
                <a:tc gridSpan="7">
                  <a:txBody>
                    <a:bodyPr/>
                    <a:lstStyle/>
                    <a:p>
                      <a:pPr algn="r" fontAlgn="b"/>
                      <a:r>
                        <a:rPr lang="en-US" sz="300" b="1" i="0" u="none" strike="noStrike">
                          <a:solidFill>
                            <a:srgbClr val="000000"/>
                          </a:solidFill>
                          <a:effectLst/>
                          <a:latin typeface="Calibri"/>
                        </a:rPr>
                        <a:t>TOTAL GAD BUDGET</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b"/>
                      <a:r>
                        <a:rPr lang="sk-SK" sz="3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69">
                <a:tc>
                  <a:txBody>
                    <a:bodyPr/>
                    <a:lstStyle/>
                    <a:p>
                      <a:pPr algn="l" fontAlgn="ctr"/>
                      <a:r>
                        <a:rPr lang="en-US" sz="300" b="1" i="0" u="none" strike="noStrike">
                          <a:solidFill>
                            <a:srgbClr val="000000"/>
                          </a:solidFill>
                          <a:effectLst/>
                          <a:latin typeface="Calibri"/>
                        </a:rPr>
                        <a:t>Prepared By:</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300" b="1" i="0" u="none" strike="noStrike">
                          <a:solidFill>
                            <a:srgbClr val="000000"/>
                          </a:solidFill>
                          <a:effectLst/>
                          <a:latin typeface="Calibri"/>
                        </a:rPr>
                        <a:t>Approved By:</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300" b="1" i="0" u="none" strike="noStrike">
                          <a:solidFill>
                            <a:srgbClr val="000000"/>
                          </a:solidFill>
                          <a:effectLst/>
                          <a:latin typeface="Calibri"/>
                        </a:rPr>
                        <a:t>Date:</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568">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300" b="1" i="0" u="none" strike="noStrike">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300" b="1" i="0" u="none" strike="noStrike" dirty="0">
                          <a:solidFill>
                            <a:srgbClr val="000000"/>
                          </a:solidFill>
                          <a:effectLst/>
                          <a:latin typeface="Calibri"/>
                        </a:rPr>
                        <a:t> </a:t>
                      </a:r>
                    </a:p>
                  </a:txBody>
                  <a:tcPr marL="4295" marR="4295" marT="42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dirty="0">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400" b="0" i="0" u="none" strike="noStrike" dirty="0">
                          <a:solidFill>
                            <a:srgbClr val="000000"/>
                          </a:solidFill>
                          <a:effectLst/>
                          <a:latin typeface="Calibri"/>
                        </a:rPr>
                        <a:t> </a:t>
                      </a:r>
                    </a:p>
                  </a:txBody>
                  <a:tcPr marL="4295" marR="4295" marT="42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2536675" y="2156843"/>
            <a:ext cx="850250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Annex B in Memorandum on GPB 2022 preparation</a:t>
            </a:r>
            <a:endParaRPr kumimoji="0" lang="en-US" sz="28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5" name="TextBox 4"/>
          <p:cNvSpPr txBox="1"/>
          <p:nvPr/>
        </p:nvSpPr>
        <p:spPr>
          <a:xfrm>
            <a:off x="2709333" y="6030398"/>
            <a:ext cx="8329845" cy="20108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584200" rtl="0" fontAlgn="auto" latinLnBrk="0" hangingPunct="0">
              <a:lnSpc>
                <a:spcPct val="100000"/>
              </a:lnSpc>
              <a:spcBef>
                <a:spcPts val="0"/>
              </a:spcBef>
              <a:spcAft>
                <a:spcPts val="0"/>
              </a:spcAft>
              <a:buClrTx/>
              <a:buSzTx/>
              <a:tabLst/>
            </a:pPr>
            <a:r>
              <a:rPr kumimoji="0" lang="en-US" sz="2800" b="1" i="0" u="sng" strike="noStrike" cap="none" spc="0" normalizeH="0" baseline="0" dirty="0" smtClean="0">
                <a:ln>
                  <a:noFill/>
                </a:ln>
                <a:solidFill>
                  <a:srgbClr val="303841"/>
                </a:solidFill>
                <a:effectLst/>
                <a:uFillTx/>
                <a:sym typeface="Gill Sans SemiBold"/>
              </a:rPr>
              <a:t>Note well:</a:t>
            </a:r>
          </a:p>
          <a:p>
            <a:pPr marL="342900" marR="0" indent="-342900" algn="l" defTabSz="584200" rtl="0" fontAlgn="auto" latinLnBrk="0" hangingPunct="0">
              <a:lnSpc>
                <a:spcPct val="100000"/>
              </a:lnSpc>
              <a:spcBef>
                <a:spcPts val="0"/>
              </a:spcBef>
              <a:spcAft>
                <a:spcPts val="0"/>
              </a:spcAft>
              <a:buClrTx/>
              <a:buSzTx/>
              <a:buFont typeface="Arial"/>
              <a:buChar char="•"/>
              <a:tabLst/>
            </a:pPr>
            <a:r>
              <a:rPr kumimoji="0" lang="en-US" sz="2400" b="0" i="0" u="none" strike="noStrike" cap="none" spc="0" normalizeH="0" baseline="0" dirty="0" smtClean="0">
                <a:ln>
                  <a:noFill/>
                </a:ln>
                <a:solidFill>
                  <a:srgbClr val="303841"/>
                </a:solidFill>
                <a:effectLst/>
                <a:uFillTx/>
                <a:sym typeface="Gill Sans SemiBold"/>
              </a:rPr>
              <a:t>If the submitted GPB 2022 is not using this form,</a:t>
            </a:r>
            <a:r>
              <a:rPr kumimoji="0" lang="en-US" sz="2400" b="0" i="0" u="none" strike="noStrike" cap="none" spc="0" normalizeH="0" dirty="0" smtClean="0">
                <a:ln>
                  <a:noFill/>
                </a:ln>
                <a:solidFill>
                  <a:srgbClr val="303841"/>
                </a:solidFill>
                <a:effectLst/>
                <a:uFillTx/>
                <a:sym typeface="Gill Sans SemiBold"/>
              </a:rPr>
              <a:t> it will not be accepted</a:t>
            </a:r>
          </a:p>
          <a:p>
            <a:pPr marL="342900" marR="0" indent="-342900" algn="l" defTabSz="584200" rtl="0" fontAlgn="auto" latinLnBrk="0" hangingPunct="0">
              <a:lnSpc>
                <a:spcPct val="100000"/>
              </a:lnSpc>
              <a:spcBef>
                <a:spcPts val="0"/>
              </a:spcBef>
              <a:spcAft>
                <a:spcPts val="0"/>
              </a:spcAft>
              <a:buClrTx/>
              <a:buSzTx/>
              <a:buFont typeface="Arial"/>
              <a:buChar char="•"/>
              <a:tabLst/>
            </a:pPr>
            <a:r>
              <a:rPr lang="en-US" sz="2400" dirty="0" smtClean="0"/>
              <a:t>Information here should be consolidated at the bureau, agency, region level for submission to NGFPS</a:t>
            </a:r>
            <a:endParaRPr kumimoji="0" lang="en-US" sz="2400" b="0" i="0" u="none" strike="noStrike" cap="none" spc="0" normalizeH="0" baseline="0" dirty="0">
              <a:ln>
                <a:noFill/>
              </a:ln>
              <a:solidFill>
                <a:srgbClr val="303841"/>
              </a:solidFill>
              <a:effectLst/>
              <a:uFillTx/>
              <a:sym typeface="Gill Sans SemiBold"/>
            </a:endParaRPr>
          </a:p>
        </p:txBody>
      </p:sp>
    </p:spTree>
    <p:extLst>
      <p:ext uri="{BB962C8B-B14F-4D97-AF65-F5344CB8AC3E}">
        <p14:creationId xmlns:p14="http://schemas.microsoft.com/office/powerpoint/2010/main" val="395745142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606099" y="8817535"/>
            <a:ext cx="2411680" cy="318036"/>
          </a:xfrm>
          <a:prstGeom prst="rect">
            <a:avLst/>
          </a:prstGeom>
        </p:spPr>
        <p:txBody>
          <a:bodyPr/>
          <a:lstStyle/>
          <a:p>
            <a:r>
              <a:rPr lang="x-none" dirty="0" smtClean="0"/>
              <a:t>GAD Training September 2021</a:t>
            </a:r>
            <a:r>
              <a:rPr dirty="0" smtClean="0"/>
              <a:t> </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smtClean="0"/>
              <a:t>B. The GPB 2022 Form</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10</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aphicFrame>
        <p:nvGraphicFramePr>
          <p:cNvPr id="7" name="Table 6"/>
          <p:cNvGraphicFramePr>
            <a:graphicFrameLocks noGrp="1"/>
          </p:cNvGraphicFramePr>
          <p:nvPr>
            <p:extLst>
              <p:ext uri="{D42A27DB-BD31-4B8C-83A1-F6EECF244321}">
                <p14:modId xmlns:p14="http://schemas.microsoft.com/office/powerpoint/2010/main" val="1184764863"/>
              </p:ext>
            </p:extLst>
          </p:nvPr>
        </p:nvGraphicFramePr>
        <p:xfrm>
          <a:off x="2265742" y="2016059"/>
          <a:ext cx="9333592" cy="6801476"/>
        </p:xfrm>
        <a:graphic>
          <a:graphicData uri="http://schemas.openxmlformats.org/drawingml/2006/table">
            <a:tbl>
              <a:tblPr/>
              <a:tblGrid>
                <a:gridCol w="1122072"/>
                <a:gridCol w="3774239"/>
                <a:gridCol w="4437281"/>
              </a:tblGrid>
              <a:tr h="656765">
                <a:tc>
                  <a:txBody>
                    <a:bodyPr/>
                    <a:lstStyle/>
                    <a:p>
                      <a:pPr algn="ctr" fontAlgn="b"/>
                      <a:r>
                        <a:rPr lang="en-US" sz="2000" b="1" i="0" u="none" strike="noStrike" dirty="0">
                          <a:solidFill>
                            <a:srgbClr val="0000FF"/>
                          </a:solidFill>
                          <a:effectLst/>
                          <a:latin typeface="Calibri"/>
                        </a:rPr>
                        <a:t>Row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FF"/>
                          </a:solidFill>
                          <a:effectLst/>
                          <a:latin typeface="Calibri"/>
                        </a:rPr>
                        <a:t>What information </a:t>
                      </a:r>
                      <a:endParaRPr lang="en-US" sz="2000" b="1" i="0" u="none" strike="noStrike" dirty="0" smtClean="0">
                        <a:solidFill>
                          <a:srgbClr val="0000FF"/>
                        </a:solidFill>
                        <a:effectLst/>
                        <a:latin typeface="Calibri"/>
                      </a:endParaRPr>
                    </a:p>
                    <a:p>
                      <a:pPr algn="ctr" fontAlgn="b"/>
                      <a:r>
                        <a:rPr lang="en-US" sz="2000" b="1" i="0" u="none" strike="noStrike" dirty="0" smtClean="0">
                          <a:solidFill>
                            <a:srgbClr val="0000FF"/>
                          </a:solidFill>
                          <a:effectLst/>
                          <a:latin typeface="Calibri"/>
                        </a:rPr>
                        <a:t>is </a:t>
                      </a:r>
                      <a:r>
                        <a:rPr lang="en-US" sz="2000" b="1" i="0" u="none" strike="noStrike" dirty="0">
                          <a:solidFill>
                            <a:srgbClr val="0000FF"/>
                          </a:solidFill>
                          <a:effectLst/>
                          <a:latin typeface="Calibri"/>
                        </a:rPr>
                        <a:t>asked for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FF"/>
                          </a:solidFill>
                          <a:effectLst/>
                          <a:latin typeface="Calibri"/>
                        </a:rPr>
                        <a:t>Expected input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765">
                <a:tc>
                  <a:txBody>
                    <a:bodyPr/>
                    <a:lstStyle/>
                    <a:p>
                      <a:pPr algn="ctr" fontAlgn="b"/>
                      <a:r>
                        <a:rPr lang="en-US" sz="2000" b="0" i="0" u="none" strike="noStrike" dirty="0">
                          <a:solidFill>
                            <a:srgbClr val="FF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ctr" fontAlgn="b"/>
                      <a:r>
                        <a:rPr lang="en-US" sz="2000" b="0" i="0" u="none" strike="noStrike" dirty="0">
                          <a:solidFill>
                            <a:srgbClr val="000000"/>
                          </a:solidFill>
                          <a:effectLst/>
                          <a:latin typeface="Calibri"/>
                        </a:rPr>
                        <a:t>Annual Gender and Development Plan and Budget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r>
              <a:tr h="656765">
                <a:tc>
                  <a:txBody>
                    <a:bodyPr/>
                    <a:lstStyle/>
                    <a:p>
                      <a:pPr algn="ctr" fontAlgn="b"/>
                      <a:r>
                        <a:rPr lang="is-IS" sz="2000" b="0" i="0" u="none" strike="noStrike" dirty="0">
                          <a:solidFill>
                            <a:srgbClr val="FF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effectLst/>
                          <a:latin typeface="Calibri"/>
                        </a:rPr>
                        <a:t>FY 2022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656765">
                <a:tc>
                  <a:txBody>
                    <a:bodyPr/>
                    <a:lstStyle/>
                    <a:p>
                      <a:pPr algn="ctr" fontAlgn="b"/>
                      <a:r>
                        <a:rPr lang="en-US" sz="2000" b="0" i="0" u="none" strike="noStrike" dirty="0">
                          <a:solidFill>
                            <a:srgbClr val="FF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000" b="0" i="0" u="none" strike="noStrike" dirty="0" smtClean="0">
                          <a:solidFill>
                            <a:srgbClr val="000000"/>
                          </a:solidFill>
                          <a:effectLst/>
                          <a:latin typeface="Calibri"/>
                        </a:rPr>
                        <a:t>Organization</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000" b="0" i="0" u="none" strike="noStrike" dirty="0">
                          <a:solidFill>
                            <a:srgbClr val="000000"/>
                          </a:solidFill>
                          <a:effectLst/>
                          <a:latin typeface="Calibri"/>
                        </a:rPr>
                        <a:t>What bureau, DENR region, agency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656765">
                <a:tc>
                  <a:txBody>
                    <a:bodyPr/>
                    <a:lstStyle/>
                    <a:p>
                      <a:pPr algn="ctr" fontAlgn="b"/>
                      <a:r>
                        <a:rPr lang="en-US" sz="2000" b="0" i="0" u="none" strike="noStrike" dirty="0" smtClean="0">
                          <a:solidFill>
                            <a:srgbClr val="FF0000"/>
                          </a:solidFill>
                          <a:effectLst/>
                          <a:latin typeface="Calibri"/>
                        </a:rPr>
                        <a:t>4</a:t>
                      </a:r>
                      <a:endParaRPr lang="en-US" sz="2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smtClean="0">
                          <a:solidFill>
                            <a:srgbClr val="000000"/>
                          </a:solidFill>
                          <a:effectLst/>
                          <a:latin typeface="Calibri"/>
                        </a:rPr>
                        <a:t>Organization</a:t>
                      </a:r>
                      <a:r>
                        <a:rPr lang="en-US" sz="2000" b="0" i="0" u="none" strike="noStrike" baseline="0" dirty="0" smtClean="0">
                          <a:solidFill>
                            <a:srgbClr val="000000"/>
                          </a:solidFill>
                          <a:effectLst/>
                          <a:latin typeface="Calibri"/>
                        </a:rPr>
                        <a:t> hierarchy</a:t>
                      </a:r>
                      <a:endParaRPr lang="en-US" sz="20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smtClean="0">
                          <a:solidFill>
                            <a:srgbClr val="000000"/>
                          </a:solidFill>
                          <a:effectLst/>
                          <a:latin typeface="Calibri"/>
                        </a:rPr>
                        <a:t>DENR</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765">
                <a:tc>
                  <a:txBody>
                    <a:bodyPr/>
                    <a:lstStyle/>
                    <a:p>
                      <a:pPr algn="ctr" fontAlgn="b"/>
                      <a:r>
                        <a:rPr lang="en-US" sz="2000" b="0" i="0" u="none" strike="noStrike" dirty="0" smtClean="0">
                          <a:solidFill>
                            <a:srgbClr val="FF0000"/>
                          </a:solidFill>
                          <a:effectLst/>
                          <a:latin typeface="Calibri"/>
                        </a:rPr>
                        <a:t>5</a:t>
                      </a:r>
                      <a:endParaRPr lang="en-US" sz="2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smtClean="0">
                          <a:solidFill>
                            <a:srgbClr val="000000"/>
                          </a:solidFill>
                          <a:effectLst/>
                          <a:latin typeface="Calibri"/>
                        </a:rPr>
                        <a:t>Total budget of the organization</a:t>
                      </a:r>
                      <a:endParaRPr lang="en-US" sz="20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smtClean="0">
                          <a:solidFill>
                            <a:srgbClr val="000000"/>
                          </a:solidFill>
                          <a:effectLst/>
                          <a:latin typeface="Calibri"/>
                        </a:rPr>
                        <a:t>Total budget of bureau or region or agency/office preparing the GPB</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765">
                <a:tc>
                  <a:txBody>
                    <a:bodyPr/>
                    <a:lstStyle/>
                    <a:p>
                      <a:pPr algn="ctr" fontAlgn="b"/>
                      <a:r>
                        <a:rPr lang="en-US" sz="2000" b="0" i="0" u="none" strike="noStrike" dirty="0">
                          <a:solidFill>
                            <a:srgbClr val="FF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b"/>
                      <a:r>
                        <a:rPr lang="en-US" sz="2000" b="0" i="0" u="none" strike="noStrike" dirty="0">
                          <a:solidFill>
                            <a:srgbClr val="000000"/>
                          </a:solidFill>
                          <a:effectLst/>
                          <a:latin typeface="Calibri"/>
                        </a:rPr>
                        <a:t>Total GAD Budget/</a:t>
                      </a:r>
                      <a:r>
                        <a:rPr lang="en-US" sz="2000" b="0" i="0" u="none" strike="noStrike" dirty="0" smtClean="0">
                          <a:solidFill>
                            <a:srgbClr val="000000"/>
                          </a:solidFill>
                          <a:effectLst/>
                          <a:latin typeface="Calibri"/>
                        </a:rPr>
                        <a:t>GAA</a:t>
                      </a:r>
                      <a:endParaRPr lang="en-US" sz="20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Budget amount sourced from GAA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765">
                <a:tc>
                  <a:txBody>
                    <a:bodyPr/>
                    <a:lstStyle/>
                    <a:p>
                      <a:pPr algn="ctr" fontAlgn="b"/>
                      <a:r>
                        <a:rPr lang="en-US" sz="2000" b="0" i="0" u="none" strike="noStrike" dirty="0" smtClean="0">
                          <a:solidFill>
                            <a:srgbClr val="FF0000"/>
                          </a:solidFill>
                          <a:effectLst/>
                          <a:latin typeface="Calibri"/>
                        </a:rPr>
                        <a:t>7</a:t>
                      </a:r>
                      <a:endParaRPr lang="en-US" sz="2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2000" b="0" i="0" u="none" strike="noStrike">
                          <a:solidFill>
                            <a:srgbClr val="000000"/>
                          </a:solidFill>
                          <a:effectLst/>
                          <a:latin typeface="Calibri"/>
                        </a:rPr>
                        <a:t>Budget amount from other sources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7356">
                <a:tc>
                  <a:txBody>
                    <a:bodyPr/>
                    <a:lstStyle/>
                    <a:p>
                      <a:pPr algn="ctr" fontAlgn="b"/>
                      <a:r>
                        <a:rPr lang="en-US" sz="2000" b="0" i="0" u="none" strike="noStrike" dirty="0">
                          <a:solidFill>
                            <a:srgbClr val="FF0000"/>
                          </a:solidFill>
                          <a:effectLst/>
                          <a:latin typeface="Calibri"/>
                        </a:rPr>
                        <a:t>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000" b="0" i="0" u="none" strike="noStrike" dirty="0">
                          <a:solidFill>
                            <a:srgbClr val="000000"/>
                          </a:solidFill>
                          <a:effectLst/>
                          <a:latin typeface="Calibri"/>
                        </a:rPr>
                        <a:t>% of GAD </a:t>
                      </a:r>
                      <a:r>
                        <a:rPr lang="en-US" sz="2000" b="0" i="0" u="none" strike="noStrike" dirty="0" smtClean="0">
                          <a:solidFill>
                            <a:srgbClr val="000000"/>
                          </a:solidFill>
                          <a:effectLst/>
                          <a:latin typeface="Calibri"/>
                        </a:rPr>
                        <a:t>allocation:</a:t>
                      </a:r>
                      <a:endParaRPr lang="en-US" sz="20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000" b="0" i="0" u="none" strike="noStrike" dirty="0">
                          <a:solidFill>
                            <a:srgbClr val="000000"/>
                          </a:solidFill>
                          <a:effectLst/>
                          <a:latin typeface="Calibri"/>
                        </a:rPr>
                        <a:t>Total GAD budget of organization (bureau, agency, DENR region)/ Total budget of organization X 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bl>
          </a:graphicData>
        </a:graphic>
      </p:graphicFrame>
    </p:spTree>
    <p:extLst>
      <p:ext uri="{BB962C8B-B14F-4D97-AF65-F5344CB8AC3E}">
        <p14:creationId xmlns:p14="http://schemas.microsoft.com/office/powerpoint/2010/main" val="199764596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title"/>
          </p:nvPr>
        </p:nvSpPr>
        <p:spPr/>
        <p:txBody>
          <a:bodyPr>
            <a:normAutofit fontScale="90000"/>
          </a:bodyPr>
          <a:lstStyle/>
          <a:p>
            <a:r>
              <a:rPr lang="x-none" dirty="0"/>
              <a:t>B. The GPB 2022 Form</a:t>
            </a:r>
            <a:endParaRPr lang="en-US" dirty="0"/>
          </a:p>
        </p:txBody>
      </p:sp>
      <p:sp>
        <p:nvSpPr>
          <p:cNvPr id="6" name="Slide Number Placeholder 5"/>
          <p:cNvSpPr>
            <a:spLocks noGrp="1"/>
          </p:cNvSpPr>
          <p:nvPr>
            <p:ph type="sldNum" sz="quarter" idx="2"/>
          </p:nvPr>
        </p:nvSpPr>
        <p:spPr/>
        <p:txBody>
          <a:bodyPr/>
          <a:lstStyle/>
          <a:p>
            <a:fld id="{86CB4B4D-7CA3-9044-876B-883B54F8677D}" type="slidenum">
              <a:rPr lang="uk-UA" smtClean="0"/>
              <a:t>11</a:t>
            </a:fld>
            <a:endParaRPr lang="uk-UA"/>
          </a:p>
        </p:txBody>
      </p:sp>
      <p:graphicFrame>
        <p:nvGraphicFramePr>
          <p:cNvPr id="7" name="Table 6"/>
          <p:cNvGraphicFramePr>
            <a:graphicFrameLocks noGrp="1"/>
          </p:cNvGraphicFramePr>
          <p:nvPr>
            <p:extLst>
              <p:ext uri="{D42A27DB-BD31-4B8C-83A1-F6EECF244321}">
                <p14:modId xmlns:p14="http://schemas.microsoft.com/office/powerpoint/2010/main" val="413833676"/>
              </p:ext>
            </p:extLst>
          </p:nvPr>
        </p:nvGraphicFramePr>
        <p:xfrm>
          <a:off x="2531766" y="2309946"/>
          <a:ext cx="8507412" cy="6342888"/>
        </p:xfrm>
        <a:graphic>
          <a:graphicData uri="http://schemas.openxmlformats.org/drawingml/2006/table">
            <a:tbl>
              <a:tblPr/>
              <a:tblGrid>
                <a:gridCol w="2835804"/>
                <a:gridCol w="2835804"/>
                <a:gridCol w="2835804"/>
              </a:tblGrid>
              <a:tr h="927100">
                <a:tc>
                  <a:txBody>
                    <a:bodyPr/>
                    <a:lstStyle/>
                    <a:p>
                      <a:pPr algn="ctr" fontAlgn="ctr"/>
                      <a:r>
                        <a:rPr lang="en-US" sz="2800" b="1" i="0" u="none" strike="noStrike" dirty="0">
                          <a:solidFill>
                            <a:srgbClr val="0000FF"/>
                          </a:solidFill>
                          <a:effectLst/>
                          <a:latin typeface="Calibri"/>
                        </a:rPr>
                        <a:t>Gender </a:t>
                      </a:r>
                      <a:r>
                        <a:rPr lang="en-US" sz="2800" b="1" i="0" u="none" strike="noStrike" dirty="0" smtClean="0">
                          <a:solidFill>
                            <a:srgbClr val="0000FF"/>
                          </a:solidFill>
                          <a:effectLst/>
                          <a:latin typeface="Calibri"/>
                        </a:rPr>
                        <a:t>Issue/ GAD Mandate</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a:solidFill>
                            <a:srgbClr val="0000FF"/>
                          </a:solidFill>
                          <a:effectLst/>
                          <a:latin typeface="Calibri"/>
                        </a:rPr>
                        <a:t>Cause </a:t>
                      </a:r>
                      <a:r>
                        <a:rPr lang="en-US" sz="2800" b="1" i="0" u="none" strike="noStrike" dirty="0" smtClean="0">
                          <a:solidFill>
                            <a:srgbClr val="0000FF"/>
                          </a:solidFill>
                          <a:effectLst/>
                          <a:latin typeface="Calibri"/>
                        </a:rPr>
                        <a:t>of Gender Issue</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a:solidFill>
                            <a:srgbClr val="0000FF"/>
                          </a:solidFill>
                          <a:effectLst/>
                          <a:latin typeface="Calibri"/>
                        </a:rPr>
                        <a:t>GAD </a:t>
                      </a:r>
                      <a:r>
                        <a:rPr lang="en-US" sz="2800" b="1" i="0" u="none" strike="noStrike" dirty="0" smtClean="0">
                          <a:solidFill>
                            <a:srgbClr val="0000FF"/>
                          </a:solidFill>
                          <a:effectLst/>
                          <a:latin typeface="Calibri"/>
                        </a:rPr>
                        <a:t>Result Statement/Objective</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algn="ctr" fontAlgn="ctr"/>
                      <a:r>
                        <a:rPr lang="en-US" sz="2800" b="1" i="0" u="none" strike="noStrike" dirty="0">
                          <a:solidFill>
                            <a:srgbClr val="FF0000"/>
                          </a:solidFill>
                          <a:effectLst/>
                          <a:latin typeface="Calibri"/>
                        </a:rPr>
                        <a:t>1</a:t>
                      </a: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2800" b="1" i="0" u="none" strike="noStrike" dirty="0">
                          <a:solidFill>
                            <a:srgbClr val="FF0000"/>
                          </a:solidFill>
                          <a:effectLst/>
                          <a:latin typeface="Calibri"/>
                        </a:rPr>
                        <a:t>2</a:t>
                      </a: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a:solidFill>
                            <a:srgbClr val="FF0000"/>
                          </a:solidFill>
                          <a:effectLst/>
                          <a:latin typeface="Calibri"/>
                        </a:rPr>
                        <a:t>3</a:t>
                      </a: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algn="l" fontAlgn="b"/>
                      <a:r>
                        <a:rPr lang="sk-SK" sz="2400" b="0" i="0" u="none" strike="noStrike" dirty="0" smtClean="0">
                          <a:solidFill>
                            <a:srgbClr val="000000"/>
                          </a:solidFill>
                          <a:effectLst/>
                          <a:latin typeface="Calibri"/>
                        </a:rPr>
                        <a:t>Gender issue (gender inequality or discrimination) to address; </a:t>
                      </a:r>
                    </a:p>
                    <a:p>
                      <a:pPr algn="l" fontAlgn="b"/>
                      <a:r>
                        <a:rPr lang="sk-SK" sz="2400" b="0" i="0" u="none" strike="noStrike" dirty="0" smtClean="0">
                          <a:solidFill>
                            <a:srgbClr val="000000"/>
                          </a:solidFill>
                          <a:effectLst/>
                          <a:latin typeface="Calibri"/>
                        </a:rPr>
                        <a:t>Issues</a:t>
                      </a:r>
                      <a:r>
                        <a:rPr lang="sk-SK" sz="2400" b="0" i="0" u="none" strike="noStrike" baseline="0" dirty="0" smtClean="0">
                          <a:solidFill>
                            <a:srgbClr val="000000"/>
                          </a:solidFill>
                          <a:effectLst/>
                          <a:latin typeface="Calibri"/>
                        </a:rPr>
                        <a:t> and mandates in GAD Strategic Plan 2021-2025;</a:t>
                      </a:r>
                    </a:p>
                    <a:p>
                      <a:pPr algn="l" fontAlgn="b"/>
                      <a:r>
                        <a:rPr lang="sk-SK" sz="2400" b="0" i="0" u="none" strike="noStrike" baseline="0" dirty="0" smtClean="0">
                          <a:solidFill>
                            <a:srgbClr val="000000"/>
                          </a:solidFill>
                          <a:effectLst/>
                          <a:latin typeface="Calibri"/>
                        </a:rPr>
                        <a:t>Other issues and mandates not covered by the Strategic Plan</a:t>
                      </a:r>
                      <a:r>
                        <a:rPr lang="sk-SK" sz="2800" b="0" i="0" u="none" strike="noStrike" dirty="0" smtClean="0">
                          <a:solidFill>
                            <a:srgbClr val="000000"/>
                          </a:solidFill>
                          <a:effectLst/>
                          <a:latin typeface="Calibri"/>
                        </a:rPr>
                        <a:t> </a:t>
                      </a:r>
                    </a:p>
                    <a:p>
                      <a:pPr algn="ctr" fontAlgn="ctr"/>
                      <a:endParaRPr lang="en-US" sz="28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k-SK" sz="2800" b="0" i="0" u="none" strike="noStrike" dirty="0" smtClean="0">
                          <a:solidFill>
                            <a:srgbClr val="000000"/>
                          </a:solidFill>
                          <a:effectLst/>
                          <a:latin typeface="Calibri"/>
                        </a:rPr>
                        <a:t>Cause particular to your</a:t>
                      </a:r>
                      <a:r>
                        <a:rPr lang="sk-SK" sz="2800" b="0" i="0" u="none" strike="noStrike" baseline="0" dirty="0" smtClean="0">
                          <a:solidFill>
                            <a:srgbClr val="000000"/>
                          </a:solidFill>
                          <a:effectLst/>
                          <a:latin typeface="Calibri"/>
                        </a:rPr>
                        <a:t> </a:t>
                      </a:r>
                      <a:r>
                        <a:rPr lang="sk-SK" sz="2800" b="0" i="0" u="none" strike="noStrike" dirty="0" smtClean="0">
                          <a:solidFill>
                            <a:srgbClr val="000000"/>
                          </a:solidFill>
                          <a:effectLst/>
                          <a:latin typeface="Calibri"/>
                        </a:rPr>
                        <a:t>program area or sector</a:t>
                      </a:r>
                      <a:endParaRPr lang="is-IS" sz="28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584200" rtl="0" eaLnBrk="1" fontAlgn="ctr" latinLnBrk="0" hangingPunct="1">
                        <a:lnSpc>
                          <a:spcPct val="100000"/>
                        </a:lnSpc>
                        <a:spcBef>
                          <a:spcPts val="0"/>
                        </a:spcBef>
                        <a:spcAft>
                          <a:spcPts val="0"/>
                        </a:spcAft>
                        <a:buClrTx/>
                        <a:buSzTx/>
                        <a:buFontTx/>
                        <a:buNone/>
                        <a:tabLst/>
                        <a:defRPr/>
                      </a:pPr>
                      <a:r>
                        <a:rPr lang="en-US" sz="2800" b="0" i="0" u="none" strike="noStrike" dirty="0" smtClean="0">
                          <a:solidFill>
                            <a:srgbClr val="000000"/>
                          </a:solidFill>
                          <a:effectLst/>
                          <a:latin typeface="Calibri"/>
                        </a:rPr>
                        <a:t>Result/objective of activity for your program area/sector</a:t>
                      </a:r>
                    </a:p>
                    <a:p>
                      <a:pPr algn="l" fontAlgn="ctr"/>
                      <a:endParaRPr lang="en-US" sz="28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4867111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9292924" y="8817535"/>
            <a:ext cx="2733233" cy="318036"/>
          </a:xfrm>
        </p:spPr>
        <p:txBody>
          <a:bodyPr/>
          <a:lstStyle/>
          <a:p>
            <a:r>
              <a:rPr lang="en-US" dirty="0" smtClean="0"/>
              <a:t>GAD Training, September 10, 2021</a:t>
            </a:r>
            <a:endParaRPr lang="en-US" dirty="0"/>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title"/>
          </p:nvPr>
        </p:nvSpPr>
        <p:spPr/>
        <p:txBody>
          <a:bodyPr>
            <a:normAutofit fontScale="90000"/>
          </a:bodyPr>
          <a:lstStyle/>
          <a:p>
            <a:r>
              <a:rPr lang="x-none" dirty="0"/>
              <a:t>B. The GPB 2022 Form</a:t>
            </a:r>
            <a:endParaRPr lang="en-US" dirty="0"/>
          </a:p>
        </p:txBody>
      </p:sp>
      <p:sp>
        <p:nvSpPr>
          <p:cNvPr id="6" name="Slide Number Placeholder 5"/>
          <p:cNvSpPr>
            <a:spLocks noGrp="1"/>
          </p:cNvSpPr>
          <p:nvPr>
            <p:ph type="sldNum" sz="quarter" idx="2"/>
          </p:nvPr>
        </p:nvSpPr>
        <p:spPr/>
        <p:txBody>
          <a:bodyPr/>
          <a:lstStyle/>
          <a:p>
            <a:fld id="{86CB4B4D-7CA3-9044-876B-883B54F8677D}" type="slidenum">
              <a:rPr lang="uk-UA" smtClean="0"/>
              <a:t>12</a:t>
            </a:fld>
            <a:endParaRPr lang="uk-UA"/>
          </a:p>
        </p:txBody>
      </p:sp>
      <p:graphicFrame>
        <p:nvGraphicFramePr>
          <p:cNvPr id="7" name="Table 6"/>
          <p:cNvGraphicFramePr>
            <a:graphicFrameLocks noGrp="1"/>
          </p:cNvGraphicFramePr>
          <p:nvPr>
            <p:extLst>
              <p:ext uri="{D42A27DB-BD31-4B8C-83A1-F6EECF244321}">
                <p14:modId xmlns:p14="http://schemas.microsoft.com/office/powerpoint/2010/main" val="241073584"/>
              </p:ext>
            </p:extLst>
          </p:nvPr>
        </p:nvGraphicFramePr>
        <p:xfrm>
          <a:off x="2531766" y="2309946"/>
          <a:ext cx="8507412" cy="6496273"/>
        </p:xfrm>
        <a:graphic>
          <a:graphicData uri="http://schemas.openxmlformats.org/drawingml/2006/table">
            <a:tbl>
              <a:tblPr/>
              <a:tblGrid>
                <a:gridCol w="2835804"/>
                <a:gridCol w="2835804"/>
                <a:gridCol w="2835804"/>
              </a:tblGrid>
              <a:tr h="927100">
                <a:tc>
                  <a:txBody>
                    <a:bodyPr/>
                    <a:lstStyle/>
                    <a:p>
                      <a:pPr algn="ctr" fontAlgn="ctr"/>
                      <a:r>
                        <a:rPr lang="en-US" sz="2800" b="1" i="0" u="none" strike="noStrike" dirty="0" smtClean="0">
                          <a:solidFill>
                            <a:srgbClr val="0000FF"/>
                          </a:solidFill>
                          <a:effectLst/>
                          <a:latin typeface="Calibri"/>
                        </a:rPr>
                        <a:t>Relevant Organization MFO/PAP </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0000FF"/>
                          </a:solidFill>
                          <a:effectLst/>
                          <a:latin typeface="Calibri"/>
                        </a:rPr>
                        <a:t>GAD Activity</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0000FF"/>
                          </a:solidFill>
                          <a:effectLst/>
                          <a:latin typeface="Calibri"/>
                        </a:rPr>
                        <a:t>Performance indicators/Targets</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algn="ctr" fontAlgn="ctr"/>
                      <a:r>
                        <a:rPr lang="en-US" sz="2800" b="1" i="0" u="none" strike="noStrike" dirty="0" smtClean="0">
                          <a:solidFill>
                            <a:srgbClr val="FF0000"/>
                          </a:solidFill>
                          <a:effectLst/>
                          <a:latin typeface="Calibri"/>
                        </a:rPr>
                        <a:t>4</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2800" b="1" i="0" u="none" strike="noStrike" dirty="0" smtClean="0">
                          <a:solidFill>
                            <a:srgbClr val="FF0000"/>
                          </a:solidFill>
                          <a:effectLst/>
                          <a:latin typeface="Calibri"/>
                        </a:rPr>
                        <a:t>5</a:t>
                      </a:r>
                      <a:endParaRPr lang="is-I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FF0000"/>
                          </a:solidFill>
                          <a:effectLst/>
                          <a:latin typeface="Calibri"/>
                        </a:rPr>
                        <a:t>6</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marL="0" marR="0" indent="0" algn="l" defTabSz="584200" rtl="0" eaLnBrk="1" fontAlgn="b" latinLnBrk="0" hangingPunct="1">
                        <a:lnSpc>
                          <a:spcPct val="100000"/>
                        </a:lnSpc>
                        <a:spcBef>
                          <a:spcPts val="0"/>
                        </a:spcBef>
                        <a:spcAft>
                          <a:spcPts val="0"/>
                        </a:spcAft>
                        <a:buClrTx/>
                        <a:buSzTx/>
                        <a:buFontTx/>
                        <a:buNone/>
                        <a:tabLst/>
                        <a:defRPr/>
                      </a:pPr>
                      <a:r>
                        <a:rPr lang="en-US" sz="2800" b="0" i="0" u="none" strike="noStrike" dirty="0" smtClean="0">
                          <a:solidFill>
                            <a:srgbClr val="000000"/>
                          </a:solidFill>
                          <a:effectLst/>
                          <a:latin typeface="Calibri"/>
                        </a:rPr>
                        <a:t>Office/unit/organization that will directly implement activity, or be</a:t>
                      </a:r>
                      <a:r>
                        <a:rPr lang="en-US" sz="2800" b="0" i="0" u="none" strike="noStrike" baseline="0" dirty="0" smtClean="0">
                          <a:solidFill>
                            <a:srgbClr val="000000"/>
                          </a:solidFill>
                          <a:effectLst/>
                          <a:latin typeface="Calibri"/>
                        </a:rPr>
                        <a:t> responsible for MFO/PAP </a:t>
                      </a:r>
                      <a:endParaRPr lang="en-US" sz="2800" b="0" i="0" u="none" strike="noStrike" dirty="0" smtClean="0">
                        <a:solidFill>
                          <a:srgbClr val="000000"/>
                        </a:solidFill>
                        <a:effectLst/>
                        <a:latin typeface="Calibri"/>
                      </a:endParaRPr>
                    </a:p>
                    <a:p>
                      <a:pPr algn="l" fontAlgn="b"/>
                      <a:endParaRPr lang="sk-SK" sz="2800" b="0" i="0" u="none" strike="noStrike" dirty="0" smtClean="0">
                        <a:solidFill>
                          <a:srgbClr val="000000"/>
                        </a:solidFill>
                        <a:effectLst/>
                        <a:latin typeface="Calibri"/>
                      </a:endParaRPr>
                    </a:p>
                    <a:p>
                      <a:pPr algn="ctr" fontAlgn="ctr"/>
                      <a:endParaRPr lang="en-US" sz="28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s-IS" sz="2800" b="0" i="0" u="none" strike="noStrike" dirty="0" smtClean="0">
                          <a:solidFill>
                            <a:srgbClr val="000000"/>
                          </a:solidFill>
                          <a:effectLst/>
                          <a:latin typeface="Calibri"/>
                        </a:rPr>
                        <a:t>Activity specific to program area, sector or specific constituency of planning unit; Specify action to take; exclude activities in attributed programs</a:t>
                      </a:r>
                      <a:endParaRPr lang="is-IS" sz="2800" b="0"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800" b="0" i="0" u="none" strike="noStrike" dirty="0" smtClean="0">
                          <a:solidFill>
                            <a:srgbClr val="000000"/>
                          </a:solidFill>
                          <a:effectLst/>
                          <a:latin typeface="Calibri"/>
                        </a:rPr>
                        <a:t>Same as output indicators; easily verifiable facts </a:t>
                      </a:r>
                      <a:r>
                        <a:rPr lang="mr-IN" sz="2800" b="0" i="0" u="none" strike="noStrike" dirty="0" smtClean="0">
                          <a:solidFill>
                            <a:srgbClr val="000000"/>
                          </a:solidFill>
                          <a:effectLst/>
                          <a:latin typeface="Calibri"/>
                        </a:rPr>
                        <a:t>–</a:t>
                      </a:r>
                      <a:r>
                        <a:rPr lang="en-US" sz="2800" b="0" i="0" u="none" strike="noStrike" dirty="0" smtClean="0">
                          <a:solidFill>
                            <a:srgbClr val="000000"/>
                          </a:solidFill>
                          <a:effectLst/>
                          <a:latin typeface="Calibri"/>
                        </a:rPr>
                        <a:t> </a:t>
                      </a:r>
                      <a:r>
                        <a:rPr lang="en-US" sz="2800" b="0" i="0" u="none" strike="noStrike" dirty="0" err="1" smtClean="0">
                          <a:solidFill>
                            <a:srgbClr val="000000"/>
                          </a:solidFill>
                          <a:effectLst/>
                          <a:latin typeface="Calibri"/>
                        </a:rPr>
                        <a:t>e.g</a:t>
                      </a:r>
                      <a:r>
                        <a:rPr lang="en-US" sz="2800" b="0" i="0" u="none" strike="noStrike" dirty="0" smtClean="0">
                          <a:solidFill>
                            <a:srgbClr val="000000"/>
                          </a:solidFill>
                          <a:effectLst/>
                          <a:latin typeface="Calibri"/>
                        </a:rPr>
                        <a:t> number of activities, participants,</a:t>
                      </a:r>
                      <a:r>
                        <a:rPr lang="en-US" sz="2800" b="0" i="0" u="none" strike="noStrike" baseline="0" dirty="0" smtClean="0">
                          <a:solidFill>
                            <a:srgbClr val="000000"/>
                          </a:solidFill>
                          <a:effectLst/>
                          <a:latin typeface="Calibri"/>
                        </a:rPr>
                        <a:t> </a:t>
                      </a:r>
                      <a:r>
                        <a:rPr lang="en-US" sz="2800" b="1" i="0" u="none" strike="noStrike" baseline="0" dirty="0" smtClean="0">
                          <a:solidFill>
                            <a:srgbClr val="FF0000"/>
                          </a:solidFill>
                          <a:effectLst/>
                          <a:latin typeface="Calibri"/>
                        </a:rPr>
                        <a:t>SDD</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462990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9242124" y="8846670"/>
            <a:ext cx="2733233" cy="318036"/>
          </a:xfrm>
        </p:spPr>
        <p:txBody>
          <a:bodyPr/>
          <a:lstStyle/>
          <a:p>
            <a:r>
              <a:rPr lang="en-US" dirty="0" smtClean="0"/>
              <a:t>GAD Training, September 10, 2021</a:t>
            </a:r>
            <a:endParaRPr lang="en-US" dirty="0"/>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title"/>
          </p:nvPr>
        </p:nvSpPr>
        <p:spPr/>
        <p:txBody>
          <a:bodyPr>
            <a:normAutofit fontScale="90000"/>
          </a:bodyPr>
          <a:lstStyle/>
          <a:p>
            <a:r>
              <a:rPr lang="x-none" dirty="0"/>
              <a:t>B. The GPB 2022 Form</a:t>
            </a:r>
            <a:endParaRPr lang="en-US" dirty="0"/>
          </a:p>
        </p:txBody>
      </p:sp>
      <p:sp>
        <p:nvSpPr>
          <p:cNvPr id="6" name="Slide Number Placeholder 5"/>
          <p:cNvSpPr>
            <a:spLocks noGrp="1"/>
          </p:cNvSpPr>
          <p:nvPr>
            <p:ph type="sldNum" sz="quarter" idx="2"/>
          </p:nvPr>
        </p:nvSpPr>
        <p:spPr/>
        <p:txBody>
          <a:bodyPr/>
          <a:lstStyle/>
          <a:p>
            <a:fld id="{86CB4B4D-7CA3-9044-876B-883B54F8677D}" type="slidenum">
              <a:rPr lang="uk-UA" smtClean="0"/>
              <a:t>13</a:t>
            </a:fld>
            <a:endParaRPr lang="uk-UA"/>
          </a:p>
        </p:txBody>
      </p:sp>
      <p:sp>
        <p:nvSpPr>
          <p:cNvPr id="7" name="TextBox 6"/>
          <p:cNvSpPr txBox="1"/>
          <p:nvPr/>
        </p:nvSpPr>
        <p:spPr>
          <a:xfrm>
            <a:off x="2929467" y="1994389"/>
            <a:ext cx="7924800"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3200" dirty="0" smtClean="0"/>
              <a:t>The “</a:t>
            </a:r>
            <a:r>
              <a:rPr lang="en-US" sz="3200" dirty="0" smtClean="0">
                <a:solidFill>
                  <a:srgbClr val="0000FF"/>
                </a:solidFill>
              </a:rPr>
              <a:t>issue-</a:t>
            </a:r>
            <a:r>
              <a:rPr lang="en-US" sz="3200" dirty="0" smtClean="0">
                <a:solidFill>
                  <a:schemeClr val="accent5">
                    <a:lumMod val="60000"/>
                    <a:lumOff val="40000"/>
                  </a:schemeClr>
                </a:solidFill>
              </a:rPr>
              <a:t>cause-</a:t>
            </a:r>
            <a:r>
              <a:rPr lang="en-US" sz="3200" dirty="0" smtClean="0">
                <a:solidFill>
                  <a:srgbClr val="0000FF"/>
                </a:solidFill>
              </a:rPr>
              <a:t>results/objectives-</a:t>
            </a:r>
            <a:r>
              <a:rPr lang="en-US" sz="3200" dirty="0" smtClean="0">
                <a:solidFill>
                  <a:srgbClr val="FA694E"/>
                </a:solidFill>
              </a:rPr>
              <a:t>activity</a:t>
            </a:r>
            <a:r>
              <a:rPr lang="en-US" sz="3200" dirty="0" smtClean="0"/>
              <a:t>” chain or train</a:t>
            </a:r>
          </a:p>
        </p:txBody>
      </p:sp>
      <p:sp>
        <p:nvSpPr>
          <p:cNvPr id="9" name="TextBox 8"/>
          <p:cNvSpPr txBox="1"/>
          <p:nvPr/>
        </p:nvSpPr>
        <p:spPr>
          <a:xfrm>
            <a:off x="2929467" y="3270770"/>
            <a:ext cx="8109711" cy="50577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584200" rtl="0" fontAlgn="auto" latinLnBrk="0" hangingPunct="0">
              <a:lnSpc>
                <a:spcPct val="100000"/>
              </a:lnSpc>
              <a:spcBef>
                <a:spcPts val="0"/>
              </a:spcBef>
              <a:spcAft>
                <a:spcPts val="0"/>
              </a:spcAft>
              <a:buClrTx/>
              <a:buSzTx/>
              <a:buFontTx/>
              <a:buAutoNum type="arabicPeriod"/>
              <a:tabLst/>
            </a:pPr>
            <a:r>
              <a:rPr lang="en-US" sz="2800" dirty="0" smtClean="0"/>
              <a:t>The “issue” should be an existing gender inequality or discrimination or manifestation of it</a:t>
            </a:r>
          </a:p>
          <a:p>
            <a:pPr marL="342900" marR="0" indent="-342900" algn="l" defTabSz="584200" rtl="0" fontAlgn="auto" latinLnBrk="0" hangingPunct="0">
              <a:lnSpc>
                <a:spcPct val="100000"/>
              </a:lnSpc>
              <a:spcBef>
                <a:spcPts val="0"/>
              </a:spcBef>
              <a:spcAft>
                <a:spcPts val="0"/>
              </a:spcAft>
              <a:buClrTx/>
              <a:buSzTx/>
              <a:buFontTx/>
              <a:buAutoNum type="arabicPeriod"/>
              <a:tabLst/>
            </a:pPr>
            <a:endParaRPr lang="en-US" sz="2800" dirty="0"/>
          </a:p>
          <a:p>
            <a:pPr marL="342900" marR="0" indent="-342900" algn="l" defTabSz="584200" rtl="0" fontAlgn="auto" latinLnBrk="0" hangingPunct="0">
              <a:lnSpc>
                <a:spcPct val="100000"/>
              </a:lnSpc>
              <a:spcBef>
                <a:spcPts val="0"/>
              </a:spcBef>
              <a:spcAft>
                <a:spcPts val="0"/>
              </a:spcAft>
              <a:buClrTx/>
              <a:buSzTx/>
              <a:buFontTx/>
              <a:buAutoNum type="arabicPeriod"/>
              <a:tabLst/>
            </a:pPr>
            <a:r>
              <a:rPr lang="en-US" sz="2800" dirty="0" smtClean="0"/>
              <a:t>The “cause” produces or contributes to the occurrence of the “issue” </a:t>
            </a:r>
          </a:p>
          <a:p>
            <a:pPr marL="342900" marR="0" indent="-342900" algn="l" defTabSz="584200" rtl="0" fontAlgn="auto" latinLnBrk="0" hangingPunct="0">
              <a:lnSpc>
                <a:spcPct val="100000"/>
              </a:lnSpc>
              <a:spcBef>
                <a:spcPts val="0"/>
              </a:spcBef>
              <a:spcAft>
                <a:spcPts val="0"/>
              </a:spcAft>
              <a:buClrTx/>
              <a:buSzTx/>
              <a:buFontTx/>
              <a:buAutoNum type="arabicPeriod"/>
              <a:tabLst/>
            </a:pPr>
            <a:endParaRPr lang="en-US" sz="2800" dirty="0" smtClean="0"/>
          </a:p>
          <a:p>
            <a:pPr marL="342900" marR="0" indent="-342900" algn="l" defTabSz="584200" rtl="0" fontAlgn="auto" latinLnBrk="0" hangingPunct="0">
              <a:lnSpc>
                <a:spcPct val="100000"/>
              </a:lnSpc>
              <a:spcBef>
                <a:spcPts val="0"/>
              </a:spcBef>
              <a:spcAft>
                <a:spcPts val="0"/>
              </a:spcAft>
              <a:buClrTx/>
              <a:buSzTx/>
              <a:buFontTx/>
              <a:buAutoNum type="arabicPeriod"/>
              <a:tabLst/>
            </a:pPr>
            <a:r>
              <a:rPr lang="en-US" sz="2800" dirty="0" smtClean="0"/>
              <a:t>The “result/objective” wanted should lessen/reduce the “cause” or prevent its occurrence</a:t>
            </a:r>
          </a:p>
          <a:p>
            <a:pPr marL="342900" marR="0" indent="-342900" algn="l" defTabSz="584200" rtl="0" fontAlgn="auto" latinLnBrk="0" hangingPunct="0">
              <a:lnSpc>
                <a:spcPct val="100000"/>
              </a:lnSpc>
              <a:spcBef>
                <a:spcPts val="0"/>
              </a:spcBef>
              <a:spcAft>
                <a:spcPts val="0"/>
              </a:spcAft>
              <a:buClrTx/>
              <a:buSzTx/>
              <a:buFontTx/>
              <a:buAutoNum type="arabicPeriod"/>
              <a:tabLst/>
            </a:pPr>
            <a:endParaRPr lang="en-US" sz="2800" dirty="0" smtClean="0"/>
          </a:p>
          <a:p>
            <a:pPr marL="342900" marR="0" indent="-342900" algn="l" defTabSz="584200" rtl="0" fontAlgn="auto" latinLnBrk="0" hangingPunct="0">
              <a:lnSpc>
                <a:spcPct val="100000"/>
              </a:lnSpc>
              <a:spcBef>
                <a:spcPts val="0"/>
              </a:spcBef>
              <a:spcAft>
                <a:spcPts val="0"/>
              </a:spcAft>
              <a:buClrTx/>
              <a:buSzTx/>
              <a:buFontTx/>
              <a:buAutoNum type="arabicPeriod"/>
              <a:tabLst/>
            </a:pPr>
            <a:r>
              <a:rPr lang="en-US" sz="2800" dirty="0" smtClean="0"/>
              <a:t>The selected activity should produce the desired “result/objective”</a:t>
            </a:r>
          </a:p>
          <a:p>
            <a:pPr marL="342900" marR="0" indent="-342900" algn="l" defTabSz="584200" rtl="0" fontAlgn="auto" latinLnBrk="0" hangingPunct="0">
              <a:lnSpc>
                <a:spcPct val="100000"/>
              </a:lnSpc>
              <a:spcBef>
                <a:spcPts val="0"/>
              </a:spcBef>
              <a:spcAft>
                <a:spcPts val="0"/>
              </a:spcAft>
              <a:buClrTx/>
              <a:buSzTx/>
              <a:buFontTx/>
              <a:buAutoNum type="arabicPeriod"/>
              <a:tabLst/>
            </a:pP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3321604252"/>
      </p:ext>
    </p:extLst>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a:p>
        </p:txBody>
      </p:sp>
      <p:sp>
        <p:nvSpPr>
          <p:cNvPr id="3" name="Text Placeholder 2"/>
          <p:cNvSpPr>
            <a:spLocks noGrp="1"/>
          </p:cNvSpPr>
          <p:nvPr>
            <p:ph type="body" sz="quarter" idx="14"/>
          </p:nvPr>
        </p:nvSpPr>
        <p:spPr/>
        <p:txBody>
          <a:bodyPr/>
          <a:lstStyle/>
          <a:p>
            <a:endParaRPr lang="en-US"/>
          </a:p>
        </p:txBody>
      </p:sp>
      <p:sp>
        <p:nvSpPr>
          <p:cNvPr id="6" name="Slide Number Placeholder 5"/>
          <p:cNvSpPr>
            <a:spLocks noGrp="1"/>
          </p:cNvSpPr>
          <p:nvPr>
            <p:ph type="sldNum" sz="quarter" idx="2"/>
          </p:nvPr>
        </p:nvSpPr>
        <p:spPr/>
        <p:txBody>
          <a:bodyPr/>
          <a:lstStyle/>
          <a:p>
            <a:fld id="{86CB4B4D-7CA3-9044-876B-883B54F8677D}" type="slidenum">
              <a:rPr lang="uk-UA" smtClean="0"/>
              <a:t>14</a:t>
            </a:fld>
            <a:endParaRPr lang="uk-UA"/>
          </a:p>
        </p:txBody>
      </p:sp>
      <p:graphicFrame>
        <p:nvGraphicFramePr>
          <p:cNvPr id="8" name="Table 7"/>
          <p:cNvGraphicFramePr>
            <a:graphicFrameLocks noGrp="1"/>
          </p:cNvGraphicFramePr>
          <p:nvPr>
            <p:extLst>
              <p:ext uri="{D42A27DB-BD31-4B8C-83A1-F6EECF244321}">
                <p14:modId xmlns:p14="http://schemas.microsoft.com/office/powerpoint/2010/main" val="3522042174"/>
              </p:ext>
            </p:extLst>
          </p:nvPr>
        </p:nvGraphicFramePr>
        <p:xfrm>
          <a:off x="2946400" y="2684201"/>
          <a:ext cx="7393192" cy="5105181"/>
        </p:xfrm>
        <a:graphic>
          <a:graphicData uri="http://schemas.openxmlformats.org/drawingml/2006/table">
            <a:tbl>
              <a:tblPr/>
              <a:tblGrid>
                <a:gridCol w="1942737"/>
                <a:gridCol w="1753859"/>
                <a:gridCol w="1942737"/>
                <a:gridCol w="1753859"/>
              </a:tblGrid>
              <a:tr h="490147">
                <a:tc>
                  <a:txBody>
                    <a:bodyPr/>
                    <a:lstStyle/>
                    <a:p>
                      <a:pPr algn="l" fontAlgn="b"/>
                      <a:r>
                        <a:rPr lang="en-US" sz="2800" b="1" i="0" u="none" strike="noStrike" dirty="0">
                          <a:solidFill>
                            <a:srgbClr val="000000"/>
                          </a:solidFill>
                          <a:effectLst/>
                          <a:latin typeface="Calibri"/>
                        </a:rPr>
                        <a:t>Issue</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1" i="0" u="none" strike="noStrike" dirty="0">
                          <a:solidFill>
                            <a:srgbClr val="000000"/>
                          </a:solidFill>
                          <a:effectLst/>
                          <a:latin typeface="Calibri"/>
                        </a:rPr>
                        <a:t>Cause</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1" i="0" u="none" strike="noStrike" dirty="0">
                          <a:solidFill>
                            <a:srgbClr val="000000"/>
                          </a:solidFill>
                          <a:effectLst/>
                          <a:latin typeface="Calibri"/>
                        </a:rPr>
                        <a:t>Results/ objective</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1" i="0" u="none" strike="noStrike" dirty="0">
                          <a:solidFill>
                            <a:srgbClr val="000000"/>
                          </a:solidFill>
                          <a:effectLst/>
                          <a:latin typeface="Calibri"/>
                        </a:rPr>
                        <a:t>Activity</a:t>
                      </a:r>
                    </a:p>
                  </a:txBody>
                  <a:tcPr marL="12700" marR="12700" marT="12700" marB="0" anchor="b">
                    <a:lnL>
                      <a:noFill/>
                    </a:lnL>
                    <a:lnR>
                      <a:noFill/>
                    </a:lnR>
                    <a:lnT>
                      <a:noFill/>
                    </a:lnT>
                    <a:lnB>
                      <a:noFill/>
                    </a:lnB>
                    <a:solidFill>
                      <a:schemeClr val="accent3">
                        <a:lumMod val="60000"/>
                        <a:lumOff val="40000"/>
                      </a:schemeClr>
                    </a:solidFill>
                  </a:tcPr>
                </a:tc>
              </a:tr>
              <a:tr h="1470442">
                <a:tc>
                  <a:txBody>
                    <a:bodyPr/>
                    <a:lstStyle/>
                    <a:p>
                      <a:pPr algn="l" fontAlgn="b"/>
                      <a:r>
                        <a:rPr lang="en-US" sz="2000" b="0" i="0" u="none" strike="noStrike">
                          <a:solidFill>
                            <a:srgbClr val="000000"/>
                          </a:solidFill>
                          <a:effectLst/>
                          <a:latin typeface="Calibri"/>
                        </a:rPr>
                        <a:t>Limited access of women to natural resources</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a:rPr>
                        <a:t>Limited information reaching women on forestry permits</a:t>
                      </a:r>
                    </a:p>
                  </a:txBody>
                  <a:tcPr marL="12700" marR="12700" marT="12700" marB="0" anchor="b">
                    <a:lnL>
                      <a:noFill/>
                    </a:lnL>
                    <a:lnR>
                      <a:noFill/>
                    </a:lnR>
                    <a:lnT>
                      <a:noFill/>
                    </a:lnT>
                    <a:lnB>
                      <a:noFill/>
                    </a:lnB>
                    <a:solidFill>
                      <a:schemeClr val="bg1">
                        <a:lumMod val="85000"/>
                      </a:schemeClr>
                    </a:solidFill>
                  </a:tcPr>
                </a:tc>
                <a:tc>
                  <a:txBody>
                    <a:bodyPr/>
                    <a:lstStyle/>
                    <a:p>
                      <a:pPr algn="l" fontAlgn="b"/>
                      <a:r>
                        <a:rPr lang="en-US" sz="2000" b="0" i="0" u="none" strike="noStrike" dirty="0">
                          <a:solidFill>
                            <a:srgbClr val="000000"/>
                          </a:solidFill>
                          <a:effectLst/>
                          <a:latin typeface="Calibri"/>
                        </a:rPr>
                        <a:t>Gender balance in forestry permits application</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a:rPr>
                        <a:t>Training women in applying for forestry permits</a:t>
                      </a:r>
                    </a:p>
                  </a:txBody>
                  <a:tcPr marL="12700" marR="12700" marT="12700" marB="0" anchor="b">
                    <a:lnL>
                      <a:noFill/>
                    </a:lnL>
                    <a:lnR>
                      <a:noFill/>
                    </a:lnR>
                    <a:lnT>
                      <a:noFill/>
                    </a:lnT>
                    <a:lnB>
                      <a:noFill/>
                    </a:lnB>
                    <a:solidFill>
                      <a:schemeClr val="bg1">
                        <a:lumMod val="85000"/>
                      </a:schemeClr>
                    </a:solidFill>
                  </a:tcPr>
                </a:tc>
              </a:tr>
              <a:tr h="1225368">
                <a:tc>
                  <a:txBody>
                    <a:bodyPr/>
                    <a:lstStyle/>
                    <a:p>
                      <a:pPr algn="l" fontAlgn="b"/>
                      <a:r>
                        <a:rPr lang="en-US" sz="2000" b="0" i="0" u="none" strike="noStrike">
                          <a:solidFill>
                            <a:srgbClr val="000000"/>
                          </a:solidFill>
                          <a:effectLst/>
                          <a:latin typeface="Calibri"/>
                        </a:rPr>
                        <a:t>Limited number of women applying for land titling</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000" b="0" i="0" u="none" strike="noStrike" dirty="0">
                          <a:solidFill>
                            <a:srgbClr val="000000"/>
                          </a:solidFill>
                          <a:effectLst/>
                          <a:latin typeface="Calibri"/>
                        </a:rPr>
                        <a:t>Limited information reaching women on land titling</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000" b="0" i="0" u="none" strike="noStrike">
                          <a:solidFill>
                            <a:srgbClr val="000000"/>
                          </a:solidFill>
                          <a:effectLst/>
                          <a:latin typeface="Calibri"/>
                        </a:rPr>
                        <a:t>More women applying for land titles</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000" b="0" i="0" u="none" strike="noStrike" dirty="0">
                          <a:solidFill>
                            <a:srgbClr val="000000"/>
                          </a:solidFill>
                          <a:effectLst/>
                          <a:latin typeface="Calibri"/>
                        </a:rPr>
                        <a:t>Produce IEC on land titling program</a:t>
                      </a:r>
                    </a:p>
                  </a:txBody>
                  <a:tcPr marL="12700" marR="12700" marT="12700" marB="0" anchor="b">
                    <a:lnL>
                      <a:noFill/>
                    </a:lnL>
                    <a:lnR>
                      <a:noFill/>
                    </a:lnR>
                    <a:lnT>
                      <a:noFill/>
                    </a:lnT>
                    <a:lnB>
                      <a:noFill/>
                    </a:lnB>
                    <a:solidFill>
                      <a:schemeClr val="accent3">
                        <a:lumMod val="60000"/>
                        <a:lumOff val="40000"/>
                      </a:schemeClr>
                    </a:solidFill>
                  </a:tcPr>
                </a:tc>
              </a:tr>
              <a:tr h="1470442">
                <a:tc>
                  <a:txBody>
                    <a:bodyPr/>
                    <a:lstStyle/>
                    <a:p>
                      <a:pPr algn="l" fontAlgn="b"/>
                      <a:r>
                        <a:rPr lang="en-US" sz="2000" b="0" i="0" u="none" strike="noStrike">
                          <a:solidFill>
                            <a:srgbClr val="000000"/>
                          </a:solidFill>
                          <a:effectLst/>
                          <a:latin typeface="Calibri"/>
                        </a:rPr>
                        <a:t>Limited number of women in leadership positions in POs</a:t>
                      </a:r>
                    </a:p>
                  </a:txBody>
                  <a:tcPr marL="12700" marR="12700" marT="12700" marB="0" anchor="b">
                    <a:lnL>
                      <a:noFill/>
                    </a:lnL>
                    <a:lnR>
                      <a:noFill/>
                    </a:lnR>
                    <a:lnT>
                      <a:noFill/>
                    </a:lnT>
                    <a:lnB>
                      <a:noFill/>
                    </a:lnB>
                  </a:tcPr>
                </a:tc>
                <a:tc>
                  <a:txBody>
                    <a:bodyPr/>
                    <a:lstStyle/>
                    <a:p>
                      <a:pPr algn="l" fontAlgn="b"/>
                      <a:r>
                        <a:rPr lang="en-US" sz="2000" b="0" i="0" u="none" strike="noStrike" dirty="0" smtClean="0">
                          <a:solidFill>
                            <a:srgbClr val="000000"/>
                          </a:solidFill>
                          <a:effectLst/>
                          <a:latin typeface="Calibri"/>
                        </a:rPr>
                        <a:t>Multiple burden of women</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85000"/>
                      </a:schemeClr>
                    </a:solidFill>
                  </a:tcPr>
                </a:tc>
                <a:tc>
                  <a:txBody>
                    <a:bodyPr/>
                    <a:lstStyle/>
                    <a:p>
                      <a:pPr algn="l" fontAlgn="b"/>
                      <a:r>
                        <a:rPr lang="en-US" sz="2000" b="0" i="0" u="none" strike="noStrike" dirty="0">
                          <a:solidFill>
                            <a:srgbClr val="000000"/>
                          </a:solidFill>
                          <a:effectLst/>
                          <a:latin typeface="Calibri"/>
                        </a:rPr>
                        <a:t>More women elected in PO leadership</a:t>
                      </a: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a:rPr>
                        <a:t>Training of women and men in PO management</a:t>
                      </a:r>
                    </a:p>
                  </a:txBody>
                  <a:tcPr marL="12700" marR="12700" marT="12700" marB="0" anchor="b">
                    <a:lnL>
                      <a:noFill/>
                    </a:lnL>
                    <a:lnR>
                      <a:noFill/>
                    </a:lnR>
                    <a:lnT>
                      <a:noFill/>
                    </a:lnT>
                    <a:lnB>
                      <a:noFill/>
                    </a:lnB>
                    <a:solidFill>
                      <a:schemeClr val="bg1">
                        <a:lumMod val="85000"/>
                      </a:schemeClr>
                    </a:solidFill>
                  </a:tcPr>
                </a:tc>
              </a:tr>
            </a:tbl>
          </a:graphicData>
        </a:graphic>
      </p:graphicFrame>
      <p:sp>
        <p:nvSpPr>
          <p:cNvPr id="9" name="Title 3"/>
          <p:cNvSpPr>
            <a:spLocks noGrp="1"/>
          </p:cNvSpPr>
          <p:nvPr>
            <p:ph type="title"/>
          </p:nvPr>
        </p:nvSpPr>
        <p:spPr/>
        <p:txBody>
          <a:bodyPr>
            <a:normAutofit fontScale="90000"/>
          </a:bodyPr>
          <a:lstStyle/>
          <a:p>
            <a:r>
              <a:rPr lang="x-none" dirty="0"/>
              <a:t>B. The GPB 2022 Form</a:t>
            </a:r>
            <a:endParaRPr lang="en-US" dirty="0"/>
          </a:p>
        </p:txBody>
      </p:sp>
      <p:sp>
        <p:nvSpPr>
          <p:cNvPr id="10" name="TextBox 9"/>
          <p:cNvSpPr txBox="1"/>
          <p:nvPr/>
        </p:nvSpPr>
        <p:spPr>
          <a:xfrm>
            <a:off x="2946400" y="1962379"/>
            <a:ext cx="458893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Examples</a:t>
            </a:r>
            <a:endParaRPr kumimoji="0" lang="en-US" sz="28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2932266846"/>
      </p:ext>
    </p:extLst>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a:p>
        </p:txBody>
      </p:sp>
      <p:sp>
        <p:nvSpPr>
          <p:cNvPr id="3" name="Text Placeholder 2"/>
          <p:cNvSpPr>
            <a:spLocks noGrp="1"/>
          </p:cNvSpPr>
          <p:nvPr>
            <p:ph type="body" sz="quarter" idx="14"/>
          </p:nvPr>
        </p:nvSpPr>
        <p:spPr/>
        <p:txBody>
          <a:bodyPr/>
          <a:lstStyle/>
          <a:p>
            <a:endParaRPr lang="en-US"/>
          </a:p>
        </p:txBody>
      </p:sp>
      <p:sp>
        <p:nvSpPr>
          <p:cNvPr id="6" name="Slide Number Placeholder 5"/>
          <p:cNvSpPr>
            <a:spLocks noGrp="1"/>
          </p:cNvSpPr>
          <p:nvPr>
            <p:ph type="sldNum" sz="quarter" idx="2"/>
          </p:nvPr>
        </p:nvSpPr>
        <p:spPr/>
        <p:txBody>
          <a:bodyPr/>
          <a:lstStyle/>
          <a:p>
            <a:fld id="{86CB4B4D-7CA3-9044-876B-883B54F8677D}" type="slidenum">
              <a:rPr lang="uk-UA" smtClean="0"/>
              <a:t>15</a:t>
            </a:fld>
            <a:endParaRPr lang="uk-UA"/>
          </a:p>
        </p:txBody>
      </p:sp>
      <p:graphicFrame>
        <p:nvGraphicFramePr>
          <p:cNvPr id="8" name="Table 7"/>
          <p:cNvGraphicFramePr>
            <a:graphicFrameLocks noGrp="1"/>
          </p:cNvGraphicFramePr>
          <p:nvPr>
            <p:extLst>
              <p:ext uri="{D42A27DB-BD31-4B8C-83A1-F6EECF244321}">
                <p14:modId xmlns:p14="http://schemas.microsoft.com/office/powerpoint/2010/main" val="2743350018"/>
              </p:ext>
            </p:extLst>
          </p:nvPr>
        </p:nvGraphicFramePr>
        <p:xfrm>
          <a:off x="2946400" y="2495858"/>
          <a:ext cx="7393192" cy="6512559"/>
        </p:xfrm>
        <a:graphic>
          <a:graphicData uri="http://schemas.openxmlformats.org/drawingml/2006/table">
            <a:tbl>
              <a:tblPr/>
              <a:tblGrid>
                <a:gridCol w="1942737"/>
                <a:gridCol w="1753859"/>
                <a:gridCol w="1942737"/>
                <a:gridCol w="1753859"/>
              </a:tblGrid>
              <a:tr h="815740">
                <a:tc>
                  <a:txBody>
                    <a:bodyPr/>
                    <a:lstStyle/>
                    <a:p>
                      <a:pPr algn="l" fontAlgn="b"/>
                      <a:r>
                        <a:rPr lang="en-US" sz="2800" b="1" i="0" u="none" strike="noStrike" dirty="0">
                          <a:solidFill>
                            <a:srgbClr val="000000"/>
                          </a:solidFill>
                          <a:effectLst/>
                          <a:latin typeface="Calibri"/>
                        </a:rPr>
                        <a:t>Issue</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1" i="0" u="none" strike="noStrike" dirty="0">
                          <a:solidFill>
                            <a:srgbClr val="000000"/>
                          </a:solidFill>
                          <a:effectLst/>
                          <a:latin typeface="Calibri"/>
                        </a:rPr>
                        <a:t>Cause</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1" i="0" u="none" strike="noStrike" dirty="0">
                          <a:solidFill>
                            <a:srgbClr val="000000"/>
                          </a:solidFill>
                          <a:effectLst/>
                          <a:latin typeface="Calibri"/>
                        </a:rPr>
                        <a:t>Results/ objective</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1" i="0" u="none" strike="noStrike" dirty="0">
                          <a:solidFill>
                            <a:srgbClr val="000000"/>
                          </a:solidFill>
                          <a:effectLst/>
                          <a:latin typeface="Calibri"/>
                        </a:rPr>
                        <a:t>Activity</a:t>
                      </a:r>
                    </a:p>
                  </a:txBody>
                  <a:tcPr marL="12700" marR="12700" marT="12700" marB="0" anchor="b">
                    <a:lnL>
                      <a:noFill/>
                    </a:lnL>
                    <a:lnR>
                      <a:noFill/>
                    </a:lnR>
                    <a:lnT>
                      <a:noFill/>
                    </a:lnT>
                    <a:lnB>
                      <a:noFill/>
                    </a:lnB>
                    <a:solidFill>
                      <a:schemeClr val="accent3">
                        <a:lumMod val="60000"/>
                        <a:lumOff val="40000"/>
                      </a:schemeClr>
                    </a:solidFill>
                  </a:tcPr>
                </a:tc>
              </a:tr>
              <a:tr h="1734345">
                <a:tc>
                  <a:txBody>
                    <a:bodyPr/>
                    <a:lstStyle/>
                    <a:p>
                      <a:pPr algn="l" fontAlgn="b"/>
                      <a:r>
                        <a:rPr lang="en-US" sz="2000" b="0" i="0" u="none" strike="noStrike" dirty="0" smtClean="0">
                          <a:solidFill>
                            <a:srgbClr val="000000"/>
                          </a:solidFill>
                          <a:effectLst/>
                          <a:latin typeface="Calibri"/>
                        </a:rPr>
                        <a:t>Women and girls are most vulnerable to climate change</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a:rPr>
                        <a:t>Limited information reaching women on </a:t>
                      </a:r>
                      <a:r>
                        <a:rPr lang="en-US" sz="2000" b="0" i="0" u="none" strike="noStrike" dirty="0" smtClean="0">
                          <a:solidFill>
                            <a:srgbClr val="000000"/>
                          </a:solidFill>
                          <a:effectLst/>
                          <a:latin typeface="Calibri"/>
                        </a:rPr>
                        <a:t>risks and hazards from natural disasters</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85000"/>
                      </a:schemeClr>
                    </a:solidFill>
                  </a:tcPr>
                </a:tc>
                <a:tc>
                  <a:txBody>
                    <a:bodyPr/>
                    <a:lstStyle/>
                    <a:p>
                      <a:pPr algn="l" fontAlgn="b"/>
                      <a:r>
                        <a:rPr lang="en-US" sz="2000" b="0" i="0" u="none" strike="noStrike" dirty="0" smtClean="0">
                          <a:solidFill>
                            <a:srgbClr val="000000"/>
                          </a:solidFill>
                          <a:effectLst/>
                          <a:latin typeface="Calibri"/>
                        </a:rPr>
                        <a:t>Raise community awareness on managing solid waste </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r>
                        <a:rPr lang="en-US" sz="2000" b="0" i="0" u="none" strike="noStrike" dirty="0" smtClean="0">
                          <a:solidFill>
                            <a:srgbClr val="000000"/>
                          </a:solidFill>
                          <a:effectLst/>
                          <a:latin typeface="Calibri"/>
                        </a:rPr>
                        <a:t>Conduct seminar on solid waste management</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85000"/>
                      </a:schemeClr>
                    </a:solidFill>
                  </a:tcPr>
                </a:tc>
              </a:tr>
              <a:tr h="2021409">
                <a:tc>
                  <a:txBody>
                    <a:bodyPr/>
                    <a:lstStyle/>
                    <a:p>
                      <a:pPr algn="l" fontAlgn="b"/>
                      <a:r>
                        <a:rPr lang="en-US" sz="2000" b="0" i="0" u="none" strike="noStrike" dirty="0" smtClean="0">
                          <a:solidFill>
                            <a:srgbClr val="000000"/>
                          </a:solidFill>
                          <a:effectLst/>
                          <a:latin typeface="Calibri"/>
                        </a:rPr>
                        <a:t>Women are less involved in forest protection</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000" b="0" i="0" u="none" strike="noStrike" dirty="0" smtClean="0">
                          <a:solidFill>
                            <a:srgbClr val="000000"/>
                          </a:solidFill>
                          <a:effectLst/>
                          <a:latin typeface="Calibri"/>
                        </a:rPr>
                        <a:t>Gender stereotyping excluding women from forest protection activities</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000" b="0" i="0" u="none" strike="noStrike" dirty="0">
                          <a:solidFill>
                            <a:srgbClr val="000000"/>
                          </a:solidFill>
                          <a:effectLst/>
                          <a:latin typeface="Calibri"/>
                        </a:rPr>
                        <a:t>More women </a:t>
                      </a:r>
                      <a:r>
                        <a:rPr lang="en-US" sz="2000" b="0" i="0" u="none" strike="noStrike" dirty="0" smtClean="0">
                          <a:solidFill>
                            <a:srgbClr val="000000"/>
                          </a:solidFill>
                          <a:effectLst/>
                          <a:latin typeface="Calibri"/>
                        </a:rPr>
                        <a:t>participate in forest fire prevention</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000" b="0" i="0" u="none" strike="noStrike" dirty="0" smtClean="0">
                          <a:solidFill>
                            <a:srgbClr val="000000"/>
                          </a:solidFill>
                          <a:effectLst/>
                          <a:latin typeface="Calibri"/>
                        </a:rPr>
                        <a:t>Provide   protective gears </a:t>
                      </a:r>
                      <a:r>
                        <a:rPr lang="en-US" sz="2000" b="0" i="0" u="none" strike="noStrike" dirty="0" err="1" smtClean="0">
                          <a:solidFill>
                            <a:srgbClr val="000000"/>
                          </a:solidFill>
                          <a:effectLst/>
                          <a:latin typeface="Calibri"/>
                        </a:rPr>
                        <a:t>vs</a:t>
                      </a:r>
                      <a:r>
                        <a:rPr lang="en-US" sz="2000" b="0" i="0" u="none" strike="noStrike" dirty="0" smtClean="0">
                          <a:solidFill>
                            <a:srgbClr val="000000"/>
                          </a:solidFill>
                          <a:effectLst/>
                          <a:latin typeface="Calibri"/>
                        </a:rPr>
                        <a:t> fire for women and men</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accent3">
                        <a:lumMod val="60000"/>
                        <a:lumOff val="40000"/>
                      </a:schemeClr>
                    </a:solidFill>
                  </a:tcPr>
                </a:tc>
              </a:tr>
              <a:tr h="1562107">
                <a:tc>
                  <a:txBody>
                    <a:bodyPr/>
                    <a:lstStyle/>
                    <a:p>
                      <a:pPr algn="l" fontAlgn="b"/>
                      <a:r>
                        <a:rPr lang="en-US" sz="2000" b="0" i="0" u="none" strike="noStrike" dirty="0">
                          <a:solidFill>
                            <a:srgbClr val="000000"/>
                          </a:solidFill>
                          <a:effectLst/>
                          <a:latin typeface="Calibri"/>
                        </a:rPr>
                        <a:t>Limited </a:t>
                      </a:r>
                      <a:r>
                        <a:rPr lang="en-US" sz="2000" b="0" i="0" u="none" strike="noStrike" dirty="0" smtClean="0">
                          <a:solidFill>
                            <a:srgbClr val="000000"/>
                          </a:solidFill>
                          <a:effectLst/>
                          <a:latin typeface="Calibri"/>
                        </a:rPr>
                        <a:t>participation</a:t>
                      </a:r>
                      <a:r>
                        <a:rPr lang="en-US" sz="2000" b="0" i="0" u="none" strike="noStrike" baseline="0" dirty="0" smtClean="0">
                          <a:solidFill>
                            <a:srgbClr val="000000"/>
                          </a:solidFill>
                          <a:effectLst/>
                          <a:latin typeface="Calibri"/>
                        </a:rPr>
                        <a:t> of women in cave protection and management</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r>
                        <a:rPr lang="en-US" sz="1800" b="0" i="0" u="none" strike="noStrike" dirty="0" smtClean="0">
                          <a:solidFill>
                            <a:srgbClr val="000000"/>
                          </a:solidFill>
                          <a:effectLst/>
                          <a:latin typeface="Calibri"/>
                        </a:rPr>
                        <a:t>Women</a:t>
                      </a:r>
                      <a:r>
                        <a:rPr lang="en-US" sz="1800" b="0" i="0" u="none" strike="noStrike" baseline="0" dirty="0" smtClean="0">
                          <a:solidFill>
                            <a:srgbClr val="000000"/>
                          </a:solidFill>
                          <a:effectLst/>
                          <a:latin typeface="Calibri"/>
                        </a:rPr>
                        <a:t> are perceived as not having the strength and technical skills for cave work</a:t>
                      </a:r>
                      <a:endParaRPr lang="en-US" sz="18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85000"/>
                      </a:schemeClr>
                    </a:solidFill>
                  </a:tcPr>
                </a:tc>
                <a:tc>
                  <a:txBody>
                    <a:bodyPr/>
                    <a:lstStyle/>
                    <a:p>
                      <a:pPr algn="l" fontAlgn="b"/>
                      <a:r>
                        <a:rPr lang="en-US" sz="2000" b="0" i="0" u="none" strike="noStrike" dirty="0">
                          <a:solidFill>
                            <a:srgbClr val="000000"/>
                          </a:solidFill>
                          <a:effectLst/>
                          <a:latin typeface="Calibri"/>
                        </a:rPr>
                        <a:t>More women </a:t>
                      </a:r>
                      <a:r>
                        <a:rPr lang="en-US" sz="2000" b="0" i="0" u="none" strike="noStrike" dirty="0" smtClean="0">
                          <a:solidFill>
                            <a:srgbClr val="000000"/>
                          </a:solidFill>
                          <a:effectLst/>
                          <a:latin typeface="Calibri"/>
                        </a:rPr>
                        <a:t>are</a:t>
                      </a:r>
                      <a:r>
                        <a:rPr lang="en-US" sz="2000" b="0" i="0" u="none" strike="noStrike" baseline="0" dirty="0" smtClean="0">
                          <a:solidFill>
                            <a:srgbClr val="000000"/>
                          </a:solidFill>
                          <a:effectLst/>
                          <a:latin typeface="Calibri"/>
                        </a:rPr>
                        <a:t> capacitated for cave protection &amp; management</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a:rPr>
                        <a:t>Training </a:t>
                      </a:r>
                      <a:r>
                        <a:rPr lang="en-US" sz="2000" b="0" i="0" u="none" strike="noStrike" dirty="0" smtClean="0">
                          <a:solidFill>
                            <a:srgbClr val="000000"/>
                          </a:solidFill>
                          <a:effectLst/>
                          <a:latin typeface="Calibri"/>
                        </a:rPr>
                        <a:t>on cave assessment for  </a:t>
                      </a:r>
                      <a:r>
                        <a:rPr lang="en-US" sz="2000" b="0" i="0" u="none" strike="noStrike" dirty="0">
                          <a:solidFill>
                            <a:srgbClr val="000000"/>
                          </a:solidFill>
                          <a:effectLst/>
                          <a:latin typeface="Calibri"/>
                        </a:rPr>
                        <a:t>women and </a:t>
                      </a:r>
                      <a:r>
                        <a:rPr lang="en-US" sz="2000" b="0" i="0" u="none" strike="noStrike" dirty="0" smtClean="0">
                          <a:solidFill>
                            <a:srgbClr val="000000"/>
                          </a:solidFill>
                          <a:effectLst/>
                          <a:latin typeface="Calibri"/>
                        </a:rPr>
                        <a:t>men</a:t>
                      </a:r>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85000"/>
                      </a:schemeClr>
                    </a:solidFill>
                  </a:tcPr>
                </a:tc>
              </a:tr>
            </a:tbl>
          </a:graphicData>
        </a:graphic>
      </p:graphicFrame>
      <p:sp>
        <p:nvSpPr>
          <p:cNvPr id="9" name="Title 3"/>
          <p:cNvSpPr>
            <a:spLocks noGrp="1"/>
          </p:cNvSpPr>
          <p:nvPr>
            <p:ph type="title"/>
          </p:nvPr>
        </p:nvSpPr>
        <p:spPr/>
        <p:txBody>
          <a:bodyPr>
            <a:normAutofit fontScale="90000"/>
          </a:bodyPr>
          <a:lstStyle/>
          <a:p>
            <a:r>
              <a:rPr lang="x-none" dirty="0"/>
              <a:t>B. The GPB 2022 Form</a:t>
            </a:r>
            <a:endParaRPr lang="en-US" dirty="0"/>
          </a:p>
        </p:txBody>
      </p:sp>
      <p:sp>
        <p:nvSpPr>
          <p:cNvPr id="10" name="TextBox 9"/>
          <p:cNvSpPr txBox="1"/>
          <p:nvPr/>
        </p:nvSpPr>
        <p:spPr>
          <a:xfrm>
            <a:off x="2946400" y="1962379"/>
            <a:ext cx="458893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Examples</a:t>
            </a:r>
            <a:endParaRPr kumimoji="0" lang="en-US" sz="28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3625813230"/>
      </p:ext>
    </p:extLst>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title"/>
          </p:nvPr>
        </p:nvSpPr>
        <p:spPr/>
        <p:txBody>
          <a:bodyPr>
            <a:normAutofit fontScale="90000"/>
          </a:bodyPr>
          <a:lstStyle/>
          <a:p>
            <a:r>
              <a:rPr lang="x-none" dirty="0"/>
              <a:t>B. The GPB 2022 Form</a:t>
            </a:r>
            <a:endParaRPr lang="en-US" dirty="0"/>
          </a:p>
        </p:txBody>
      </p:sp>
      <p:sp>
        <p:nvSpPr>
          <p:cNvPr id="6" name="Slide Number Placeholder 5"/>
          <p:cNvSpPr>
            <a:spLocks noGrp="1"/>
          </p:cNvSpPr>
          <p:nvPr>
            <p:ph type="sldNum" sz="quarter" idx="2"/>
          </p:nvPr>
        </p:nvSpPr>
        <p:spPr/>
        <p:txBody>
          <a:bodyPr/>
          <a:lstStyle/>
          <a:p>
            <a:fld id="{86CB4B4D-7CA3-9044-876B-883B54F8677D}" type="slidenum">
              <a:rPr lang="uk-UA" smtClean="0"/>
              <a:t>16</a:t>
            </a:fld>
            <a:endParaRPr lang="uk-UA"/>
          </a:p>
        </p:txBody>
      </p:sp>
      <p:graphicFrame>
        <p:nvGraphicFramePr>
          <p:cNvPr id="7" name="Table 6"/>
          <p:cNvGraphicFramePr>
            <a:graphicFrameLocks noGrp="1"/>
          </p:cNvGraphicFramePr>
          <p:nvPr>
            <p:extLst>
              <p:ext uri="{D42A27DB-BD31-4B8C-83A1-F6EECF244321}">
                <p14:modId xmlns:p14="http://schemas.microsoft.com/office/powerpoint/2010/main" val="4265710714"/>
              </p:ext>
            </p:extLst>
          </p:nvPr>
        </p:nvGraphicFramePr>
        <p:xfrm>
          <a:off x="2531766" y="2309946"/>
          <a:ext cx="8507412" cy="4820681"/>
        </p:xfrm>
        <a:graphic>
          <a:graphicData uri="http://schemas.openxmlformats.org/drawingml/2006/table">
            <a:tbl>
              <a:tblPr/>
              <a:tblGrid>
                <a:gridCol w="2835804"/>
                <a:gridCol w="2835804"/>
                <a:gridCol w="2835804"/>
              </a:tblGrid>
              <a:tr h="927100">
                <a:tc>
                  <a:txBody>
                    <a:bodyPr/>
                    <a:lstStyle/>
                    <a:p>
                      <a:pPr algn="ctr" fontAlgn="ctr"/>
                      <a:r>
                        <a:rPr lang="en-US" sz="2800" b="1" i="0" u="none" strike="noStrike" dirty="0" smtClean="0">
                          <a:solidFill>
                            <a:srgbClr val="0000FF"/>
                          </a:solidFill>
                          <a:effectLst/>
                          <a:latin typeface="Calibri"/>
                        </a:rPr>
                        <a:t>GAD Budget</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0000FF"/>
                          </a:solidFill>
                          <a:effectLst/>
                          <a:latin typeface="Calibri"/>
                        </a:rPr>
                        <a:t>Source of Budget</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0000FF"/>
                          </a:solidFill>
                          <a:effectLst/>
                          <a:latin typeface="Calibri"/>
                        </a:rPr>
                        <a:t>Responsible Unit/ Office</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algn="ctr" fontAlgn="ctr"/>
                      <a:r>
                        <a:rPr lang="en-US" sz="2800" b="1" i="0" u="none" strike="noStrike" dirty="0" smtClean="0">
                          <a:solidFill>
                            <a:srgbClr val="FF0000"/>
                          </a:solidFill>
                          <a:effectLst/>
                          <a:latin typeface="Calibri"/>
                        </a:rPr>
                        <a:t>7</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2800" b="1" i="0" u="none" strike="noStrike" dirty="0" smtClean="0">
                          <a:solidFill>
                            <a:srgbClr val="FF0000"/>
                          </a:solidFill>
                          <a:effectLst/>
                          <a:latin typeface="Calibri"/>
                        </a:rPr>
                        <a:t>8</a:t>
                      </a:r>
                      <a:endParaRPr lang="is-I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FF0000"/>
                          </a:solidFill>
                          <a:effectLst/>
                          <a:latin typeface="Calibri"/>
                        </a:rPr>
                        <a:t>9</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marL="0" marR="0" indent="0" algn="l" defTabSz="584200" rtl="0" eaLnBrk="1" fontAlgn="b" latinLnBrk="0" hangingPunct="1">
                        <a:lnSpc>
                          <a:spcPct val="100000"/>
                        </a:lnSpc>
                        <a:spcBef>
                          <a:spcPts val="0"/>
                        </a:spcBef>
                        <a:spcAft>
                          <a:spcPts val="0"/>
                        </a:spcAft>
                        <a:buClrTx/>
                        <a:buSzTx/>
                        <a:buFontTx/>
                        <a:buNone/>
                        <a:tabLst/>
                        <a:defRPr/>
                      </a:pPr>
                      <a:r>
                        <a:rPr lang="en-US" sz="2800" b="0" i="0" u="none" strike="noStrike" dirty="0" smtClean="0">
                          <a:solidFill>
                            <a:srgbClr val="000000"/>
                          </a:solidFill>
                          <a:effectLst/>
                          <a:latin typeface="Calibri"/>
                        </a:rPr>
                        <a:t>Amount in </a:t>
                      </a:r>
                      <a:r>
                        <a:rPr lang="en-US" sz="2800" b="0" i="0" u="none" strike="noStrike" dirty="0" err="1" smtClean="0">
                          <a:solidFill>
                            <a:srgbClr val="000000"/>
                          </a:solidFill>
                          <a:effectLst/>
                          <a:latin typeface="Calibri"/>
                        </a:rPr>
                        <a:t>Php</a:t>
                      </a:r>
                      <a:r>
                        <a:rPr lang="en-US" sz="2800" b="0" i="0" u="none" strike="noStrike" dirty="0" smtClean="0">
                          <a:solidFill>
                            <a:srgbClr val="000000"/>
                          </a:solidFill>
                          <a:effectLst/>
                          <a:latin typeface="Calibri"/>
                        </a:rPr>
                        <a:t> of activity; attach budget</a:t>
                      </a:r>
                      <a:r>
                        <a:rPr lang="en-US" sz="2800" b="0" i="0" u="none" strike="noStrike" baseline="0" dirty="0" smtClean="0">
                          <a:solidFill>
                            <a:srgbClr val="000000"/>
                          </a:solidFill>
                          <a:effectLst/>
                          <a:latin typeface="Calibri"/>
                        </a:rPr>
                        <a:t> breakdown file at Php500k or more</a:t>
                      </a:r>
                      <a:endParaRPr lang="en-US" sz="2800" b="0" i="0" u="none" strike="noStrike" dirty="0" smtClean="0">
                        <a:solidFill>
                          <a:srgbClr val="000000"/>
                        </a:solidFill>
                        <a:effectLst/>
                        <a:latin typeface="Calibri"/>
                      </a:endParaRPr>
                    </a:p>
                    <a:p>
                      <a:pPr algn="l" fontAlgn="b"/>
                      <a:endParaRPr lang="sk-SK" sz="2800" b="0" i="0" u="none" strike="noStrike" dirty="0" smtClean="0">
                        <a:solidFill>
                          <a:srgbClr val="000000"/>
                        </a:solidFill>
                        <a:effectLst/>
                        <a:latin typeface="Calibri"/>
                      </a:endParaRPr>
                    </a:p>
                    <a:p>
                      <a:pPr algn="ctr" fontAlgn="ctr"/>
                      <a:endParaRPr lang="en-US" sz="28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s-IS" sz="2800" b="0" i="0" u="none" strike="noStrike" dirty="0" smtClean="0">
                          <a:solidFill>
                            <a:srgbClr val="000000"/>
                          </a:solidFill>
                          <a:effectLst/>
                          <a:latin typeface="Calibri"/>
                        </a:rPr>
                        <a:t>GAA, others</a:t>
                      </a:r>
                      <a:endParaRPr lang="is-IS" sz="2800" b="0"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584200" rtl="0" eaLnBrk="1" fontAlgn="ctr" latinLnBrk="0" hangingPunct="1">
                        <a:lnSpc>
                          <a:spcPct val="100000"/>
                        </a:lnSpc>
                        <a:spcBef>
                          <a:spcPts val="0"/>
                        </a:spcBef>
                        <a:spcAft>
                          <a:spcPts val="0"/>
                        </a:spcAft>
                        <a:buClrTx/>
                        <a:buSzTx/>
                        <a:buFontTx/>
                        <a:buNone/>
                        <a:tabLst/>
                        <a:defRPr/>
                      </a:pPr>
                      <a:r>
                        <a:rPr lang="sk-SK" sz="2800" b="0" i="0" u="none" strike="noStrike" dirty="0" smtClean="0">
                          <a:solidFill>
                            <a:srgbClr val="000000"/>
                          </a:solidFill>
                          <a:effectLst/>
                          <a:latin typeface="Calibri"/>
                        </a:rPr>
                        <a:t>Constituent unit/office of the bureau or region or agency that will ensure implementation</a:t>
                      </a: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2516148"/>
      </p:ext>
    </p:extLst>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9199783" y="8829737"/>
            <a:ext cx="2733233" cy="318036"/>
          </a:xfrm>
        </p:spPr>
        <p:txBody>
          <a:bodyPr/>
          <a:lstStyle/>
          <a:p>
            <a:r>
              <a:rPr lang="en-US" dirty="0" smtClean="0"/>
              <a:t>GAD Training, September 10, 2021</a:t>
            </a:r>
            <a:endParaRPr lang="en-US" dirty="0"/>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title"/>
          </p:nvPr>
        </p:nvSpPr>
        <p:spPr/>
        <p:txBody>
          <a:bodyPr>
            <a:normAutofit fontScale="90000"/>
          </a:bodyPr>
          <a:lstStyle/>
          <a:p>
            <a:r>
              <a:rPr lang="x-none" dirty="0"/>
              <a:t>B. The GPB 2022 Form</a:t>
            </a:r>
            <a:endParaRPr lang="en-US" dirty="0"/>
          </a:p>
        </p:txBody>
      </p:sp>
      <p:sp>
        <p:nvSpPr>
          <p:cNvPr id="6" name="Slide Number Placeholder 5"/>
          <p:cNvSpPr>
            <a:spLocks noGrp="1"/>
          </p:cNvSpPr>
          <p:nvPr>
            <p:ph type="sldNum" sz="quarter" idx="2"/>
          </p:nvPr>
        </p:nvSpPr>
        <p:spPr/>
        <p:txBody>
          <a:bodyPr/>
          <a:lstStyle/>
          <a:p>
            <a:fld id="{86CB4B4D-7CA3-9044-876B-883B54F8677D}" type="slidenum">
              <a:rPr lang="uk-UA" smtClean="0"/>
              <a:t>17</a:t>
            </a:fld>
            <a:endParaRPr lang="uk-UA"/>
          </a:p>
        </p:txBody>
      </p:sp>
      <p:graphicFrame>
        <p:nvGraphicFramePr>
          <p:cNvPr id="7" name="Table 6"/>
          <p:cNvGraphicFramePr>
            <a:graphicFrameLocks noGrp="1"/>
          </p:cNvGraphicFramePr>
          <p:nvPr>
            <p:extLst>
              <p:ext uri="{D42A27DB-BD31-4B8C-83A1-F6EECF244321}">
                <p14:modId xmlns:p14="http://schemas.microsoft.com/office/powerpoint/2010/main" val="3001912261"/>
              </p:ext>
            </p:extLst>
          </p:nvPr>
        </p:nvGraphicFramePr>
        <p:xfrm>
          <a:off x="2531766" y="4003280"/>
          <a:ext cx="8507412" cy="2781300"/>
        </p:xfrm>
        <a:graphic>
          <a:graphicData uri="http://schemas.openxmlformats.org/drawingml/2006/table">
            <a:tbl>
              <a:tblPr/>
              <a:tblGrid>
                <a:gridCol w="2835804"/>
                <a:gridCol w="5671608"/>
              </a:tblGrid>
              <a:tr h="927100">
                <a:tc>
                  <a:txBody>
                    <a:bodyPr/>
                    <a:lstStyle/>
                    <a:p>
                      <a:r>
                        <a:rPr lang="en-US" sz="2000" dirty="0" smtClean="0"/>
                        <a:t>Client Focused</a:t>
                      </a:r>
                      <a:endParaRPr lang="en-US" sz="2000" dirty="0"/>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2000" dirty="0" smtClean="0"/>
                        <a:t>When</a:t>
                      </a:r>
                      <a:r>
                        <a:rPr lang="en-US" sz="2000" baseline="0" dirty="0" smtClean="0"/>
                        <a:t> is an activity client-focused?</a:t>
                      </a:r>
                      <a:endParaRPr lang="en-US" sz="2000" dirty="0"/>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r>
                        <a:rPr lang="en-US" sz="2000" dirty="0" smtClean="0"/>
                        <a:t>Organization Focused</a:t>
                      </a:r>
                      <a:endParaRPr lang="en-US" sz="2000" dirty="0"/>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584200" rtl="0" eaLnBrk="1" fontAlgn="auto" latinLnBrk="0" hangingPunct="1">
                        <a:lnSpc>
                          <a:spcPct val="100000"/>
                        </a:lnSpc>
                        <a:spcBef>
                          <a:spcPts val="0"/>
                        </a:spcBef>
                        <a:spcAft>
                          <a:spcPts val="0"/>
                        </a:spcAft>
                        <a:buClrTx/>
                        <a:buSzTx/>
                        <a:buFontTx/>
                        <a:buNone/>
                        <a:tabLst/>
                        <a:defRPr/>
                      </a:pPr>
                      <a:r>
                        <a:rPr lang="en-US" sz="2000" dirty="0" smtClean="0"/>
                        <a:t>When is an activity organization-focused?</a:t>
                      </a:r>
                    </a:p>
                    <a:p>
                      <a:endParaRPr lang="en-US" dirty="0"/>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r>
                        <a:rPr lang="en-US" sz="2000" dirty="0" smtClean="0"/>
                        <a:t>Attributed Program</a:t>
                      </a:r>
                      <a:endParaRPr lang="en-US" sz="2000" dirty="0"/>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2000" b="0" i="0" u="none" strike="noStrike" cap="none" spc="0" baseline="0" dirty="0" smtClean="0">
                          <a:ln>
                            <a:noFill/>
                          </a:ln>
                          <a:solidFill>
                            <a:schemeClr val="tx1"/>
                          </a:solidFill>
                          <a:uFillTx/>
                          <a:latin typeface="+mn-lt"/>
                          <a:ea typeface="+mn-ea"/>
                          <a:cs typeface="+mn-cs"/>
                          <a:sym typeface="Gill Sans SemiBold"/>
                        </a:rPr>
                        <a:t>Input required here</a:t>
                      </a:r>
                      <a:endParaRPr lang="en-US" sz="2000" b="0" i="0" u="none" strike="noStrike" cap="none" spc="0" baseline="0" dirty="0">
                        <a:ln>
                          <a:noFill/>
                        </a:ln>
                        <a:solidFill>
                          <a:schemeClr val="tx1"/>
                        </a:solidFill>
                        <a:uFillTx/>
                        <a:latin typeface="+mn-lt"/>
                        <a:ea typeface="+mn-ea"/>
                        <a:cs typeface="+mn-cs"/>
                        <a:sym typeface="Gill Sans SemiBold"/>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2692400" y="2470395"/>
            <a:ext cx="7874000"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The GPB form sorts activities/projects according to 3 categories: </a:t>
            </a:r>
            <a:r>
              <a:rPr lang="en-US" sz="3200" dirty="0" smtClean="0"/>
              <a:t>(flash GPB form)</a:t>
            </a:r>
            <a:endParaRPr kumimoji="0" lang="en-US" sz="32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1699442437"/>
      </p:ext>
    </p:extLst>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title"/>
          </p:nvPr>
        </p:nvSpPr>
        <p:spPr>
          <a:xfrm>
            <a:off x="2536676" y="791633"/>
            <a:ext cx="8502502" cy="1295400"/>
          </a:xfrm>
        </p:spPr>
        <p:txBody>
          <a:bodyPr>
            <a:normAutofit fontScale="90000"/>
          </a:bodyPr>
          <a:lstStyle/>
          <a:p>
            <a:r>
              <a:rPr lang="x-none" dirty="0"/>
              <a:t>B. The GPB 2022 Form</a:t>
            </a:r>
            <a:endParaRPr lang="en-US" dirty="0"/>
          </a:p>
        </p:txBody>
      </p:sp>
      <p:sp>
        <p:nvSpPr>
          <p:cNvPr id="6" name="Slide Number Placeholder 5"/>
          <p:cNvSpPr>
            <a:spLocks noGrp="1"/>
          </p:cNvSpPr>
          <p:nvPr>
            <p:ph type="sldNum" sz="quarter" idx="2"/>
          </p:nvPr>
        </p:nvSpPr>
        <p:spPr/>
        <p:txBody>
          <a:bodyPr/>
          <a:lstStyle/>
          <a:p>
            <a:fld id="{86CB4B4D-7CA3-9044-876B-883B54F8677D}" type="slidenum">
              <a:rPr lang="uk-UA" smtClean="0"/>
              <a:t>18</a:t>
            </a:fld>
            <a:endParaRPr lang="uk-UA"/>
          </a:p>
        </p:txBody>
      </p:sp>
      <p:graphicFrame>
        <p:nvGraphicFramePr>
          <p:cNvPr id="7" name="Table 6"/>
          <p:cNvGraphicFramePr>
            <a:graphicFrameLocks noGrp="1"/>
          </p:cNvGraphicFramePr>
          <p:nvPr>
            <p:extLst>
              <p:ext uri="{D42A27DB-BD31-4B8C-83A1-F6EECF244321}">
                <p14:modId xmlns:p14="http://schemas.microsoft.com/office/powerpoint/2010/main" val="3405912252"/>
              </p:ext>
            </p:extLst>
          </p:nvPr>
        </p:nvGraphicFramePr>
        <p:xfrm>
          <a:off x="2531766" y="2943831"/>
          <a:ext cx="8507412" cy="5674121"/>
        </p:xfrm>
        <a:graphic>
          <a:graphicData uri="http://schemas.openxmlformats.org/drawingml/2006/table">
            <a:tbl>
              <a:tblPr/>
              <a:tblGrid>
                <a:gridCol w="2126853"/>
                <a:gridCol w="2126853"/>
                <a:gridCol w="2126853"/>
                <a:gridCol w="2126853"/>
              </a:tblGrid>
              <a:tr h="927100">
                <a:tc>
                  <a:txBody>
                    <a:bodyPr/>
                    <a:lstStyle/>
                    <a:p>
                      <a:pPr algn="ctr" fontAlgn="ctr"/>
                      <a:r>
                        <a:rPr lang="en-US" sz="2800" b="1" i="0" u="none" strike="noStrike" dirty="0" smtClean="0">
                          <a:solidFill>
                            <a:srgbClr val="0000FF"/>
                          </a:solidFill>
                          <a:effectLst/>
                          <a:latin typeface="Calibri"/>
                        </a:rPr>
                        <a:t>GAD Activity</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0000FF"/>
                          </a:solidFill>
                          <a:effectLst/>
                          <a:latin typeface="Calibri"/>
                        </a:rPr>
                        <a:t>GAD Budget</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0000FF"/>
                          </a:solidFill>
                          <a:effectLst/>
                          <a:latin typeface="Calibri"/>
                        </a:rPr>
                        <a:t>Source of budget</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0000FF"/>
                          </a:solidFill>
                          <a:effectLst/>
                          <a:latin typeface="Calibri"/>
                        </a:rPr>
                        <a:t>Responsible Unit/ Office</a:t>
                      </a:r>
                      <a:endParaRPr lang="en-US" sz="2800" b="1" i="0" u="none" strike="noStrike" dirty="0">
                        <a:solidFill>
                          <a:srgbClr val="0000FF"/>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algn="ctr" fontAlgn="ctr"/>
                      <a:r>
                        <a:rPr lang="en-US" sz="2800" b="1" i="0" u="none" strike="noStrike" dirty="0" smtClean="0">
                          <a:solidFill>
                            <a:srgbClr val="FF0000"/>
                          </a:solidFill>
                          <a:effectLst/>
                          <a:latin typeface="Calibri"/>
                        </a:rPr>
                        <a:t>5</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2800" b="1" i="0" u="none" strike="noStrike" dirty="0" smtClean="0">
                          <a:solidFill>
                            <a:srgbClr val="FF0000"/>
                          </a:solidFill>
                          <a:effectLst/>
                          <a:latin typeface="Calibri"/>
                        </a:rPr>
                        <a:t>7</a:t>
                      </a:r>
                      <a:endParaRPr lang="is-I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2800" b="1" i="0" u="none" strike="noStrike" dirty="0" smtClean="0">
                          <a:solidFill>
                            <a:srgbClr val="FF0000"/>
                          </a:solidFill>
                          <a:effectLst/>
                          <a:latin typeface="Calibri"/>
                        </a:rPr>
                        <a:t>8</a:t>
                      </a:r>
                      <a:endParaRPr lang="is-I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FF0000"/>
                          </a:solidFill>
                          <a:effectLst/>
                          <a:latin typeface="Calibri"/>
                        </a:rPr>
                        <a:t>9</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marL="0" marR="0" indent="0" algn="l" defTabSz="584200" rtl="0" eaLnBrk="1" fontAlgn="b" latinLnBrk="0" hangingPunct="1">
                        <a:lnSpc>
                          <a:spcPct val="100000"/>
                        </a:lnSpc>
                        <a:spcBef>
                          <a:spcPts val="0"/>
                        </a:spcBef>
                        <a:spcAft>
                          <a:spcPts val="0"/>
                        </a:spcAft>
                        <a:buClrTx/>
                        <a:buSzTx/>
                        <a:buFontTx/>
                        <a:buNone/>
                        <a:tabLst/>
                        <a:defRPr/>
                      </a:pPr>
                      <a:r>
                        <a:rPr lang="en-US" sz="2800" b="0" i="0" u="none" strike="noStrike" dirty="0" smtClean="0">
                          <a:solidFill>
                            <a:srgbClr val="000000"/>
                          </a:solidFill>
                          <a:effectLst/>
                          <a:latin typeface="Calibri"/>
                        </a:rPr>
                        <a:t>Name or title  of priority program or project subjected to HGDG Design Checklist</a:t>
                      </a:r>
                    </a:p>
                    <a:p>
                      <a:pPr algn="l" fontAlgn="b"/>
                      <a:endParaRPr lang="sk-SK" sz="2800" b="0" i="0" u="none" strike="noStrike" dirty="0" smtClean="0">
                        <a:solidFill>
                          <a:srgbClr val="000000"/>
                        </a:solidFill>
                        <a:effectLst/>
                        <a:latin typeface="Calibri"/>
                      </a:endParaRPr>
                    </a:p>
                    <a:p>
                      <a:pPr algn="ctr" fontAlgn="ctr"/>
                      <a:endParaRPr lang="en-US" sz="28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s-IS" sz="2800" b="0" i="0" u="none" strike="noStrike" dirty="0" smtClean="0">
                          <a:solidFill>
                            <a:srgbClr val="000000"/>
                          </a:solidFill>
                          <a:effectLst/>
                          <a:latin typeface="Calibri"/>
                        </a:rPr>
                        <a:t>Portion of the priority program/project budget to attribute</a:t>
                      </a:r>
                      <a:r>
                        <a:rPr lang="is-IS" sz="2800" b="0" i="0" u="none" strike="noStrike" baseline="0" dirty="0" smtClean="0">
                          <a:solidFill>
                            <a:srgbClr val="000000"/>
                          </a:solidFill>
                          <a:effectLst/>
                          <a:latin typeface="Calibri"/>
                        </a:rPr>
                        <a:t> to GAD based on HGDG result</a:t>
                      </a:r>
                      <a:endParaRPr lang="is-IS" sz="2800" b="0"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s-IS" sz="2800" b="0" i="0" u="none" strike="noStrike" dirty="0" smtClean="0">
                          <a:solidFill>
                            <a:srgbClr val="000000"/>
                          </a:solidFill>
                          <a:effectLst/>
                          <a:latin typeface="Calibri"/>
                        </a:rPr>
                        <a:t>GAA,</a:t>
                      </a:r>
                      <a:r>
                        <a:rPr lang="is-IS" sz="2800" b="0" i="0" u="none" strike="noStrike" baseline="0" dirty="0" smtClean="0">
                          <a:solidFill>
                            <a:srgbClr val="000000"/>
                          </a:solidFill>
                          <a:effectLst/>
                          <a:latin typeface="Calibri"/>
                        </a:rPr>
                        <a:t> others</a:t>
                      </a:r>
                      <a:endParaRPr lang="is-IS" sz="2800" b="0"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584200" rtl="0" eaLnBrk="1" fontAlgn="ctr" latinLnBrk="0" hangingPunct="1">
                        <a:lnSpc>
                          <a:spcPct val="100000"/>
                        </a:lnSpc>
                        <a:spcBef>
                          <a:spcPts val="0"/>
                        </a:spcBef>
                        <a:spcAft>
                          <a:spcPts val="0"/>
                        </a:spcAft>
                        <a:buClrTx/>
                        <a:buSzTx/>
                        <a:buFontTx/>
                        <a:buNone/>
                        <a:tabLst/>
                        <a:defRPr/>
                      </a:pPr>
                      <a:r>
                        <a:rPr lang="sk-SK" sz="2800" b="0" i="0" u="none" strike="noStrike" dirty="0" smtClean="0">
                          <a:solidFill>
                            <a:srgbClr val="000000"/>
                          </a:solidFill>
                          <a:effectLst/>
                          <a:latin typeface="Calibri"/>
                        </a:rPr>
                        <a:t>Constituent unit/office of the bureau or region or agency that will ensure implementation</a:t>
                      </a: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2536675" y="2156843"/>
            <a:ext cx="850250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smtClean="0">
                <a:ln>
                  <a:noFill/>
                </a:ln>
                <a:solidFill>
                  <a:srgbClr val="FA694E"/>
                </a:solidFill>
                <a:effectLst/>
                <a:uFillTx/>
                <a:latin typeface="Gill Sans SemiBold"/>
                <a:ea typeface="Gill Sans SemiBold"/>
                <a:cs typeface="Gill Sans SemiBold"/>
                <a:sym typeface="Gill Sans SemiBold"/>
              </a:rPr>
              <a:t>Attributed Program</a:t>
            </a:r>
            <a:endParaRPr kumimoji="0" lang="en-US" sz="2800" b="0" i="0" u="none" strike="noStrike" cap="none" spc="0" normalizeH="0" baseline="0" dirty="0">
              <a:ln>
                <a:noFill/>
              </a:ln>
              <a:solidFill>
                <a:srgbClr val="FA694E"/>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2043057263"/>
      </p:ext>
    </p:extLst>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5051" y="8817535"/>
            <a:ext cx="2783114" cy="318036"/>
          </a:xfrm>
          <a:prstGeom prst="rect">
            <a:avLst/>
          </a:prstGeom>
        </p:spPr>
        <p:txBody>
          <a:bodyPr/>
          <a:lstStyle/>
          <a:p>
            <a:r>
              <a:rPr lang="x-none" dirty="0" smtClean="0"/>
              <a:t>GAD Training,  September 10, 2021</a:t>
            </a:r>
            <a:r>
              <a:rPr dirty="0" smtClean="0"/>
              <a:t> </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lstStyle/>
          <a:p>
            <a:pPr defTabSz="554990">
              <a:defRPr sz="7600"/>
            </a:pPr>
            <a:r>
              <a:rPr lang="x-none" dirty="0"/>
              <a:t>B</a:t>
            </a:r>
            <a:r>
              <a:rPr lang="x-none" dirty="0" smtClean="0"/>
              <a:t>. GPB 2022 Form</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19</a:t>
            </a:fld>
            <a:endParaRPr/>
          </a:p>
        </p:txBody>
      </p:sp>
      <p:sp>
        <p:nvSpPr>
          <p:cNvPr id="2" name="TextBox 1"/>
          <p:cNvSpPr txBox="1"/>
          <p:nvPr/>
        </p:nvSpPr>
        <p:spPr>
          <a:xfrm>
            <a:off x="2536676" y="3309441"/>
            <a:ext cx="8178421" cy="43806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kumimoji="0" lang="en-US" sz="2400" b="0" i="0" u="none" strike="noStrike" cap="none" spc="0" normalizeH="0" baseline="0" dirty="0" smtClean="0">
                <a:ln>
                  <a:noFill/>
                </a:ln>
                <a:solidFill>
                  <a:srgbClr val="303841"/>
                </a:solidFill>
                <a:effectLst/>
                <a:uFillTx/>
                <a:sym typeface="Gill Sans SemiBold"/>
              </a:rPr>
              <a:t>Expected input in the first six rows of information</a:t>
            </a: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Expected input in the 9 columns of GPB form </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baseline="0" dirty="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baseline="0" dirty="0" smtClean="0"/>
              <a:t>The issue-cause-result-activity</a:t>
            </a:r>
            <a:r>
              <a:rPr lang="en-US" sz="2400" dirty="0" smtClean="0"/>
              <a:t> chain</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GPB activities/projects sorted into 3 categories: client-focused, organization-focused, and attributed program</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Expected input in attributed program</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smtClean="0"/>
          </a:p>
          <a:p>
            <a:pPr marL="342900" marR="0" indent="-342900" algn="l" defTabSz="584200" rtl="0" fontAlgn="auto" latinLnBrk="0" hangingPunct="0">
              <a:lnSpc>
                <a:spcPct val="100000"/>
              </a:lnSpc>
              <a:spcBef>
                <a:spcPts val="0"/>
              </a:spcBef>
              <a:spcAft>
                <a:spcPts val="0"/>
              </a:spcAft>
              <a:buClrTx/>
              <a:buSzTx/>
              <a:buFontTx/>
              <a:buAutoNum type="arabicPeriod"/>
              <a:tabLst/>
            </a:pP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 name="TextBox 2"/>
          <p:cNvSpPr txBox="1"/>
          <p:nvPr/>
        </p:nvSpPr>
        <p:spPr>
          <a:xfrm>
            <a:off x="2536676" y="2377949"/>
            <a:ext cx="565905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Summary of Section B</a:t>
            </a:r>
            <a:endParaRPr kumimoji="0" lang="en-US" sz="32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176709939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984" name="Shape 984"/>
          <p:cNvSpPr>
            <a:spLocks noGrp="1"/>
          </p:cNvSpPr>
          <p:nvPr>
            <p:ph type="body" idx="13"/>
          </p:nvPr>
        </p:nvSpPr>
        <p:spPr>
          <a:xfrm>
            <a:off x="1013581" y="8817535"/>
            <a:ext cx="2411680" cy="318036"/>
          </a:xfrm>
          <a:prstGeom prst="rect">
            <a:avLst/>
          </a:prstGeom>
        </p:spPr>
        <p:txBody>
          <a:bodyPr/>
          <a:lstStyle/>
          <a:p>
            <a:r>
              <a:rPr lang="x-none" dirty="0" smtClean="0"/>
              <a:t>GAD Training September 2021</a:t>
            </a:r>
            <a:endParaRPr dirty="0"/>
          </a:p>
        </p:txBody>
      </p:sp>
      <p:sp>
        <p:nvSpPr>
          <p:cNvPr id="985" name="Shape 985"/>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986" name="Shape 986"/>
          <p:cNvSpPr>
            <a:spLocks noGrp="1"/>
          </p:cNvSpPr>
          <p:nvPr>
            <p:ph type="title"/>
          </p:nvPr>
        </p:nvSpPr>
        <p:spPr>
          <a:prstGeom prst="rect">
            <a:avLst/>
          </a:prstGeom>
          <a:solidFill>
            <a:schemeClr val="accent3">
              <a:lumMod val="60000"/>
              <a:lumOff val="40000"/>
            </a:schemeClr>
          </a:solidFill>
        </p:spPr>
        <p:txBody>
          <a:bodyPr/>
          <a:lstStyle/>
          <a:p>
            <a:pPr defTabSz="554990">
              <a:defRPr sz="7600"/>
            </a:pPr>
            <a:r>
              <a:rPr lang="x-none" dirty="0" smtClean="0"/>
              <a:t>Open Forum 2</a:t>
            </a:r>
            <a:endParaRPr dirty="0"/>
          </a:p>
        </p:txBody>
      </p:sp>
      <p:sp>
        <p:nvSpPr>
          <p:cNvPr id="987" name="Shape 987"/>
          <p:cNvSpPr>
            <a:spLocks noGrp="1"/>
          </p:cNvSpPr>
          <p:nvPr>
            <p:ph type="body" sz="quarter" idx="1"/>
          </p:nvPr>
        </p:nvSpPr>
        <p:spPr>
          <a:prstGeom prst="rect">
            <a:avLst/>
          </a:prstGeom>
        </p:spPr>
        <p:txBody>
          <a:bodyPr>
            <a:normAutofit fontScale="92500" lnSpcReduction="10000"/>
          </a:bodyPr>
          <a:lstStyle/>
          <a:p>
            <a:pPr marL="0" indent="0">
              <a:buNone/>
            </a:pPr>
            <a:r>
              <a:rPr lang="x-none" sz="4400" b="1" dirty="0" smtClean="0"/>
              <a:t>GAD Planning and Budget Form</a:t>
            </a:r>
          </a:p>
          <a:p>
            <a:pPr>
              <a:buFont typeface="Arial"/>
              <a:buChar char="•"/>
            </a:pPr>
            <a:r>
              <a:rPr lang="x-none" sz="4400" dirty="0" smtClean="0"/>
              <a:t>open to all</a:t>
            </a:r>
            <a:r>
              <a:rPr lang="x-none" sz="4400" dirty="0"/>
              <a:t> </a:t>
            </a:r>
            <a:r>
              <a:rPr lang="x-none" sz="4400" dirty="0" smtClean="0"/>
              <a:t>questions on this topic</a:t>
            </a:r>
          </a:p>
          <a:p>
            <a:pPr>
              <a:buFont typeface="Arial"/>
              <a:buChar char="•"/>
            </a:pPr>
            <a:r>
              <a:rPr lang="x-none" sz="4400" dirty="0" smtClean="0"/>
              <a:t>open for other participants to answer</a:t>
            </a:r>
          </a:p>
        </p:txBody>
      </p:sp>
      <p:sp>
        <p:nvSpPr>
          <p:cNvPr id="988" name="Shape 988"/>
          <p:cNvSpPr>
            <a:spLocks noGrp="1"/>
          </p:cNvSpPr>
          <p:nvPr>
            <p:ph type="body" idx="15"/>
          </p:nvPr>
        </p:nvSpPr>
        <p:spPr>
          <a:prstGeom prst="roundRect">
            <a:avLst>
              <a:gd name="adj" fmla="val 15930"/>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pic>
        <p:nvPicPr>
          <p:cNvPr id="989" name="VL28ZDFJZY.jpg"/>
          <p:cNvPicPr>
            <a:picLocks noGrp="1" noChangeAspect="1"/>
          </p:cNvPicPr>
          <p:nvPr>
            <p:ph type="pic" idx="16"/>
          </p:nvPr>
        </p:nvPicPr>
        <p:blipFill>
          <a:blip r:embed="rId2">
            <a:extLst/>
          </a:blip>
          <a:srcRect l="30419" t="9588" r="39255" b="12788"/>
          <a:stretch>
            <a:fillRect/>
          </a:stretch>
        </p:blipFill>
        <p:spPr>
          <a:xfrm>
            <a:off x="7883890" y="3013692"/>
            <a:ext cx="3034904" cy="5162551"/>
          </a:xfrm>
          <a:custGeom>
            <a:avLst/>
            <a:gdLst/>
            <a:ahLst/>
            <a:cxnLst>
              <a:cxn ang="0">
                <a:pos x="wd2" y="hd2"/>
              </a:cxn>
              <a:cxn ang="5400000">
                <a:pos x="wd2" y="hd2"/>
              </a:cxn>
              <a:cxn ang="10800000">
                <a:pos x="wd2" y="hd2"/>
              </a:cxn>
              <a:cxn ang="16200000">
                <a:pos x="wd2" y="hd2"/>
              </a:cxn>
            </a:cxnLst>
            <a:rect l="0" t="0" r="r" b="b"/>
            <a:pathLst>
              <a:path w="21600" h="21600" extrusionOk="0">
                <a:moveTo>
                  <a:pt x="1076" y="0"/>
                </a:moveTo>
                <a:cubicBezTo>
                  <a:pt x="765" y="0"/>
                  <a:pt x="609" y="1"/>
                  <a:pt x="443" y="32"/>
                </a:cubicBezTo>
                <a:cubicBezTo>
                  <a:pt x="261" y="70"/>
                  <a:pt x="120" y="154"/>
                  <a:pt x="54" y="261"/>
                </a:cubicBezTo>
                <a:cubicBezTo>
                  <a:pt x="1" y="358"/>
                  <a:pt x="0" y="451"/>
                  <a:pt x="0" y="633"/>
                </a:cubicBezTo>
                <a:lnTo>
                  <a:pt x="0" y="20964"/>
                </a:lnTo>
                <a:cubicBezTo>
                  <a:pt x="0" y="21148"/>
                  <a:pt x="1" y="21240"/>
                  <a:pt x="54" y="21338"/>
                </a:cubicBezTo>
                <a:cubicBezTo>
                  <a:pt x="120" y="21445"/>
                  <a:pt x="261" y="21530"/>
                  <a:pt x="443" y="21568"/>
                </a:cubicBezTo>
                <a:cubicBezTo>
                  <a:pt x="610" y="21599"/>
                  <a:pt x="768" y="21600"/>
                  <a:pt x="1076" y="21600"/>
                </a:cubicBezTo>
                <a:lnTo>
                  <a:pt x="20521" y="21600"/>
                </a:lnTo>
                <a:cubicBezTo>
                  <a:pt x="20834" y="21600"/>
                  <a:pt x="20990" y="21599"/>
                  <a:pt x="21157" y="21568"/>
                </a:cubicBezTo>
                <a:cubicBezTo>
                  <a:pt x="21339" y="21530"/>
                  <a:pt x="21480" y="21445"/>
                  <a:pt x="21546" y="21338"/>
                </a:cubicBezTo>
                <a:cubicBezTo>
                  <a:pt x="21599" y="21240"/>
                  <a:pt x="21600" y="21149"/>
                  <a:pt x="21600" y="20967"/>
                </a:cubicBezTo>
                <a:lnTo>
                  <a:pt x="21600" y="634"/>
                </a:lnTo>
                <a:cubicBezTo>
                  <a:pt x="21600" y="450"/>
                  <a:pt x="21599" y="358"/>
                  <a:pt x="21546" y="261"/>
                </a:cubicBezTo>
                <a:cubicBezTo>
                  <a:pt x="21480" y="154"/>
                  <a:pt x="21339" y="70"/>
                  <a:pt x="21157" y="32"/>
                </a:cubicBezTo>
                <a:cubicBezTo>
                  <a:pt x="20990" y="1"/>
                  <a:pt x="20832" y="0"/>
                  <a:pt x="20524" y="0"/>
                </a:cubicBezTo>
                <a:lnTo>
                  <a:pt x="1079" y="0"/>
                </a:lnTo>
                <a:lnTo>
                  <a:pt x="1076" y="0"/>
                </a:lnTo>
                <a:close/>
              </a:path>
            </a:pathLst>
          </a:custGeom>
        </p:spPr>
      </p:pic>
      <p:sp>
        <p:nvSpPr>
          <p:cNvPr id="990" name="Shape 99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20</a:t>
            </a:fld>
            <a:endParaRPr/>
          </a:p>
        </p:txBody>
      </p:sp>
      <p:sp>
        <p:nvSpPr>
          <p:cNvPr id="991" name="Shape 991"/>
          <p:cNvSpPr>
            <a:spLocks noGrp="1"/>
          </p:cNvSpPr>
          <p:nvPr>
            <p:ph type="body" idx="17"/>
          </p:nvPr>
        </p:nvSpPr>
        <p:spPr>
          <a:custGeom>
            <a:avLst/>
            <a:gdLst/>
            <a:ahLst/>
            <a:cxnLst>
              <a:cxn ang="0">
                <a:pos x="wd2" y="hd2"/>
              </a:cxn>
              <a:cxn ang="5400000">
                <a:pos x="wd2" y="hd2"/>
              </a:cxn>
              <a:cxn ang="10800000">
                <a:pos x="wd2" y="hd2"/>
              </a:cxn>
              <a:cxn ang="16200000">
                <a:pos x="wd2" y="hd2"/>
              </a:cxn>
            </a:cxnLst>
            <a:rect l="0" t="0" r="r" b="b"/>
            <a:pathLst>
              <a:path w="21600" h="21592" extrusionOk="0">
                <a:moveTo>
                  <a:pt x="5082" y="0"/>
                </a:moveTo>
                <a:cubicBezTo>
                  <a:pt x="3607" y="0"/>
                  <a:pt x="2868" y="-8"/>
                  <a:pt x="2084" y="90"/>
                </a:cubicBezTo>
                <a:cubicBezTo>
                  <a:pt x="1226" y="213"/>
                  <a:pt x="566" y="483"/>
                  <a:pt x="254" y="821"/>
                </a:cubicBezTo>
                <a:cubicBezTo>
                  <a:pt x="6" y="1129"/>
                  <a:pt x="0" y="1419"/>
                  <a:pt x="0" y="1992"/>
                </a:cubicBezTo>
                <a:lnTo>
                  <a:pt x="0" y="13083"/>
                </a:lnTo>
                <a:lnTo>
                  <a:pt x="0" y="14004"/>
                </a:lnTo>
                <a:lnTo>
                  <a:pt x="0" y="21592"/>
                </a:lnTo>
                <a:lnTo>
                  <a:pt x="10800" y="17338"/>
                </a:lnTo>
                <a:lnTo>
                  <a:pt x="21600" y="21592"/>
                </a:lnTo>
                <a:lnTo>
                  <a:pt x="21600" y="14014"/>
                </a:lnTo>
                <a:lnTo>
                  <a:pt x="21600" y="13083"/>
                </a:lnTo>
                <a:lnTo>
                  <a:pt x="21600" y="2002"/>
                </a:lnTo>
                <a:cubicBezTo>
                  <a:pt x="21600" y="1420"/>
                  <a:pt x="21594" y="1129"/>
                  <a:pt x="21346" y="821"/>
                </a:cubicBezTo>
                <a:cubicBezTo>
                  <a:pt x="21034" y="483"/>
                  <a:pt x="20374" y="213"/>
                  <a:pt x="19516" y="90"/>
                </a:cubicBezTo>
                <a:cubicBezTo>
                  <a:pt x="18733" y="-8"/>
                  <a:pt x="17971" y="0"/>
                  <a:pt x="16518" y="0"/>
                </a:cubicBezTo>
                <a:lnTo>
                  <a:pt x="5082" y="0"/>
                </a:lnTo>
                <a:close/>
              </a:path>
            </a:pathLst>
          </a:cu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
        <p:nvSpPr>
          <p:cNvPr id="992" name="Shape 992"/>
          <p:cNvSpPr>
            <a:spLocks noGrp="1"/>
          </p:cNvSpPr>
          <p:nvPr>
            <p:ph type="body" idx="18"/>
          </p:nvPr>
        </p:nvSpPr>
        <p:spPr>
          <a:prstGeom prst="star5">
            <a:avLst>
              <a:gd name="adj" fmla="val 25162"/>
              <a:gd name="hf" fmla="val 105146"/>
              <a:gd name="vf" fmla="val 110557"/>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Tree>
    <p:extLst>
      <p:ext uri="{BB962C8B-B14F-4D97-AF65-F5344CB8AC3E}">
        <p14:creationId xmlns:p14="http://schemas.microsoft.com/office/powerpoint/2010/main" val="226162992"/>
      </p:ext>
    </p:extLst>
  </p:cSld>
  <p:clrMapOvr>
    <a:masterClrMapping/>
  </p:clrMapOvr>
  <p:transition xmlns:p14="http://schemas.microsoft.com/office/powerpoint/2010/main" spd="slow"/>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4800" dirty="0" smtClean="0"/>
              <a:t>C. Aligning annual GPBs with </a:t>
            </a:r>
            <a:br>
              <a:rPr lang="x-none" sz="4800" dirty="0" smtClean="0"/>
            </a:br>
            <a:r>
              <a:rPr lang="x-none" sz="4800" dirty="0" smtClean="0"/>
              <a:t>the GAD Strategic Plan 2021-2025</a:t>
            </a:r>
            <a:endParaRPr sz="48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21</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5" name="TextBox 4"/>
          <p:cNvSpPr txBox="1"/>
          <p:nvPr/>
        </p:nvSpPr>
        <p:spPr>
          <a:xfrm>
            <a:off x="2760133" y="2896839"/>
            <a:ext cx="7941734" cy="5088573"/>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3600" dirty="0" smtClean="0"/>
              <a:t>DENR GAD Agenda:</a:t>
            </a:r>
          </a:p>
          <a:p>
            <a:pPr marL="0" marR="0" indent="0" algn="l" defTabSz="584200" rtl="0" fontAlgn="auto" latinLnBrk="0" hangingPunct="0">
              <a:lnSpc>
                <a:spcPct val="100000"/>
              </a:lnSpc>
              <a:spcBef>
                <a:spcPts val="0"/>
              </a:spcBef>
              <a:spcAft>
                <a:spcPts val="0"/>
              </a:spcAft>
              <a:buClrTx/>
              <a:buSzTx/>
              <a:buFontTx/>
              <a:buNone/>
              <a:tabLst/>
            </a:pPr>
            <a:endParaRPr lang="en-US" sz="3600" dirty="0" smtClean="0"/>
          </a:p>
          <a:p>
            <a:pPr marL="0" marR="0" indent="0" algn="l"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smtClean="0">
                <a:ln>
                  <a:noFill/>
                </a:ln>
                <a:solidFill>
                  <a:srgbClr val="303841"/>
                </a:solidFill>
                <a:effectLst/>
                <a:uFillTx/>
                <a:sym typeface="Gill Sans SemiBold"/>
              </a:rPr>
              <a:t>Part</a:t>
            </a:r>
            <a:r>
              <a:rPr kumimoji="0" lang="en-US" sz="3600" b="0" i="0" u="none" strike="noStrike" cap="none" spc="0" normalizeH="0" dirty="0" smtClean="0">
                <a:ln>
                  <a:noFill/>
                </a:ln>
                <a:solidFill>
                  <a:srgbClr val="303841"/>
                </a:solidFill>
                <a:effectLst/>
                <a:uFillTx/>
                <a:sym typeface="Gill Sans SemiBold"/>
              </a:rPr>
              <a:t> 1. </a:t>
            </a:r>
          </a:p>
          <a:p>
            <a:pPr marL="0" marR="0" indent="0" algn="l"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dirty="0" smtClean="0">
                <a:ln>
                  <a:noFill/>
                </a:ln>
                <a:solidFill>
                  <a:srgbClr val="303841"/>
                </a:solidFill>
                <a:effectLst/>
                <a:uFillTx/>
                <a:sym typeface="Gill Sans SemiBold"/>
              </a:rPr>
              <a:t>Framework </a:t>
            </a:r>
            <a:r>
              <a:rPr kumimoji="0" lang="mr-IN" sz="3600" b="0" i="0" u="none" strike="noStrike" cap="none" spc="0" normalizeH="0" dirty="0" smtClean="0">
                <a:ln>
                  <a:noFill/>
                </a:ln>
                <a:solidFill>
                  <a:srgbClr val="303841"/>
                </a:solidFill>
                <a:effectLst/>
                <a:uFillTx/>
                <a:sym typeface="Gill Sans SemiBold"/>
              </a:rPr>
              <a:t>–</a:t>
            </a:r>
            <a:r>
              <a:rPr kumimoji="0" lang="en-US" sz="3600" b="0" i="0" u="none" strike="noStrike" cap="none" spc="0" normalizeH="0" dirty="0" smtClean="0">
                <a:ln>
                  <a:noFill/>
                </a:ln>
                <a:solidFill>
                  <a:srgbClr val="303841"/>
                </a:solidFill>
                <a:effectLst/>
                <a:uFillTx/>
                <a:sym typeface="Gill Sans SemiBold"/>
              </a:rPr>
              <a:t> contains guiding principles; GAD vision, mission and goals</a:t>
            </a:r>
          </a:p>
          <a:p>
            <a:pPr marL="0" marR="0" indent="0" algn="l" defTabSz="584200" rtl="0" fontAlgn="auto" latinLnBrk="0" hangingPunct="0">
              <a:lnSpc>
                <a:spcPct val="100000"/>
              </a:lnSpc>
              <a:spcBef>
                <a:spcPts val="0"/>
              </a:spcBef>
              <a:spcAft>
                <a:spcPts val="0"/>
              </a:spcAft>
              <a:buClrTx/>
              <a:buSzTx/>
              <a:buFontTx/>
              <a:buNone/>
              <a:tabLst/>
            </a:pPr>
            <a:endParaRPr lang="en-US" sz="3600" baseline="0" dirty="0" smtClean="0"/>
          </a:p>
          <a:p>
            <a:pPr marL="0" marR="0" indent="0" algn="l" defTabSz="584200" rtl="0" fontAlgn="auto" latinLnBrk="0" hangingPunct="0">
              <a:lnSpc>
                <a:spcPct val="100000"/>
              </a:lnSpc>
              <a:spcBef>
                <a:spcPts val="0"/>
              </a:spcBef>
              <a:spcAft>
                <a:spcPts val="0"/>
              </a:spcAft>
              <a:buClrTx/>
              <a:buSzTx/>
              <a:buFontTx/>
              <a:buNone/>
              <a:tabLst/>
            </a:pPr>
            <a:r>
              <a:rPr lang="en-US" sz="3600" baseline="0" dirty="0" smtClean="0"/>
              <a:t>Part</a:t>
            </a:r>
            <a:r>
              <a:rPr lang="en-US" sz="3600" dirty="0" smtClean="0"/>
              <a:t> 2. </a:t>
            </a:r>
          </a:p>
          <a:p>
            <a:pPr marL="0" marR="0" indent="0" algn="l" defTabSz="584200" rtl="0" fontAlgn="auto" latinLnBrk="0" hangingPunct="0">
              <a:lnSpc>
                <a:spcPct val="100000"/>
              </a:lnSpc>
              <a:spcBef>
                <a:spcPts val="0"/>
              </a:spcBef>
              <a:spcAft>
                <a:spcPts val="0"/>
              </a:spcAft>
              <a:buClrTx/>
              <a:buSzTx/>
              <a:buFontTx/>
              <a:buNone/>
              <a:tabLst/>
            </a:pPr>
            <a:r>
              <a:rPr lang="en-US" sz="3600" dirty="0" smtClean="0"/>
              <a:t>GAD Strategic Plan 2021-2025</a:t>
            </a:r>
            <a:endParaRPr kumimoji="0" lang="en-US" sz="3600" b="0" i="0" u="none" strike="noStrike" cap="none" spc="0" normalizeH="0" baseline="0" dirty="0">
              <a:ln>
                <a:noFill/>
              </a:ln>
              <a:solidFill>
                <a:srgbClr val="303841"/>
              </a:solidFill>
              <a:effectLst/>
              <a:uFillTx/>
              <a:sym typeface="Gill Sans SemiBold"/>
            </a:endParaRPr>
          </a:p>
        </p:txBody>
      </p:sp>
    </p:spTree>
    <p:extLst>
      <p:ext uri="{BB962C8B-B14F-4D97-AF65-F5344CB8AC3E}">
        <p14:creationId xmlns:p14="http://schemas.microsoft.com/office/powerpoint/2010/main" val="280813931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C. Aligning annual GPBs with </a:t>
            </a:r>
            <a:br>
              <a:rPr lang="x-none" sz="5400" dirty="0" smtClean="0"/>
            </a:br>
            <a:r>
              <a:rPr lang="x-none" sz="5400" dirty="0" smtClean="0"/>
              <a:t>the GAD Strategic Plan 2021-2025</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22</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2895600" y="3039761"/>
            <a:ext cx="7569200" cy="3303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Your GPB should reflect the issues/</a:t>
            </a:r>
            <a:r>
              <a:rPr kumimoji="0" lang="en-US" sz="3200" b="0" i="0" u="none" strike="noStrike" cap="none" spc="0" normalizeH="0" dirty="0" smtClean="0">
                <a:ln>
                  <a:noFill/>
                </a:ln>
                <a:solidFill>
                  <a:srgbClr val="303841"/>
                </a:solidFill>
                <a:effectLst/>
                <a:uFillTx/>
                <a:latin typeface="Gill Sans SemiBold"/>
                <a:ea typeface="Gill Sans SemiBold"/>
                <a:cs typeface="Gill Sans SemiBold"/>
                <a:sym typeface="Gill Sans SemiBold"/>
              </a:rPr>
              <a:t> mandates, and activities in the Strategic Plan where your bureau/region/agency is listed under the column “Responsible </a:t>
            </a:r>
            <a:r>
              <a:rPr lang="en-US" sz="3200" dirty="0" smtClean="0"/>
              <a:t>O</a:t>
            </a:r>
            <a:r>
              <a:rPr kumimoji="0" lang="en-US" sz="3200" b="0" i="0" u="none" strike="noStrike" cap="none" spc="0" normalizeH="0" dirty="0" smtClean="0">
                <a:ln>
                  <a:noFill/>
                </a:ln>
                <a:solidFill>
                  <a:srgbClr val="303841"/>
                </a:solidFill>
                <a:effectLst/>
                <a:uFillTx/>
                <a:latin typeface="Gill Sans SemiBold"/>
                <a:ea typeface="Gill Sans SemiBold"/>
                <a:cs typeface="Gill Sans SemiBold"/>
                <a:sym typeface="Gill Sans SemiBold"/>
              </a:rPr>
              <a:t>ffices”</a:t>
            </a:r>
            <a:endParaRPr lang="en-US" sz="2400" baseline="0" dirty="0"/>
          </a:p>
          <a:p>
            <a:pPr marL="0" marR="0" indent="0" algn="l"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dirty="0" smtClean="0">
              <a:ln>
                <a:noFill/>
              </a:ln>
              <a:solidFill>
                <a:srgbClr val="303841"/>
              </a:solidFill>
              <a:effectLst/>
              <a:uFillTx/>
              <a:latin typeface="Gill Sans SemiBold"/>
              <a:ea typeface="Gill Sans SemiBold"/>
              <a:cs typeface="Gill Sans SemiBold"/>
              <a:sym typeface="Gill Sans SemiBold"/>
            </a:endParaRPr>
          </a:p>
          <a:p>
            <a:pPr marL="0" marR="0" indent="0" algn="l" defTabSz="584200" rtl="0" fontAlgn="auto" latinLnBrk="0" hangingPunct="0">
              <a:lnSpc>
                <a:spcPct val="100000"/>
              </a:lnSpc>
              <a:spcBef>
                <a:spcPts val="0"/>
              </a:spcBef>
              <a:spcAft>
                <a:spcPts val="0"/>
              </a:spcAft>
              <a:buClrTx/>
              <a:buSzTx/>
              <a:buFontTx/>
              <a:buNone/>
              <a:tabLst/>
            </a:pPr>
            <a:r>
              <a:rPr lang="en-US" sz="2400" dirty="0" smtClean="0"/>
              <a:t>[Flash the Strategic Plan on screen to see examples]</a:t>
            </a: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347722018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C. Aligning annual GPBs with </a:t>
            </a:r>
            <a:br>
              <a:rPr lang="x-none" sz="5400" dirty="0" smtClean="0"/>
            </a:br>
            <a:r>
              <a:rPr lang="x-none" sz="5400" dirty="0" smtClean="0"/>
              <a:t>the GAD Strategic Plan 2021-2025</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23</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2760133" y="2100785"/>
            <a:ext cx="82804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3200" dirty="0" smtClean="0">
                <a:solidFill>
                  <a:srgbClr val="FA694E"/>
                </a:solidFill>
              </a:rPr>
              <a:t>Specifying “Causes,” “Result/Objective” “Activities” and “Performance/output indicators”</a:t>
            </a:r>
            <a:endParaRPr kumimoji="0" lang="en-US" sz="3200" b="0" i="0" u="none" strike="noStrike" cap="none" spc="0" normalizeH="0" baseline="0" dirty="0">
              <a:ln>
                <a:noFill/>
              </a:ln>
              <a:solidFill>
                <a:srgbClr val="FA694E"/>
              </a:solidFill>
              <a:effectLst/>
              <a:uFillTx/>
              <a:sym typeface="Gill Sans SemiBold"/>
            </a:endParaRPr>
          </a:p>
        </p:txBody>
      </p:sp>
      <p:graphicFrame>
        <p:nvGraphicFramePr>
          <p:cNvPr id="6" name="Table 5"/>
          <p:cNvGraphicFramePr>
            <a:graphicFrameLocks noGrp="1"/>
          </p:cNvGraphicFramePr>
          <p:nvPr>
            <p:extLst>
              <p:ext uri="{D42A27DB-BD31-4B8C-83A1-F6EECF244321}">
                <p14:modId xmlns:p14="http://schemas.microsoft.com/office/powerpoint/2010/main" val="1278732420"/>
              </p:ext>
            </p:extLst>
          </p:nvPr>
        </p:nvGraphicFramePr>
        <p:xfrm>
          <a:off x="2760133" y="4772795"/>
          <a:ext cx="7890935" cy="4109720"/>
        </p:xfrm>
        <a:graphic>
          <a:graphicData uri="http://schemas.openxmlformats.org/drawingml/2006/table">
            <a:tbl>
              <a:tblPr/>
              <a:tblGrid>
                <a:gridCol w="1513011"/>
                <a:gridCol w="1675951"/>
                <a:gridCol w="1513011"/>
                <a:gridCol w="1675951"/>
                <a:gridCol w="1513011"/>
              </a:tblGrid>
              <a:tr h="710950">
                <a:tc>
                  <a:txBody>
                    <a:bodyPr/>
                    <a:lstStyle/>
                    <a:p>
                      <a:pPr algn="l" fontAlgn="b"/>
                      <a:r>
                        <a:rPr lang="en-US" sz="2400" b="0" i="0" u="none" strike="noStrike" dirty="0">
                          <a:solidFill>
                            <a:srgbClr val="000000"/>
                          </a:solidFill>
                          <a:effectLst/>
                          <a:latin typeface="Calibri"/>
                        </a:rPr>
                        <a:t>Causes</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Activities</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Indicator</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Specified Activity</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Specified Indicator</a:t>
                      </a:r>
                    </a:p>
                  </a:txBody>
                  <a:tcPr marL="12700" marR="12700" marT="12700" marB="0" anchor="b">
                    <a:lnL>
                      <a:noFill/>
                    </a:lnL>
                    <a:lnR>
                      <a:noFill/>
                    </a:lnR>
                    <a:lnT>
                      <a:noFill/>
                    </a:lnT>
                    <a:lnB>
                      <a:noFill/>
                    </a:lnB>
                    <a:solidFill>
                      <a:schemeClr val="accent3">
                        <a:lumMod val="60000"/>
                        <a:lumOff val="40000"/>
                      </a:schemeClr>
                    </a:solidFill>
                  </a:tcPr>
                </a:tc>
              </a:tr>
              <a:tr h="2085455">
                <a:tc>
                  <a:txBody>
                    <a:bodyPr/>
                    <a:lstStyle/>
                    <a:p>
                      <a:pPr algn="l" fontAlgn="b"/>
                      <a:r>
                        <a:rPr lang="en-US" sz="2000" b="0" i="0" u="none" strike="noStrike" dirty="0" smtClean="0">
                          <a:solidFill>
                            <a:srgbClr val="000000"/>
                          </a:solidFill>
                          <a:effectLst/>
                          <a:latin typeface="Calibri"/>
                          <a:cs typeface="Calibri"/>
                        </a:rPr>
                        <a:t>Women are over- occupied by domestic work and has little time to attend orientation/training</a:t>
                      </a:r>
                      <a:r>
                        <a:rPr lang="en-US" sz="2000" b="0" i="0" u="none" strike="noStrike" baseline="0" dirty="0" smtClean="0">
                          <a:solidFill>
                            <a:srgbClr val="000000"/>
                          </a:solidFill>
                          <a:effectLst/>
                          <a:latin typeface="Calibri"/>
                          <a:cs typeface="Calibri"/>
                        </a:rPr>
                        <a:t> in SRM</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tcPr>
                </a:tc>
                <a:tc>
                  <a:txBody>
                    <a:bodyPr/>
                    <a:lstStyle/>
                    <a:p>
                      <a:pPr algn="l" fontAlgn="ctr"/>
                      <a:r>
                        <a:rPr lang="en-US" sz="2000" b="0" i="0" u="none" strike="noStrike" dirty="0">
                          <a:solidFill>
                            <a:srgbClr val="000000"/>
                          </a:solidFill>
                          <a:effectLst/>
                          <a:latin typeface="Calibri"/>
                          <a:cs typeface="Calibri"/>
                        </a:rPr>
                        <a:t>1) Conduct of activities that address obstacles to women’s participation in sustainable management of natural resources </a:t>
                      </a:r>
                    </a:p>
                  </a:txBody>
                  <a:tcPr marL="12700" marR="12700" marT="12700" marB="0" anchor="ctr">
                    <a:lnL>
                      <a:noFill/>
                    </a:lnL>
                    <a:lnR>
                      <a:noFill/>
                    </a:lnR>
                    <a:lnT>
                      <a:noFill/>
                    </a:lnT>
                    <a:lnB>
                      <a:noFill/>
                    </a:lnB>
                    <a:solidFill>
                      <a:schemeClr val="bg1">
                        <a:lumMod val="85000"/>
                      </a:schemeClr>
                    </a:solidFill>
                  </a:tcPr>
                </a:tc>
                <a:tc>
                  <a:txBody>
                    <a:bodyPr/>
                    <a:lstStyle/>
                    <a:p>
                      <a:pPr algn="l" fontAlgn="ctr"/>
                      <a:r>
                        <a:rPr lang="en-US" sz="2000" b="0" i="0" u="none" strike="noStrike" dirty="0">
                          <a:solidFill>
                            <a:srgbClr val="000000"/>
                          </a:solidFill>
                          <a:effectLst/>
                          <a:latin typeface="Calibri"/>
                          <a:cs typeface="Calibri"/>
                        </a:rPr>
                        <a:t>1) Type/number of activities, number of participants and their SDD</a:t>
                      </a:r>
                    </a:p>
                  </a:txBody>
                  <a:tcPr marL="12700" marR="12700" marT="12700" marB="0" anchor="ctr">
                    <a:lnL>
                      <a:noFill/>
                    </a:lnL>
                    <a:lnR>
                      <a:noFill/>
                    </a:lnR>
                    <a:lnT>
                      <a:noFill/>
                    </a:lnT>
                    <a:lnB>
                      <a:noFill/>
                    </a:lnB>
                  </a:tcPr>
                </a:tc>
                <a:tc>
                  <a:txBody>
                    <a:bodyPr/>
                    <a:lstStyle/>
                    <a:p>
                      <a:pPr algn="l" fontAlgn="b"/>
                      <a:r>
                        <a:rPr lang="en-US" sz="2000" b="0" i="0" u="none" strike="noStrike" dirty="0" smtClean="0">
                          <a:solidFill>
                            <a:srgbClr val="000000"/>
                          </a:solidFill>
                          <a:effectLst/>
                          <a:latin typeface="Calibri"/>
                          <a:cs typeface="Calibri"/>
                        </a:rPr>
                        <a:t>Training for</a:t>
                      </a:r>
                      <a:r>
                        <a:rPr lang="en-US" sz="2000" b="0" i="0" u="none" strike="noStrike" baseline="0" dirty="0" smtClean="0">
                          <a:solidFill>
                            <a:srgbClr val="000000"/>
                          </a:solidFill>
                          <a:effectLst/>
                          <a:latin typeface="Calibri"/>
                          <a:cs typeface="Calibri"/>
                        </a:rPr>
                        <a:t> women in coastal resource management, with daycare set-up</a:t>
                      </a:r>
                      <a:r>
                        <a:rPr lang="en-US" sz="2000" b="0" i="0" u="none" strike="noStrike" dirty="0" smtClean="0">
                          <a:solidFill>
                            <a:srgbClr val="000000"/>
                          </a:solidFill>
                          <a:effectLst/>
                          <a:latin typeface="Calibri"/>
                          <a:cs typeface="Calibri"/>
                        </a:rPr>
                        <a:t> </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solidFill>
                      <a:schemeClr val="bg1">
                        <a:lumMod val="85000"/>
                      </a:schemeClr>
                    </a:solidFill>
                  </a:tcPr>
                </a:tc>
                <a:tc>
                  <a:txBody>
                    <a:bodyPr/>
                    <a:lstStyle/>
                    <a:p>
                      <a:pPr algn="l" fontAlgn="b"/>
                      <a:r>
                        <a:rPr lang="en-US" sz="2000" b="0" i="0" u="none" strike="noStrike" dirty="0" smtClean="0">
                          <a:solidFill>
                            <a:srgbClr val="000000"/>
                          </a:solidFill>
                          <a:effectLst/>
                          <a:latin typeface="Calibri"/>
                          <a:cs typeface="Calibri"/>
                        </a:rPr>
                        <a:t>Number of training on CRM with daycare set-up; total number of women participants, number of kids in daycare </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tcPr>
                </a:tc>
              </a:tr>
            </a:tbl>
          </a:graphicData>
        </a:graphic>
      </p:graphicFrame>
      <p:sp>
        <p:nvSpPr>
          <p:cNvPr id="11" name="TextBox 10"/>
          <p:cNvSpPr txBox="1"/>
          <p:nvPr/>
        </p:nvSpPr>
        <p:spPr>
          <a:xfrm>
            <a:off x="2726267" y="3659015"/>
            <a:ext cx="7738533"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000" u="sng" dirty="0" smtClean="0"/>
              <a:t>1</a:t>
            </a:r>
            <a:r>
              <a:rPr lang="en-US" sz="2000" u="sng" baseline="30000" dirty="0" smtClean="0"/>
              <a:t>st</a:t>
            </a:r>
            <a:r>
              <a:rPr lang="en-US" sz="2000" u="sng" dirty="0" smtClean="0"/>
              <a:t> Issue under Goal 1: </a:t>
            </a:r>
          </a:p>
          <a:p>
            <a:pPr algn="l"/>
            <a:r>
              <a:rPr lang="en-US" sz="2000" dirty="0" smtClean="0"/>
              <a:t>Limited </a:t>
            </a:r>
            <a:r>
              <a:rPr lang="en-US" sz="2000" dirty="0"/>
              <a:t>participation of women in sustainable management of the environment and natural resources</a:t>
            </a:r>
            <a:r>
              <a:rPr lang="en-US" dirty="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24502220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C. Aligning annual GPBs with </a:t>
            </a:r>
            <a:br>
              <a:rPr lang="x-none" sz="5400" dirty="0" smtClean="0"/>
            </a:br>
            <a:r>
              <a:rPr lang="x-none" sz="5400" dirty="0" smtClean="0"/>
              <a:t>the GAD Strategic Plan 2021-2025</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24</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 name="TextBox 2"/>
          <p:cNvSpPr txBox="1"/>
          <p:nvPr/>
        </p:nvSpPr>
        <p:spPr>
          <a:xfrm>
            <a:off x="2760133" y="2181131"/>
            <a:ext cx="7738533"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000" u="sng" dirty="0" smtClean="0"/>
              <a:t>1</a:t>
            </a:r>
            <a:r>
              <a:rPr lang="en-US" sz="2000" u="sng" baseline="30000" dirty="0" smtClean="0"/>
              <a:t>st</a:t>
            </a:r>
            <a:r>
              <a:rPr lang="en-US" sz="2000" u="sng" dirty="0" smtClean="0"/>
              <a:t> Issue under Goal 1: </a:t>
            </a:r>
            <a:r>
              <a:rPr lang="en-US" sz="2000" dirty="0" smtClean="0"/>
              <a:t>Limited </a:t>
            </a:r>
            <a:r>
              <a:rPr lang="en-US" sz="2000" dirty="0"/>
              <a:t>participation of women in sustainable management of the environment and natural resources</a:t>
            </a:r>
            <a:r>
              <a:rPr lang="en-US" dirty="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aphicFrame>
        <p:nvGraphicFramePr>
          <p:cNvPr id="4" name="Table 3"/>
          <p:cNvGraphicFramePr>
            <a:graphicFrameLocks noGrp="1"/>
          </p:cNvGraphicFramePr>
          <p:nvPr>
            <p:extLst>
              <p:ext uri="{D42A27DB-BD31-4B8C-83A1-F6EECF244321}">
                <p14:modId xmlns:p14="http://schemas.microsoft.com/office/powerpoint/2010/main" val="2940330993"/>
              </p:ext>
            </p:extLst>
          </p:nvPr>
        </p:nvGraphicFramePr>
        <p:xfrm>
          <a:off x="2929465" y="3251199"/>
          <a:ext cx="7535337" cy="4131733"/>
        </p:xfrm>
        <a:graphic>
          <a:graphicData uri="http://schemas.openxmlformats.org/drawingml/2006/table">
            <a:tbl>
              <a:tblPr/>
              <a:tblGrid>
                <a:gridCol w="1444829"/>
                <a:gridCol w="1600425"/>
                <a:gridCol w="1444829"/>
                <a:gridCol w="1600425"/>
                <a:gridCol w="1444829"/>
              </a:tblGrid>
              <a:tr h="1050441">
                <a:tc>
                  <a:txBody>
                    <a:bodyPr/>
                    <a:lstStyle/>
                    <a:p>
                      <a:pPr algn="l" fontAlgn="b"/>
                      <a:r>
                        <a:rPr lang="en-US" sz="2800" b="0" i="0" u="none" strike="noStrike" dirty="0">
                          <a:solidFill>
                            <a:srgbClr val="000000"/>
                          </a:solidFill>
                          <a:effectLst/>
                          <a:latin typeface="Calibri"/>
                        </a:rPr>
                        <a:t>Causes</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0" i="0" u="none" strike="noStrike" dirty="0">
                          <a:solidFill>
                            <a:srgbClr val="000000"/>
                          </a:solidFill>
                          <a:effectLst/>
                          <a:latin typeface="Calibri"/>
                        </a:rPr>
                        <a:t>Activities</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0" i="0" u="none" strike="noStrike" dirty="0">
                          <a:solidFill>
                            <a:srgbClr val="000000"/>
                          </a:solidFill>
                          <a:effectLst/>
                          <a:latin typeface="Calibri"/>
                        </a:rPr>
                        <a:t>Indicator</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0" i="0" u="none" strike="noStrike" dirty="0">
                          <a:solidFill>
                            <a:srgbClr val="000000"/>
                          </a:solidFill>
                          <a:effectLst/>
                          <a:latin typeface="Calibri"/>
                        </a:rPr>
                        <a:t>Specified Activity</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800" b="0" i="0" u="none" strike="noStrike" dirty="0">
                          <a:solidFill>
                            <a:srgbClr val="000000"/>
                          </a:solidFill>
                          <a:effectLst/>
                          <a:latin typeface="Calibri"/>
                        </a:rPr>
                        <a:t>Specified Indicator</a:t>
                      </a:r>
                    </a:p>
                  </a:txBody>
                  <a:tcPr marL="12700" marR="12700" marT="12700" marB="0" anchor="b">
                    <a:lnL>
                      <a:noFill/>
                    </a:lnL>
                    <a:lnR>
                      <a:noFill/>
                    </a:lnR>
                    <a:lnT>
                      <a:noFill/>
                    </a:lnT>
                    <a:lnB>
                      <a:noFill/>
                    </a:lnB>
                    <a:solidFill>
                      <a:schemeClr val="accent3">
                        <a:lumMod val="60000"/>
                        <a:lumOff val="40000"/>
                      </a:schemeClr>
                    </a:solidFill>
                  </a:tcPr>
                </a:tc>
              </a:tr>
              <a:tr h="3081292">
                <a:tc>
                  <a:txBody>
                    <a:bodyPr/>
                    <a:lstStyle/>
                    <a:p>
                      <a:pPr algn="l" fontAlgn="b"/>
                      <a:r>
                        <a:rPr lang="en-US" sz="2000" b="0" i="0" u="none" strike="noStrike" dirty="0" smtClean="0">
                          <a:solidFill>
                            <a:srgbClr val="000000"/>
                          </a:solidFill>
                          <a:effectLst/>
                          <a:latin typeface="Calibri"/>
                          <a:cs typeface="Calibri"/>
                        </a:rPr>
                        <a:t>Limited info/awareness of women in community-based forestry management</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tcPr>
                </a:tc>
                <a:tc>
                  <a:txBody>
                    <a:bodyPr/>
                    <a:lstStyle/>
                    <a:p>
                      <a:pPr algn="l" fontAlgn="ctr"/>
                      <a:r>
                        <a:rPr lang="en-US" sz="2000" b="0" i="0" u="none" strike="noStrike" dirty="0">
                          <a:solidFill>
                            <a:srgbClr val="000000"/>
                          </a:solidFill>
                          <a:effectLst/>
                          <a:latin typeface="Calibri"/>
                          <a:cs typeface="Calibri"/>
                        </a:rPr>
                        <a:t>2) Conduct of activities that build capacity and knowledge of women for sustainable management of ENR</a:t>
                      </a:r>
                    </a:p>
                  </a:txBody>
                  <a:tcPr marL="12700" marR="12700" marT="12700" marB="0" anchor="ctr">
                    <a:lnL>
                      <a:noFill/>
                    </a:lnL>
                    <a:lnR>
                      <a:noFill/>
                    </a:lnR>
                    <a:lnT>
                      <a:noFill/>
                    </a:lnT>
                    <a:lnB>
                      <a:noFill/>
                    </a:lnB>
                    <a:solidFill>
                      <a:schemeClr val="bg1">
                        <a:lumMod val="85000"/>
                      </a:schemeClr>
                    </a:solidFill>
                  </a:tcPr>
                </a:tc>
                <a:tc>
                  <a:txBody>
                    <a:bodyPr/>
                    <a:lstStyle/>
                    <a:p>
                      <a:pPr algn="l" fontAlgn="ctr"/>
                      <a:r>
                        <a:rPr lang="en-US" sz="2000" b="0" i="0" u="none" strike="noStrike" dirty="0">
                          <a:solidFill>
                            <a:srgbClr val="000000"/>
                          </a:solidFill>
                          <a:effectLst/>
                          <a:latin typeface="Calibri"/>
                          <a:cs typeface="Calibri"/>
                        </a:rPr>
                        <a:t>2) Type and number of training/capacity building activity provided; SDD of participants</a:t>
                      </a:r>
                    </a:p>
                  </a:txBody>
                  <a:tcPr marL="12700" marR="12700" marT="12700" marB="0" anchor="ctr">
                    <a:lnL>
                      <a:noFill/>
                    </a:lnL>
                    <a:lnR>
                      <a:noFill/>
                    </a:lnR>
                    <a:lnT>
                      <a:noFill/>
                    </a:lnT>
                    <a:lnB>
                      <a:noFill/>
                    </a:lnB>
                  </a:tcPr>
                </a:tc>
                <a:tc>
                  <a:txBody>
                    <a:bodyPr/>
                    <a:lstStyle/>
                    <a:p>
                      <a:pPr algn="l" fontAlgn="b"/>
                      <a:r>
                        <a:rPr lang="en-US" sz="2000" b="0" i="0" u="none" strike="noStrike" dirty="0" smtClean="0">
                          <a:solidFill>
                            <a:srgbClr val="000000"/>
                          </a:solidFill>
                          <a:effectLst/>
                          <a:latin typeface="Calibri"/>
                          <a:cs typeface="Calibri"/>
                        </a:rPr>
                        <a:t>Orientation and sharing on community-based forest management for community women</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solidFill>
                      <a:schemeClr val="bg1">
                        <a:lumMod val="85000"/>
                      </a:schemeClr>
                    </a:solidFill>
                  </a:tcPr>
                </a:tc>
                <a:tc>
                  <a:txBody>
                    <a:bodyPr/>
                    <a:lstStyle/>
                    <a:p>
                      <a:pPr algn="l" fontAlgn="b"/>
                      <a:r>
                        <a:rPr lang="en-US" sz="2000" b="0" i="0" u="none" strike="noStrike" dirty="0" smtClean="0">
                          <a:solidFill>
                            <a:srgbClr val="000000"/>
                          </a:solidFill>
                          <a:effectLst/>
                          <a:latin typeface="Calibri"/>
                          <a:cs typeface="Calibri"/>
                        </a:rPr>
                        <a:t>Number of orientation-sharing</a:t>
                      </a:r>
                      <a:r>
                        <a:rPr lang="en-US" sz="2000" b="0" i="0" u="none" strike="noStrike" baseline="0" dirty="0" smtClean="0">
                          <a:solidFill>
                            <a:srgbClr val="000000"/>
                          </a:solidFill>
                          <a:effectLst/>
                          <a:latin typeface="Calibri"/>
                          <a:cs typeface="Calibri"/>
                        </a:rPr>
                        <a:t> activities, number of women participants</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tcPr>
                </a:tc>
              </a:tr>
            </a:tbl>
          </a:graphicData>
        </a:graphic>
      </p:graphicFrame>
    </p:spTree>
    <p:extLst>
      <p:ext uri="{BB962C8B-B14F-4D97-AF65-F5344CB8AC3E}">
        <p14:creationId xmlns:p14="http://schemas.microsoft.com/office/powerpoint/2010/main" val="229846873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C. Aligning annual GPBs with </a:t>
            </a:r>
            <a:br>
              <a:rPr lang="x-none" sz="5400" dirty="0" smtClean="0"/>
            </a:br>
            <a:r>
              <a:rPr lang="x-none" sz="5400" dirty="0" smtClean="0"/>
              <a:t>the GAD Strategic Plan 2021-2025</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25</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 name="TextBox 2"/>
          <p:cNvSpPr txBox="1"/>
          <p:nvPr/>
        </p:nvSpPr>
        <p:spPr>
          <a:xfrm>
            <a:off x="2760133" y="2181131"/>
            <a:ext cx="7738533"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000" u="sng" dirty="0" smtClean="0"/>
              <a:t>1</a:t>
            </a:r>
            <a:r>
              <a:rPr lang="en-US" sz="2000" u="sng" baseline="30000" dirty="0" smtClean="0"/>
              <a:t>st</a:t>
            </a:r>
            <a:r>
              <a:rPr lang="en-US" sz="2000" u="sng" dirty="0" smtClean="0"/>
              <a:t> Issue under Goal 1: </a:t>
            </a:r>
            <a:r>
              <a:rPr lang="en-US" sz="2000" dirty="0" smtClean="0"/>
              <a:t>Limited </a:t>
            </a:r>
            <a:r>
              <a:rPr lang="en-US" sz="2000" dirty="0"/>
              <a:t>participation of women in sustainable management of the environment and natural resources</a:t>
            </a:r>
            <a:r>
              <a:rPr lang="en-US" dirty="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aphicFrame>
        <p:nvGraphicFramePr>
          <p:cNvPr id="6" name="Table 5"/>
          <p:cNvGraphicFramePr>
            <a:graphicFrameLocks noGrp="1"/>
          </p:cNvGraphicFramePr>
          <p:nvPr>
            <p:extLst>
              <p:ext uri="{D42A27DB-BD31-4B8C-83A1-F6EECF244321}">
                <p14:modId xmlns:p14="http://schemas.microsoft.com/office/powerpoint/2010/main" val="1893441287"/>
              </p:ext>
            </p:extLst>
          </p:nvPr>
        </p:nvGraphicFramePr>
        <p:xfrm>
          <a:off x="2929465" y="3234267"/>
          <a:ext cx="7738534" cy="5633720"/>
        </p:xfrm>
        <a:graphic>
          <a:graphicData uri="http://schemas.openxmlformats.org/drawingml/2006/table">
            <a:tbl>
              <a:tblPr/>
              <a:tblGrid>
                <a:gridCol w="1483790"/>
                <a:gridCol w="1643582"/>
                <a:gridCol w="1483790"/>
                <a:gridCol w="1643582"/>
                <a:gridCol w="1483790"/>
              </a:tblGrid>
              <a:tr h="588751">
                <a:tc>
                  <a:txBody>
                    <a:bodyPr/>
                    <a:lstStyle/>
                    <a:p>
                      <a:pPr algn="l" fontAlgn="b"/>
                      <a:r>
                        <a:rPr lang="en-US" sz="2400" b="0" i="0" u="none" strike="noStrike" dirty="0">
                          <a:solidFill>
                            <a:srgbClr val="000000"/>
                          </a:solidFill>
                          <a:effectLst/>
                          <a:latin typeface="Calibri"/>
                        </a:rPr>
                        <a:t>Causes</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Activities</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Indicator</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Specified Activity</a:t>
                      </a:r>
                    </a:p>
                  </a:txBody>
                  <a:tcPr marL="12700" marR="12700" marT="12700" marB="0" anchor="b">
                    <a:lnL>
                      <a:noFill/>
                    </a:lnL>
                    <a:lnR>
                      <a:noFill/>
                    </a:lnR>
                    <a:lnT>
                      <a:noFill/>
                    </a:lnT>
                    <a:lnB>
                      <a:noFill/>
                    </a:lnB>
                    <a:solidFill>
                      <a:schemeClr val="accent3">
                        <a:lumMod val="60000"/>
                        <a:lumOff val="40000"/>
                      </a:schemeClr>
                    </a:solidFill>
                  </a:tcPr>
                </a:tc>
                <a:tc>
                  <a:txBody>
                    <a:bodyPr/>
                    <a:lstStyle/>
                    <a:p>
                      <a:pPr algn="l" fontAlgn="b"/>
                      <a:r>
                        <a:rPr lang="en-US" sz="2400" b="0" i="0" u="none" strike="noStrike" dirty="0">
                          <a:solidFill>
                            <a:srgbClr val="000000"/>
                          </a:solidFill>
                          <a:effectLst/>
                          <a:latin typeface="Calibri"/>
                        </a:rPr>
                        <a:t>Specified Indicator</a:t>
                      </a:r>
                    </a:p>
                  </a:txBody>
                  <a:tcPr marL="12700" marR="12700" marT="12700" marB="0" anchor="b">
                    <a:lnL>
                      <a:noFill/>
                    </a:lnL>
                    <a:lnR>
                      <a:noFill/>
                    </a:lnR>
                    <a:lnT>
                      <a:noFill/>
                    </a:lnT>
                    <a:lnB>
                      <a:noFill/>
                    </a:lnB>
                    <a:solidFill>
                      <a:schemeClr val="accent3">
                        <a:lumMod val="60000"/>
                        <a:lumOff val="40000"/>
                      </a:schemeClr>
                    </a:solidFill>
                  </a:tcPr>
                </a:tc>
              </a:tr>
              <a:tr h="2806382">
                <a:tc>
                  <a:txBody>
                    <a:bodyPr/>
                    <a:lstStyle/>
                    <a:p>
                      <a:pPr algn="l" fontAlgn="b"/>
                      <a:r>
                        <a:rPr lang="en-US" sz="2000" b="0" i="0" u="none" strike="noStrike" dirty="0" smtClean="0">
                          <a:solidFill>
                            <a:srgbClr val="000000"/>
                          </a:solidFill>
                          <a:effectLst/>
                          <a:latin typeface="Calibri"/>
                          <a:cs typeface="Calibri"/>
                        </a:rPr>
                        <a:t>Limited access of women to information on Wildlife &amp; Protected Area</a:t>
                      </a:r>
                      <a:r>
                        <a:rPr lang="en-US" sz="2000" b="0" i="0" u="none" strike="noStrike" baseline="0" dirty="0" smtClean="0">
                          <a:solidFill>
                            <a:srgbClr val="000000"/>
                          </a:solidFill>
                          <a:effectLst/>
                          <a:latin typeface="Calibri"/>
                          <a:cs typeface="Calibri"/>
                        </a:rPr>
                        <a:t> management in </a:t>
                      </a:r>
                      <a:r>
                        <a:rPr lang="en-US" sz="2000" b="0" i="0" u="none" strike="noStrike" baseline="0" dirty="0" err="1" smtClean="0">
                          <a:solidFill>
                            <a:srgbClr val="000000"/>
                          </a:solidFill>
                          <a:effectLst/>
                          <a:latin typeface="Calibri"/>
                          <a:cs typeface="Calibri"/>
                        </a:rPr>
                        <a:t>Albay</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tcPr>
                </a:tc>
                <a:tc>
                  <a:txBody>
                    <a:bodyPr/>
                    <a:lstStyle/>
                    <a:p>
                      <a:pPr algn="l" fontAlgn="ctr"/>
                      <a:r>
                        <a:rPr lang="en-US" sz="2000" b="0" i="0" u="none" strike="noStrike" dirty="0">
                          <a:solidFill>
                            <a:srgbClr val="000000"/>
                          </a:solidFill>
                          <a:effectLst/>
                          <a:latin typeface="Calibri"/>
                          <a:cs typeface="Calibri"/>
                        </a:rPr>
                        <a:t>3) Production and distribution of gender-sensitized IEC materials aimed at greater participation of women in sustainable management of the environment and natural resources</a:t>
                      </a:r>
                    </a:p>
                  </a:txBody>
                  <a:tcPr marL="12700" marR="12700" marT="12700" marB="0" anchor="ctr">
                    <a:lnL>
                      <a:noFill/>
                    </a:lnL>
                    <a:lnR>
                      <a:noFill/>
                    </a:lnR>
                    <a:lnT>
                      <a:noFill/>
                    </a:lnT>
                    <a:lnB>
                      <a:noFill/>
                    </a:lnB>
                    <a:solidFill>
                      <a:schemeClr val="bg1">
                        <a:lumMod val="85000"/>
                      </a:schemeClr>
                    </a:solidFill>
                  </a:tcPr>
                </a:tc>
                <a:tc>
                  <a:txBody>
                    <a:bodyPr/>
                    <a:lstStyle/>
                    <a:p>
                      <a:pPr algn="l" fontAlgn="ctr"/>
                      <a:r>
                        <a:rPr lang="en-US" sz="2000" b="0" i="0" u="none" strike="noStrike" dirty="0">
                          <a:solidFill>
                            <a:srgbClr val="000000"/>
                          </a:solidFill>
                          <a:effectLst/>
                          <a:latin typeface="Calibri"/>
                          <a:cs typeface="Calibri"/>
                        </a:rPr>
                        <a:t>3) Type and number of IECs, distribution by sex</a:t>
                      </a:r>
                    </a:p>
                  </a:txBody>
                  <a:tcPr marL="12700" marR="12700" marT="12700" marB="0" anchor="ctr">
                    <a:lnL>
                      <a:noFill/>
                    </a:lnL>
                    <a:lnR>
                      <a:noFill/>
                    </a:lnR>
                    <a:lnT>
                      <a:noFill/>
                    </a:lnT>
                    <a:lnB>
                      <a:noFill/>
                    </a:lnB>
                  </a:tcPr>
                </a:tc>
                <a:tc>
                  <a:txBody>
                    <a:bodyPr/>
                    <a:lstStyle/>
                    <a:p>
                      <a:pPr algn="l" fontAlgn="b"/>
                      <a:r>
                        <a:rPr lang="en-US" sz="2000" b="0" i="0" u="none" strike="noStrike" dirty="0" smtClean="0">
                          <a:solidFill>
                            <a:srgbClr val="000000"/>
                          </a:solidFill>
                          <a:effectLst/>
                          <a:latin typeface="Calibri"/>
                          <a:cs typeface="Calibri"/>
                        </a:rPr>
                        <a:t>Produce gender-sensitized</a:t>
                      </a:r>
                      <a:r>
                        <a:rPr lang="en-US" sz="2000" b="0" i="0" u="none" strike="noStrike" baseline="0" dirty="0" smtClean="0">
                          <a:solidFill>
                            <a:srgbClr val="000000"/>
                          </a:solidFill>
                          <a:effectLst/>
                          <a:latin typeface="Calibri"/>
                          <a:cs typeface="Calibri"/>
                        </a:rPr>
                        <a:t> pamphlet on wildlife &amp; PA laws &amp; regulation in </a:t>
                      </a:r>
                      <a:r>
                        <a:rPr lang="en-US" sz="2000" b="0" i="0" u="none" strike="noStrike" baseline="0" dirty="0" err="1" smtClean="0">
                          <a:solidFill>
                            <a:srgbClr val="000000"/>
                          </a:solidFill>
                          <a:effectLst/>
                          <a:latin typeface="Calibri"/>
                          <a:cs typeface="Calibri"/>
                        </a:rPr>
                        <a:t>Bicolano</a:t>
                      </a:r>
                      <a:r>
                        <a:rPr lang="en-US" sz="2000" b="0" i="0" u="none" strike="noStrike" baseline="0" dirty="0" smtClean="0">
                          <a:solidFill>
                            <a:srgbClr val="000000"/>
                          </a:solidFill>
                          <a:effectLst/>
                          <a:latin typeface="Calibri"/>
                          <a:cs typeface="Calibri"/>
                        </a:rPr>
                        <a:t> </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solidFill>
                      <a:schemeClr val="bg1">
                        <a:lumMod val="85000"/>
                      </a:schemeClr>
                    </a:solidFill>
                  </a:tcPr>
                </a:tc>
                <a:tc>
                  <a:txBody>
                    <a:bodyPr/>
                    <a:lstStyle/>
                    <a:p>
                      <a:pPr algn="l" fontAlgn="b"/>
                      <a:r>
                        <a:rPr lang="en-US" sz="2000" b="0" i="0" u="none" strike="noStrike" dirty="0" smtClean="0">
                          <a:solidFill>
                            <a:srgbClr val="000000"/>
                          </a:solidFill>
                          <a:effectLst/>
                          <a:latin typeface="Calibri"/>
                          <a:cs typeface="Calibri"/>
                        </a:rPr>
                        <a:t>Number of pamphlets produced, Number of pamphlets disseminated</a:t>
                      </a:r>
                      <a:r>
                        <a:rPr lang="en-US" sz="2000" b="0" i="0" u="none" strike="noStrike" baseline="0" dirty="0" smtClean="0">
                          <a:solidFill>
                            <a:srgbClr val="000000"/>
                          </a:solidFill>
                          <a:effectLst/>
                          <a:latin typeface="Calibri"/>
                          <a:cs typeface="Calibri"/>
                        </a:rPr>
                        <a:t> to women and men</a:t>
                      </a:r>
                      <a:endParaRPr lang="en-US" sz="2000" b="0" i="0" u="none" strike="noStrike" dirty="0">
                        <a:solidFill>
                          <a:srgbClr val="000000"/>
                        </a:solidFill>
                        <a:effectLst/>
                        <a:latin typeface="Calibri"/>
                        <a:cs typeface="Calibri"/>
                      </a:endParaRPr>
                    </a:p>
                  </a:txBody>
                  <a:tcPr marL="12700" marR="12700" marT="12700" marB="0" anchor="ctr">
                    <a:lnL>
                      <a:noFill/>
                    </a:lnL>
                    <a:lnR>
                      <a:noFill/>
                    </a:lnR>
                    <a:lnT>
                      <a:noFill/>
                    </a:lnT>
                    <a:lnB>
                      <a:noFill/>
                    </a:lnB>
                  </a:tcPr>
                </a:tc>
              </a:tr>
            </a:tbl>
          </a:graphicData>
        </a:graphic>
      </p:graphicFrame>
    </p:spTree>
    <p:extLst>
      <p:ext uri="{BB962C8B-B14F-4D97-AF65-F5344CB8AC3E}">
        <p14:creationId xmlns:p14="http://schemas.microsoft.com/office/powerpoint/2010/main" val="308910565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5051" y="8817535"/>
            <a:ext cx="2783114" cy="318036"/>
          </a:xfrm>
          <a:prstGeom prst="rect">
            <a:avLst/>
          </a:prstGeom>
        </p:spPr>
        <p:txBody>
          <a:bodyPr/>
          <a:lstStyle/>
          <a:p>
            <a:r>
              <a:rPr lang="x-none" dirty="0" smtClean="0"/>
              <a:t>GAD Training,  September 10, 2021</a:t>
            </a:r>
            <a:r>
              <a:rPr dirty="0" smtClean="0"/>
              <a:t> </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prstGeom prst="rect">
            <a:avLst/>
          </a:prstGeom>
        </p:spPr>
        <p:txBody>
          <a:bodyPr>
            <a:normAutofit/>
          </a:bodyPr>
          <a:lstStyle/>
          <a:p>
            <a:pPr defTabSz="554990">
              <a:defRPr sz="7600"/>
            </a:pPr>
            <a:r>
              <a:rPr lang="x-none" sz="3600" dirty="0" smtClean="0"/>
              <a:t>C</a:t>
            </a:r>
            <a:r>
              <a:rPr lang="x-none" sz="3600" dirty="0"/>
              <a:t>. Aligning annual GPBs with </a:t>
            </a:r>
            <a:br>
              <a:rPr lang="x-none" sz="3600" dirty="0"/>
            </a:br>
            <a:r>
              <a:rPr lang="x-none" sz="3600" dirty="0"/>
              <a:t>the GAD Strategic Plan </a:t>
            </a:r>
            <a:r>
              <a:rPr lang="x-none" sz="3600" dirty="0" smtClean="0"/>
              <a:t>2021-2025</a:t>
            </a:r>
            <a:endParaRPr sz="36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26</a:t>
            </a:fld>
            <a:endParaRPr/>
          </a:p>
        </p:txBody>
      </p:sp>
      <p:sp>
        <p:nvSpPr>
          <p:cNvPr id="2" name="TextBox 1"/>
          <p:cNvSpPr txBox="1"/>
          <p:nvPr/>
        </p:nvSpPr>
        <p:spPr>
          <a:xfrm>
            <a:off x="2536676" y="3328854"/>
            <a:ext cx="8178421" cy="54886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Where office/unit/organization doing the planning identifies the issues and activities they should work on based on the Strategic Plan;</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Specifying causes, result/objective, activities and indicators to your program area or sector;</a:t>
            </a:r>
          </a:p>
          <a:p>
            <a:pPr marR="0" algn="l" defTabSz="584200" rtl="0" fontAlgn="auto" latinLnBrk="0" hangingPunct="0">
              <a:lnSpc>
                <a:spcPct val="100000"/>
              </a:lnSpc>
              <a:spcBef>
                <a:spcPts val="0"/>
              </a:spcBef>
              <a:spcAft>
                <a:spcPts val="0"/>
              </a:spcAft>
              <a:buClrTx/>
              <a:buSzTx/>
              <a:tabLst/>
            </a:pPr>
            <a:endParaRPr lang="en-US" sz="2400" dirty="0" smtClean="0"/>
          </a:p>
          <a:p>
            <a:pPr marL="457200" marR="0" indent="-457200" algn="l" defTabSz="584200" rtl="0" fontAlgn="auto" latinLnBrk="0" hangingPunct="0">
              <a:lnSpc>
                <a:spcPct val="100000"/>
              </a:lnSpc>
              <a:spcBef>
                <a:spcPts val="0"/>
              </a:spcBef>
              <a:spcAft>
                <a:spcPts val="0"/>
              </a:spcAft>
              <a:buClrTx/>
              <a:buSzTx/>
              <a:buFont typeface="+mj-lt"/>
              <a:buAutoNum type="arabicPeriod"/>
              <a:tabLst/>
            </a:pPr>
            <a:r>
              <a:rPr lang="en-US" sz="2400" dirty="0" smtClean="0"/>
              <a:t>Ensure additional (not in the Strategic Plan) issues-to-activities chain in your plan reflect to the extent possible the framework, principles, VMG of the Strategic Plan</a:t>
            </a:r>
          </a:p>
          <a:p>
            <a:pPr marL="457200" marR="0" indent="-457200" algn="l" defTabSz="584200" rtl="0" fontAlgn="auto" latinLnBrk="0" hangingPunct="0">
              <a:lnSpc>
                <a:spcPct val="100000"/>
              </a:lnSpc>
              <a:spcBef>
                <a:spcPts val="0"/>
              </a:spcBef>
              <a:spcAft>
                <a:spcPts val="0"/>
              </a:spcAft>
              <a:buClrTx/>
              <a:buSzTx/>
              <a:buFont typeface="+mj-lt"/>
              <a:buAutoNum type="arabicPeriod"/>
              <a:tabLst/>
            </a:pPr>
            <a:endParaRPr lang="en-US" sz="2400" dirty="0"/>
          </a:p>
          <a:p>
            <a:pPr marL="457200" indent="-457200" algn="l">
              <a:buFont typeface="+mj-lt"/>
              <a:buAutoNum type="arabicPeriod"/>
            </a:pPr>
            <a:r>
              <a:rPr lang="en-US" sz="2400" dirty="0"/>
              <a:t>Avoid introduction of specific plans that contradict the framework, principles, </a:t>
            </a:r>
            <a:r>
              <a:rPr lang="en-US" sz="2400" dirty="0" smtClean="0"/>
              <a:t>VMG</a:t>
            </a:r>
          </a:p>
          <a:p>
            <a:pPr marR="0" algn="l" defTabSz="584200" rtl="0" fontAlgn="auto" latinLnBrk="0" hangingPunct="0">
              <a:lnSpc>
                <a:spcPct val="100000"/>
              </a:lnSpc>
              <a:spcBef>
                <a:spcPts val="0"/>
              </a:spcBef>
              <a:spcAft>
                <a:spcPts val="0"/>
              </a:spcAft>
              <a:buClrTx/>
              <a:buSzTx/>
              <a:tabLst/>
            </a:pPr>
            <a:endParaRPr lang="en-US" sz="2400" dirty="0" smtClean="0"/>
          </a:p>
          <a:p>
            <a:pPr marL="342900" marR="0" indent="-342900" algn="l" defTabSz="584200" rtl="0" fontAlgn="auto" latinLnBrk="0" hangingPunct="0">
              <a:lnSpc>
                <a:spcPct val="100000"/>
              </a:lnSpc>
              <a:spcBef>
                <a:spcPts val="0"/>
              </a:spcBef>
              <a:spcAft>
                <a:spcPts val="0"/>
              </a:spcAft>
              <a:buClrTx/>
              <a:buSzTx/>
              <a:buFontTx/>
              <a:buAutoNum type="arabicPeriod"/>
              <a:tabLst/>
            </a:pP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 name="TextBox 2"/>
          <p:cNvSpPr txBox="1"/>
          <p:nvPr/>
        </p:nvSpPr>
        <p:spPr>
          <a:xfrm>
            <a:off x="2536676" y="2377949"/>
            <a:ext cx="8012791"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3200" dirty="0" smtClean="0">
                <a:solidFill>
                  <a:srgbClr val="FA694E"/>
                </a:solidFill>
              </a:rPr>
              <a:t>How to ensure alignment?</a:t>
            </a:r>
            <a:endParaRPr kumimoji="0" lang="en-US" sz="3200" b="0" i="0" u="none" strike="noStrike" cap="none" spc="0" normalizeH="0" baseline="0" dirty="0">
              <a:ln>
                <a:noFill/>
              </a:ln>
              <a:solidFill>
                <a:srgbClr val="FA694E"/>
              </a:solidFill>
              <a:effectLst/>
              <a:uFillTx/>
              <a:sym typeface="Gill Sans SemiBold"/>
            </a:endParaRPr>
          </a:p>
        </p:txBody>
      </p:sp>
    </p:spTree>
    <p:extLst>
      <p:ext uri="{BB962C8B-B14F-4D97-AF65-F5344CB8AC3E}">
        <p14:creationId xmlns:p14="http://schemas.microsoft.com/office/powerpoint/2010/main" val="172614965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984" name="Shape 984"/>
          <p:cNvSpPr>
            <a:spLocks noGrp="1"/>
          </p:cNvSpPr>
          <p:nvPr>
            <p:ph type="body" idx="13"/>
          </p:nvPr>
        </p:nvSpPr>
        <p:spPr>
          <a:xfrm>
            <a:off x="1013581" y="8817535"/>
            <a:ext cx="2411680" cy="318036"/>
          </a:xfrm>
          <a:prstGeom prst="rect">
            <a:avLst/>
          </a:prstGeom>
        </p:spPr>
        <p:txBody>
          <a:bodyPr/>
          <a:lstStyle/>
          <a:p>
            <a:r>
              <a:rPr lang="x-none" dirty="0" smtClean="0"/>
              <a:t>GAD Training September 2021</a:t>
            </a:r>
            <a:endParaRPr dirty="0"/>
          </a:p>
        </p:txBody>
      </p:sp>
      <p:sp>
        <p:nvSpPr>
          <p:cNvPr id="985" name="Shape 985"/>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986" name="Shape 986"/>
          <p:cNvSpPr>
            <a:spLocks noGrp="1"/>
          </p:cNvSpPr>
          <p:nvPr>
            <p:ph type="title"/>
          </p:nvPr>
        </p:nvSpPr>
        <p:spPr>
          <a:prstGeom prst="rect">
            <a:avLst/>
          </a:prstGeom>
          <a:solidFill>
            <a:srgbClr val="EAD77B"/>
          </a:solidFill>
        </p:spPr>
        <p:txBody>
          <a:bodyPr/>
          <a:lstStyle/>
          <a:p>
            <a:pPr defTabSz="554990">
              <a:defRPr sz="7600"/>
            </a:pPr>
            <a:r>
              <a:rPr lang="x-none" dirty="0" smtClean="0"/>
              <a:t>Open Forum 3</a:t>
            </a:r>
            <a:endParaRPr dirty="0"/>
          </a:p>
        </p:txBody>
      </p:sp>
      <p:sp>
        <p:nvSpPr>
          <p:cNvPr id="987" name="Shape 987"/>
          <p:cNvSpPr>
            <a:spLocks noGrp="1"/>
          </p:cNvSpPr>
          <p:nvPr>
            <p:ph type="body" sz="quarter" idx="1"/>
          </p:nvPr>
        </p:nvSpPr>
        <p:spPr>
          <a:prstGeom prst="rect">
            <a:avLst/>
          </a:prstGeom>
        </p:spPr>
        <p:txBody>
          <a:bodyPr>
            <a:normAutofit fontScale="92500" lnSpcReduction="20000"/>
          </a:bodyPr>
          <a:lstStyle/>
          <a:p>
            <a:pPr marL="0" indent="0">
              <a:buNone/>
            </a:pPr>
            <a:r>
              <a:rPr lang="x-none" sz="4400" b="1" dirty="0" smtClean="0"/>
              <a:t>Aligning GPBs with the GAD Strategic Plan</a:t>
            </a:r>
          </a:p>
          <a:p>
            <a:pPr>
              <a:buFont typeface="Arial"/>
              <a:buChar char="•"/>
            </a:pPr>
            <a:r>
              <a:rPr lang="x-none" sz="4400" dirty="0" smtClean="0"/>
              <a:t>open to all</a:t>
            </a:r>
            <a:r>
              <a:rPr lang="x-none" sz="4400" dirty="0"/>
              <a:t> </a:t>
            </a:r>
            <a:r>
              <a:rPr lang="x-none" sz="4400" dirty="0" smtClean="0"/>
              <a:t>questions on this topic</a:t>
            </a:r>
          </a:p>
          <a:p>
            <a:pPr>
              <a:buFont typeface="Arial"/>
              <a:buChar char="•"/>
            </a:pPr>
            <a:r>
              <a:rPr lang="x-none" sz="4400" dirty="0" smtClean="0"/>
              <a:t>open for other participants to answer</a:t>
            </a:r>
          </a:p>
        </p:txBody>
      </p:sp>
      <p:sp>
        <p:nvSpPr>
          <p:cNvPr id="988" name="Shape 988"/>
          <p:cNvSpPr>
            <a:spLocks noGrp="1"/>
          </p:cNvSpPr>
          <p:nvPr>
            <p:ph type="body" idx="15"/>
          </p:nvPr>
        </p:nvSpPr>
        <p:spPr>
          <a:prstGeom prst="roundRect">
            <a:avLst>
              <a:gd name="adj" fmla="val 15930"/>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pic>
        <p:nvPicPr>
          <p:cNvPr id="989" name="VL28ZDFJZY.jpg"/>
          <p:cNvPicPr>
            <a:picLocks noGrp="1" noChangeAspect="1"/>
          </p:cNvPicPr>
          <p:nvPr>
            <p:ph type="pic" idx="16"/>
          </p:nvPr>
        </p:nvPicPr>
        <p:blipFill>
          <a:blip r:embed="rId2">
            <a:extLst/>
          </a:blip>
          <a:srcRect l="30419" t="9588" r="39255" b="12788"/>
          <a:stretch>
            <a:fillRect/>
          </a:stretch>
        </p:blipFill>
        <p:spPr>
          <a:xfrm>
            <a:off x="7883890" y="3013692"/>
            <a:ext cx="3034904" cy="5162551"/>
          </a:xfrm>
          <a:custGeom>
            <a:avLst/>
            <a:gdLst/>
            <a:ahLst/>
            <a:cxnLst>
              <a:cxn ang="0">
                <a:pos x="wd2" y="hd2"/>
              </a:cxn>
              <a:cxn ang="5400000">
                <a:pos x="wd2" y="hd2"/>
              </a:cxn>
              <a:cxn ang="10800000">
                <a:pos x="wd2" y="hd2"/>
              </a:cxn>
              <a:cxn ang="16200000">
                <a:pos x="wd2" y="hd2"/>
              </a:cxn>
            </a:cxnLst>
            <a:rect l="0" t="0" r="r" b="b"/>
            <a:pathLst>
              <a:path w="21600" h="21600" extrusionOk="0">
                <a:moveTo>
                  <a:pt x="1076" y="0"/>
                </a:moveTo>
                <a:cubicBezTo>
                  <a:pt x="765" y="0"/>
                  <a:pt x="609" y="1"/>
                  <a:pt x="443" y="32"/>
                </a:cubicBezTo>
                <a:cubicBezTo>
                  <a:pt x="261" y="70"/>
                  <a:pt x="120" y="154"/>
                  <a:pt x="54" y="261"/>
                </a:cubicBezTo>
                <a:cubicBezTo>
                  <a:pt x="1" y="358"/>
                  <a:pt x="0" y="451"/>
                  <a:pt x="0" y="633"/>
                </a:cubicBezTo>
                <a:lnTo>
                  <a:pt x="0" y="20964"/>
                </a:lnTo>
                <a:cubicBezTo>
                  <a:pt x="0" y="21148"/>
                  <a:pt x="1" y="21240"/>
                  <a:pt x="54" y="21338"/>
                </a:cubicBezTo>
                <a:cubicBezTo>
                  <a:pt x="120" y="21445"/>
                  <a:pt x="261" y="21530"/>
                  <a:pt x="443" y="21568"/>
                </a:cubicBezTo>
                <a:cubicBezTo>
                  <a:pt x="610" y="21599"/>
                  <a:pt x="768" y="21600"/>
                  <a:pt x="1076" y="21600"/>
                </a:cubicBezTo>
                <a:lnTo>
                  <a:pt x="20521" y="21600"/>
                </a:lnTo>
                <a:cubicBezTo>
                  <a:pt x="20834" y="21600"/>
                  <a:pt x="20990" y="21599"/>
                  <a:pt x="21157" y="21568"/>
                </a:cubicBezTo>
                <a:cubicBezTo>
                  <a:pt x="21339" y="21530"/>
                  <a:pt x="21480" y="21445"/>
                  <a:pt x="21546" y="21338"/>
                </a:cubicBezTo>
                <a:cubicBezTo>
                  <a:pt x="21599" y="21240"/>
                  <a:pt x="21600" y="21149"/>
                  <a:pt x="21600" y="20967"/>
                </a:cubicBezTo>
                <a:lnTo>
                  <a:pt x="21600" y="634"/>
                </a:lnTo>
                <a:cubicBezTo>
                  <a:pt x="21600" y="450"/>
                  <a:pt x="21599" y="358"/>
                  <a:pt x="21546" y="261"/>
                </a:cubicBezTo>
                <a:cubicBezTo>
                  <a:pt x="21480" y="154"/>
                  <a:pt x="21339" y="70"/>
                  <a:pt x="21157" y="32"/>
                </a:cubicBezTo>
                <a:cubicBezTo>
                  <a:pt x="20990" y="1"/>
                  <a:pt x="20832" y="0"/>
                  <a:pt x="20524" y="0"/>
                </a:cubicBezTo>
                <a:lnTo>
                  <a:pt x="1079" y="0"/>
                </a:lnTo>
                <a:lnTo>
                  <a:pt x="1076" y="0"/>
                </a:lnTo>
                <a:close/>
              </a:path>
            </a:pathLst>
          </a:custGeom>
        </p:spPr>
      </p:pic>
      <p:sp>
        <p:nvSpPr>
          <p:cNvPr id="990" name="Shape 99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27</a:t>
            </a:fld>
            <a:endParaRPr/>
          </a:p>
        </p:txBody>
      </p:sp>
      <p:sp>
        <p:nvSpPr>
          <p:cNvPr id="991" name="Shape 991"/>
          <p:cNvSpPr>
            <a:spLocks noGrp="1"/>
          </p:cNvSpPr>
          <p:nvPr>
            <p:ph type="body" idx="17"/>
          </p:nvPr>
        </p:nvSpPr>
        <p:spPr>
          <a:custGeom>
            <a:avLst/>
            <a:gdLst/>
            <a:ahLst/>
            <a:cxnLst>
              <a:cxn ang="0">
                <a:pos x="wd2" y="hd2"/>
              </a:cxn>
              <a:cxn ang="5400000">
                <a:pos x="wd2" y="hd2"/>
              </a:cxn>
              <a:cxn ang="10800000">
                <a:pos x="wd2" y="hd2"/>
              </a:cxn>
              <a:cxn ang="16200000">
                <a:pos x="wd2" y="hd2"/>
              </a:cxn>
            </a:cxnLst>
            <a:rect l="0" t="0" r="r" b="b"/>
            <a:pathLst>
              <a:path w="21600" h="21592" extrusionOk="0">
                <a:moveTo>
                  <a:pt x="5082" y="0"/>
                </a:moveTo>
                <a:cubicBezTo>
                  <a:pt x="3607" y="0"/>
                  <a:pt x="2868" y="-8"/>
                  <a:pt x="2084" y="90"/>
                </a:cubicBezTo>
                <a:cubicBezTo>
                  <a:pt x="1226" y="213"/>
                  <a:pt x="566" y="483"/>
                  <a:pt x="254" y="821"/>
                </a:cubicBezTo>
                <a:cubicBezTo>
                  <a:pt x="6" y="1129"/>
                  <a:pt x="0" y="1419"/>
                  <a:pt x="0" y="1992"/>
                </a:cubicBezTo>
                <a:lnTo>
                  <a:pt x="0" y="13083"/>
                </a:lnTo>
                <a:lnTo>
                  <a:pt x="0" y="14004"/>
                </a:lnTo>
                <a:lnTo>
                  <a:pt x="0" y="21592"/>
                </a:lnTo>
                <a:lnTo>
                  <a:pt x="10800" y="17338"/>
                </a:lnTo>
                <a:lnTo>
                  <a:pt x="21600" y="21592"/>
                </a:lnTo>
                <a:lnTo>
                  <a:pt x="21600" y="14014"/>
                </a:lnTo>
                <a:lnTo>
                  <a:pt x="21600" y="13083"/>
                </a:lnTo>
                <a:lnTo>
                  <a:pt x="21600" y="2002"/>
                </a:lnTo>
                <a:cubicBezTo>
                  <a:pt x="21600" y="1420"/>
                  <a:pt x="21594" y="1129"/>
                  <a:pt x="21346" y="821"/>
                </a:cubicBezTo>
                <a:cubicBezTo>
                  <a:pt x="21034" y="483"/>
                  <a:pt x="20374" y="213"/>
                  <a:pt x="19516" y="90"/>
                </a:cubicBezTo>
                <a:cubicBezTo>
                  <a:pt x="18733" y="-8"/>
                  <a:pt x="17971" y="0"/>
                  <a:pt x="16518" y="0"/>
                </a:cubicBezTo>
                <a:lnTo>
                  <a:pt x="5082" y="0"/>
                </a:lnTo>
                <a:close/>
              </a:path>
            </a:pathLst>
          </a:cu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
        <p:nvSpPr>
          <p:cNvPr id="992" name="Shape 992"/>
          <p:cNvSpPr>
            <a:spLocks noGrp="1"/>
          </p:cNvSpPr>
          <p:nvPr>
            <p:ph type="body" idx="18"/>
          </p:nvPr>
        </p:nvSpPr>
        <p:spPr>
          <a:prstGeom prst="star5">
            <a:avLst>
              <a:gd name="adj" fmla="val 25162"/>
              <a:gd name="hf" fmla="val 105146"/>
              <a:gd name="vf" fmla="val 110557"/>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Tree>
    <p:extLst>
      <p:ext uri="{BB962C8B-B14F-4D97-AF65-F5344CB8AC3E}">
        <p14:creationId xmlns:p14="http://schemas.microsoft.com/office/powerpoint/2010/main" val="226162992"/>
      </p:ext>
    </p:extLst>
  </p:cSld>
  <p:clrMapOvr>
    <a:masterClrMapping/>
  </p:clrMapOvr>
  <p:transition xmlns:p14="http://schemas.microsoft.com/office/powerpoint/2010/mai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D. HGDG Form and requirements</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28</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 name="TextBox 2"/>
          <p:cNvSpPr txBox="1"/>
          <p:nvPr/>
        </p:nvSpPr>
        <p:spPr>
          <a:xfrm>
            <a:off x="2963333" y="2916378"/>
            <a:ext cx="7704667" cy="30572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584200" rtl="0" fontAlgn="auto" latinLnBrk="0" hangingPunct="0">
              <a:lnSpc>
                <a:spcPct val="100000"/>
              </a:lnSpc>
              <a:spcBef>
                <a:spcPts val="0"/>
              </a:spcBef>
              <a:spcAft>
                <a:spcPts val="0"/>
              </a:spcAft>
              <a:buClrTx/>
              <a:buSzTx/>
              <a:buFontTx/>
              <a:buAutoNum type="arabicPeriod"/>
              <a:tabLst/>
            </a:pPr>
            <a:r>
              <a:rPr kumimoji="0" lang="en-US" sz="3200" b="0" i="0" u="none" strike="noStrike" cap="none" spc="0" normalizeH="0" baseline="0" dirty="0" smtClean="0">
                <a:ln>
                  <a:noFill/>
                </a:ln>
                <a:solidFill>
                  <a:srgbClr val="303841"/>
                </a:solidFill>
                <a:effectLst/>
                <a:uFillTx/>
                <a:sym typeface="Gill Sans SemiBold"/>
              </a:rPr>
              <a:t>Understanding the form and required input</a:t>
            </a:r>
          </a:p>
          <a:p>
            <a:pPr marL="342900" marR="0" indent="-342900" algn="l" defTabSz="584200" rtl="0" fontAlgn="auto" latinLnBrk="0" hangingPunct="0">
              <a:lnSpc>
                <a:spcPct val="100000"/>
              </a:lnSpc>
              <a:spcBef>
                <a:spcPts val="0"/>
              </a:spcBef>
              <a:spcAft>
                <a:spcPts val="0"/>
              </a:spcAft>
              <a:buClrTx/>
              <a:buSzTx/>
              <a:buFontTx/>
              <a:buAutoNum type="arabicPeriod"/>
              <a:tabLst/>
            </a:pPr>
            <a:r>
              <a:rPr lang="en-US" sz="3200" dirty="0" smtClean="0"/>
              <a:t>Indexing and labeling MOVs</a:t>
            </a:r>
          </a:p>
          <a:p>
            <a:pPr marL="342900" marR="0" indent="-342900" algn="l" defTabSz="584200" rtl="0" fontAlgn="auto" latinLnBrk="0" hangingPunct="0">
              <a:lnSpc>
                <a:spcPct val="100000"/>
              </a:lnSpc>
              <a:spcBef>
                <a:spcPts val="0"/>
              </a:spcBef>
              <a:spcAft>
                <a:spcPts val="0"/>
              </a:spcAft>
              <a:buClrTx/>
              <a:buSzTx/>
              <a:buFontTx/>
              <a:buAutoNum type="arabicPeriod"/>
              <a:tabLst/>
            </a:pPr>
            <a:r>
              <a:rPr lang="en-US" sz="3200" dirty="0" smtClean="0"/>
              <a:t>Preparing computation sheet</a:t>
            </a:r>
          </a:p>
          <a:p>
            <a:pPr marL="342900" marR="0" indent="-342900" algn="l" defTabSz="584200" rtl="0" fontAlgn="auto" latinLnBrk="0" hangingPunct="0">
              <a:lnSpc>
                <a:spcPct val="100000"/>
              </a:lnSpc>
              <a:spcBef>
                <a:spcPts val="0"/>
              </a:spcBef>
              <a:spcAft>
                <a:spcPts val="0"/>
              </a:spcAft>
              <a:buClrTx/>
              <a:buSzTx/>
              <a:buFontTx/>
              <a:buAutoNum type="arabicPeriod"/>
              <a:tabLst/>
            </a:pPr>
            <a:r>
              <a:rPr kumimoji="0" lang="en-US" sz="3200" b="0" i="0" u="none" strike="noStrike" cap="none" spc="0" normalizeH="0" baseline="0" dirty="0" smtClean="0">
                <a:ln>
                  <a:noFill/>
                </a:ln>
                <a:solidFill>
                  <a:srgbClr val="303841"/>
                </a:solidFill>
                <a:effectLst/>
                <a:uFillTx/>
                <a:sym typeface="Gill Sans SemiBold"/>
              </a:rPr>
              <a:t>Requirements when submitting HGDG results</a:t>
            </a:r>
            <a:endParaRPr kumimoji="0" lang="en-US" sz="3200" b="0" i="0" u="none" strike="noStrike" cap="none" spc="0" normalizeH="0" baseline="0" dirty="0">
              <a:ln>
                <a:noFill/>
              </a:ln>
              <a:solidFill>
                <a:srgbClr val="303841"/>
              </a:solidFill>
              <a:effectLst/>
              <a:uFillTx/>
              <a:sym typeface="Gill Sans SemiBold"/>
            </a:endParaRPr>
          </a:p>
        </p:txBody>
      </p:sp>
    </p:spTree>
    <p:extLst>
      <p:ext uri="{BB962C8B-B14F-4D97-AF65-F5344CB8AC3E}">
        <p14:creationId xmlns:p14="http://schemas.microsoft.com/office/powerpoint/2010/main" val="80043104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D. HGDG form and requirements</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29</a:t>
            </a:fld>
            <a:endParaRPr/>
          </a:p>
        </p:txBody>
      </p:sp>
      <p:sp>
        <p:nvSpPr>
          <p:cNvPr id="2" name="TextBox 1"/>
          <p:cNvSpPr txBox="1"/>
          <p:nvPr/>
        </p:nvSpPr>
        <p:spPr>
          <a:xfrm>
            <a:off x="2760133" y="5390327"/>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3081867" y="2021793"/>
            <a:ext cx="6637866"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smtClean="0">
                <a:ln>
                  <a:noFill/>
                </a:ln>
                <a:solidFill>
                  <a:srgbClr val="3366FF"/>
                </a:solidFill>
                <a:effectLst/>
                <a:uFillTx/>
                <a:latin typeface="Gill Sans SemiBold"/>
                <a:ea typeface="Gill Sans SemiBold"/>
                <a:cs typeface="Gill Sans SemiBold"/>
                <a:sym typeface="Gill Sans SemiBold"/>
              </a:rPr>
              <a:t>1. HGDG form and required input</a:t>
            </a:r>
            <a:endParaRPr kumimoji="0" lang="en-US" sz="3200" b="0" i="0" u="none" strike="noStrike" cap="none" spc="0" normalizeH="0" baseline="0" dirty="0">
              <a:ln>
                <a:noFill/>
              </a:ln>
              <a:solidFill>
                <a:srgbClr val="3366FF"/>
              </a:solidFill>
              <a:effectLst/>
              <a:uFillTx/>
              <a:latin typeface="Gill Sans SemiBold"/>
              <a:ea typeface="Gill Sans SemiBold"/>
              <a:cs typeface="Gill Sans SemiBold"/>
              <a:sym typeface="Gill Sans SemiBold"/>
            </a:endParaRPr>
          </a:p>
        </p:txBody>
      </p:sp>
      <p:graphicFrame>
        <p:nvGraphicFramePr>
          <p:cNvPr id="6" name="Table 5"/>
          <p:cNvGraphicFramePr>
            <a:graphicFrameLocks noGrp="1"/>
          </p:cNvGraphicFramePr>
          <p:nvPr>
            <p:extLst>
              <p:ext uri="{D42A27DB-BD31-4B8C-83A1-F6EECF244321}">
                <p14:modId xmlns:p14="http://schemas.microsoft.com/office/powerpoint/2010/main" val="315213401"/>
              </p:ext>
            </p:extLst>
          </p:nvPr>
        </p:nvGraphicFramePr>
        <p:xfrm>
          <a:off x="1777999" y="2682250"/>
          <a:ext cx="9381065" cy="3812311"/>
        </p:xfrm>
        <a:graphic>
          <a:graphicData uri="http://schemas.openxmlformats.org/drawingml/2006/table">
            <a:tbl>
              <a:tblPr/>
              <a:tblGrid>
                <a:gridCol w="3472450"/>
                <a:gridCol w="1181723"/>
                <a:gridCol w="1181723"/>
                <a:gridCol w="1181723"/>
                <a:gridCol w="1181723"/>
                <a:gridCol w="1181723"/>
              </a:tblGrid>
              <a:tr h="379712">
                <a:tc rowSpan="2">
                  <a:txBody>
                    <a:bodyPr/>
                    <a:lstStyle/>
                    <a:p>
                      <a:pPr algn="ctr" fontAlgn="ctr"/>
                      <a:r>
                        <a:rPr lang="en-US" sz="1000" b="1" i="0" u="none" strike="noStrike" dirty="0">
                          <a:solidFill>
                            <a:srgbClr val="000000"/>
                          </a:solidFill>
                          <a:effectLst/>
                          <a:latin typeface="Arial"/>
                        </a:rPr>
                        <a:t>Dimension and question </a:t>
                      </a:r>
                      <a:br>
                        <a:rPr lang="en-US" sz="1000" b="1" i="0" u="none" strike="noStrike" dirty="0">
                          <a:solidFill>
                            <a:srgbClr val="000000"/>
                          </a:solidFill>
                          <a:effectLst/>
                          <a:latin typeface="Arial"/>
                        </a:rPr>
                      </a:br>
                      <a:r>
                        <a:rPr lang="en-US" sz="1000" b="1" i="0" u="none" strike="noStrike" dirty="0">
                          <a:solidFill>
                            <a:srgbClr val="000000"/>
                          </a:solidFill>
                          <a:effectLst/>
                          <a:latin typeface="Arial"/>
                        </a:rPr>
                        <a:t>(col. 1)</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000" b="1" i="0" u="none" strike="noStrike" dirty="0">
                          <a:solidFill>
                            <a:srgbClr val="000000"/>
                          </a:solidFill>
                          <a:effectLst/>
                          <a:latin typeface="Arial"/>
                        </a:rPr>
                        <a:t>Response</a:t>
                      </a:r>
                      <a:br>
                        <a:rPr lang="en-US" sz="1000" b="1" i="0" u="none" strike="noStrike" dirty="0">
                          <a:solidFill>
                            <a:srgbClr val="000000"/>
                          </a:solidFill>
                          <a:effectLst/>
                          <a:latin typeface="Arial"/>
                        </a:rPr>
                      </a:br>
                      <a:r>
                        <a:rPr lang="en-US" sz="1000" b="1" i="0" u="none" strike="noStrike" dirty="0">
                          <a:solidFill>
                            <a:srgbClr val="000000"/>
                          </a:solidFill>
                          <a:effectLst/>
                          <a:latin typeface="Arial"/>
                        </a:rPr>
                        <a:t>(col. 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algn="ctr" fontAlgn="ctr"/>
                      <a:r>
                        <a:rPr lang="en-US" sz="1000" b="1" i="0" u="none" strike="noStrike">
                          <a:solidFill>
                            <a:srgbClr val="000000"/>
                          </a:solidFill>
                          <a:effectLst/>
                          <a:latin typeface="Arial"/>
                        </a:rPr>
                        <a:t>Score for an item/ element</a:t>
                      </a:r>
                      <a:br>
                        <a:rPr lang="en-US" sz="1000" b="1" i="0" u="none" strike="noStrike">
                          <a:solidFill>
                            <a:srgbClr val="000000"/>
                          </a:solidFill>
                          <a:effectLst/>
                          <a:latin typeface="Arial"/>
                        </a:rPr>
                      </a:br>
                      <a:r>
                        <a:rPr lang="en-US" sz="1000" b="1" i="0" u="none" strike="noStrike">
                          <a:solidFill>
                            <a:srgbClr val="000000"/>
                          </a:solidFill>
                          <a:effectLst/>
                          <a:latin typeface="Arial"/>
                        </a:rPr>
                        <a:t>(col. 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a:solidFill>
                            <a:srgbClr val="000000"/>
                          </a:solidFill>
                          <a:effectLst/>
                          <a:latin typeface="Arial"/>
                        </a:rPr>
                        <a:t>Result or comment</a:t>
                      </a:r>
                      <a:br>
                        <a:rPr lang="en-US" sz="1000" b="1" i="0" u="none" strike="noStrike">
                          <a:solidFill>
                            <a:srgbClr val="000000"/>
                          </a:solidFill>
                          <a:effectLst/>
                          <a:latin typeface="Arial"/>
                        </a:rPr>
                      </a:br>
                      <a:r>
                        <a:rPr lang="en-US" sz="1000" b="1" i="0" u="none" strike="noStrike">
                          <a:solidFill>
                            <a:srgbClr val="000000"/>
                          </a:solidFill>
                          <a:effectLst/>
                          <a:latin typeface="Arial"/>
                        </a:rPr>
                        <a:t>(col. 4)</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9712">
                <a:tc vMerge="1">
                  <a:txBody>
                    <a:bodyPr/>
                    <a:lstStyle/>
                    <a:p>
                      <a:endParaRPr lang="en-US"/>
                    </a:p>
                  </a:txBody>
                  <a:tcPr/>
                </a:tc>
                <a:tc>
                  <a:txBody>
                    <a:bodyPr/>
                    <a:lstStyle/>
                    <a:p>
                      <a:pPr algn="ctr" fontAlgn="ctr"/>
                      <a:r>
                        <a:rPr lang="mr-IN" sz="1000" b="1" i="0" u="none" strike="noStrike">
                          <a:solidFill>
                            <a:srgbClr val="000000"/>
                          </a:solidFill>
                          <a:effectLst/>
                          <a:latin typeface="Arial"/>
                        </a:rPr>
                        <a:t>No</a:t>
                      </a:r>
                      <a:br>
                        <a:rPr lang="mr-IN" sz="1000" b="1" i="0" u="none" strike="noStrike">
                          <a:solidFill>
                            <a:srgbClr val="000000"/>
                          </a:solidFill>
                          <a:effectLst/>
                          <a:latin typeface="Arial"/>
                        </a:rPr>
                      </a:br>
                      <a:r>
                        <a:rPr lang="mr-IN" sz="1000" b="1" i="0" u="none" strike="noStrike">
                          <a:solidFill>
                            <a:srgbClr val="000000"/>
                          </a:solidFill>
                          <a:effectLst/>
                          <a:latin typeface="Arial"/>
                        </a:rPr>
                        <a:t>(2a)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effectLst/>
                          <a:latin typeface="Arial"/>
                        </a:rPr>
                        <a:t>Partly</a:t>
                      </a:r>
                      <a:br>
                        <a:rPr lang="en-US" sz="1000" b="1" i="0" u="none" strike="noStrike">
                          <a:solidFill>
                            <a:srgbClr val="000000"/>
                          </a:solidFill>
                          <a:effectLst/>
                          <a:latin typeface="Arial"/>
                        </a:rPr>
                      </a:br>
                      <a:r>
                        <a:rPr lang="en-US" sz="1000" b="1" i="0" u="none" strike="noStrike">
                          <a:solidFill>
                            <a:srgbClr val="000000"/>
                          </a:solidFill>
                          <a:effectLst/>
                          <a:latin typeface="Arial"/>
                        </a:rPr>
                        <a:t>(2b)</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r-IN" sz="1000" b="1" i="0" u="none" strike="noStrike">
                          <a:solidFill>
                            <a:srgbClr val="000000"/>
                          </a:solidFill>
                          <a:effectLst/>
                          <a:latin typeface="Arial"/>
                        </a:rPr>
                        <a:t>Yes</a:t>
                      </a:r>
                      <a:br>
                        <a:rPr lang="mr-IN" sz="1000" b="1" i="0" u="none" strike="noStrike">
                          <a:solidFill>
                            <a:srgbClr val="000000"/>
                          </a:solidFill>
                          <a:effectLst/>
                          <a:latin typeface="Arial"/>
                        </a:rPr>
                      </a:br>
                      <a:r>
                        <a:rPr lang="mr-IN" sz="1000" b="1" i="0" u="none" strike="noStrike">
                          <a:solidFill>
                            <a:srgbClr val="000000"/>
                          </a:solidFill>
                          <a:effectLst/>
                          <a:latin typeface="Arial"/>
                        </a:rPr>
                        <a:t>(2c)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43015">
                <a:tc gridSpan="6">
                  <a:txBody>
                    <a:bodyPr/>
                    <a:lstStyle/>
                    <a:p>
                      <a:pPr algn="l" fontAlgn="t"/>
                      <a:r>
                        <a:rPr lang="en-US" sz="1000" b="1" i="0" u="none" strike="noStrike" dirty="0">
                          <a:solidFill>
                            <a:srgbClr val="000000"/>
                          </a:solidFill>
                          <a:effectLst/>
                          <a:latin typeface="Arial"/>
                        </a:rPr>
                        <a:t>Project identification and planning </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1220">
                <a:tc gridSpan="4">
                  <a:txBody>
                    <a:bodyPr/>
                    <a:lstStyle/>
                    <a:p>
                      <a:pPr algn="l" fontAlgn="ctr"/>
                      <a:r>
                        <a:rPr lang="en-US" sz="1200" b="0" i="0" u="none" strike="noStrike">
                          <a:solidFill>
                            <a:srgbClr val="000000"/>
                          </a:solidFill>
                          <a:effectLst/>
                          <a:latin typeface="Arial"/>
                        </a:rPr>
                        <a:t> 1.0 Participation of women and men in project identification </a:t>
                      </a:r>
                      <a:br>
                        <a:rPr lang="en-US" sz="1200" b="0" i="0" u="none" strike="noStrike">
                          <a:solidFill>
                            <a:srgbClr val="000000"/>
                          </a:solidFill>
                          <a:effectLst/>
                          <a:latin typeface="Arial"/>
                        </a:rPr>
                      </a:br>
                      <a:r>
                        <a:rPr lang="en-US" sz="1200" b="0" i="0" u="none" strike="noStrike">
                          <a:solidFill>
                            <a:srgbClr val="000000"/>
                          </a:solidFill>
                          <a:effectLst/>
                          <a:latin typeface="Arial"/>
                        </a:rPr>
                        <a:t>(max score: 2; for each item or question, 0.67)</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400" b="0" i="0" u="none" strike="noStrike" dirty="0">
                          <a:solidFill>
                            <a:srgbClr val="000000"/>
                          </a:solidFill>
                          <a:effectLst/>
                          <a:latin typeface="Arial"/>
                        </a:rPr>
                        <a:t>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000" b="0" i="0" u="none" strike="noStrike" dirty="0">
                          <a:solidFill>
                            <a:srgbClr val="000000"/>
                          </a:solidFill>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2153">
                <a:tc>
                  <a:txBody>
                    <a:bodyPr/>
                    <a:lstStyle/>
                    <a:p>
                      <a:pPr algn="l" fontAlgn="t"/>
                      <a:r>
                        <a:rPr lang="en-US" sz="1200" b="0" i="0" u="none" strike="noStrike" dirty="0">
                          <a:solidFill>
                            <a:srgbClr val="000000"/>
                          </a:solidFill>
                          <a:effectLst/>
                          <a:latin typeface="Arial"/>
                        </a:rPr>
                        <a:t>1.1 Has the project consulted women on the problem or issue that the intervention must solve and on the development of the solution?</a:t>
                      </a:r>
                      <a:br>
                        <a:rPr lang="en-US" sz="1200" b="0" i="0" u="none" strike="noStrike" dirty="0">
                          <a:solidFill>
                            <a:srgbClr val="000000"/>
                          </a:solidFill>
                          <a:effectLst/>
                          <a:latin typeface="Arial"/>
                        </a:rPr>
                      </a:br>
                      <a:r>
                        <a:rPr lang="en-US" sz="1200" b="0" i="0" u="none" strike="noStrike" dirty="0">
                          <a:solidFill>
                            <a:srgbClr val="000000"/>
                          </a:solidFill>
                          <a:effectLst/>
                          <a:latin typeface="Arial"/>
                        </a:rPr>
                        <a:t>(possible scores: 0, 0.33, 0.67)</a:t>
                      </a:r>
                    </a:p>
                  </a:txBody>
                  <a:tcPr marL="12700" marR="12700" marT="1270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1400" b="0" i="0" u="none" strike="noStrike" dirty="0">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1400" b="0" i="0" u="none" strike="noStrike" dirty="0">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1400" b="0" i="0" u="none" strike="noStrike" dirty="0">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a:rPr>
                        <a:t>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sk-SK" sz="1200" b="0" i="0" u="none" strike="noStrike" dirty="0">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6499">
                <a:tc>
                  <a:txBody>
                    <a:bodyPr/>
                    <a:lstStyle/>
                    <a:p>
                      <a:pPr algn="l" fontAlgn="t"/>
                      <a:r>
                        <a:rPr lang="en-US" sz="1200" b="0" i="0" u="none" strike="noStrike">
                          <a:solidFill>
                            <a:srgbClr val="000000"/>
                          </a:solidFill>
                          <a:effectLst/>
                          <a:latin typeface="Arial"/>
                        </a:rPr>
                        <a:t>1.2 Have women’s inputs been considered in the design of the project?</a:t>
                      </a:r>
                      <a:br>
                        <a:rPr lang="en-US" sz="1200" b="0" i="0" u="none" strike="noStrike">
                          <a:solidFill>
                            <a:srgbClr val="000000"/>
                          </a:solidFill>
                          <a:effectLst/>
                          <a:latin typeface="Arial"/>
                        </a:rPr>
                      </a:br>
                      <a:r>
                        <a:rPr lang="en-US" sz="1200" b="0" i="0" u="none" strike="noStrike">
                          <a:solidFill>
                            <a:srgbClr val="000000"/>
                          </a:solidFill>
                          <a:effectLst/>
                          <a:latin typeface="Arial"/>
                        </a:rPr>
                        <a:t>(possible scores: 0, 0.33, 0.67) </a:t>
                      </a:r>
                    </a:p>
                  </a:txBody>
                  <a:tcPr marL="12700" marR="12700" marT="1270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sk-SK" sz="1400" b="0" i="0" u="none" strike="noStrike">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sk-SK" sz="1400" b="0" i="0" u="none" strike="noStrike" dirty="0">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sk-SK" sz="1400" b="0" i="0" u="none" strike="noStrike" dirty="0">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a:rPr>
                        <a:t>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k-SK" sz="1200" b="0" i="0" u="none" strike="noStrike" dirty="0">
                          <a:solidFill>
                            <a:srgbClr val="000000"/>
                          </a:solidFill>
                          <a:effectLst/>
                          <a:latin typeface="Arial"/>
                        </a:rPr>
                        <a:t>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2353733" y="6940107"/>
            <a:ext cx="82804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584200" rtl="0" fontAlgn="auto" latinLnBrk="0" hangingPunct="0">
              <a:lnSpc>
                <a:spcPct val="100000"/>
              </a:lnSpc>
              <a:spcBef>
                <a:spcPts val="0"/>
              </a:spcBef>
              <a:spcAft>
                <a:spcPts val="0"/>
              </a:spcAft>
              <a:buClrTx/>
              <a:buSzTx/>
              <a:buFontTx/>
              <a:buAutoNum type="arabicPeriod"/>
              <a:tabLst/>
            </a:pPr>
            <a:r>
              <a:rPr kumimoji="0" lang="en-US" sz="2400" b="0" i="0" u="none" strike="noStrike" cap="none" spc="0" normalizeH="0" baseline="0" dirty="0" smtClean="0">
                <a:ln>
                  <a:noFill/>
                </a:ln>
                <a:solidFill>
                  <a:srgbClr val="303841"/>
                </a:solidFill>
                <a:effectLst/>
                <a:uFillTx/>
                <a:sym typeface="Gill Sans SemiBold"/>
              </a:rPr>
              <a:t>Score in sub-questions are added up in the thick box</a:t>
            </a:r>
          </a:p>
          <a:p>
            <a:pPr marL="342900" marR="0" indent="-342900" algn="l" defTabSz="584200" rtl="0" fontAlgn="auto" latinLnBrk="0" hangingPunct="0">
              <a:lnSpc>
                <a:spcPct val="100000"/>
              </a:lnSpc>
              <a:spcBef>
                <a:spcPts val="0"/>
              </a:spcBef>
              <a:spcAft>
                <a:spcPts val="0"/>
              </a:spcAft>
              <a:buClrTx/>
              <a:buSzTx/>
              <a:buFontTx/>
              <a:buAutoNum type="arabicPeriod"/>
              <a:tabLst/>
            </a:pPr>
            <a:r>
              <a:rPr lang="en-US" sz="2400" dirty="0" smtClean="0"/>
              <a:t>The last column: </a:t>
            </a:r>
          </a:p>
          <a:p>
            <a:pPr marL="342900" lvl="7" indent="-342900" algn="l">
              <a:buFont typeface="Arial"/>
              <a:buChar char="•"/>
            </a:pPr>
            <a:r>
              <a:rPr lang="en-US" sz="2400" dirty="0" smtClean="0"/>
              <a:t>Your explanation of your answer (yes or partly yes)</a:t>
            </a:r>
          </a:p>
          <a:p>
            <a:pPr marL="342900" lvl="7" indent="-342900" algn="l">
              <a:buFont typeface="Arial"/>
              <a:buChar char="•"/>
            </a:pPr>
            <a:r>
              <a:rPr kumimoji="0" lang="en-US" sz="2400" b="0" i="0" u="none" strike="noStrike" cap="none" spc="0" normalizeH="0" baseline="0" dirty="0" smtClean="0">
                <a:ln>
                  <a:noFill/>
                </a:ln>
                <a:solidFill>
                  <a:srgbClr val="303841"/>
                </a:solidFill>
                <a:effectLst/>
                <a:uFillTx/>
                <a:sym typeface="Gill Sans SemiBold"/>
              </a:rPr>
              <a:t>And/or </a:t>
            </a:r>
            <a:r>
              <a:rPr lang="en-US" sz="2400" dirty="0" smtClean="0"/>
              <a:t>cite </a:t>
            </a:r>
            <a:r>
              <a:rPr kumimoji="0" lang="en-US" sz="2400" b="0" i="0" u="none" strike="noStrike" cap="none" spc="0" normalizeH="0" baseline="0" dirty="0" smtClean="0">
                <a:ln>
                  <a:noFill/>
                </a:ln>
                <a:solidFill>
                  <a:srgbClr val="303841"/>
                </a:solidFill>
                <a:effectLst/>
                <a:uFillTx/>
                <a:sym typeface="Gill Sans SemiBold"/>
              </a:rPr>
              <a:t>document/MOV proving your answer</a:t>
            </a:r>
            <a:endParaRPr kumimoji="0" lang="en-US" sz="2400" b="0" i="0" u="none" strike="noStrike" cap="none" spc="0" normalizeH="0" baseline="0" dirty="0">
              <a:ln>
                <a:noFill/>
              </a:ln>
              <a:solidFill>
                <a:srgbClr val="303841"/>
              </a:solidFill>
              <a:effectLst/>
              <a:uFillTx/>
              <a:sym typeface="Gill Sans SemiBold"/>
            </a:endParaRPr>
          </a:p>
        </p:txBody>
      </p:sp>
      <p:sp>
        <p:nvSpPr>
          <p:cNvPr id="5" name="Rectangle 4"/>
          <p:cNvSpPr/>
          <p:nvPr/>
        </p:nvSpPr>
        <p:spPr>
          <a:xfrm>
            <a:off x="8776366" y="3674534"/>
            <a:ext cx="1185333" cy="558800"/>
          </a:xfrm>
          <a:prstGeom prst="rect">
            <a:avLst/>
          </a:prstGeom>
          <a:noFill/>
          <a:ln w="57150" cap="flat" cmpd="sng">
            <a:solidFill>
              <a:schemeClr val="tx1"/>
            </a:solid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spTree>
    <p:extLst>
      <p:ext uri="{BB962C8B-B14F-4D97-AF65-F5344CB8AC3E}">
        <p14:creationId xmlns:p14="http://schemas.microsoft.com/office/powerpoint/2010/main" val="345489189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D. HGDG Form and requirements</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30</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2994121" y="1772582"/>
            <a:ext cx="6034424"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smtClean="0">
                <a:ln>
                  <a:noFill/>
                </a:ln>
                <a:solidFill>
                  <a:srgbClr val="3366FF"/>
                </a:solidFill>
                <a:effectLst/>
                <a:uFillTx/>
                <a:latin typeface="Gill Sans SemiBold"/>
                <a:ea typeface="Gill Sans SemiBold"/>
                <a:cs typeface="Gill Sans SemiBold"/>
                <a:sym typeface="Gill Sans SemiBold"/>
              </a:rPr>
              <a:t>2. Indexing and labeling</a:t>
            </a:r>
            <a:r>
              <a:rPr kumimoji="0" lang="en-US" sz="3200" b="0" i="0" u="none" strike="noStrike" cap="none" spc="0" normalizeH="0" dirty="0" smtClean="0">
                <a:ln>
                  <a:noFill/>
                </a:ln>
                <a:solidFill>
                  <a:srgbClr val="3366FF"/>
                </a:solidFill>
                <a:effectLst/>
                <a:uFillTx/>
                <a:latin typeface="Gill Sans SemiBold"/>
                <a:ea typeface="Gill Sans SemiBold"/>
                <a:cs typeface="Gill Sans SemiBold"/>
                <a:sym typeface="Gill Sans SemiBold"/>
              </a:rPr>
              <a:t> MOVs</a:t>
            </a:r>
            <a:endParaRPr kumimoji="0" lang="en-US" sz="3200" b="0" i="0" u="none" strike="noStrike" cap="none" spc="0" normalizeH="0" baseline="0" dirty="0">
              <a:ln>
                <a:noFill/>
              </a:ln>
              <a:solidFill>
                <a:srgbClr val="3366FF"/>
              </a:solidFill>
              <a:effectLst/>
              <a:uFillTx/>
              <a:latin typeface="Gill Sans SemiBold"/>
              <a:ea typeface="Gill Sans SemiBold"/>
              <a:cs typeface="Gill Sans SemiBold"/>
              <a:sym typeface="Gill Sans SemiBold"/>
            </a:endParaRPr>
          </a:p>
        </p:txBody>
      </p:sp>
      <p:pic>
        <p:nvPicPr>
          <p:cNvPr id="3" name="Picture 2" descr="Screen Shot 2021-09-08 at 7.24.2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7999" y="2304117"/>
            <a:ext cx="10061233" cy="5554218"/>
          </a:xfrm>
          <a:prstGeom prst="rect">
            <a:avLst/>
          </a:prstGeom>
        </p:spPr>
      </p:pic>
      <p:sp>
        <p:nvSpPr>
          <p:cNvPr id="5" name="Heart 4"/>
          <p:cNvSpPr/>
          <p:nvPr/>
        </p:nvSpPr>
        <p:spPr>
          <a:xfrm>
            <a:off x="9719733" y="5012089"/>
            <a:ext cx="1185333" cy="858074"/>
          </a:xfrm>
          <a:prstGeom prst="heart">
            <a:avLst/>
          </a:prstGeom>
          <a:noFill/>
          <a:ln w="38100" cap="flat" cmpd="sng">
            <a:solidFill>
              <a:srgbClr val="FF0000"/>
            </a:solid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sp>
        <p:nvSpPr>
          <p:cNvPr id="10" name="Heart 9"/>
          <p:cNvSpPr/>
          <p:nvPr/>
        </p:nvSpPr>
        <p:spPr>
          <a:xfrm>
            <a:off x="9956799" y="6739289"/>
            <a:ext cx="1185333" cy="858074"/>
          </a:xfrm>
          <a:prstGeom prst="heart">
            <a:avLst/>
          </a:prstGeom>
          <a:noFill/>
          <a:ln w="38100" cap="flat" cmpd="sng">
            <a:solidFill>
              <a:srgbClr val="FF0000"/>
            </a:solid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sp>
        <p:nvSpPr>
          <p:cNvPr id="6" name="TextBox 5"/>
          <p:cNvSpPr txBox="1"/>
          <p:nvPr/>
        </p:nvSpPr>
        <p:spPr>
          <a:xfrm>
            <a:off x="1388533" y="7944455"/>
            <a:ext cx="9753599"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000" b="1" i="0" u="sng" strike="noStrike" cap="none" spc="0" normalizeH="0" baseline="0" dirty="0" smtClean="0">
                <a:ln>
                  <a:noFill/>
                </a:ln>
                <a:solidFill>
                  <a:srgbClr val="303841"/>
                </a:solidFill>
                <a:effectLst/>
                <a:uFillTx/>
                <a:sym typeface="Gill Sans SemiBold"/>
              </a:rPr>
              <a:t>Label your MOVs:</a:t>
            </a:r>
            <a:r>
              <a:rPr lang="en-US" sz="2000" b="1" u="sng" dirty="0"/>
              <a:t> </a:t>
            </a:r>
            <a:r>
              <a:rPr lang="en-US" sz="2000" dirty="0" smtClean="0"/>
              <a:t>the file name of your document should start with the index name you used.  In this case, the file “Minutes of NGP Coordination Meeting” should be renamed “Annex A. Minutes of NGP Coordination Meeting”</a:t>
            </a:r>
            <a:endParaRPr kumimoji="0" lang="en-US" sz="2000" b="0" i="0" u="none" strike="noStrike" cap="none" spc="0" normalizeH="0" baseline="0" dirty="0">
              <a:ln>
                <a:noFill/>
              </a:ln>
              <a:solidFill>
                <a:srgbClr val="303841"/>
              </a:solidFill>
              <a:effectLst/>
              <a:uFillTx/>
              <a:sym typeface="Gill Sans SemiBold"/>
            </a:endParaRPr>
          </a:p>
        </p:txBody>
      </p:sp>
    </p:spTree>
    <p:extLst>
      <p:ext uri="{BB962C8B-B14F-4D97-AF65-F5344CB8AC3E}">
        <p14:creationId xmlns:p14="http://schemas.microsoft.com/office/powerpoint/2010/main" val="52802022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06133" y="2819896"/>
            <a:ext cx="7772400" cy="5121837"/>
          </a:xfrm>
          <a:prstGeom prst="rect">
            <a:avLst/>
          </a:prstGeom>
          <a:solidFill>
            <a:schemeClr val="accent1">
              <a:lumMod val="20000"/>
              <a:lumOff val="80000"/>
            </a:schemeClr>
          </a:solidFill>
          <a:ln w="28575" cap="flat" cmpd="sng">
            <a:solidFill>
              <a:schemeClr val="tx1"/>
            </a:solidFill>
            <a:miter lim="400000"/>
          </a:ln>
          <a:effectLst>
            <a:outerShdw blurRad="635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303841"/>
              </a:solidFill>
              <a:effectLst/>
              <a:uFillTx/>
              <a:latin typeface="Gill Sans SemiBold"/>
              <a:ea typeface="Gill Sans SemiBold"/>
              <a:cs typeface="Gill Sans SemiBold"/>
              <a:sym typeface="Gill Sans SemiBold"/>
            </a:endParaRPr>
          </a:p>
        </p:txBody>
      </p:sp>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D. HGDG Form and requirements</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31</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2506133" y="2052570"/>
            <a:ext cx="68949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800" dirty="0" smtClean="0">
                <a:solidFill>
                  <a:srgbClr val="3366FF"/>
                </a:solidFill>
              </a:rPr>
              <a:t>3. Preparing the HGDG computation sheet</a:t>
            </a:r>
            <a:endParaRPr kumimoji="0" lang="en-US" sz="2800" b="0" i="0" u="none" strike="noStrike" cap="none" spc="0" normalizeH="0" baseline="0" dirty="0">
              <a:ln>
                <a:noFill/>
              </a:ln>
              <a:solidFill>
                <a:srgbClr val="3366FF"/>
              </a:solidFill>
              <a:effectLst/>
              <a:uFillTx/>
              <a:sym typeface="Gill Sans SemiBold"/>
            </a:endParaRPr>
          </a:p>
        </p:txBody>
      </p:sp>
      <p:sp>
        <p:nvSpPr>
          <p:cNvPr id="3" name="TextBox 2"/>
          <p:cNvSpPr txBox="1"/>
          <p:nvPr/>
        </p:nvSpPr>
        <p:spPr>
          <a:xfrm>
            <a:off x="2624666" y="2819896"/>
            <a:ext cx="7653867" cy="52424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000" b="1" i="0" u="sng" strike="noStrike" cap="none" spc="0" normalizeH="0" baseline="0" dirty="0" smtClean="0">
                <a:ln>
                  <a:noFill/>
                </a:ln>
                <a:solidFill>
                  <a:srgbClr val="303841"/>
                </a:solidFill>
                <a:effectLst/>
                <a:uFillTx/>
                <a:sym typeface="Gill Sans SemiBold"/>
              </a:rPr>
              <a:t>Name of project/program subjected to HGDG:  </a:t>
            </a:r>
          </a:p>
          <a:p>
            <a:pPr marL="0" marR="0" indent="0" algn="l" defTabSz="584200" rtl="0" fontAlgn="auto" latinLnBrk="0" hangingPunct="0">
              <a:lnSpc>
                <a:spcPct val="100000"/>
              </a:lnSpc>
              <a:spcBef>
                <a:spcPts val="0"/>
              </a:spcBef>
              <a:spcAft>
                <a:spcPts val="0"/>
              </a:spcAft>
              <a:buClrTx/>
              <a:buSzTx/>
              <a:buFontTx/>
              <a:buNone/>
              <a:tabLst/>
            </a:pPr>
            <a:r>
              <a:rPr kumimoji="0" lang="en-US" sz="2000" b="0" i="0" strike="noStrike" cap="none" spc="0" normalizeH="0" baseline="0" dirty="0" smtClean="0">
                <a:ln>
                  <a:noFill/>
                </a:ln>
                <a:solidFill>
                  <a:srgbClr val="303841"/>
                </a:solidFill>
                <a:effectLst/>
                <a:uFillTx/>
                <a:sym typeface="Gill Sans SemiBold"/>
              </a:rPr>
              <a:t>National</a:t>
            </a:r>
            <a:r>
              <a:rPr kumimoji="0" lang="en-US" sz="2000" b="0" i="0" strike="noStrike" cap="none" spc="0" normalizeH="0" dirty="0" smtClean="0">
                <a:ln>
                  <a:noFill/>
                </a:ln>
                <a:solidFill>
                  <a:srgbClr val="303841"/>
                </a:solidFill>
                <a:effectLst/>
                <a:uFillTx/>
                <a:sym typeface="Gill Sans SemiBold"/>
              </a:rPr>
              <a:t> Greening Program</a:t>
            </a:r>
          </a:p>
          <a:p>
            <a:pPr marL="0" marR="0" indent="0" algn="l" defTabSz="584200" rtl="0" fontAlgn="auto" latinLnBrk="0" hangingPunct="0">
              <a:lnSpc>
                <a:spcPct val="100000"/>
              </a:lnSpc>
              <a:spcBef>
                <a:spcPts val="0"/>
              </a:spcBef>
              <a:spcAft>
                <a:spcPts val="0"/>
              </a:spcAft>
              <a:buClrTx/>
              <a:buSzTx/>
              <a:buFontTx/>
              <a:buNone/>
              <a:tabLst/>
            </a:pPr>
            <a:r>
              <a:rPr lang="en-US" sz="2000" b="1" u="sng" baseline="0" dirty="0" smtClean="0"/>
              <a:t>Office/unit/org that performed the HGDG application: </a:t>
            </a:r>
          </a:p>
          <a:p>
            <a:pPr marL="0" marR="0" indent="0" algn="l" defTabSz="584200" rtl="0" fontAlgn="auto" latinLnBrk="0" hangingPunct="0">
              <a:lnSpc>
                <a:spcPct val="100000"/>
              </a:lnSpc>
              <a:spcBef>
                <a:spcPts val="0"/>
              </a:spcBef>
              <a:spcAft>
                <a:spcPts val="0"/>
              </a:spcAft>
              <a:buClrTx/>
              <a:buSzTx/>
              <a:buFontTx/>
              <a:buNone/>
              <a:tabLst/>
            </a:pPr>
            <a:r>
              <a:rPr lang="en-US" sz="2000" baseline="0" dirty="0" smtClean="0"/>
              <a:t>FMB</a:t>
            </a:r>
          </a:p>
          <a:p>
            <a:pPr marL="0" marR="0" indent="0" algn="l" defTabSz="584200" rtl="0" fontAlgn="auto" latinLnBrk="0" hangingPunct="0">
              <a:lnSpc>
                <a:spcPct val="100000"/>
              </a:lnSpc>
              <a:spcBef>
                <a:spcPts val="0"/>
              </a:spcBef>
              <a:spcAft>
                <a:spcPts val="0"/>
              </a:spcAft>
              <a:buClrTx/>
              <a:buSzTx/>
              <a:buFontTx/>
              <a:buNone/>
              <a:tabLst/>
            </a:pPr>
            <a:endParaRPr kumimoji="0" lang="en-US" sz="2000" b="0" i="0" u="sng" strike="noStrike" cap="none" spc="0" normalizeH="0" dirty="0">
              <a:ln>
                <a:noFill/>
              </a:ln>
              <a:solidFill>
                <a:srgbClr val="303841"/>
              </a:solidFill>
              <a:effectLst/>
              <a:uFillTx/>
              <a:sym typeface="Gill Sans SemiBold"/>
            </a:endParaRPr>
          </a:p>
          <a:p>
            <a:pPr marL="0" marR="0" indent="0" algn="l" defTabSz="584200" rtl="0" fontAlgn="auto" latinLnBrk="0" hangingPunct="0">
              <a:lnSpc>
                <a:spcPct val="100000"/>
              </a:lnSpc>
              <a:spcBef>
                <a:spcPts val="0"/>
              </a:spcBef>
              <a:spcAft>
                <a:spcPts val="0"/>
              </a:spcAft>
              <a:buClrTx/>
              <a:buSzTx/>
              <a:buFontTx/>
              <a:buNone/>
              <a:tabLst/>
            </a:pPr>
            <a:r>
              <a:rPr lang="en-US" sz="2000" baseline="0" dirty="0" smtClean="0"/>
              <a:t>Computation of GAD Attribution</a:t>
            </a:r>
          </a:p>
          <a:p>
            <a:pPr marL="0" marR="0" indent="0" algn="l" defTabSz="584200" rtl="0" fontAlgn="auto" latinLnBrk="0" hangingPunct="0">
              <a:lnSpc>
                <a:spcPct val="100000"/>
              </a:lnSpc>
              <a:spcBef>
                <a:spcPts val="0"/>
              </a:spcBef>
              <a:spcAft>
                <a:spcPts val="0"/>
              </a:spcAft>
              <a:buClrTx/>
              <a:buSzTx/>
              <a:buFontTx/>
              <a:buNone/>
              <a:tabLst/>
            </a:pPr>
            <a:endParaRPr kumimoji="0" lang="en-US" sz="2000" b="0" i="0" u="sng" strike="noStrike" cap="none" spc="0" normalizeH="0" dirty="0">
              <a:ln>
                <a:noFill/>
              </a:ln>
              <a:solidFill>
                <a:srgbClr val="303841"/>
              </a:solidFill>
              <a:effectLst/>
              <a:uFillTx/>
              <a:sym typeface="Gill Sans SemiBold"/>
            </a:endParaRPr>
          </a:p>
          <a:p>
            <a:pPr marL="0" marR="0" indent="0" algn="l" defTabSz="584200" rtl="0" fontAlgn="auto" latinLnBrk="0" hangingPunct="0">
              <a:lnSpc>
                <a:spcPct val="100000"/>
              </a:lnSpc>
              <a:spcBef>
                <a:spcPts val="0"/>
              </a:spcBef>
              <a:spcAft>
                <a:spcPts val="0"/>
              </a:spcAft>
              <a:buClrTx/>
              <a:buSzTx/>
              <a:buFontTx/>
              <a:buNone/>
              <a:tabLst/>
            </a:pPr>
            <a:r>
              <a:rPr lang="en-US" sz="2000" u="sng" dirty="0" smtClean="0"/>
              <a:t>1. </a:t>
            </a:r>
            <a:r>
              <a:rPr kumimoji="0" lang="en-US" sz="2000" b="0" i="0" strike="noStrike" cap="none" spc="0" normalizeH="0" baseline="0" dirty="0" smtClean="0">
                <a:ln>
                  <a:noFill/>
                </a:ln>
                <a:solidFill>
                  <a:srgbClr val="303841"/>
                </a:solidFill>
                <a:effectLst/>
                <a:uFillTx/>
                <a:sym typeface="Gill Sans SemiBold"/>
              </a:rPr>
              <a:t>Percentage to apply </a:t>
            </a:r>
          </a:p>
          <a:p>
            <a:pPr marL="0" marR="0" indent="0" algn="l" defTabSz="584200" rtl="0" fontAlgn="auto" latinLnBrk="0" hangingPunct="0">
              <a:lnSpc>
                <a:spcPct val="100000"/>
              </a:lnSpc>
              <a:spcBef>
                <a:spcPts val="0"/>
              </a:spcBef>
              <a:spcAft>
                <a:spcPts val="0"/>
              </a:spcAft>
              <a:buClrTx/>
              <a:buSzTx/>
              <a:buFontTx/>
              <a:buNone/>
              <a:tabLst/>
            </a:pPr>
            <a:r>
              <a:rPr kumimoji="0" lang="en-US" sz="2000" b="0" i="0" strike="noStrike" cap="none" spc="0" normalizeH="0" baseline="0" dirty="0" smtClean="0">
                <a:ln>
                  <a:noFill/>
                </a:ln>
                <a:solidFill>
                  <a:srgbClr val="303841"/>
                </a:solidFill>
                <a:effectLst/>
                <a:uFillTx/>
                <a:sym typeface="Gill Sans SemiBold"/>
              </a:rPr>
              <a:t>Total</a:t>
            </a:r>
            <a:r>
              <a:rPr kumimoji="0" lang="en-US" sz="2000" b="0" i="0" strike="noStrike" cap="none" spc="0" normalizeH="0" dirty="0" smtClean="0">
                <a:ln>
                  <a:noFill/>
                </a:ln>
                <a:solidFill>
                  <a:srgbClr val="303841"/>
                </a:solidFill>
                <a:effectLst/>
                <a:uFillTx/>
                <a:sym typeface="Gill Sans SemiBold"/>
              </a:rPr>
              <a:t> score/Maximum HGDG score x 100%</a:t>
            </a:r>
          </a:p>
          <a:p>
            <a:pPr marL="0" marR="0" indent="0" algn="l" defTabSz="584200" rtl="0" fontAlgn="auto" latinLnBrk="0" hangingPunct="0">
              <a:lnSpc>
                <a:spcPct val="100000"/>
              </a:lnSpc>
              <a:spcBef>
                <a:spcPts val="0"/>
              </a:spcBef>
              <a:spcAft>
                <a:spcPts val="0"/>
              </a:spcAft>
              <a:buClrTx/>
              <a:buSzTx/>
              <a:buFontTx/>
              <a:buNone/>
              <a:tabLst/>
            </a:pPr>
            <a:r>
              <a:rPr kumimoji="0" lang="en-US" sz="2000" b="0" i="0" strike="noStrike" cap="none" spc="0" normalizeH="0" dirty="0" smtClean="0">
                <a:ln>
                  <a:noFill/>
                </a:ln>
                <a:solidFill>
                  <a:srgbClr val="303841"/>
                </a:solidFill>
                <a:effectLst/>
                <a:uFillTx/>
                <a:sym typeface="Gill Sans SemiBold"/>
              </a:rPr>
              <a:t>= 13.72/ 20 x 100%</a:t>
            </a:r>
          </a:p>
          <a:p>
            <a:pPr marL="0" marR="0" indent="0" algn="l" defTabSz="584200" rtl="0" fontAlgn="auto" latinLnBrk="0" hangingPunct="0">
              <a:lnSpc>
                <a:spcPct val="100000"/>
              </a:lnSpc>
              <a:spcBef>
                <a:spcPts val="0"/>
              </a:spcBef>
              <a:spcAft>
                <a:spcPts val="0"/>
              </a:spcAft>
              <a:buClrTx/>
              <a:buSzTx/>
              <a:buFontTx/>
              <a:buNone/>
              <a:tabLst/>
            </a:pPr>
            <a:r>
              <a:rPr lang="en-US" sz="2000" dirty="0" smtClean="0"/>
              <a:t>= 68.6%</a:t>
            </a:r>
            <a:r>
              <a:rPr kumimoji="0" lang="en-US" sz="2000" b="0" i="0" strike="noStrike" cap="none" spc="0" normalizeH="0" dirty="0" smtClean="0">
                <a:ln>
                  <a:noFill/>
                </a:ln>
                <a:solidFill>
                  <a:srgbClr val="303841"/>
                </a:solidFill>
                <a:effectLst/>
                <a:uFillTx/>
                <a:sym typeface="Gill Sans SemiBold"/>
              </a:rPr>
              <a:t> </a:t>
            </a:r>
          </a:p>
          <a:p>
            <a:pPr marL="0" marR="0" indent="0" algn="l" defTabSz="584200" rtl="0" fontAlgn="auto" latinLnBrk="0" hangingPunct="0">
              <a:lnSpc>
                <a:spcPct val="100000"/>
              </a:lnSpc>
              <a:spcBef>
                <a:spcPts val="0"/>
              </a:spcBef>
              <a:spcAft>
                <a:spcPts val="0"/>
              </a:spcAft>
              <a:buClrTx/>
              <a:buSzTx/>
              <a:buFontTx/>
              <a:buNone/>
              <a:tabLst/>
            </a:pPr>
            <a:endParaRPr lang="en-US" sz="2000" dirty="0"/>
          </a:p>
          <a:p>
            <a:pPr marL="0" marR="0" indent="0" algn="l" defTabSz="584200" rtl="0" fontAlgn="auto" latinLnBrk="0" hangingPunct="0">
              <a:lnSpc>
                <a:spcPct val="100000"/>
              </a:lnSpc>
              <a:spcBef>
                <a:spcPts val="0"/>
              </a:spcBef>
              <a:spcAft>
                <a:spcPts val="0"/>
              </a:spcAft>
              <a:buClrTx/>
              <a:buSzTx/>
              <a:buFontTx/>
              <a:buNone/>
              <a:tabLst/>
            </a:pPr>
            <a:r>
              <a:rPr kumimoji="0" lang="en-US" sz="2000" b="0" i="0" strike="noStrike" cap="none" spc="0" normalizeH="0" dirty="0" smtClean="0">
                <a:ln>
                  <a:noFill/>
                </a:ln>
                <a:solidFill>
                  <a:srgbClr val="303841"/>
                </a:solidFill>
                <a:effectLst/>
                <a:uFillTx/>
                <a:sym typeface="Gill Sans SemiBold"/>
              </a:rPr>
              <a:t>2. Portion of the project budget for GAD attribution</a:t>
            </a:r>
          </a:p>
          <a:p>
            <a:pPr marL="0" marR="0" indent="0" algn="l" defTabSz="584200" rtl="0" fontAlgn="auto" latinLnBrk="0" hangingPunct="0">
              <a:lnSpc>
                <a:spcPct val="100000"/>
              </a:lnSpc>
              <a:spcBef>
                <a:spcPts val="0"/>
              </a:spcBef>
              <a:spcAft>
                <a:spcPts val="0"/>
              </a:spcAft>
              <a:buClrTx/>
              <a:buSzTx/>
              <a:buFontTx/>
              <a:buNone/>
              <a:tabLst/>
            </a:pPr>
            <a:r>
              <a:rPr lang="en-US" sz="2000" dirty="0" smtClean="0"/>
              <a:t>Total budget of the project x applicable percentage</a:t>
            </a:r>
          </a:p>
          <a:p>
            <a:pPr marL="0" marR="0" indent="0" algn="l" defTabSz="584200" rtl="0" fontAlgn="auto" latinLnBrk="0" hangingPunct="0">
              <a:lnSpc>
                <a:spcPct val="100000"/>
              </a:lnSpc>
              <a:spcBef>
                <a:spcPts val="0"/>
              </a:spcBef>
              <a:spcAft>
                <a:spcPts val="0"/>
              </a:spcAft>
              <a:buClrTx/>
              <a:buSzTx/>
              <a:buFontTx/>
              <a:buNone/>
              <a:tabLst/>
            </a:pPr>
            <a:r>
              <a:rPr lang="en-US" sz="2000" dirty="0"/>
              <a:t>=</a:t>
            </a:r>
            <a:r>
              <a:rPr lang="en-US" sz="2000" dirty="0" smtClean="0"/>
              <a:t> </a:t>
            </a:r>
            <a:r>
              <a:rPr lang="en-US" sz="2000" dirty="0" err="1" smtClean="0"/>
              <a:t>Php</a:t>
            </a:r>
            <a:r>
              <a:rPr lang="en-US" sz="2000" dirty="0" smtClean="0"/>
              <a:t> 45,000,000 x 68.6%</a:t>
            </a:r>
          </a:p>
          <a:p>
            <a:pPr marL="0" marR="0" indent="0" algn="l" defTabSz="584200" rtl="0" fontAlgn="auto" latinLnBrk="0" hangingPunct="0">
              <a:lnSpc>
                <a:spcPct val="100000"/>
              </a:lnSpc>
              <a:spcBef>
                <a:spcPts val="0"/>
              </a:spcBef>
              <a:spcAft>
                <a:spcPts val="0"/>
              </a:spcAft>
              <a:buClrTx/>
              <a:buSzTx/>
              <a:buFontTx/>
              <a:buNone/>
              <a:tabLst/>
            </a:pPr>
            <a:r>
              <a:rPr kumimoji="0" lang="en-US" sz="2000" b="0" i="0" strike="noStrike" cap="none" spc="0" normalizeH="0" dirty="0" smtClean="0">
                <a:ln>
                  <a:noFill/>
                </a:ln>
                <a:solidFill>
                  <a:srgbClr val="303841"/>
                </a:solidFill>
                <a:effectLst/>
                <a:uFillTx/>
                <a:sym typeface="Gill Sans SemiBold"/>
              </a:rPr>
              <a:t>= </a:t>
            </a:r>
            <a:r>
              <a:rPr kumimoji="0" lang="en-US" sz="2000" b="0" i="0" strike="noStrike" cap="none" spc="0" normalizeH="0" dirty="0" err="1" smtClean="0">
                <a:ln>
                  <a:noFill/>
                </a:ln>
                <a:solidFill>
                  <a:srgbClr val="303841"/>
                </a:solidFill>
                <a:effectLst/>
                <a:uFillTx/>
                <a:sym typeface="Gill Sans SemiBold"/>
              </a:rPr>
              <a:t>Php</a:t>
            </a:r>
            <a:r>
              <a:rPr kumimoji="0" lang="en-US" sz="2000" b="0" i="0" strike="noStrike" cap="none" spc="0" normalizeH="0" dirty="0" smtClean="0">
                <a:ln>
                  <a:noFill/>
                </a:ln>
                <a:solidFill>
                  <a:srgbClr val="303841"/>
                </a:solidFill>
                <a:effectLst/>
                <a:uFillTx/>
                <a:sym typeface="Gill Sans SemiBold"/>
              </a:rPr>
              <a:t> 30, 870,000</a:t>
            </a:r>
          </a:p>
          <a:p>
            <a:pPr marL="0" marR="0" indent="0" algn="l" defTabSz="584200" rtl="0" fontAlgn="auto" latinLnBrk="0" hangingPunct="0">
              <a:lnSpc>
                <a:spcPct val="100000"/>
              </a:lnSpc>
              <a:spcBef>
                <a:spcPts val="0"/>
              </a:spcBef>
              <a:spcAft>
                <a:spcPts val="0"/>
              </a:spcAft>
              <a:buClrTx/>
              <a:buSzTx/>
              <a:buFontTx/>
              <a:buNone/>
              <a:tabLst/>
            </a:pPr>
            <a:endParaRPr kumimoji="0" lang="en-US" sz="1400" b="0" i="0" strike="noStrike" cap="none" spc="0" normalizeH="0" baseline="0" dirty="0">
              <a:ln>
                <a:noFill/>
              </a:ln>
              <a:solidFill>
                <a:srgbClr val="303841"/>
              </a:solidFill>
              <a:effectLst/>
              <a:uFillTx/>
              <a:sym typeface="Gill Sans SemiBold"/>
            </a:endParaRPr>
          </a:p>
        </p:txBody>
      </p:sp>
    </p:spTree>
    <p:extLst>
      <p:ext uri="{BB962C8B-B14F-4D97-AF65-F5344CB8AC3E}">
        <p14:creationId xmlns:p14="http://schemas.microsoft.com/office/powerpoint/2010/main" val="216974243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D. HGDG Form and requirements</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32</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2573866" y="2465710"/>
            <a:ext cx="8195733" cy="40421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3200" dirty="0" smtClean="0">
                <a:solidFill>
                  <a:srgbClr val="3366FF"/>
                </a:solidFill>
              </a:rPr>
              <a:t>4. Requirements of submitting HGDG results, along with GPB 2022</a:t>
            </a:r>
          </a:p>
          <a:p>
            <a:pPr marR="0" algn="l" defTabSz="584200" rtl="0" fontAlgn="auto" latinLnBrk="0" hangingPunct="0">
              <a:lnSpc>
                <a:spcPct val="100000"/>
              </a:lnSpc>
              <a:spcBef>
                <a:spcPts val="0"/>
              </a:spcBef>
              <a:spcAft>
                <a:spcPts val="0"/>
              </a:spcAft>
              <a:buClrTx/>
              <a:buSzTx/>
              <a:tabLst/>
            </a:pPr>
            <a:endParaRPr kumimoji="0" lang="en-US" sz="2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a:p>
            <a:pPr marL="457200" marR="0" indent="-457200" algn="l" defTabSz="584200" rtl="0" fontAlgn="auto" latinLnBrk="0" hangingPunct="0">
              <a:lnSpc>
                <a:spcPct val="100000"/>
              </a:lnSpc>
              <a:spcBef>
                <a:spcPts val="0"/>
              </a:spcBef>
              <a:spcAft>
                <a:spcPts val="0"/>
              </a:spcAft>
              <a:buClrTx/>
              <a:buSzTx/>
              <a:buFont typeface="+mj-lt"/>
              <a:buAutoNum type="arabicParenR"/>
              <a:tabLst/>
            </a:pPr>
            <a:r>
              <a:rPr kumimoji="0" lang="en-US" sz="2400" b="0" i="0" u="none" strike="noStrike" cap="none" spc="0" normalizeH="0" baseline="0" dirty="0" smtClean="0">
                <a:ln>
                  <a:noFill/>
                </a:ln>
                <a:solidFill>
                  <a:srgbClr val="303841"/>
                </a:solidFill>
                <a:effectLst/>
                <a:uFillTx/>
                <a:latin typeface="Gill Sans SemiBold"/>
                <a:ea typeface="Gill Sans SemiBold"/>
                <a:cs typeface="Gill Sans SemiBold"/>
                <a:sym typeface="Gill Sans SemiBold"/>
              </a:rPr>
              <a:t>The filled up form showing responses</a:t>
            </a:r>
            <a:r>
              <a:rPr kumimoji="0" lang="en-US" sz="2400" b="0" i="0" u="none" strike="noStrike" cap="none" spc="0" normalizeH="0" dirty="0" smtClean="0">
                <a:ln>
                  <a:noFill/>
                </a:ln>
                <a:solidFill>
                  <a:srgbClr val="303841"/>
                </a:solidFill>
                <a:effectLst/>
                <a:uFillTx/>
                <a:latin typeface="Gill Sans SemiBold"/>
                <a:ea typeface="Gill Sans SemiBold"/>
                <a:cs typeface="Gill Sans SemiBold"/>
                <a:sym typeface="Gill Sans SemiBold"/>
              </a:rPr>
              <a:t> and overall HGDG score, indexed MOVs in “Remarks column”</a:t>
            </a:r>
          </a:p>
          <a:p>
            <a:pPr marL="457200" marR="0" indent="-457200" algn="l" defTabSz="584200" rtl="0" fontAlgn="auto" latinLnBrk="0" hangingPunct="0">
              <a:lnSpc>
                <a:spcPct val="100000"/>
              </a:lnSpc>
              <a:spcBef>
                <a:spcPts val="0"/>
              </a:spcBef>
              <a:spcAft>
                <a:spcPts val="0"/>
              </a:spcAft>
              <a:buClrTx/>
              <a:buSzTx/>
              <a:buFont typeface="+mj-lt"/>
              <a:buAutoNum type="arabicParenR"/>
              <a:tabLst/>
            </a:pPr>
            <a:endParaRPr lang="en-US" sz="2400" dirty="0"/>
          </a:p>
          <a:p>
            <a:pPr marL="457200" marR="0" indent="-457200" algn="l" defTabSz="584200" rtl="0" fontAlgn="auto" latinLnBrk="0" hangingPunct="0">
              <a:lnSpc>
                <a:spcPct val="100000"/>
              </a:lnSpc>
              <a:spcBef>
                <a:spcPts val="0"/>
              </a:spcBef>
              <a:spcAft>
                <a:spcPts val="0"/>
              </a:spcAft>
              <a:buClrTx/>
              <a:buSzTx/>
              <a:buFont typeface="+mj-lt"/>
              <a:buAutoNum type="arabicParenR"/>
              <a:tabLst/>
            </a:pPr>
            <a:r>
              <a:rPr lang="en-US" sz="2400" baseline="0" dirty="0" smtClean="0"/>
              <a:t>Computation sheet: </a:t>
            </a:r>
          </a:p>
          <a:p>
            <a:pPr marR="0" algn="l" defTabSz="584200" rtl="0" fontAlgn="auto" latinLnBrk="0" hangingPunct="0">
              <a:lnSpc>
                <a:spcPct val="100000"/>
              </a:lnSpc>
              <a:spcBef>
                <a:spcPts val="0"/>
              </a:spcBef>
              <a:spcAft>
                <a:spcPts val="0"/>
              </a:spcAft>
              <a:buClrTx/>
              <a:buSzTx/>
              <a:tabLst/>
            </a:pPr>
            <a:endParaRPr lang="en-US" sz="2400" dirty="0" smtClean="0"/>
          </a:p>
          <a:p>
            <a:pPr marL="457200" indent="-457200" algn="l">
              <a:buFont typeface="+mj-lt"/>
              <a:buAutoNum type="arabicParenR" startAt="3"/>
            </a:pPr>
            <a:r>
              <a:rPr lang="en-US" sz="2400" dirty="0" smtClean="0"/>
              <a:t>Properly </a:t>
            </a:r>
            <a:r>
              <a:rPr lang="en-US" sz="2400" dirty="0" err="1" smtClean="0"/>
              <a:t>labelled</a:t>
            </a:r>
            <a:r>
              <a:rPr lang="en-US" sz="2400" dirty="0" smtClean="0"/>
              <a:t> MOV documents  or renamed file names according to indexing you used</a:t>
            </a:r>
            <a:endParaRPr lang="en-US" sz="2400" dirty="0"/>
          </a:p>
        </p:txBody>
      </p:sp>
    </p:spTree>
    <p:extLst>
      <p:ext uri="{BB962C8B-B14F-4D97-AF65-F5344CB8AC3E}">
        <p14:creationId xmlns:p14="http://schemas.microsoft.com/office/powerpoint/2010/main" val="170800659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33</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3" name="Title 2"/>
          <p:cNvSpPr>
            <a:spLocks noGrp="1"/>
          </p:cNvSpPr>
          <p:nvPr>
            <p:ph type="title"/>
          </p:nvPr>
        </p:nvSpPr>
        <p:spPr>
          <a:xfrm>
            <a:off x="2536676" y="3263900"/>
            <a:ext cx="8502502" cy="1295400"/>
          </a:xfrm>
        </p:spPr>
        <p:txBody>
          <a:bodyPr>
            <a:normAutofit fontScale="90000"/>
          </a:bodyPr>
          <a:lstStyle/>
          <a:p>
            <a:r>
              <a:rPr lang="en-US" dirty="0" smtClean="0"/>
              <a:t>E. What about the GAD Accomplishment Report?</a:t>
            </a:r>
            <a:endParaRPr lang="en-US" dirty="0"/>
          </a:p>
        </p:txBody>
      </p:sp>
    </p:spTree>
    <p:extLst>
      <p:ext uri="{BB962C8B-B14F-4D97-AF65-F5344CB8AC3E}">
        <p14:creationId xmlns:p14="http://schemas.microsoft.com/office/powerpoint/2010/main" val="387841026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E. The AR process and form</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34</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2573866" y="1981159"/>
            <a:ext cx="8195733" cy="61965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742950" marR="0" indent="-742950" algn="l" defTabSz="584200" rtl="0" fontAlgn="auto" latinLnBrk="0" hangingPunct="0">
              <a:lnSpc>
                <a:spcPct val="100000"/>
              </a:lnSpc>
              <a:spcBef>
                <a:spcPts val="0"/>
              </a:spcBef>
              <a:spcAft>
                <a:spcPts val="0"/>
              </a:spcAft>
              <a:buClrTx/>
              <a:buSzTx/>
              <a:buFont typeface="+mj-lt"/>
              <a:buAutoNum type="arabicPeriod"/>
              <a:tabLst/>
            </a:pPr>
            <a:r>
              <a:rPr lang="en-US" sz="3600" dirty="0" smtClean="0"/>
              <a:t>ARs go through the same process as GPBs</a:t>
            </a:r>
          </a:p>
          <a:p>
            <a:pPr marL="742950" marR="0" indent="-742950" algn="l" defTabSz="584200" rtl="0" fontAlgn="auto" latinLnBrk="0" hangingPunct="0">
              <a:lnSpc>
                <a:spcPct val="100000"/>
              </a:lnSpc>
              <a:spcBef>
                <a:spcPts val="0"/>
              </a:spcBef>
              <a:spcAft>
                <a:spcPts val="0"/>
              </a:spcAft>
              <a:buClrTx/>
              <a:buSzTx/>
              <a:buFont typeface="+mj-lt"/>
              <a:buAutoNum type="arabicPeriod"/>
              <a:tabLst/>
            </a:pPr>
            <a:r>
              <a:rPr lang="en-US" sz="3600" dirty="0" smtClean="0"/>
              <a:t>The AR form differs in important ways from GPB form</a:t>
            </a:r>
          </a:p>
          <a:p>
            <a:pPr marL="742950" marR="0" indent="-742950" algn="l" defTabSz="584200" rtl="0" fontAlgn="auto" latinLnBrk="0" hangingPunct="0">
              <a:lnSpc>
                <a:spcPct val="100000"/>
              </a:lnSpc>
              <a:spcBef>
                <a:spcPts val="0"/>
              </a:spcBef>
              <a:spcAft>
                <a:spcPts val="0"/>
              </a:spcAft>
              <a:buClrTx/>
              <a:buSzTx/>
              <a:buFont typeface="+mj-lt"/>
              <a:buAutoNum type="arabicPeriod"/>
              <a:tabLst/>
            </a:pPr>
            <a:r>
              <a:rPr lang="en-US" sz="3600" dirty="0" smtClean="0"/>
              <a:t>Narrative reports should be submitted with ARs</a:t>
            </a:r>
          </a:p>
          <a:p>
            <a:pPr marL="742950" marR="0" indent="-742950" algn="l" defTabSz="584200" rtl="0" fontAlgn="auto" latinLnBrk="0" hangingPunct="0">
              <a:lnSpc>
                <a:spcPct val="100000"/>
              </a:lnSpc>
              <a:spcBef>
                <a:spcPts val="0"/>
              </a:spcBef>
              <a:spcAft>
                <a:spcPts val="0"/>
              </a:spcAft>
              <a:buClrTx/>
              <a:buSzTx/>
              <a:buFont typeface="+mj-lt"/>
              <a:buAutoNum type="arabicPeriod"/>
              <a:tabLst/>
            </a:pPr>
            <a:r>
              <a:rPr lang="en-US" sz="3600" dirty="0" smtClean="0"/>
              <a:t>The HGDG to apply is the PIMME (Box 16&amp;17) Checklist, but same input requirements and documents to submit, e.g., in NGP case </a:t>
            </a:r>
            <a:r>
              <a:rPr lang="mr-IN" sz="3600" dirty="0" smtClean="0"/>
              <a:t>–</a:t>
            </a:r>
            <a:r>
              <a:rPr lang="en-US" sz="3600" dirty="0" smtClean="0"/>
              <a:t> all implementers</a:t>
            </a:r>
            <a:endParaRPr lang="en-US" sz="3600" dirty="0"/>
          </a:p>
        </p:txBody>
      </p:sp>
    </p:spTree>
    <p:extLst>
      <p:ext uri="{BB962C8B-B14F-4D97-AF65-F5344CB8AC3E}">
        <p14:creationId xmlns:p14="http://schemas.microsoft.com/office/powerpoint/2010/main" val="189955153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The AR process and form</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35</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graphicFrame>
        <p:nvGraphicFramePr>
          <p:cNvPr id="8" name="Table 7"/>
          <p:cNvGraphicFramePr>
            <a:graphicFrameLocks noGrp="1"/>
          </p:cNvGraphicFramePr>
          <p:nvPr>
            <p:extLst>
              <p:ext uri="{D42A27DB-BD31-4B8C-83A1-F6EECF244321}">
                <p14:modId xmlns:p14="http://schemas.microsoft.com/office/powerpoint/2010/main" val="562634848"/>
              </p:ext>
            </p:extLst>
          </p:nvPr>
        </p:nvGraphicFramePr>
        <p:xfrm>
          <a:off x="1994807" y="3054993"/>
          <a:ext cx="9333592" cy="4772265"/>
        </p:xfrm>
        <a:graphic>
          <a:graphicData uri="http://schemas.openxmlformats.org/drawingml/2006/table">
            <a:tbl>
              <a:tblPr/>
              <a:tblGrid>
                <a:gridCol w="1122072"/>
                <a:gridCol w="3774239"/>
                <a:gridCol w="4437281"/>
              </a:tblGrid>
              <a:tr h="656765">
                <a:tc>
                  <a:txBody>
                    <a:bodyPr/>
                    <a:lstStyle/>
                    <a:p>
                      <a:pPr algn="ctr" fontAlgn="b"/>
                      <a:r>
                        <a:rPr lang="en-US" sz="2400" b="1" i="0" u="none" strike="noStrike" dirty="0">
                          <a:solidFill>
                            <a:srgbClr val="303841"/>
                          </a:solidFill>
                          <a:effectLst/>
                          <a:latin typeface="Calibri"/>
                        </a:rPr>
                        <a:t>Row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303841"/>
                          </a:solidFill>
                          <a:effectLst/>
                          <a:latin typeface="Calibri"/>
                        </a:rPr>
                        <a:t>What information </a:t>
                      </a:r>
                      <a:endParaRPr lang="en-US" sz="2400" b="1" i="0" u="none" strike="noStrike" dirty="0" smtClean="0">
                        <a:solidFill>
                          <a:srgbClr val="303841"/>
                        </a:solidFill>
                        <a:effectLst/>
                        <a:latin typeface="Calibri"/>
                      </a:endParaRPr>
                    </a:p>
                    <a:p>
                      <a:pPr algn="ctr" fontAlgn="b"/>
                      <a:r>
                        <a:rPr lang="en-US" sz="2400" b="1" i="0" u="none" strike="noStrike" dirty="0" smtClean="0">
                          <a:solidFill>
                            <a:srgbClr val="303841"/>
                          </a:solidFill>
                          <a:effectLst/>
                          <a:latin typeface="Calibri"/>
                        </a:rPr>
                        <a:t>is </a:t>
                      </a:r>
                      <a:r>
                        <a:rPr lang="en-US" sz="2400" b="1" i="0" u="none" strike="noStrike" dirty="0">
                          <a:solidFill>
                            <a:srgbClr val="303841"/>
                          </a:solidFill>
                          <a:effectLst/>
                          <a:latin typeface="Calibri"/>
                        </a:rPr>
                        <a:t>asked for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303841"/>
                          </a:solidFill>
                          <a:effectLst/>
                          <a:latin typeface="Calibri"/>
                        </a:rPr>
                        <a:t>Expected input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765">
                <a:tc>
                  <a:txBody>
                    <a:bodyPr/>
                    <a:lstStyle/>
                    <a:p>
                      <a:pPr algn="ctr" fontAlgn="b"/>
                      <a:r>
                        <a:rPr lang="en-US" sz="2400" b="0" i="0" u="none" strike="noStrike" dirty="0">
                          <a:solidFill>
                            <a:srgbClr val="FF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ctr" fontAlgn="b"/>
                      <a:r>
                        <a:rPr lang="en-US" sz="2400" b="0" i="0" u="none" strike="noStrike" dirty="0">
                          <a:solidFill>
                            <a:srgbClr val="000000"/>
                          </a:solidFill>
                          <a:effectLst/>
                          <a:latin typeface="Calibri"/>
                        </a:rPr>
                        <a:t>Annual Gender and Development </a:t>
                      </a:r>
                      <a:r>
                        <a:rPr lang="en-US" sz="2400" b="0" i="0" u="none" strike="noStrike" dirty="0" smtClean="0">
                          <a:solidFill>
                            <a:srgbClr val="000000"/>
                          </a:solidFill>
                          <a:effectLst/>
                          <a:latin typeface="Calibri"/>
                        </a:rPr>
                        <a:t>(GAD) Accomplishment Report</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r>
              <a:tr h="656765">
                <a:tc>
                  <a:txBody>
                    <a:bodyPr/>
                    <a:lstStyle/>
                    <a:p>
                      <a:pPr algn="ctr" fontAlgn="b"/>
                      <a:r>
                        <a:rPr lang="is-IS" sz="2400" b="0" i="0" u="none" strike="noStrike" dirty="0">
                          <a:solidFill>
                            <a:srgbClr val="FF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400" b="0" i="0" u="none" strike="noStrike" dirty="0">
                          <a:solidFill>
                            <a:srgbClr val="000000"/>
                          </a:solidFill>
                          <a:effectLst/>
                          <a:latin typeface="Calibri"/>
                        </a:rPr>
                        <a:t>FY </a:t>
                      </a:r>
                      <a:r>
                        <a:rPr lang="en-US" sz="2400" b="0" i="0" u="none" strike="noStrike" dirty="0" smtClean="0">
                          <a:solidFill>
                            <a:srgbClr val="000000"/>
                          </a:solidFill>
                          <a:effectLst/>
                          <a:latin typeface="Calibri"/>
                        </a:rPr>
                        <a:t>2021</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656765">
                <a:tc>
                  <a:txBody>
                    <a:bodyPr/>
                    <a:lstStyle/>
                    <a:p>
                      <a:pPr algn="ctr" fontAlgn="b"/>
                      <a:r>
                        <a:rPr lang="en-US" sz="2400" b="0" i="0" u="none" strike="noStrike" dirty="0" smtClean="0">
                          <a:solidFill>
                            <a:srgbClr val="FF0000"/>
                          </a:solidFill>
                          <a:effectLst/>
                          <a:latin typeface="Calibri"/>
                        </a:rPr>
                        <a:t>3</a:t>
                      </a:r>
                      <a:endParaRPr lang="en-US" sz="24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smtClean="0">
                          <a:solidFill>
                            <a:srgbClr val="000000"/>
                          </a:solidFill>
                          <a:effectLst/>
                          <a:latin typeface="Calibri"/>
                        </a:rPr>
                        <a:t>Reference</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smtClean="0">
                          <a:solidFill>
                            <a:srgbClr val="000000"/>
                          </a:solidFill>
                          <a:effectLst/>
                          <a:latin typeface="Calibri"/>
                        </a:rPr>
                        <a:t>Leave it blank</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656765">
                <a:tc>
                  <a:txBody>
                    <a:bodyPr/>
                    <a:lstStyle/>
                    <a:p>
                      <a:pPr algn="ctr" fontAlgn="b"/>
                      <a:r>
                        <a:rPr lang="en-US" sz="2400" b="0" i="0" u="none" strike="noStrike" dirty="0">
                          <a:solidFill>
                            <a:srgbClr val="FF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smtClean="0">
                          <a:solidFill>
                            <a:srgbClr val="000000"/>
                          </a:solidFill>
                          <a:effectLst/>
                          <a:latin typeface="Calibri"/>
                        </a:rPr>
                        <a:t>Organization:</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a:solidFill>
                            <a:srgbClr val="000000"/>
                          </a:solidFill>
                          <a:effectLst/>
                          <a:latin typeface="Calibri"/>
                        </a:rPr>
                        <a:t>What bureau, DENR region, agency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656765">
                <a:tc>
                  <a:txBody>
                    <a:bodyPr/>
                    <a:lstStyle/>
                    <a:p>
                      <a:pPr algn="ctr" fontAlgn="b"/>
                      <a:r>
                        <a:rPr lang="en-US" sz="2400" b="0" i="0" u="none" strike="noStrike" dirty="0" smtClean="0">
                          <a:solidFill>
                            <a:srgbClr val="FF0000"/>
                          </a:solidFill>
                          <a:effectLst/>
                          <a:latin typeface="Calibri"/>
                        </a:rPr>
                        <a:t>5</a:t>
                      </a:r>
                      <a:endParaRPr lang="en-US" sz="24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smtClean="0">
                          <a:solidFill>
                            <a:srgbClr val="000000"/>
                          </a:solidFill>
                          <a:effectLst/>
                          <a:latin typeface="Calibri"/>
                        </a:rPr>
                        <a:t>Organization hierarchy</a:t>
                      </a:r>
                      <a:endParaRPr lang="en-US" sz="24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smtClean="0">
                          <a:solidFill>
                            <a:srgbClr val="000000"/>
                          </a:solidFill>
                          <a:effectLst/>
                          <a:latin typeface="Calibri"/>
                        </a:rPr>
                        <a:t>DENR</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765">
                <a:tc>
                  <a:txBody>
                    <a:bodyPr/>
                    <a:lstStyle/>
                    <a:p>
                      <a:pPr algn="ctr" fontAlgn="b"/>
                      <a:r>
                        <a:rPr lang="en-US" sz="2400" b="0" i="0" u="none" strike="noStrike" dirty="0" smtClean="0">
                          <a:solidFill>
                            <a:srgbClr val="FF0000"/>
                          </a:solidFill>
                          <a:effectLst/>
                          <a:latin typeface="Calibri"/>
                        </a:rPr>
                        <a:t>6</a:t>
                      </a:r>
                      <a:endParaRPr lang="en-US" sz="24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smtClean="0">
                          <a:solidFill>
                            <a:srgbClr val="000000"/>
                          </a:solidFill>
                          <a:effectLst/>
                          <a:latin typeface="Calibri"/>
                        </a:rPr>
                        <a:t>Total budget of organization</a:t>
                      </a:r>
                      <a:endParaRPr lang="en-US" sz="24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smtClean="0">
                          <a:solidFill>
                            <a:srgbClr val="000000"/>
                          </a:solidFill>
                          <a:effectLst/>
                          <a:latin typeface="Calibri"/>
                        </a:rPr>
                        <a:t>Total budget of bureau, region or agency preparing the AR</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TextBox 8"/>
          <p:cNvSpPr txBox="1"/>
          <p:nvPr/>
        </p:nvSpPr>
        <p:spPr>
          <a:xfrm>
            <a:off x="1777999" y="2070100"/>
            <a:ext cx="9906001"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584200" rtl="0" fontAlgn="auto" latinLnBrk="0" hangingPunct="0">
              <a:lnSpc>
                <a:spcPct val="100000"/>
              </a:lnSpc>
              <a:spcBef>
                <a:spcPts val="0"/>
              </a:spcBef>
              <a:spcAft>
                <a:spcPts val="0"/>
              </a:spcAft>
              <a:buClrTx/>
              <a:buSzTx/>
              <a:tabLst/>
            </a:pPr>
            <a:r>
              <a:rPr lang="en-US" sz="3600" dirty="0" smtClean="0">
                <a:solidFill>
                  <a:srgbClr val="0000FF"/>
                </a:solidFill>
              </a:rPr>
              <a:t>The items in the AR form different from GPB</a:t>
            </a:r>
          </a:p>
          <a:p>
            <a:pPr marR="0" algn="l" defTabSz="584200" rtl="0" fontAlgn="auto" latinLnBrk="0" hangingPunct="0">
              <a:lnSpc>
                <a:spcPct val="100000"/>
              </a:lnSpc>
              <a:spcBef>
                <a:spcPts val="0"/>
              </a:spcBef>
              <a:spcAft>
                <a:spcPts val="0"/>
              </a:spcAft>
              <a:buClrTx/>
              <a:buSzTx/>
              <a:tabLst/>
            </a:pPr>
            <a:endParaRPr lang="en-US" sz="3600" dirty="0"/>
          </a:p>
          <a:p>
            <a:pPr marR="0" algn="l" defTabSz="584200" rtl="0" fontAlgn="auto" latinLnBrk="0" hangingPunct="0">
              <a:lnSpc>
                <a:spcPct val="100000"/>
              </a:lnSpc>
              <a:spcBef>
                <a:spcPts val="0"/>
              </a:spcBef>
              <a:spcAft>
                <a:spcPts val="0"/>
              </a:spcAft>
              <a:buClrTx/>
              <a:buSzTx/>
              <a:tabLst/>
            </a:pPr>
            <a:endParaRPr lang="en-US" sz="3600" dirty="0"/>
          </a:p>
        </p:txBody>
      </p:sp>
    </p:spTree>
    <p:extLst>
      <p:ext uri="{BB962C8B-B14F-4D97-AF65-F5344CB8AC3E}">
        <p14:creationId xmlns:p14="http://schemas.microsoft.com/office/powerpoint/2010/main" val="123767846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The AR process and form</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36</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1777999" y="2070100"/>
            <a:ext cx="9906001"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584200" rtl="0" fontAlgn="auto" latinLnBrk="0" hangingPunct="0">
              <a:lnSpc>
                <a:spcPct val="100000"/>
              </a:lnSpc>
              <a:spcBef>
                <a:spcPts val="0"/>
              </a:spcBef>
              <a:spcAft>
                <a:spcPts val="0"/>
              </a:spcAft>
              <a:buClrTx/>
              <a:buSzTx/>
              <a:tabLst/>
            </a:pPr>
            <a:r>
              <a:rPr lang="en-US" sz="3600" dirty="0" smtClean="0">
                <a:solidFill>
                  <a:srgbClr val="0000FF"/>
                </a:solidFill>
              </a:rPr>
              <a:t>The items in the AR form different from GPB</a:t>
            </a:r>
          </a:p>
          <a:p>
            <a:pPr marR="0" algn="l" defTabSz="584200" rtl="0" fontAlgn="auto" latinLnBrk="0" hangingPunct="0">
              <a:lnSpc>
                <a:spcPct val="100000"/>
              </a:lnSpc>
              <a:spcBef>
                <a:spcPts val="0"/>
              </a:spcBef>
              <a:spcAft>
                <a:spcPts val="0"/>
              </a:spcAft>
              <a:buClrTx/>
              <a:buSzTx/>
              <a:tabLst/>
            </a:pPr>
            <a:endParaRPr lang="en-US" sz="3600" dirty="0"/>
          </a:p>
          <a:p>
            <a:pPr marR="0" algn="l" defTabSz="584200" rtl="0" fontAlgn="auto" latinLnBrk="0" hangingPunct="0">
              <a:lnSpc>
                <a:spcPct val="100000"/>
              </a:lnSpc>
              <a:spcBef>
                <a:spcPts val="0"/>
              </a:spcBef>
              <a:spcAft>
                <a:spcPts val="0"/>
              </a:spcAft>
              <a:buClrTx/>
              <a:buSzTx/>
              <a:tabLst/>
            </a:pPr>
            <a:endParaRPr lang="en-US" sz="3600" dirty="0"/>
          </a:p>
        </p:txBody>
      </p:sp>
      <p:graphicFrame>
        <p:nvGraphicFramePr>
          <p:cNvPr id="8" name="Table 7"/>
          <p:cNvGraphicFramePr>
            <a:graphicFrameLocks noGrp="1"/>
          </p:cNvGraphicFramePr>
          <p:nvPr>
            <p:extLst>
              <p:ext uri="{D42A27DB-BD31-4B8C-83A1-F6EECF244321}">
                <p14:modId xmlns:p14="http://schemas.microsoft.com/office/powerpoint/2010/main" val="789435925"/>
              </p:ext>
            </p:extLst>
          </p:nvPr>
        </p:nvGraphicFramePr>
        <p:xfrm>
          <a:off x="2113341" y="2971461"/>
          <a:ext cx="9333592" cy="3708400"/>
        </p:xfrm>
        <a:graphic>
          <a:graphicData uri="http://schemas.openxmlformats.org/drawingml/2006/table">
            <a:tbl>
              <a:tblPr/>
              <a:tblGrid>
                <a:gridCol w="1122072"/>
                <a:gridCol w="3774239"/>
                <a:gridCol w="4437281"/>
              </a:tblGrid>
              <a:tr h="654361">
                <a:tc>
                  <a:txBody>
                    <a:bodyPr/>
                    <a:lstStyle/>
                    <a:p>
                      <a:pPr algn="ctr" fontAlgn="b"/>
                      <a:r>
                        <a:rPr lang="en-US" sz="2400" b="0" i="0" u="none" strike="noStrike" dirty="0" smtClean="0">
                          <a:solidFill>
                            <a:srgbClr val="FF0000"/>
                          </a:solidFill>
                          <a:effectLst/>
                          <a:latin typeface="Calibri"/>
                        </a:rPr>
                        <a:t>7</a:t>
                      </a:r>
                      <a:endParaRPr lang="en-US" sz="2400" b="0" i="0" u="none" strike="noStrike" dirty="0">
                        <a:solidFill>
                          <a:srgbClr val="FF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smtClean="0">
                          <a:solidFill>
                            <a:srgbClr val="000000"/>
                          </a:solidFill>
                          <a:effectLst/>
                          <a:latin typeface="Calibri"/>
                        </a:rPr>
                        <a:t>Actual GAD Expenditure</a:t>
                      </a:r>
                      <a:endParaRPr lang="en-US" sz="24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smtClean="0">
                          <a:solidFill>
                            <a:srgbClr val="000000"/>
                          </a:solidFill>
                          <a:effectLst/>
                          <a:latin typeface="Calibri"/>
                        </a:rPr>
                        <a:t>Total of </a:t>
                      </a:r>
                      <a:r>
                        <a:rPr lang="en-US" sz="2400" b="0" i="0" u="none" strike="noStrike" baseline="0" dirty="0" smtClean="0">
                          <a:solidFill>
                            <a:srgbClr val="000000"/>
                          </a:solidFill>
                          <a:effectLst/>
                          <a:latin typeface="Calibri"/>
                        </a:rPr>
                        <a:t>expenses of bureau/region or agency for all GAD activities </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654361">
                <a:tc>
                  <a:txBody>
                    <a:bodyPr/>
                    <a:lstStyle/>
                    <a:p>
                      <a:pPr algn="ctr" fontAlgn="b"/>
                      <a:endParaRPr lang="en-US" sz="2400" b="0" i="0" u="none" strike="noStrike" dirty="0">
                        <a:solidFill>
                          <a:srgbClr val="FF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400" b="0" i="0" u="none" strike="noStrike" dirty="0" smtClean="0">
                          <a:solidFill>
                            <a:srgbClr val="000000"/>
                          </a:solidFill>
                          <a:effectLst/>
                          <a:latin typeface="Calibri"/>
                        </a:rPr>
                        <a:t>Original GAD budget</a:t>
                      </a:r>
                      <a:endParaRPr lang="en-US" sz="24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400" b="0" i="0" u="none" strike="noStrike" dirty="0" smtClean="0">
                          <a:solidFill>
                            <a:srgbClr val="000000"/>
                          </a:solidFill>
                          <a:effectLst/>
                          <a:latin typeface="Calibri"/>
                        </a:rPr>
                        <a:t>The GAD budget total in submitted GPB 2021</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54361">
                <a:tc>
                  <a:txBody>
                    <a:bodyPr/>
                    <a:lstStyle/>
                    <a:p>
                      <a:pPr algn="ctr" fontAlgn="b"/>
                      <a:r>
                        <a:rPr lang="en-US" sz="2400" b="0" i="0" u="none" strike="noStrike" dirty="0" smtClean="0">
                          <a:solidFill>
                            <a:srgbClr val="FF0000"/>
                          </a:solidFill>
                          <a:effectLst/>
                          <a:latin typeface="Calibri"/>
                        </a:rPr>
                        <a:t>8</a:t>
                      </a:r>
                      <a:endParaRPr lang="en-US" sz="2400" b="0" i="0" u="none" strike="noStrike" dirty="0">
                        <a:solidFill>
                          <a:srgbClr val="FF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smtClean="0">
                          <a:solidFill>
                            <a:srgbClr val="000000"/>
                          </a:solidFill>
                          <a:effectLst/>
                          <a:latin typeface="Calibri"/>
                        </a:rPr>
                        <a:t>% utilization of [original]  budget</a:t>
                      </a:r>
                      <a:endParaRPr lang="en-US" sz="24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US" sz="2400" b="0" i="0" u="none" strike="noStrike" dirty="0" smtClean="0">
                          <a:solidFill>
                            <a:srgbClr val="000000"/>
                          </a:solidFill>
                          <a:effectLst/>
                          <a:latin typeface="Calibri"/>
                        </a:rPr>
                        <a:t>= Actual total expenditure on GAD activities/ GAD budget in GPB 2021 submitted x 100%</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654361">
                <a:tc>
                  <a:txBody>
                    <a:bodyPr/>
                    <a:lstStyle/>
                    <a:p>
                      <a:pPr algn="ctr" fontAlgn="b"/>
                      <a:r>
                        <a:rPr lang="en-US" sz="2400" b="0" i="0" u="none" strike="noStrike" dirty="0" smtClean="0">
                          <a:solidFill>
                            <a:srgbClr val="FF0000"/>
                          </a:solidFill>
                          <a:effectLst/>
                          <a:latin typeface="Calibri"/>
                        </a:rPr>
                        <a:t>9</a:t>
                      </a:r>
                      <a:endParaRPr lang="en-US" sz="2400" b="0" i="0" u="none" strike="noStrike" dirty="0">
                        <a:solidFill>
                          <a:srgbClr val="FF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400" b="0" i="0" u="none" strike="noStrike" dirty="0" smtClean="0">
                          <a:solidFill>
                            <a:srgbClr val="000000"/>
                          </a:solidFill>
                          <a:effectLst/>
                          <a:latin typeface="Calibri"/>
                        </a:rPr>
                        <a:t>% GAD Expenditure</a:t>
                      </a:r>
                      <a:endParaRPr lang="en-US" sz="24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400" b="0" i="0" u="none" strike="noStrike" dirty="0" smtClean="0">
                          <a:solidFill>
                            <a:srgbClr val="000000"/>
                          </a:solidFill>
                          <a:effectLst/>
                          <a:latin typeface="Calibri"/>
                        </a:rPr>
                        <a:t>= Actual GAD expenditure divide by total budget of unit/office/org  x 100%</a:t>
                      </a:r>
                      <a:endParaRPr lang="en-US" sz="24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66926074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The AR process and form</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37</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1777999" y="2070100"/>
            <a:ext cx="9906001"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584200" rtl="0" fontAlgn="auto" latinLnBrk="0" hangingPunct="0">
              <a:lnSpc>
                <a:spcPct val="100000"/>
              </a:lnSpc>
              <a:spcBef>
                <a:spcPts val="0"/>
              </a:spcBef>
              <a:spcAft>
                <a:spcPts val="0"/>
              </a:spcAft>
              <a:buClrTx/>
              <a:buSzTx/>
              <a:tabLst/>
            </a:pPr>
            <a:r>
              <a:rPr lang="en-US" sz="3600" dirty="0" smtClean="0">
                <a:solidFill>
                  <a:srgbClr val="0000FF"/>
                </a:solidFill>
              </a:rPr>
              <a:t>The items in the AR form different from GPB</a:t>
            </a:r>
          </a:p>
          <a:p>
            <a:pPr marR="0" algn="l" defTabSz="584200" rtl="0" fontAlgn="auto" latinLnBrk="0" hangingPunct="0">
              <a:lnSpc>
                <a:spcPct val="100000"/>
              </a:lnSpc>
              <a:spcBef>
                <a:spcPts val="0"/>
              </a:spcBef>
              <a:spcAft>
                <a:spcPts val="0"/>
              </a:spcAft>
              <a:buClrTx/>
              <a:buSzTx/>
              <a:tabLst/>
            </a:pPr>
            <a:endParaRPr lang="en-US" sz="3600" dirty="0"/>
          </a:p>
          <a:p>
            <a:pPr marR="0" algn="l" defTabSz="584200" rtl="0" fontAlgn="auto" latinLnBrk="0" hangingPunct="0">
              <a:lnSpc>
                <a:spcPct val="100000"/>
              </a:lnSpc>
              <a:spcBef>
                <a:spcPts val="0"/>
              </a:spcBef>
              <a:spcAft>
                <a:spcPts val="0"/>
              </a:spcAft>
              <a:buClrTx/>
              <a:buSzTx/>
              <a:tabLst/>
            </a:pPr>
            <a:endParaRPr lang="en-US" sz="3600" dirty="0"/>
          </a:p>
        </p:txBody>
      </p:sp>
      <p:graphicFrame>
        <p:nvGraphicFramePr>
          <p:cNvPr id="8" name="Table 7"/>
          <p:cNvGraphicFramePr>
            <a:graphicFrameLocks noGrp="1"/>
          </p:cNvGraphicFramePr>
          <p:nvPr>
            <p:extLst>
              <p:ext uri="{D42A27DB-BD31-4B8C-83A1-F6EECF244321}">
                <p14:modId xmlns:p14="http://schemas.microsoft.com/office/powerpoint/2010/main" val="2084125549"/>
              </p:ext>
            </p:extLst>
          </p:nvPr>
        </p:nvGraphicFramePr>
        <p:xfrm>
          <a:off x="2277766" y="3010387"/>
          <a:ext cx="8507412" cy="5497550"/>
        </p:xfrm>
        <a:graphic>
          <a:graphicData uri="http://schemas.openxmlformats.org/drawingml/2006/table">
            <a:tbl>
              <a:tblPr/>
              <a:tblGrid>
                <a:gridCol w="2835804"/>
                <a:gridCol w="2835804"/>
                <a:gridCol w="2835804"/>
              </a:tblGrid>
              <a:tr h="927100">
                <a:tc>
                  <a:txBody>
                    <a:bodyPr/>
                    <a:lstStyle/>
                    <a:p>
                      <a:pPr algn="ctr" fontAlgn="ctr"/>
                      <a:r>
                        <a:rPr lang="en-US" sz="2800" b="1" i="0" u="none" strike="noStrike" dirty="0" smtClean="0">
                          <a:solidFill>
                            <a:srgbClr val="303841"/>
                          </a:solidFill>
                          <a:effectLst/>
                          <a:latin typeface="Calibri"/>
                        </a:rPr>
                        <a:t>Actual Result</a:t>
                      </a:r>
                      <a:endParaRPr lang="en-US" sz="2800" b="1" i="0" u="none" strike="noStrike" dirty="0">
                        <a:solidFill>
                          <a:srgbClr val="303841"/>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303841"/>
                          </a:solidFill>
                          <a:effectLst/>
                          <a:latin typeface="Calibri"/>
                        </a:rPr>
                        <a:t>Approved Budget</a:t>
                      </a:r>
                      <a:endParaRPr lang="en-US" sz="2800" b="1" i="0" u="none" strike="noStrike" dirty="0">
                        <a:solidFill>
                          <a:srgbClr val="303841"/>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2800" b="1" i="0" u="none" strike="noStrike" dirty="0" smtClean="0">
                          <a:solidFill>
                            <a:srgbClr val="303841"/>
                          </a:solidFill>
                          <a:effectLst/>
                          <a:latin typeface="Calibri"/>
                        </a:rPr>
                        <a:t>Actual</a:t>
                      </a:r>
                      <a:r>
                        <a:rPr lang="en-US" sz="2800" b="1" i="0" u="none" strike="noStrike" baseline="0" dirty="0" smtClean="0">
                          <a:solidFill>
                            <a:srgbClr val="303841"/>
                          </a:solidFill>
                          <a:effectLst/>
                          <a:latin typeface="Calibri"/>
                        </a:rPr>
                        <a:t> cost/expenditure</a:t>
                      </a:r>
                      <a:endParaRPr lang="en-US" sz="2800" b="1" i="0" u="none" strike="noStrike" dirty="0">
                        <a:solidFill>
                          <a:srgbClr val="303841"/>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algn="ctr" fontAlgn="ctr"/>
                      <a:r>
                        <a:rPr lang="en-US" sz="2800" b="1" i="0" u="none" strike="noStrike" dirty="0" smtClean="0">
                          <a:solidFill>
                            <a:srgbClr val="FF0000"/>
                          </a:solidFill>
                          <a:effectLst/>
                          <a:latin typeface="Calibri"/>
                        </a:rPr>
                        <a:t>7</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2800" b="1" i="0" u="none" strike="noStrike" dirty="0" smtClean="0">
                          <a:solidFill>
                            <a:srgbClr val="FF0000"/>
                          </a:solidFill>
                          <a:effectLst/>
                          <a:latin typeface="Calibri"/>
                        </a:rPr>
                        <a:t>8</a:t>
                      </a:r>
                      <a:endParaRPr lang="is-I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2800" b="1" i="0" u="none" strike="noStrike" dirty="0" smtClean="0">
                          <a:solidFill>
                            <a:srgbClr val="FF0000"/>
                          </a:solidFill>
                          <a:effectLst/>
                          <a:latin typeface="Calibri"/>
                        </a:rPr>
                        <a:t>9</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7100">
                <a:tc>
                  <a:txBody>
                    <a:bodyPr/>
                    <a:lstStyle/>
                    <a:p>
                      <a:pPr marL="0" marR="0" indent="0" algn="l" defTabSz="584200" rtl="0" eaLnBrk="1" fontAlgn="b" latinLnBrk="0" hangingPunct="1">
                        <a:lnSpc>
                          <a:spcPct val="100000"/>
                        </a:lnSpc>
                        <a:spcBef>
                          <a:spcPts val="0"/>
                        </a:spcBef>
                        <a:spcAft>
                          <a:spcPts val="0"/>
                        </a:spcAft>
                        <a:buClrTx/>
                        <a:buSzTx/>
                        <a:buFontTx/>
                        <a:buNone/>
                        <a:tabLst/>
                        <a:defRPr/>
                      </a:pPr>
                      <a:r>
                        <a:rPr lang="en-US" sz="2400" b="0" i="0" u="none" strike="noStrike" dirty="0" smtClean="0">
                          <a:solidFill>
                            <a:srgbClr val="000000"/>
                          </a:solidFill>
                          <a:effectLst/>
                          <a:latin typeface="Calibri"/>
                        </a:rPr>
                        <a:t>Number</a:t>
                      </a:r>
                      <a:r>
                        <a:rPr lang="en-US" sz="2400" b="0" i="0" u="none" strike="noStrike" baseline="0" dirty="0" smtClean="0">
                          <a:solidFill>
                            <a:srgbClr val="000000"/>
                          </a:solidFill>
                          <a:effectLst/>
                          <a:latin typeface="Calibri"/>
                        </a:rPr>
                        <a:t> of a</a:t>
                      </a:r>
                      <a:r>
                        <a:rPr lang="en-US" sz="2400" b="0" i="0" u="none" strike="noStrike" dirty="0" smtClean="0">
                          <a:solidFill>
                            <a:srgbClr val="000000"/>
                          </a:solidFill>
                          <a:effectLst/>
                          <a:latin typeface="Calibri"/>
                        </a:rPr>
                        <a:t>ctivity</a:t>
                      </a:r>
                      <a:r>
                        <a:rPr lang="en-US" sz="2400" b="0" i="0" u="none" strike="noStrike" baseline="0" dirty="0" smtClean="0">
                          <a:solidFill>
                            <a:srgbClr val="000000"/>
                          </a:solidFill>
                          <a:effectLst/>
                          <a:latin typeface="Calibri"/>
                        </a:rPr>
                        <a:t> implemented (or not), number of participants and their SDD, other info on indicators stated in your submitted GPB 2021</a:t>
                      </a:r>
                      <a:endParaRPr lang="en-US" sz="2400" b="0" i="0" u="none" strike="noStrike" dirty="0" smtClean="0">
                        <a:solidFill>
                          <a:srgbClr val="000000"/>
                        </a:solidFill>
                        <a:effectLst/>
                        <a:latin typeface="Calibri"/>
                      </a:endParaRPr>
                    </a:p>
                    <a:p>
                      <a:pPr algn="l" fontAlgn="b"/>
                      <a:endParaRPr lang="sk-SK" sz="2400" b="0" i="0" u="none" strike="noStrike" dirty="0" smtClean="0">
                        <a:solidFill>
                          <a:srgbClr val="000000"/>
                        </a:solidFill>
                        <a:effectLst/>
                        <a:latin typeface="Calibri"/>
                      </a:endParaRPr>
                    </a:p>
                    <a:p>
                      <a:pPr algn="ctr" fontAlgn="ctr"/>
                      <a:endParaRPr lang="en-US" sz="24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s-IS" sz="2400" b="0" i="0" u="none" strike="noStrike" dirty="0" smtClean="0">
                          <a:solidFill>
                            <a:srgbClr val="000000"/>
                          </a:solidFill>
                          <a:effectLst/>
                          <a:latin typeface="Calibri"/>
                        </a:rPr>
                        <a:t>Budget</a:t>
                      </a:r>
                      <a:r>
                        <a:rPr lang="is-IS" sz="2400" b="0" i="0" u="none" strike="noStrike" baseline="0" dirty="0" smtClean="0">
                          <a:solidFill>
                            <a:srgbClr val="000000"/>
                          </a:solidFill>
                          <a:effectLst/>
                          <a:latin typeface="Calibri"/>
                        </a:rPr>
                        <a:t> for the activity in your submitted GPB 2021</a:t>
                      </a:r>
                      <a:endParaRPr lang="is-IS" sz="2400" b="0"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indent="0" algn="l" defTabSz="584200" rtl="0" eaLnBrk="1" fontAlgn="ctr" latinLnBrk="0" hangingPunct="1">
                        <a:lnSpc>
                          <a:spcPct val="100000"/>
                        </a:lnSpc>
                        <a:spcBef>
                          <a:spcPts val="0"/>
                        </a:spcBef>
                        <a:spcAft>
                          <a:spcPts val="0"/>
                        </a:spcAft>
                        <a:buClrTx/>
                        <a:buSzTx/>
                        <a:buFontTx/>
                        <a:buNone/>
                        <a:tabLst/>
                        <a:defRPr/>
                      </a:pPr>
                      <a:r>
                        <a:rPr lang="sk-SK" sz="2400" b="0" i="0" u="none" strike="noStrike" dirty="0" smtClean="0">
                          <a:solidFill>
                            <a:srgbClr val="000000"/>
                          </a:solidFill>
                          <a:effectLst/>
                          <a:latin typeface="Calibri"/>
                        </a:rPr>
                        <a:t>How much was actually spent for the activity/ies</a:t>
                      </a: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2326576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The AR process and form</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38</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1777999" y="2070100"/>
            <a:ext cx="9906001"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584200" rtl="0" fontAlgn="auto" latinLnBrk="0" hangingPunct="0">
              <a:lnSpc>
                <a:spcPct val="100000"/>
              </a:lnSpc>
              <a:spcBef>
                <a:spcPts val="0"/>
              </a:spcBef>
              <a:spcAft>
                <a:spcPts val="0"/>
              </a:spcAft>
              <a:buClrTx/>
              <a:buSzTx/>
              <a:tabLst/>
            </a:pPr>
            <a:r>
              <a:rPr lang="en-US" sz="3600" dirty="0" smtClean="0">
                <a:solidFill>
                  <a:srgbClr val="0000FF"/>
                </a:solidFill>
              </a:rPr>
              <a:t>The items in the AR form different from GPB</a:t>
            </a:r>
          </a:p>
          <a:p>
            <a:pPr marR="0" algn="l" defTabSz="584200" rtl="0" fontAlgn="auto" latinLnBrk="0" hangingPunct="0">
              <a:lnSpc>
                <a:spcPct val="100000"/>
              </a:lnSpc>
              <a:spcBef>
                <a:spcPts val="0"/>
              </a:spcBef>
              <a:spcAft>
                <a:spcPts val="0"/>
              </a:spcAft>
              <a:buClrTx/>
              <a:buSzTx/>
              <a:tabLst/>
            </a:pPr>
            <a:endParaRPr lang="en-US" sz="3600" dirty="0"/>
          </a:p>
          <a:p>
            <a:pPr marR="0" algn="l" defTabSz="584200" rtl="0" fontAlgn="auto" latinLnBrk="0" hangingPunct="0">
              <a:lnSpc>
                <a:spcPct val="100000"/>
              </a:lnSpc>
              <a:spcBef>
                <a:spcPts val="0"/>
              </a:spcBef>
              <a:spcAft>
                <a:spcPts val="0"/>
              </a:spcAft>
              <a:buClrTx/>
              <a:buSzTx/>
              <a:tabLst/>
            </a:pPr>
            <a:endParaRPr lang="en-US" sz="3600" dirty="0"/>
          </a:p>
        </p:txBody>
      </p:sp>
      <p:graphicFrame>
        <p:nvGraphicFramePr>
          <p:cNvPr id="8" name="Table 7"/>
          <p:cNvGraphicFramePr>
            <a:graphicFrameLocks noGrp="1"/>
          </p:cNvGraphicFramePr>
          <p:nvPr>
            <p:extLst>
              <p:ext uri="{D42A27DB-BD31-4B8C-83A1-F6EECF244321}">
                <p14:modId xmlns:p14="http://schemas.microsoft.com/office/powerpoint/2010/main" val="3668380591"/>
              </p:ext>
            </p:extLst>
          </p:nvPr>
        </p:nvGraphicFramePr>
        <p:xfrm>
          <a:off x="2277766" y="3010387"/>
          <a:ext cx="8507412" cy="4852147"/>
        </p:xfrm>
        <a:graphic>
          <a:graphicData uri="http://schemas.openxmlformats.org/drawingml/2006/table">
            <a:tbl>
              <a:tblPr/>
              <a:tblGrid>
                <a:gridCol w="2835804"/>
                <a:gridCol w="5671608"/>
              </a:tblGrid>
              <a:tr h="927100">
                <a:tc>
                  <a:txBody>
                    <a:bodyPr/>
                    <a:lstStyle/>
                    <a:p>
                      <a:pPr algn="ctr" fontAlgn="ctr"/>
                      <a:r>
                        <a:rPr lang="en-US" sz="2800" b="1" i="0" u="none" strike="noStrike" dirty="0" smtClean="0">
                          <a:solidFill>
                            <a:srgbClr val="303841"/>
                          </a:solidFill>
                          <a:effectLst/>
                          <a:latin typeface="Calibri"/>
                        </a:rPr>
                        <a:t>Responsible unit/office</a:t>
                      </a:r>
                      <a:endParaRPr lang="en-US" sz="2800" b="1" i="0" u="none" strike="noStrike" dirty="0">
                        <a:solidFill>
                          <a:srgbClr val="303841"/>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dirty="0" smtClean="0">
                          <a:solidFill>
                            <a:srgbClr val="303841"/>
                          </a:solidFill>
                          <a:effectLst/>
                          <a:latin typeface="Calibri"/>
                        </a:rPr>
                        <a:t>Remarks</a:t>
                      </a:r>
                      <a:endParaRPr lang="en-US" sz="2800" b="1" i="0" u="none" strike="noStrike" dirty="0">
                        <a:solidFill>
                          <a:srgbClr val="303841"/>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927100">
                <a:tc>
                  <a:txBody>
                    <a:bodyPr/>
                    <a:lstStyle/>
                    <a:p>
                      <a:pPr algn="ctr" fontAlgn="ctr"/>
                      <a:r>
                        <a:rPr lang="en-US" sz="2800" b="1" i="0" u="none" strike="noStrike" dirty="0" smtClean="0">
                          <a:solidFill>
                            <a:srgbClr val="FF0000"/>
                          </a:solidFill>
                          <a:effectLst/>
                          <a:latin typeface="Calibri"/>
                        </a:rPr>
                        <a:t>10</a:t>
                      </a:r>
                      <a:endParaRPr lang="en-U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2800" b="1" i="0" u="none" strike="noStrike" dirty="0" smtClean="0">
                          <a:solidFill>
                            <a:srgbClr val="FF0000"/>
                          </a:solidFill>
                          <a:effectLst/>
                          <a:latin typeface="Calibri"/>
                        </a:rPr>
                        <a:t>11</a:t>
                      </a:r>
                      <a:endParaRPr lang="is-IS" sz="2800" b="1" i="0" u="none" strike="noStrike" dirty="0">
                        <a:solidFill>
                          <a:srgbClr val="FF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927100">
                <a:tc>
                  <a:txBody>
                    <a:bodyPr/>
                    <a:lstStyle/>
                    <a:p>
                      <a:pPr marL="0" marR="0" indent="0" algn="l" defTabSz="584200" rtl="0" eaLnBrk="1" fontAlgn="b" latinLnBrk="0" hangingPunct="1">
                        <a:lnSpc>
                          <a:spcPct val="100000"/>
                        </a:lnSpc>
                        <a:spcBef>
                          <a:spcPts val="0"/>
                        </a:spcBef>
                        <a:spcAft>
                          <a:spcPts val="0"/>
                        </a:spcAft>
                        <a:buClrTx/>
                        <a:buSzTx/>
                        <a:buFontTx/>
                        <a:buNone/>
                        <a:tabLst/>
                        <a:defRPr/>
                      </a:pPr>
                      <a:r>
                        <a:rPr lang="sk-SK" sz="2400" b="0" i="0" u="none" strike="noStrike" dirty="0" smtClean="0">
                          <a:solidFill>
                            <a:srgbClr val="000000"/>
                          </a:solidFill>
                          <a:effectLst/>
                          <a:latin typeface="Calibri"/>
                        </a:rPr>
                        <a:t>Constituent unit/office of the bureau or region or agency that</a:t>
                      </a:r>
                      <a:r>
                        <a:rPr lang="sk-SK" sz="2400" b="0" i="0" u="none" strike="noStrike" baseline="0" dirty="0" smtClean="0">
                          <a:solidFill>
                            <a:srgbClr val="000000"/>
                          </a:solidFill>
                          <a:effectLst/>
                          <a:latin typeface="Calibri"/>
                        </a:rPr>
                        <a:t> oversaw the </a:t>
                      </a:r>
                      <a:r>
                        <a:rPr lang="sk-SK" sz="2400" b="0" i="0" u="none" strike="noStrike" dirty="0" smtClean="0">
                          <a:solidFill>
                            <a:srgbClr val="000000"/>
                          </a:solidFill>
                          <a:effectLst/>
                          <a:latin typeface="Calibri"/>
                        </a:rPr>
                        <a:t>implementation</a:t>
                      </a:r>
                    </a:p>
                    <a:p>
                      <a:pPr algn="l" fontAlgn="b"/>
                      <a:endParaRPr lang="sk-SK" sz="2400" b="0" i="0" u="none" strike="noStrike" dirty="0" smtClean="0">
                        <a:solidFill>
                          <a:srgbClr val="000000"/>
                        </a:solidFill>
                        <a:effectLst/>
                        <a:latin typeface="Calibri"/>
                      </a:endParaRPr>
                    </a:p>
                    <a:p>
                      <a:pPr algn="ctr" fontAlgn="ctr"/>
                      <a:endParaRPr lang="en-US" sz="2400" b="1"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342900" indent="-342900" algn="l" fontAlgn="ctr">
                        <a:buFont typeface="Arial"/>
                        <a:buChar char="•"/>
                      </a:pPr>
                      <a:r>
                        <a:rPr lang="is-IS" sz="2800" b="0" i="0" u="none" strike="noStrike" dirty="0" smtClean="0">
                          <a:solidFill>
                            <a:srgbClr val="000000"/>
                          </a:solidFill>
                          <a:effectLst/>
                          <a:latin typeface="Calibri"/>
                        </a:rPr>
                        <a:t>Short explanation if the expenditure is significantly higher or lower than the budget for the activity</a:t>
                      </a:r>
                    </a:p>
                    <a:p>
                      <a:pPr marL="0" indent="0" algn="l" fontAlgn="ctr">
                        <a:buFont typeface="Arial"/>
                        <a:buNone/>
                      </a:pPr>
                      <a:endParaRPr lang="is-IS" sz="2800" b="0" i="0" u="none" strike="noStrike" dirty="0" smtClean="0">
                        <a:solidFill>
                          <a:srgbClr val="000000"/>
                        </a:solidFill>
                        <a:effectLst/>
                        <a:latin typeface="Calibri"/>
                      </a:endParaRPr>
                    </a:p>
                    <a:p>
                      <a:pPr marL="342900" indent="-342900" algn="l" fontAlgn="ctr">
                        <a:buFont typeface="Arial"/>
                        <a:buChar char="•"/>
                      </a:pPr>
                      <a:r>
                        <a:rPr lang="is-IS" sz="2800" b="0" i="0" u="none" strike="noStrike" dirty="0" smtClean="0">
                          <a:solidFill>
                            <a:srgbClr val="000000"/>
                          </a:solidFill>
                          <a:effectLst/>
                          <a:latin typeface="Calibri"/>
                        </a:rPr>
                        <a:t>Short explanation if planned activity was not implemented or if the planned activity was changed </a:t>
                      </a:r>
                      <a:endParaRPr lang="is-IS" sz="2800" b="0" i="0" u="none" strike="noStrike" dirty="0">
                        <a:solidFill>
                          <a:srgbClr val="000000"/>
                        </a:solidFill>
                        <a:effectLst/>
                        <a:latin typeface="Calibri"/>
                      </a:endParaRPr>
                    </a:p>
                  </a:txBody>
                  <a:tcPr marL="10907" marR="10907" marT="109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bl>
          </a:graphicData>
        </a:graphic>
      </p:graphicFrame>
    </p:spTree>
    <p:extLst>
      <p:ext uri="{BB962C8B-B14F-4D97-AF65-F5344CB8AC3E}">
        <p14:creationId xmlns:p14="http://schemas.microsoft.com/office/powerpoint/2010/main" val="195168119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 name="Shape 984"/>
          <p:cNvSpPr>
            <a:spLocks noGrp="1"/>
          </p:cNvSpPr>
          <p:nvPr>
            <p:ph type="body" idx="13"/>
          </p:nvPr>
        </p:nvSpPr>
        <p:spPr>
          <a:xfrm>
            <a:off x="1013581" y="8817535"/>
            <a:ext cx="2411680" cy="318036"/>
          </a:xfrm>
          <a:prstGeom prst="rect">
            <a:avLst/>
          </a:prstGeom>
        </p:spPr>
        <p:txBody>
          <a:bodyPr/>
          <a:lstStyle/>
          <a:p>
            <a:r>
              <a:rPr lang="x-none" dirty="0" smtClean="0"/>
              <a:t>GAD Training September 2021</a:t>
            </a:r>
            <a:endParaRPr dirty="0"/>
          </a:p>
        </p:txBody>
      </p:sp>
      <p:sp>
        <p:nvSpPr>
          <p:cNvPr id="985" name="Shape 985"/>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986" name="Shape 986"/>
          <p:cNvSpPr>
            <a:spLocks noGrp="1"/>
          </p:cNvSpPr>
          <p:nvPr>
            <p:ph type="title"/>
          </p:nvPr>
        </p:nvSpPr>
        <p:spPr>
          <a:prstGeom prst="rect">
            <a:avLst/>
          </a:prstGeom>
          <a:solidFill>
            <a:srgbClr val="EAD77B"/>
          </a:solidFill>
        </p:spPr>
        <p:txBody>
          <a:bodyPr/>
          <a:lstStyle/>
          <a:p>
            <a:pPr defTabSz="554990">
              <a:defRPr sz="7600"/>
            </a:pPr>
            <a:r>
              <a:rPr lang="x-none" dirty="0" smtClean="0"/>
              <a:t>Open Forum 4</a:t>
            </a:r>
            <a:endParaRPr dirty="0"/>
          </a:p>
        </p:txBody>
      </p:sp>
      <p:sp>
        <p:nvSpPr>
          <p:cNvPr id="987" name="Shape 987"/>
          <p:cNvSpPr>
            <a:spLocks noGrp="1"/>
          </p:cNvSpPr>
          <p:nvPr>
            <p:ph type="body" sz="quarter" idx="1"/>
          </p:nvPr>
        </p:nvSpPr>
        <p:spPr>
          <a:prstGeom prst="rect">
            <a:avLst/>
          </a:prstGeom>
        </p:spPr>
        <p:txBody>
          <a:bodyPr>
            <a:normAutofit fontScale="92500" lnSpcReduction="20000"/>
          </a:bodyPr>
          <a:lstStyle/>
          <a:p>
            <a:pPr marL="0" indent="0">
              <a:buNone/>
            </a:pPr>
            <a:r>
              <a:rPr lang="x-none" sz="4400" b="1" dirty="0" smtClean="0"/>
              <a:t>HGDG form &amp; requirements; AR process &amp; form</a:t>
            </a:r>
          </a:p>
          <a:p>
            <a:pPr>
              <a:buFont typeface="Arial"/>
              <a:buChar char="•"/>
            </a:pPr>
            <a:r>
              <a:rPr lang="x-none" sz="4400" dirty="0" smtClean="0"/>
              <a:t>open to all</a:t>
            </a:r>
            <a:r>
              <a:rPr lang="x-none" sz="4400" dirty="0"/>
              <a:t> </a:t>
            </a:r>
            <a:r>
              <a:rPr lang="x-none" sz="4400" dirty="0" smtClean="0"/>
              <a:t>questions on this topic</a:t>
            </a:r>
          </a:p>
          <a:p>
            <a:pPr>
              <a:buFont typeface="Arial"/>
              <a:buChar char="•"/>
            </a:pPr>
            <a:r>
              <a:rPr lang="x-none" sz="4400" dirty="0" smtClean="0"/>
              <a:t>open for other participants to answer</a:t>
            </a:r>
          </a:p>
        </p:txBody>
      </p:sp>
      <p:sp>
        <p:nvSpPr>
          <p:cNvPr id="988" name="Shape 988"/>
          <p:cNvSpPr>
            <a:spLocks noGrp="1"/>
          </p:cNvSpPr>
          <p:nvPr>
            <p:ph type="body" idx="15"/>
          </p:nvPr>
        </p:nvSpPr>
        <p:spPr>
          <a:prstGeom prst="roundRect">
            <a:avLst>
              <a:gd name="adj" fmla="val 15930"/>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pic>
        <p:nvPicPr>
          <p:cNvPr id="989" name="VL28ZDFJZY.jpg"/>
          <p:cNvPicPr>
            <a:picLocks noGrp="1" noChangeAspect="1"/>
          </p:cNvPicPr>
          <p:nvPr>
            <p:ph type="pic" idx="16"/>
          </p:nvPr>
        </p:nvPicPr>
        <p:blipFill>
          <a:blip r:embed="rId2">
            <a:extLst/>
          </a:blip>
          <a:srcRect l="30419" t="9588" r="39255" b="12788"/>
          <a:stretch>
            <a:fillRect/>
          </a:stretch>
        </p:blipFill>
        <p:spPr>
          <a:xfrm>
            <a:off x="7883890" y="3013692"/>
            <a:ext cx="3034904" cy="5162551"/>
          </a:xfrm>
          <a:custGeom>
            <a:avLst/>
            <a:gdLst/>
            <a:ahLst/>
            <a:cxnLst>
              <a:cxn ang="0">
                <a:pos x="wd2" y="hd2"/>
              </a:cxn>
              <a:cxn ang="5400000">
                <a:pos x="wd2" y="hd2"/>
              </a:cxn>
              <a:cxn ang="10800000">
                <a:pos x="wd2" y="hd2"/>
              </a:cxn>
              <a:cxn ang="16200000">
                <a:pos x="wd2" y="hd2"/>
              </a:cxn>
            </a:cxnLst>
            <a:rect l="0" t="0" r="r" b="b"/>
            <a:pathLst>
              <a:path w="21600" h="21600" extrusionOk="0">
                <a:moveTo>
                  <a:pt x="1076" y="0"/>
                </a:moveTo>
                <a:cubicBezTo>
                  <a:pt x="765" y="0"/>
                  <a:pt x="609" y="1"/>
                  <a:pt x="443" y="32"/>
                </a:cubicBezTo>
                <a:cubicBezTo>
                  <a:pt x="261" y="70"/>
                  <a:pt x="120" y="154"/>
                  <a:pt x="54" y="261"/>
                </a:cubicBezTo>
                <a:cubicBezTo>
                  <a:pt x="1" y="358"/>
                  <a:pt x="0" y="451"/>
                  <a:pt x="0" y="633"/>
                </a:cubicBezTo>
                <a:lnTo>
                  <a:pt x="0" y="20964"/>
                </a:lnTo>
                <a:cubicBezTo>
                  <a:pt x="0" y="21148"/>
                  <a:pt x="1" y="21240"/>
                  <a:pt x="54" y="21338"/>
                </a:cubicBezTo>
                <a:cubicBezTo>
                  <a:pt x="120" y="21445"/>
                  <a:pt x="261" y="21530"/>
                  <a:pt x="443" y="21568"/>
                </a:cubicBezTo>
                <a:cubicBezTo>
                  <a:pt x="610" y="21599"/>
                  <a:pt x="768" y="21600"/>
                  <a:pt x="1076" y="21600"/>
                </a:cubicBezTo>
                <a:lnTo>
                  <a:pt x="20521" y="21600"/>
                </a:lnTo>
                <a:cubicBezTo>
                  <a:pt x="20834" y="21600"/>
                  <a:pt x="20990" y="21599"/>
                  <a:pt x="21157" y="21568"/>
                </a:cubicBezTo>
                <a:cubicBezTo>
                  <a:pt x="21339" y="21530"/>
                  <a:pt x="21480" y="21445"/>
                  <a:pt x="21546" y="21338"/>
                </a:cubicBezTo>
                <a:cubicBezTo>
                  <a:pt x="21599" y="21240"/>
                  <a:pt x="21600" y="21149"/>
                  <a:pt x="21600" y="20967"/>
                </a:cubicBezTo>
                <a:lnTo>
                  <a:pt x="21600" y="634"/>
                </a:lnTo>
                <a:cubicBezTo>
                  <a:pt x="21600" y="450"/>
                  <a:pt x="21599" y="358"/>
                  <a:pt x="21546" y="261"/>
                </a:cubicBezTo>
                <a:cubicBezTo>
                  <a:pt x="21480" y="154"/>
                  <a:pt x="21339" y="70"/>
                  <a:pt x="21157" y="32"/>
                </a:cubicBezTo>
                <a:cubicBezTo>
                  <a:pt x="20990" y="1"/>
                  <a:pt x="20832" y="0"/>
                  <a:pt x="20524" y="0"/>
                </a:cubicBezTo>
                <a:lnTo>
                  <a:pt x="1079" y="0"/>
                </a:lnTo>
                <a:lnTo>
                  <a:pt x="1076" y="0"/>
                </a:lnTo>
                <a:close/>
              </a:path>
            </a:pathLst>
          </a:custGeom>
        </p:spPr>
      </p:pic>
      <p:sp>
        <p:nvSpPr>
          <p:cNvPr id="990" name="Shape 99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39</a:t>
            </a:fld>
            <a:endParaRPr/>
          </a:p>
        </p:txBody>
      </p:sp>
      <p:sp>
        <p:nvSpPr>
          <p:cNvPr id="991" name="Shape 991"/>
          <p:cNvSpPr>
            <a:spLocks noGrp="1"/>
          </p:cNvSpPr>
          <p:nvPr>
            <p:ph type="body" idx="17"/>
          </p:nvPr>
        </p:nvSpPr>
        <p:spPr>
          <a:custGeom>
            <a:avLst/>
            <a:gdLst/>
            <a:ahLst/>
            <a:cxnLst>
              <a:cxn ang="0">
                <a:pos x="wd2" y="hd2"/>
              </a:cxn>
              <a:cxn ang="5400000">
                <a:pos x="wd2" y="hd2"/>
              </a:cxn>
              <a:cxn ang="10800000">
                <a:pos x="wd2" y="hd2"/>
              </a:cxn>
              <a:cxn ang="16200000">
                <a:pos x="wd2" y="hd2"/>
              </a:cxn>
            </a:cxnLst>
            <a:rect l="0" t="0" r="r" b="b"/>
            <a:pathLst>
              <a:path w="21600" h="21592" extrusionOk="0">
                <a:moveTo>
                  <a:pt x="5082" y="0"/>
                </a:moveTo>
                <a:cubicBezTo>
                  <a:pt x="3607" y="0"/>
                  <a:pt x="2868" y="-8"/>
                  <a:pt x="2084" y="90"/>
                </a:cubicBezTo>
                <a:cubicBezTo>
                  <a:pt x="1226" y="213"/>
                  <a:pt x="566" y="483"/>
                  <a:pt x="254" y="821"/>
                </a:cubicBezTo>
                <a:cubicBezTo>
                  <a:pt x="6" y="1129"/>
                  <a:pt x="0" y="1419"/>
                  <a:pt x="0" y="1992"/>
                </a:cubicBezTo>
                <a:lnTo>
                  <a:pt x="0" y="13083"/>
                </a:lnTo>
                <a:lnTo>
                  <a:pt x="0" y="14004"/>
                </a:lnTo>
                <a:lnTo>
                  <a:pt x="0" y="21592"/>
                </a:lnTo>
                <a:lnTo>
                  <a:pt x="10800" y="17338"/>
                </a:lnTo>
                <a:lnTo>
                  <a:pt x="21600" y="21592"/>
                </a:lnTo>
                <a:lnTo>
                  <a:pt x="21600" y="14014"/>
                </a:lnTo>
                <a:lnTo>
                  <a:pt x="21600" y="13083"/>
                </a:lnTo>
                <a:lnTo>
                  <a:pt x="21600" y="2002"/>
                </a:lnTo>
                <a:cubicBezTo>
                  <a:pt x="21600" y="1420"/>
                  <a:pt x="21594" y="1129"/>
                  <a:pt x="21346" y="821"/>
                </a:cubicBezTo>
                <a:cubicBezTo>
                  <a:pt x="21034" y="483"/>
                  <a:pt x="20374" y="213"/>
                  <a:pt x="19516" y="90"/>
                </a:cubicBezTo>
                <a:cubicBezTo>
                  <a:pt x="18733" y="-8"/>
                  <a:pt x="17971" y="0"/>
                  <a:pt x="16518" y="0"/>
                </a:cubicBezTo>
                <a:lnTo>
                  <a:pt x="5082" y="0"/>
                </a:lnTo>
                <a:close/>
              </a:path>
            </a:pathLst>
          </a:cu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
        <p:nvSpPr>
          <p:cNvPr id="992" name="Shape 992"/>
          <p:cNvSpPr>
            <a:spLocks noGrp="1"/>
          </p:cNvSpPr>
          <p:nvPr>
            <p:ph type="body" idx="18"/>
          </p:nvPr>
        </p:nvSpPr>
        <p:spPr>
          <a:prstGeom prst="star5">
            <a:avLst>
              <a:gd name="adj" fmla="val 25162"/>
              <a:gd name="hf" fmla="val 105146"/>
              <a:gd name="vf" fmla="val 110557"/>
            </a:avLst>
          </a:prstGeom>
        </p:spPr>
        <p:txBody>
          <a:bodyPr/>
          <a:lstStyle/>
          <a:p>
            <a:pPr algn="ctr">
              <a:lnSpc>
                <a:spcPct val="100000"/>
              </a:lnSpc>
              <a:spcBef>
                <a:spcPts val="0"/>
              </a:spcBef>
              <a:defRPr sz="4200" i="0">
                <a:solidFill>
                  <a:srgbClr val="303841"/>
                </a:solidFill>
                <a:latin typeface="Gill Sans SemiBold"/>
                <a:ea typeface="Gill Sans SemiBold"/>
                <a:cs typeface="Gill Sans SemiBold"/>
                <a:sym typeface="Gill Sans SemiBold"/>
              </a:defRPr>
            </a:pPr>
            <a:endParaRPr/>
          </a:p>
        </p:txBody>
      </p:sp>
    </p:spTree>
    <p:extLst>
      <p:ext uri="{BB962C8B-B14F-4D97-AF65-F5344CB8AC3E}">
        <p14:creationId xmlns:p14="http://schemas.microsoft.com/office/powerpoint/2010/main" val="226162992"/>
      </p:ext>
    </p:extLst>
  </p:cSld>
  <p:clrMapOvr>
    <a:masterClrMapping/>
  </p:clrMapOvr>
  <p:transition xmlns:p14="http://schemas.microsoft.com/office/powerpoint/2010/mai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p:cNvSpPr>
          <p:nvPr>
            <p:ph type="body" idx="13"/>
          </p:nvPr>
        </p:nvSpPr>
        <p:spPr>
          <a:xfrm>
            <a:off x="9504499" y="8850866"/>
            <a:ext cx="2411680" cy="318036"/>
          </a:xfrm>
          <a:prstGeom prst="rect">
            <a:avLst/>
          </a:prstGeom>
        </p:spPr>
        <p:txBody>
          <a:bodyPr/>
          <a:lstStyle/>
          <a:p>
            <a:r>
              <a:rPr lang="x-none" dirty="0" smtClean="0"/>
              <a:t>GAD Training September 2021</a:t>
            </a:r>
            <a:endParaRPr dirty="0"/>
          </a:p>
        </p:txBody>
      </p:sp>
      <p:sp>
        <p:nvSpPr>
          <p:cNvPr id="761" name="Shape 761"/>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762" name="Shape 762"/>
          <p:cNvSpPr>
            <a:spLocks noGrp="1"/>
          </p:cNvSpPr>
          <p:nvPr>
            <p:ph type="title"/>
          </p:nvPr>
        </p:nvSpPr>
        <p:spPr>
          <a:xfrm>
            <a:off x="1777999" y="774700"/>
            <a:ext cx="10138179" cy="1295400"/>
          </a:xfrm>
          <a:prstGeom prst="rect">
            <a:avLst/>
          </a:prstGeom>
        </p:spPr>
        <p:txBody>
          <a:bodyPr>
            <a:noAutofit/>
          </a:bodyPr>
          <a:lstStyle/>
          <a:p>
            <a:pPr defTabSz="554990">
              <a:defRPr sz="7600"/>
            </a:pPr>
            <a:r>
              <a:rPr lang="x-none" sz="5400" dirty="0" smtClean="0"/>
              <a:t>Course summary</a:t>
            </a:r>
            <a:endParaRPr sz="5400" dirty="0"/>
          </a:p>
        </p:txBody>
      </p:sp>
      <p:sp>
        <p:nvSpPr>
          <p:cNvPr id="764" name="Shape 764"/>
          <p:cNvSpPr>
            <a:spLocks noGrp="1"/>
          </p:cNvSpPr>
          <p:nvPr>
            <p:ph type="sldNum" sz="quarter" idx="2"/>
          </p:nvPr>
        </p:nvSpPr>
        <p:spPr>
          <a:xfrm>
            <a:off x="12228698" y="8890000"/>
            <a:ext cx="127001" cy="2159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40</a:t>
            </a:fld>
            <a:endParaRPr/>
          </a:p>
        </p:txBody>
      </p:sp>
      <p:sp>
        <p:nvSpPr>
          <p:cNvPr id="2" name="TextBox 1"/>
          <p:cNvSpPr txBox="1"/>
          <p:nvPr/>
        </p:nvSpPr>
        <p:spPr>
          <a:xfrm>
            <a:off x="2760133" y="5441126"/>
            <a:ext cx="770466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dirty="0" smtClean="0"/>
              <a:t> </a:t>
            </a:r>
            <a:endParaRPr kumimoji="0" lang="en-US" sz="1400" b="0" i="0" u="none" strike="noStrike" cap="none" spc="0" normalizeH="0" baseline="0" dirty="0">
              <a:ln>
                <a:noFill/>
              </a:ln>
              <a:solidFill>
                <a:srgbClr val="303841"/>
              </a:solidFill>
              <a:effectLst/>
              <a:uFillTx/>
              <a:latin typeface="Gill Sans SemiBold"/>
              <a:ea typeface="Gill Sans SemiBold"/>
              <a:cs typeface="Gill Sans SemiBold"/>
              <a:sym typeface="Gill Sans SemiBold"/>
            </a:endParaRPr>
          </a:p>
        </p:txBody>
      </p:sp>
      <p:sp>
        <p:nvSpPr>
          <p:cNvPr id="4" name="TextBox 3"/>
          <p:cNvSpPr txBox="1"/>
          <p:nvPr/>
        </p:nvSpPr>
        <p:spPr>
          <a:xfrm>
            <a:off x="2573866" y="2086992"/>
            <a:ext cx="8195733" cy="61965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0" hangingPunct="0">
              <a:lnSpc>
                <a:spcPct val="100000"/>
              </a:lnSpc>
              <a:spcBef>
                <a:spcPts val="0"/>
              </a:spcBef>
              <a:spcAft>
                <a:spcPts val="0"/>
              </a:spcAft>
              <a:buClrTx/>
              <a:buSzTx/>
              <a:buFontTx/>
              <a:buAutoNum type="alphaUcPeriod"/>
              <a:tabLst/>
            </a:pPr>
            <a:r>
              <a:rPr lang="en-US" sz="3600" dirty="0" smtClean="0"/>
              <a:t>  The GPB 2022 preparation process</a:t>
            </a:r>
          </a:p>
          <a:p>
            <a:pPr marR="0" algn="l" defTabSz="584200" rtl="0" fontAlgn="auto" latinLnBrk="0" hangingPunct="0">
              <a:lnSpc>
                <a:spcPct val="100000"/>
              </a:lnSpc>
              <a:spcBef>
                <a:spcPts val="0"/>
              </a:spcBef>
              <a:spcAft>
                <a:spcPts val="0"/>
              </a:spcAft>
              <a:buClrTx/>
              <a:buSzTx/>
              <a:tabLst/>
            </a:pPr>
            <a:endParaRPr lang="en-US" sz="3600" dirty="0" smtClean="0"/>
          </a:p>
          <a:p>
            <a:pPr marL="457200" marR="0" indent="-457200" algn="l" defTabSz="584200" rtl="0" fontAlgn="auto" latinLnBrk="0" hangingPunct="0">
              <a:lnSpc>
                <a:spcPct val="100000"/>
              </a:lnSpc>
              <a:spcBef>
                <a:spcPts val="0"/>
              </a:spcBef>
              <a:spcAft>
                <a:spcPts val="0"/>
              </a:spcAft>
              <a:buClrTx/>
              <a:buSzTx/>
              <a:buFontTx/>
              <a:buAutoNum type="alphaUcPeriod"/>
              <a:tabLst/>
            </a:pPr>
            <a:r>
              <a:rPr lang="en-US" sz="3600" dirty="0" smtClean="0"/>
              <a:t>  The GPB Form and information to input</a:t>
            </a:r>
          </a:p>
          <a:p>
            <a:pPr marR="0" algn="l" defTabSz="584200" rtl="0" fontAlgn="auto" latinLnBrk="0" hangingPunct="0">
              <a:lnSpc>
                <a:spcPct val="100000"/>
              </a:lnSpc>
              <a:spcBef>
                <a:spcPts val="0"/>
              </a:spcBef>
              <a:spcAft>
                <a:spcPts val="0"/>
              </a:spcAft>
              <a:buClrTx/>
              <a:buSzTx/>
              <a:tabLst/>
            </a:pPr>
            <a:endParaRPr lang="en-US" sz="3600" dirty="0" smtClean="0"/>
          </a:p>
          <a:p>
            <a:pPr marL="457200" marR="0" indent="-457200" algn="l" defTabSz="584200" rtl="0" fontAlgn="auto" latinLnBrk="0" hangingPunct="0">
              <a:lnSpc>
                <a:spcPct val="100000"/>
              </a:lnSpc>
              <a:spcBef>
                <a:spcPts val="0"/>
              </a:spcBef>
              <a:spcAft>
                <a:spcPts val="0"/>
              </a:spcAft>
              <a:buClrTx/>
              <a:buSzTx/>
              <a:buFontTx/>
              <a:buAutoNum type="alphaUcPeriod"/>
              <a:tabLst/>
            </a:pPr>
            <a:r>
              <a:rPr lang="en-US" sz="3600" dirty="0" smtClean="0"/>
              <a:t>  Aligning annual GPBs with the GAD Strategic Plan 2021-2025</a:t>
            </a:r>
          </a:p>
          <a:p>
            <a:pPr marL="457200" marR="0" indent="-457200" algn="l" defTabSz="584200" rtl="0" fontAlgn="auto" latinLnBrk="0" hangingPunct="0">
              <a:lnSpc>
                <a:spcPct val="100000"/>
              </a:lnSpc>
              <a:spcBef>
                <a:spcPts val="0"/>
              </a:spcBef>
              <a:spcAft>
                <a:spcPts val="0"/>
              </a:spcAft>
              <a:buClrTx/>
              <a:buSzTx/>
              <a:buFontTx/>
              <a:buAutoNum type="alphaUcPeriod"/>
              <a:tabLst/>
            </a:pPr>
            <a:endParaRPr lang="en-US" sz="3600" dirty="0" smtClean="0"/>
          </a:p>
          <a:p>
            <a:pPr marL="457200" marR="0" indent="-457200" algn="l" defTabSz="584200" rtl="0" fontAlgn="auto" latinLnBrk="0" hangingPunct="0">
              <a:lnSpc>
                <a:spcPct val="100000"/>
              </a:lnSpc>
              <a:spcBef>
                <a:spcPts val="0"/>
              </a:spcBef>
              <a:spcAft>
                <a:spcPts val="0"/>
              </a:spcAft>
              <a:buClrTx/>
              <a:buSzTx/>
              <a:buFontTx/>
              <a:buAutoNum type="alphaUcPeriod"/>
              <a:tabLst/>
            </a:pPr>
            <a:r>
              <a:rPr lang="en-US" sz="3600" dirty="0" smtClean="0"/>
              <a:t>   HGDG form and requirements</a:t>
            </a:r>
          </a:p>
          <a:p>
            <a:pPr marL="457200" marR="0" indent="-457200" algn="l" defTabSz="584200" rtl="0" fontAlgn="auto" latinLnBrk="0" hangingPunct="0">
              <a:lnSpc>
                <a:spcPct val="100000"/>
              </a:lnSpc>
              <a:spcBef>
                <a:spcPts val="0"/>
              </a:spcBef>
              <a:spcAft>
                <a:spcPts val="0"/>
              </a:spcAft>
              <a:buClrTx/>
              <a:buSzTx/>
              <a:buFontTx/>
              <a:buAutoNum type="alphaUcPeriod"/>
              <a:tabLst/>
            </a:pPr>
            <a:endParaRPr lang="en-US" sz="3600" dirty="0" smtClean="0"/>
          </a:p>
          <a:p>
            <a:pPr marL="457200" marR="0" indent="-457200" algn="l" defTabSz="584200" rtl="0" fontAlgn="auto" latinLnBrk="0" hangingPunct="0">
              <a:lnSpc>
                <a:spcPct val="100000"/>
              </a:lnSpc>
              <a:spcBef>
                <a:spcPts val="0"/>
              </a:spcBef>
              <a:spcAft>
                <a:spcPts val="0"/>
              </a:spcAft>
              <a:buClrTx/>
              <a:buSzTx/>
              <a:buFontTx/>
              <a:buAutoNum type="alphaUcPeriod"/>
              <a:tabLst/>
            </a:pPr>
            <a:r>
              <a:rPr lang="en-US" sz="3600" dirty="0"/>
              <a:t> </a:t>
            </a:r>
            <a:r>
              <a:rPr lang="en-US" sz="3600" dirty="0" smtClean="0"/>
              <a:t>  AR process, form and requirements</a:t>
            </a:r>
            <a:endParaRPr lang="en-US" sz="3600" dirty="0"/>
          </a:p>
        </p:txBody>
      </p:sp>
    </p:spTree>
    <p:extLst>
      <p:ext uri="{BB962C8B-B14F-4D97-AF65-F5344CB8AC3E}">
        <p14:creationId xmlns:p14="http://schemas.microsoft.com/office/powerpoint/2010/main" val="41891463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 name="Shape 984"/>
          <p:cNvSpPr>
            <a:spLocks noGrp="1"/>
          </p:cNvSpPr>
          <p:nvPr>
            <p:ph type="body" idx="13"/>
          </p:nvPr>
        </p:nvSpPr>
        <p:spPr>
          <a:xfrm>
            <a:off x="1013581" y="8817535"/>
            <a:ext cx="2411680" cy="318036"/>
          </a:xfrm>
          <a:prstGeom prst="rect">
            <a:avLst/>
          </a:prstGeom>
        </p:spPr>
        <p:txBody>
          <a:bodyPr/>
          <a:lstStyle/>
          <a:p>
            <a:r>
              <a:rPr lang="x-none" dirty="0" smtClean="0"/>
              <a:t>GAD Training September 2021</a:t>
            </a:r>
            <a:endParaRPr dirty="0"/>
          </a:p>
        </p:txBody>
      </p:sp>
      <p:sp>
        <p:nvSpPr>
          <p:cNvPr id="985" name="Shape 985"/>
          <p:cNvSpPr>
            <a:spLocks noGrp="1"/>
          </p:cNvSpPr>
          <p:nvPr>
            <p:ph type="body" idx="14"/>
          </p:nvPr>
        </p:nvSpPr>
        <p:spPr>
          <a:prstGeom prst="rect">
            <a:avLst/>
          </a:prstGeom>
        </p:spPr>
        <p:txBody>
          <a:bodyPr/>
          <a:lstStyle/>
          <a:p>
            <a:r>
              <a:rPr lang="x-none" dirty="0" smtClean="0"/>
              <a:t>DENR GAD Program</a:t>
            </a:r>
            <a:r>
              <a:rPr dirty="0" smtClean="0"/>
              <a:t> </a:t>
            </a:r>
            <a:endParaRPr dirty="0"/>
          </a:p>
        </p:txBody>
      </p:sp>
      <p:sp>
        <p:nvSpPr>
          <p:cNvPr id="990" name="Shape 99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41</a:t>
            </a:fld>
            <a:endParaRPr/>
          </a:p>
        </p:txBody>
      </p:sp>
      <p:pic>
        <p:nvPicPr>
          <p:cNvPr id="10" name="Picture 9"/>
          <p:cNvPicPr/>
          <p:nvPr/>
        </p:nvPicPr>
        <p:blipFill>
          <a:blip r:embed="rId2">
            <a:extLst>
              <a:ext uri="{28A0092B-C50C-407E-A947-70E740481C1C}">
                <a14:useLocalDpi xmlns:a14="http://schemas.microsoft.com/office/drawing/2010/main" val="0"/>
              </a:ext>
            </a:extLst>
          </a:blip>
          <a:srcRect/>
          <a:stretch>
            <a:fillRect/>
          </a:stretch>
        </p:blipFill>
        <p:spPr bwMode="auto">
          <a:xfrm>
            <a:off x="4132761" y="3233695"/>
            <a:ext cx="4381500" cy="1854200"/>
          </a:xfrm>
          <a:prstGeom prst="rect">
            <a:avLst/>
          </a:prstGeom>
          <a:noFill/>
          <a:ln>
            <a:noFill/>
          </a:ln>
        </p:spPr>
      </p:pic>
    </p:spTree>
  </p:cSld>
  <p:clrMapOvr>
    <a:masterClrMapping/>
  </p:clrMapOvr>
  <p:transition xmlns:p14="http://schemas.microsoft.com/office/powerpoint/2010/main" spd="slow"/>
</p:sld>
</file>

<file path=ppt/theme/theme1.xml><?xml version="1.0" encoding="utf-8"?>
<a:theme xmlns:a="http://schemas.openxmlformats.org/drawingml/2006/main" name="GPB 2022 Training">
  <a:themeElements>
    <a:clrScheme name="White">
      <a:dk1>
        <a:srgbClr val="303841"/>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Futura"/>
        <a:ea typeface="Futura"/>
        <a:cs typeface="Futura"/>
      </a:majorFont>
      <a:minorFont>
        <a:latin typeface="Futura"/>
        <a:ea typeface="Futura"/>
        <a:cs typeface="Futur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50000"/>
              </a:srgbClr>
            </a:outerShdw>
          </a:effectLst>
        </a:effectStyle>
        <a:effectStyle>
          <a:effectLst>
            <a:outerShdw blurRad="63500" dist="25400" dir="5400000" rotWithShape="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a:sp3d/>
      </a:spPr>
      <a:bodyPr rot="0" spcFirstLastPara="1" vertOverflow="overflow" horzOverflow="overflow" vert="horz" wrap="square" lIns="0" tIns="0" rIns="0" bIns="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03841"/>
            </a:solidFill>
            <a:effectLst/>
            <a:uFillTx/>
            <a:latin typeface="Gill Sans SemiBold"/>
            <a:ea typeface="Gill Sans SemiBold"/>
            <a:cs typeface="Gill Sans SemiBold"/>
            <a:sym typeface="Gill Sans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Futura"/>
        <a:ea typeface="Futura"/>
        <a:cs typeface="Futura"/>
      </a:majorFont>
      <a:minorFont>
        <a:latin typeface="Futura"/>
        <a:ea typeface="Futura"/>
        <a:cs typeface="Futur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50000"/>
              </a:srgbClr>
            </a:outerShdw>
          </a:effectLst>
        </a:effectStyle>
        <a:effectStyle>
          <a:effectLst>
            <a:outerShdw blurRad="63500" dist="25400" dir="5400000" rotWithShape="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FB9D2A"/>
            </a:gs>
            <a:gs pos="100000">
              <a:srgbClr val="FBB136"/>
            </a:gs>
          </a:gsLst>
          <a:lin ang="20980712" scaled="0"/>
        </a:gradFill>
        <a:ln w="12700" cap="flat">
          <a:noFill/>
          <a:miter lim="400000"/>
        </a:ln>
        <a:effectLst>
          <a:outerShdw blurRad="63500" dist="25400" dir="5400000" rotWithShape="0">
            <a:srgbClr val="000000">
              <a:alpha val="50000"/>
            </a:srgbClr>
          </a:outerShdw>
        </a:effectLst>
        <a:sp3d/>
      </a:spPr>
      <a:bodyPr rot="0" spcFirstLastPara="1" vertOverflow="overflow" horzOverflow="overflow" vert="horz" wrap="square" lIns="0" tIns="0" rIns="0" bIns="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03841"/>
            </a:solidFill>
            <a:effectLst/>
            <a:uFillTx/>
            <a:latin typeface="Gill Sans SemiBold"/>
            <a:ea typeface="Gill Sans SemiBold"/>
            <a:cs typeface="Gill Sans SemiBold"/>
            <a:sym typeface="Gill Sans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03841"/>
            </a:solidFill>
            <a:effectLst/>
            <a:uFillTx/>
            <a:latin typeface="Gill Sans SemiBold"/>
            <a:ea typeface="Gill Sans SemiBold"/>
            <a:cs typeface="Gill Sans SemiBold"/>
            <a:sym typeface="Gill Sans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1741</TotalTime>
  <Words>3203</Words>
  <Application>Microsoft Macintosh PowerPoint</Application>
  <PresentationFormat>Custom</PresentationFormat>
  <Paragraphs>762</Paragraphs>
  <Slides>41</Slides>
  <Notes>4</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GPB 2022 Training</vt:lpstr>
      <vt:lpstr>Technical training For GPB 2022 Preparation</vt:lpstr>
      <vt:lpstr>Overview</vt:lpstr>
      <vt:lpstr>A. GPB 2022 process</vt:lpstr>
      <vt:lpstr>A. GPB 2022 process</vt:lpstr>
      <vt:lpstr>A. GPB 2022 process</vt:lpstr>
      <vt:lpstr>A. GPB 2022 process</vt:lpstr>
      <vt:lpstr>A. GPB 2022 process</vt:lpstr>
      <vt:lpstr>Open Forum 1</vt:lpstr>
      <vt:lpstr>B. The GPB 2022 Form</vt:lpstr>
      <vt:lpstr>B. The GPB 2022 Form</vt:lpstr>
      <vt:lpstr>B. The GPB 2022 Form</vt:lpstr>
      <vt:lpstr>B. The GPB 2022 Form</vt:lpstr>
      <vt:lpstr>B. The GPB 2022 Form</vt:lpstr>
      <vt:lpstr>B. The GPB 2022 Form</vt:lpstr>
      <vt:lpstr>B. The GPB 2022 Form</vt:lpstr>
      <vt:lpstr>B. The GPB 2022 Form</vt:lpstr>
      <vt:lpstr>B. The GPB 2022 Form</vt:lpstr>
      <vt:lpstr>B. The GPB 2022 Form</vt:lpstr>
      <vt:lpstr>B. GPB 2022 Form</vt:lpstr>
      <vt:lpstr>Open Forum 2</vt:lpstr>
      <vt:lpstr>C. Aligning annual GPBs with  the GAD Strategic Plan 2021-2025</vt:lpstr>
      <vt:lpstr>C. Aligning annual GPBs with  the GAD Strategic Plan 2021-2025</vt:lpstr>
      <vt:lpstr>C. Aligning annual GPBs with  the GAD Strategic Plan 2021-2025</vt:lpstr>
      <vt:lpstr>C. Aligning annual GPBs with  the GAD Strategic Plan 2021-2025</vt:lpstr>
      <vt:lpstr>C. Aligning annual GPBs with  the GAD Strategic Plan 2021-2025</vt:lpstr>
      <vt:lpstr>C. Aligning annual GPBs with  the GAD Strategic Plan 2021-2025</vt:lpstr>
      <vt:lpstr>Open Forum 3</vt:lpstr>
      <vt:lpstr>D. HGDG Form and requirements</vt:lpstr>
      <vt:lpstr>D. HGDG form and requirements</vt:lpstr>
      <vt:lpstr>D. HGDG Form and requirements</vt:lpstr>
      <vt:lpstr>D. HGDG Form and requirements</vt:lpstr>
      <vt:lpstr>D. HGDG Form and requirements</vt:lpstr>
      <vt:lpstr>E. What about the GAD Accomplishment Report?</vt:lpstr>
      <vt:lpstr>E. The AR process and form</vt:lpstr>
      <vt:lpstr>The AR process and form</vt:lpstr>
      <vt:lpstr>The AR process and form</vt:lpstr>
      <vt:lpstr>The AR process and form</vt:lpstr>
      <vt:lpstr>The AR process and form</vt:lpstr>
      <vt:lpstr>Open Forum 4</vt:lpstr>
      <vt:lpstr>Course 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NUPL INC</cp:lastModifiedBy>
  <cp:revision>95</cp:revision>
  <dcterms:modified xsi:type="dcterms:W3CDTF">2021-09-08T08:29:51Z</dcterms:modified>
</cp:coreProperties>
</file>