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0"/>
  </p:notesMasterIdLst>
  <p:sldIdLst>
    <p:sldId id="356" r:id="rId4"/>
    <p:sldId id="359" r:id="rId5"/>
    <p:sldId id="453" r:id="rId6"/>
    <p:sldId id="361" r:id="rId7"/>
    <p:sldId id="454" r:id="rId8"/>
    <p:sldId id="459" r:id="rId9"/>
    <p:sldId id="551" r:id="rId10"/>
    <p:sldId id="463" r:id="rId11"/>
    <p:sldId id="544" r:id="rId12"/>
    <p:sldId id="552" r:id="rId13"/>
    <p:sldId id="553" r:id="rId14"/>
    <p:sldId id="554" r:id="rId15"/>
    <p:sldId id="555" r:id="rId16"/>
    <p:sldId id="556" r:id="rId17"/>
    <p:sldId id="557" r:id="rId18"/>
    <p:sldId id="541" r:id="rId19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56021" autoAdjust="0"/>
  </p:normalViewPr>
  <p:slideViewPr>
    <p:cSldViewPr snapToGrid="0">
      <p:cViewPr varScale="1">
        <p:scale>
          <a:sx n="38" d="100"/>
          <a:sy n="38" d="100"/>
        </p:scale>
        <p:origin x="17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57dbadc406935f1d/Documents/Data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200" b="1" dirty="0">
                <a:solidFill>
                  <a:schemeClr val="bg2">
                    <a:lumMod val="25000"/>
                  </a:schemeClr>
                </a:solidFill>
                <a:latin typeface="Franklin Gothic Medium Cond" panose="020B0606030402020204" pitchFamily="34" charset="0"/>
              </a:rPr>
              <a:t>NATIONAL INTERNAL REVENUE TAXES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spc="0" baseline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National Internal Revenue Taxes</c:v>
                </c:pt>
              </c:strCache>
            </c:strRef>
          </c:tx>
          <c:spPr>
            <a:solidFill>
              <a:srgbClr val="E9DB82"/>
            </a:solidFill>
            <a:scene3d>
              <a:camera prst="orthographicFront"/>
              <a:lightRig rig="contrasting" dir="t"/>
            </a:scene3d>
            <a:sp3d prstMaterial="flat"/>
          </c:spPr>
          <c:dPt>
            <c:idx val="0"/>
            <c:bubble3D val="0"/>
            <c:spPr>
              <a:solidFill>
                <a:srgbClr val="95C9D6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contrasting" dir="t"/>
              </a:scene3d>
              <a:sp3d prstMaterial="flat"/>
            </c:spPr>
            <c:extLst>
              <c:ext xmlns:c16="http://schemas.microsoft.com/office/drawing/2014/chart" uri="{C3380CC4-5D6E-409C-BE32-E72D297353CC}">
                <c16:uniqueId val="{00000002-4211-4491-8A99-ECE6377E0829}"/>
              </c:ext>
            </c:extLst>
          </c:dPt>
          <c:dPt>
            <c:idx val="1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contrasting" dir="t"/>
              </a:scene3d>
              <a:sp3d prstMaterial="flat"/>
            </c:spPr>
            <c:extLst>
              <c:ext xmlns:c16="http://schemas.microsoft.com/office/drawing/2014/chart" uri="{C3380CC4-5D6E-409C-BE32-E72D297353CC}">
                <c16:uniqueId val="{00000003-4211-4491-8A99-ECE6377E0829}"/>
              </c:ext>
            </c:extLst>
          </c:dPt>
          <c:dPt>
            <c:idx val="2"/>
            <c:bubble3D val="0"/>
            <c:spPr>
              <a:solidFill>
                <a:srgbClr val="E9DB8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contrasting" dir="t"/>
              </a:scene3d>
              <a:sp3d prstMaterial="flat"/>
            </c:spPr>
            <c:extLst>
              <c:ext xmlns:c16="http://schemas.microsoft.com/office/drawing/2014/chart" uri="{C3380CC4-5D6E-409C-BE32-E72D297353CC}">
                <c16:uniqueId val="{00000005-33BC-4F0F-B427-A6E724DE5438}"/>
              </c:ext>
            </c:extLst>
          </c:dPt>
          <c:dPt>
            <c:idx val="3"/>
            <c:bubble3D val="0"/>
            <c:spPr>
              <a:solidFill>
                <a:srgbClr val="E9DB8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contrasting" dir="t"/>
              </a:scene3d>
              <a:sp3d prstMaterial="flat"/>
            </c:spPr>
            <c:extLst>
              <c:ext xmlns:c16="http://schemas.microsoft.com/office/drawing/2014/chart" uri="{C3380CC4-5D6E-409C-BE32-E72D297353CC}">
                <c16:uniqueId val="{00000007-33BC-4F0F-B427-A6E724DE5438}"/>
              </c:ext>
            </c:extLst>
          </c:dPt>
          <c:dLbls>
            <c:dLbl>
              <c:idx val="0"/>
              <c:layout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2">
                          <a:lumMod val="25000"/>
                        </a:schemeClr>
                      </a:solidFill>
                      <a:latin typeface="Franklin Gothic Medium Cond" panose="020B06060304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2-4211-4491-8A99-ECE6377E0829}"/>
                </c:ext>
              </c:extLst>
            </c:dLbl>
            <c:dLbl>
              <c:idx val="1"/>
              <c:layout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2">
                          <a:lumMod val="25000"/>
                        </a:schemeClr>
                      </a:solidFill>
                      <a:latin typeface="Franklin Gothic Medium Cond" panose="020B06060304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3-4211-4491-8A99-ECE6377E0829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Franklin Gothic Medium Cond" panose="020B06060304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Sheet1!$A$2:$A$5</c:f>
              <c:strCache>
                <c:ptCount val="2"/>
                <c:pt idx="0">
                  <c:v>National Government</c:v>
                </c:pt>
                <c:pt idx="1">
                  <c:v>Internal Revenue Allotment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</c:v>
                </c:pt>
                <c:pt idx="1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11-4491-8A99-ECE6377E0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Franklin Gothic Medium Cond" panose="020B0606030402020204" pitchFamily="34" charset="0"/>
              </a:rPr>
              <a:t>AFTER MANDANAS RULING (NATIONAL TAXES)</a:t>
            </a:r>
          </a:p>
        </c:rich>
      </c:tx>
      <c:layout>
        <c:manualLayout>
          <c:xMode val="edge"/>
          <c:yMode val="edge"/>
          <c:x val="0.13086309595066509"/>
          <c:y val="2.85475907444364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National Internal Revenue Taxes</c:v>
                </c:pt>
              </c:strCache>
            </c:strRef>
          </c:tx>
          <c:spPr>
            <a:solidFill>
              <a:srgbClr val="E9DB82"/>
            </a:solidFill>
            <a:scene3d>
              <a:camera prst="orthographicFront"/>
              <a:lightRig rig="contrasting" dir="t"/>
            </a:scene3d>
            <a:sp3d prstMaterial="flat"/>
          </c:spPr>
          <c:dPt>
            <c:idx val="0"/>
            <c:bubble3D val="0"/>
            <c:spPr>
              <a:solidFill>
                <a:srgbClr val="95C9D6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contrasting" dir="t"/>
              </a:scene3d>
              <a:sp3d prstMaterial="flat"/>
            </c:spPr>
            <c:extLst>
              <c:ext xmlns:c16="http://schemas.microsoft.com/office/drawing/2014/chart" uri="{C3380CC4-5D6E-409C-BE32-E72D297353CC}">
                <c16:uniqueId val="{00000001-6831-4AF0-A13C-6773A5014B74}"/>
              </c:ext>
            </c:extLst>
          </c:dPt>
          <c:dPt>
            <c:idx val="1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contrasting" dir="t"/>
              </a:scene3d>
              <a:sp3d prstMaterial="flat"/>
            </c:spPr>
            <c:extLst>
              <c:ext xmlns:c16="http://schemas.microsoft.com/office/drawing/2014/chart" uri="{C3380CC4-5D6E-409C-BE32-E72D297353CC}">
                <c16:uniqueId val="{00000003-6831-4AF0-A13C-6773A5014B74}"/>
              </c:ext>
            </c:extLst>
          </c:dPt>
          <c:dPt>
            <c:idx val="2"/>
            <c:bubble3D val="0"/>
            <c:spPr>
              <a:solidFill>
                <a:srgbClr val="E9DB8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contrasting" dir="t"/>
              </a:scene3d>
              <a:sp3d prstMaterial="flat"/>
            </c:spPr>
            <c:extLst>
              <c:ext xmlns:c16="http://schemas.microsoft.com/office/drawing/2014/chart" uri="{C3380CC4-5D6E-409C-BE32-E72D297353CC}">
                <c16:uniqueId val="{00000005-6831-4AF0-A13C-6773A5014B74}"/>
              </c:ext>
            </c:extLst>
          </c:dPt>
          <c:dPt>
            <c:idx val="3"/>
            <c:bubble3D val="0"/>
            <c:spPr>
              <a:solidFill>
                <a:srgbClr val="E9DB8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contrasting" dir="t"/>
              </a:scene3d>
              <a:sp3d prstMaterial="flat"/>
            </c:spPr>
            <c:extLst>
              <c:ext xmlns:c16="http://schemas.microsoft.com/office/drawing/2014/chart" uri="{C3380CC4-5D6E-409C-BE32-E72D297353CC}">
                <c16:uniqueId val="{00000007-6831-4AF0-A13C-6773A5014B74}"/>
              </c:ext>
            </c:extLst>
          </c:dPt>
          <c:dLbls>
            <c:dLbl>
              <c:idx val="0"/>
              <c:layout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2">
                          <a:lumMod val="25000"/>
                        </a:schemeClr>
                      </a:solidFill>
                      <a:latin typeface="Franklin Gothic Medium Cond" panose="020B06060304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1-6831-4AF0-A13C-6773A5014B74}"/>
                </c:ext>
              </c:extLst>
            </c:dLbl>
            <c:dLbl>
              <c:idx val="1"/>
              <c:layout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2">
                          <a:lumMod val="25000"/>
                        </a:schemeClr>
                      </a:solidFill>
                      <a:latin typeface="Franklin Gothic Medium Cond" panose="020B06060304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3-6831-4AF0-A13C-6773A5014B74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Franklin Gothic Medium Cond" panose="020B06060304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Sheet1!$A$2:$A$3</c:f>
              <c:strCache>
                <c:ptCount val="2"/>
                <c:pt idx="0">
                  <c:v>National Government</c:v>
                </c:pt>
                <c:pt idx="1">
                  <c:v>Internal Revenue Allotment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831-4AF0-A13C-6773A5014B74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ofPieChart>
        <c:ofPieType val="pie"/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gapWidth val="100"/>
        <c:splitType val="pos"/>
        <c:splitPos val="2"/>
        <c:secondPieSize val="100"/>
        <c:serLines>
          <c:spPr>
            <a:ln w="9525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0.1819</cdr:y>
    </cdr:from>
    <cdr:to>
      <cdr:x>1</cdr:x>
      <cdr:y>1</cdr:y>
    </cdr:to>
    <cdr:pic>
      <cdr:nvPicPr>
        <cdr:cNvPr id="2" name="Picture 1">
          <a:extLst xmlns:a="http://schemas.openxmlformats.org/drawingml/2006/main">
            <a:ext uri="{FF2B5EF4-FFF2-40B4-BE49-F238E27FC236}">
              <a16:creationId xmlns:a16="http://schemas.microsoft.com/office/drawing/2014/main" id="{09C367FE-374A-4CC7-98CC-E8ADD6871CA1}"/>
            </a:ext>
          </a:extLst>
        </cdr:cNvPr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t="18190"/>
        <a:stretch xmlns:a="http://schemas.openxmlformats.org/drawingml/2006/main"/>
      </cdr:blipFill>
      <cdr:spPr>
        <a:xfrm xmlns:a="http://schemas.openxmlformats.org/drawingml/2006/main">
          <a:off x="0" y="478229"/>
          <a:ext cx="4677904" cy="2105156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AFB61-11EE-4F45-9509-942F983237EA}" type="datetimeFigureOut">
              <a:rPr lang="en-PH" smtClean="0"/>
              <a:t>06/24/2021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81B286-477B-4828-A055-11D69FCCCAC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47918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1B286-477B-4828-A055-11D69FCCCAC8}" type="slidenum">
              <a:rPr lang="en-PH" smtClean="0"/>
              <a:t>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23222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28738" y="1563688"/>
            <a:ext cx="7500938" cy="4219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885" y="8685200"/>
            <a:ext cx="2972019" cy="456666"/>
          </a:xfrm>
          <a:prstGeom prst="rect">
            <a:avLst/>
          </a:prstGeom>
        </p:spPr>
        <p:txBody>
          <a:bodyPr/>
          <a:lstStyle/>
          <a:p>
            <a:fld id="{C42AFCD4-FA8C-438D-A42C-9357F554AB25}" type="slidenum">
              <a:rPr lang="en-PH" smtClean="0"/>
              <a:t>3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34688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00163" y="1438275"/>
            <a:ext cx="7500938" cy="4219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dirty="0" smtClean="0">
              <a:latin typeface="+mn-lt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885" y="8685200"/>
            <a:ext cx="2972019" cy="45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5E06C7E-D944-499A-8005-7B773CCED691}" type="slidenum">
              <a:rPr lang="en-PH" altLang="en-US" sz="1200"/>
              <a:pPr>
                <a:spcBef>
                  <a:spcPct val="0"/>
                </a:spcBef>
              </a:pPr>
              <a:t>4</a:t>
            </a:fld>
            <a:endParaRPr lang="en-PH" altLang="en-US" sz="1200"/>
          </a:p>
        </p:txBody>
      </p:sp>
    </p:spTree>
    <p:extLst>
      <p:ext uri="{BB962C8B-B14F-4D97-AF65-F5344CB8AC3E}">
        <p14:creationId xmlns:p14="http://schemas.microsoft.com/office/powerpoint/2010/main" val="3519587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00163" y="1438275"/>
            <a:ext cx="7500938" cy="4219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9870" indent="-229870"/>
            <a:endParaRPr lang="en-US" sz="1400" dirty="0" smtClean="0">
              <a:latin typeface="+mn-lt"/>
              <a:cs typeface="Calibri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885" y="8685200"/>
            <a:ext cx="2972019" cy="45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5E06C7E-D944-499A-8005-7B773CCED691}" type="slidenum">
              <a:rPr lang="en-PH" altLang="en-US" sz="1200"/>
              <a:pPr>
                <a:spcBef>
                  <a:spcPct val="0"/>
                </a:spcBef>
              </a:pPr>
              <a:t>5</a:t>
            </a:fld>
            <a:endParaRPr lang="en-PH" altLang="en-US" sz="1200"/>
          </a:p>
        </p:txBody>
      </p:sp>
    </p:spTree>
    <p:extLst>
      <p:ext uri="{BB962C8B-B14F-4D97-AF65-F5344CB8AC3E}">
        <p14:creationId xmlns:p14="http://schemas.microsoft.com/office/powerpoint/2010/main" val="1438168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00163" y="1438275"/>
            <a:ext cx="7500938" cy="4219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5750" indent="-285750" algn="just">
              <a:spcBef>
                <a:spcPts val="500"/>
              </a:spcBef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  <a:endParaRPr lang="en-US" sz="1400" dirty="0" smtClean="0">
              <a:latin typeface="+mn-lt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885" y="8685200"/>
            <a:ext cx="2972019" cy="45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5E06C7E-D944-499A-8005-7B773CCED691}" type="slidenum">
              <a:rPr lang="en-PH" altLang="en-US" sz="1200"/>
              <a:pPr>
                <a:spcBef>
                  <a:spcPct val="0"/>
                </a:spcBef>
              </a:pPr>
              <a:t>6</a:t>
            </a:fld>
            <a:endParaRPr lang="en-PH" altLang="en-US" sz="1200"/>
          </a:p>
        </p:txBody>
      </p:sp>
    </p:spTree>
    <p:extLst>
      <p:ext uri="{BB962C8B-B14F-4D97-AF65-F5344CB8AC3E}">
        <p14:creationId xmlns:p14="http://schemas.microsoft.com/office/powerpoint/2010/main" val="1197697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just">
              <a:spcBef>
                <a:spcPts val="500"/>
              </a:spcBef>
            </a:pPr>
            <a:endParaRPr lang="en-US" sz="1200" dirty="0" smtClean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1B286-477B-4828-A055-11D69FCCCAC8}" type="slidenum">
              <a:rPr lang="en-PH" smtClean="0"/>
              <a:t>7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28425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00163" y="1438275"/>
            <a:ext cx="7500938" cy="4219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aseline="0" dirty="0" smtClean="0"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885" y="8685200"/>
            <a:ext cx="2972019" cy="45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5E06C7E-D944-499A-8005-7B773CCED691}" type="slidenum">
              <a:rPr lang="en-PH" altLang="en-US" sz="1200"/>
              <a:pPr>
                <a:spcBef>
                  <a:spcPct val="0"/>
                </a:spcBef>
              </a:pPr>
              <a:t>8</a:t>
            </a:fld>
            <a:endParaRPr lang="en-PH" altLang="en-US" sz="1200"/>
          </a:p>
        </p:txBody>
      </p:sp>
    </p:spTree>
    <p:extLst>
      <p:ext uri="{BB962C8B-B14F-4D97-AF65-F5344CB8AC3E}">
        <p14:creationId xmlns:p14="http://schemas.microsoft.com/office/powerpoint/2010/main" val="1205426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00163" y="1438275"/>
            <a:ext cx="7500938" cy="4219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/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885" y="8685200"/>
            <a:ext cx="2972019" cy="45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5E06C7E-D944-499A-8005-7B773CCED691}" type="slidenum">
              <a:rPr lang="en-PH" altLang="en-US" sz="1200"/>
              <a:pPr>
                <a:spcBef>
                  <a:spcPct val="0"/>
                </a:spcBef>
              </a:pPr>
              <a:t>9</a:t>
            </a:fld>
            <a:endParaRPr lang="en-PH" altLang="en-US" sz="1200"/>
          </a:p>
        </p:txBody>
      </p:sp>
    </p:spTree>
    <p:extLst>
      <p:ext uri="{BB962C8B-B14F-4D97-AF65-F5344CB8AC3E}">
        <p14:creationId xmlns:p14="http://schemas.microsoft.com/office/powerpoint/2010/main" val="2286524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1B286-477B-4828-A055-11D69FCCCAC8}" type="slidenum">
              <a:rPr lang="en-PH" smtClean="0"/>
              <a:t>10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91029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sz="1200" dirty="0" smtClean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1B286-477B-4828-A055-11D69FCCCAC8}" type="slidenum">
              <a:rPr lang="en-PH" smtClean="0"/>
              <a:t>16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20580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F564AC-9A11-4F55-BE8F-585B82BD3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98B9ED-1D1C-4E23-B202-05AC24A058AB}" type="datetimeFigureOut">
              <a:rPr lang="en-PH" smtClean="0"/>
              <a:t>06/24/2021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58AD2-852E-483E-AB84-056B5FAEE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08EC1-D12A-4848-BF7A-1834189B2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A4FBA-C27C-4ECE-9C50-3632AF9CBD1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49902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476DA-16B9-4D8E-8937-03DEB3DB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98B9ED-1D1C-4E23-B202-05AC24A058AB}" type="datetimeFigureOut">
              <a:rPr lang="en-PH" smtClean="0"/>
              <a:t>06/24/2021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6E3B5-8442-4BBF-89D8-4956E74E0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AC3EA-6017-40F8-BEBA-AE9963953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A4FBA-C27C-4ECE-9C50-3632AF9CBD1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46705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1BE9C-8DE8-4E0E-89C7-91CA60AA9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98B9ED-1D1C-4E23-B202-05AC24A058AB}" type="datetimeFigureOut">
              <a:rPr lang="en-PH" smtClean="0"/>
              <a:t>06/24/2021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0D09B-3E74-44D4-8E67-5FB16E5ED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6B29E-A1A3-406D-A0BA-779895A33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A4FBA-C27C-4ECE-9C50-3632AF9CBD1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57061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FD00D5C-092B-4343-B9F4-200CF7726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98B9ED-1D1C-4E23-B202-05AC24A058AB}" type="datetimeFigureOut">
              <a:rPr lang="en-PH" smtClean="0"/>
              <a:t>06/24/2021</a:t>
            </a:fld>
            <a:endParaRPr lang="en-P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D997B4D-234D-45AA-948D-1FB2CCC49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P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B1FC3B7-7BD5-4789-B241-2E43FE520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A4FBA-C27C-4ECE-9C50-3632AF9CBD1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66885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A3DE6B8-7C49-4F72-AA2E-78320E0BC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98B9ED-1D1C-4E23-B202-05AC24A058AB}" type="datetimeFigureOut">
              <a:rPr lang="en-PH" smtClean="0"/>
              <a:t>06/24/2021</a:t>
            </a:fld>
            <a:endParaRPr lang="en-P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A82E3D3-2061-4C4D-8361-D3E2537BE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PH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D99009D-7F03-464E-B753-1F6AA7955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A4FBA-C27C-4ECE-9C50-3632AF9CBD1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45712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F5D7DBD-C296-408C-A334-3BC30D1B9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98B9ED-1D1C-4E23-B202-05AC24A058AB}" type="datetimeFigureOut">
              <a:rPr lang="en-PH" smtClean="0"/>
              <a:t>06/24/2021</a:t>
            </a:fld>
            <a:endParaRPr lang="en-PH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7A2D64B-2106-4BF4-A017-95FAF8894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PH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9996377-7847-479D-8B47-7ACBF67F9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A4FBA-C27C-4ECE-9C50-3632AF9CBD1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25138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7AF2D40-69AD-44F0-9CA6-B22BA8828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98B9ED-1D1C-4E23-B202-05AC24A058AB}" type="datetimeFigureOut">
              <a:rPr lang="en-PH" smtClean="0"/>
              <a:t>06/24/2021</a:t>
            </a:fld>
            <a:endParaRPr lang="en-PH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91D29F7-5409-43BC-A3F4-8A757702A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PH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5D887E8-A6CB-4BF5-9922-5693E7611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A4FBA-C27C-4ECE-9C50-3632AF9CBD1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5880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54C0526-05F2-412F-922D-810970853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98B9ED-1D1C-4E23-B202-05AC24A058AB}" type="datetimeFigureOut">
              <a:rPr lang="en-PH" smtClean="0"/>
              <a:t>06/24/2021</a:t>
            </a:fld>
            <a:endParaRPr lang="en-P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09E18F3-26D8-4E1C-B233-129FB2F68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P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D0E2381-D648-48D5-B665-0A7ECA06E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A4FBA-C27C-4ECE-9C50-3632AF9CBD1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44804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PH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25B8CA-6145-4737-BECF-4BD652DF5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98B9ED-1D1C-4E23-B202-05AC24A058AB}" type="datetimeFigureOut">
              <a:rPr lang="en-PH" smtClean="0"/>
              <a:t>06/24/2021</a:t>
            </a:fld>
            <a:endParaRPr lang="en-P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A8ED26E-ADC5-4E7B-956A-D9891CF34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P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72D7CEB-EBE4-4DB4-AD43-AAB1D9151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A4FBA-C27C-4ECE-9C50-3632AF9CBD1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9130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F2F83-3C22-4AC1-929B-BFE04588C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98B9ED-1D1C-4E23-B202-05AC24A058AB}" type="datetimeFigureOut">
              <a:rPr lang="en-PH" smtClean="0"/>
              <a:t>06/24/2021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69654-8BD3-48E2-9A97-29EF1297A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30D8B-0D1D-4B99-B84C-200013968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A4FBA-C27C-4ECE-9C50-3632AF9CBD1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78079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31C1D-86BD-47B5-B168-AA909B3C0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98B9ED-1D1C-4E23-B202-05AC24A058AB}" type="datetimeFigureOut">
              <a:rPr lang="en-PH" smtClean="0"/>
              <a:t>06/24/2021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93FAA-3F96-4708-AB01-86F1A6565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7CE1C-6BF5-4552-BC18-0096D011D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A4FBA-C27C-4ECE-9C50-3632AF9CBD1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55324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9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59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6pPr>
            <a:lvl7pPr marL="320040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7pPr>
            <a:lvl8pPr marL="365760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8pPr>
            <a:lvl9pPr marL="411480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59"/>
          <p:cNvSpPr txBox="1">
            <a:spLocks noGrp="1"/>
          </p:cNvSpPr>
          <p:nvPr>
            <p:ph type="sldNum" idx="12"/>
          </p:nvPr>
        </p:nvSpPr>
        <p:spPr>
          <a:xfrm>
            <a:off x="11095216" y="6414780"/>
            <a:ext cx="258585" cy="248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4779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00BC8D4-639C-4EEF-A03B-A0F4F01C8734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6/24/2021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95216" y="6308126"/>
            <a:ext cx="258585" cy="461574"/>
          </a:xfrm>
        </p:spPr>
        <p:txBody>
          <a:bodyPr/>
          <a:lstStyle/>
          <a:p>
            <a:fld id="{D7A0A5A0-BACD-4D5E-80EC-5B570C7D14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F7FB6B6-C293-4A45-BC94-44E380DA94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00BC8D4-639C-4EEF-A03B-A0F4F01C8734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6/24/2021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EE31D85-DC9C-4BB3-8CBD-2201940A5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5216" y="6308126"/>
            <a:ext cx="258585" cy="461574"/>
          </a:xfrm>
        </p:spPr>
        <p:txBody>
          <a:bodyPr/>
          <a:lstStyle/>
          <a:p>
            <a:fld id="{D7A0A5A0-BACD-4D5E-80EC-5B570C7D14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306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1CCB67-2509-4114-9128-4D753BF9B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055A5-C9FC-4123-8BEC-B7FCFB8659A0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AA29C-E026-4F5C-85CE-C512F651B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104B8-331B-4AB2-8369-DD2B06519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642889-8E24-4420-BADF-D19F14460C77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1353017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FAB29-0C6E-46E2-BC24-261727925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2887D-DD3A-46C2-B230-2D2299806F5B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80C35-BDA1-43E2-8560-2F95766A7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ADA424-CC0E-4179-9E9E-8000CB548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DF01E-1BA7-47DD-85C1-EDD50AD6B57D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3963308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39CA2-5CF2-4F2D-9AF7-3A9B8945D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54A16-CFEC-45BB-B532-B5D1A3C633AE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9AEFF-A3DB-4C80-9785-239E7AD9F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420BA-CD2C-4BC5-B2C4-BCD24A5CD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FD80B9-7A95-45C9-B827-E7FB70B93608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33912509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978E98C-5B60-47E5-8C32-CBE8C08B3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9ED69-5577-485C-A287-275F87723E03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EC343E2-EE6E-45C0-B628-FA954C1F0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E5A47A-B097-44A9-AB9C-88848DF16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D76A3B-2226-4D43-90FB-C077D019F74E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41034835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CE3E6FC-EB67-4A8B-9661-70F1625B6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62419-51EC-436B-B19D-53120FC6C00F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33FCB32-9356-4D6A-A1F0-402D7ADE2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19F1DB1-14BD-4848-A56C-2C51C5E42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59F6A4-00E2-4879-AB5D-DB94D4E83434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3419332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44B2E1F-01AA-49E9-8CA4-D157813C2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CDDFF-EDC9-4272-B2D3-336B71856B0D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68EC955-B1BD-4DBE-955C-F5BE5C9EA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FE2D9E5-D849-4166-B9CB-EE4AE3FBA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18D15-0994-48C2-92D4-D7000008E24A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4705571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5A87910-1150-40C5-86E4-1E78EB24F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5CB37-C85A-4CB3-B6A3-2F989C6886F2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F58308B-534C-4845-8FF5-C580A51D4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839991A-6139-44F2-801C-5E533D236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3F373F-6A0B-4D2C-BA4F-15F0E23B90CD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2872780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2A1FA19-B976-4875-B7C1-C8FBF54B3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453A3-D9B8-4B66-B22A-E4E69E233DC5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214C6EC-BEB7-4537-B28E-D20D5A5C0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8B8A696-4AF4-4799-A69F-1BE220B9C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A97170-7210-46B4-8102-C84890418A14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39457635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PH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CC112F-47F4-4585-BC27-9A4403B56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3734C-B464-4C8B-9E26-7742F7878A77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5F9411A-8C1A-47B1-87AE-D552B1002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AAE17D8-A9A3-48DF-A0D8-46C300DF9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D941A3-D4B2-4FDF-A8E3-C061524F0D2B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12354815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3749A-3A64-40DD-8B8C-C60D9DD18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FF6A2-2B5C-4BB2-8E0C-3F414DC35F39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A33A8-CD44-48BC-88C0-25528C464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529F0-4490-451D-9B91-3F7655FED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FF5D5B-069C-4EA9-8730-8431794DCEAA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14051977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846161-91FF-4290-B45C-4DBBE0E89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EAA72-C2C6-4FB7-AFAD-2DAD352C1167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2FAE6-1D80-46BA-9FC4-63421878A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A688AF-72E1-4358-A8FA-30BCFB3AF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3DFAF7-6FAE-4C5E-9674-DE387D23E0B6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14700569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9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59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6pPr>
            <a:lvl7pPr marL="320040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7pPr>
            <a:lvl8pPr marL="365760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8pPr>
            <a:lvl9pPr marL="411480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59"/>
          <p:cNvSpPr txBox="1">
            <a:spLocks noGrp="1"/>
          </p:cNvSpPr>
          <p:nvPr>
            <p:ph type="sldNum" idx="12"/>
          </p:nvPr>
        </p:nvSpPr>
        <p:spPr>
          <a:xfrm>
            <a:off x="11095216" y="6414780"/>
            <a:ext cx="258585" cy="248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5987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1B11B-01F3-4C7A-820A-EFC24364B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549DA-D841-427B-B94D-5CC5B68BC1EF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82600-6706-44A3-A84A-96FAC73F3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8C0D2-5494-4B56-B4B6-B6D1CE081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4E17C0-DF76-4E28-B06F-186725687F96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4872870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1591D-66B0-4D60-BA68-8E63B8F2B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4276F-6ED5-41D0-A555-7578725B9C7A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555CD-97E3-4956-A478-D18A43CC1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DAB9B-D35C-408F-A204-62DEA2E4E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AAF0C1-75E4-4D42-A23F-4DF6902C66C1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6136921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70E0D-50BA-4092-8D0F-B384359F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F4645-21C8-47E1-9B16-454BE37CAB39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E9936-8E29-4F97-B841-6D8CF6E0D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0DE2A7-8403-4AA7-9A06-DB49AE4A4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9A4502-0295-45E2-99DC-B375BAD958F1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6194630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28CC47-B08D-441F-8D45-B0F75BE58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538B7-82D6-4929-BF8A-08F5725EB512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8504318-1D1B-4003-9A5C-B4741EAE3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75871C-9674-4A1E-A49B-1BDC74784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D4BB53-9C91-4B97-B95F-CC9354516FD5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11628914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20058DE-4643-40D1-BD72-62A887467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518CA-D036-4F7B-8462-416CC6D7CE56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9E0AD5-BFCE-49D9-8E7D-C5CBF6589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5B88E59-43F2-47BD-84E8-277EC13B8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A12B91-F035-441A-A1F8-D650B4DA5280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6981411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C78446F-2E81-4CB3-BAA1-AEF6C748A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AB479-AFA0-42D8-9958-5D1E63FE081F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3935D3D-7893-42B5-A642-AE6C15AD6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488C0BD-0409-43AB-BFEC-A6A90778B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C16DD3-60CA-493C-9464-77F5B93AA9C1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4335771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CC33897-1A3F-4AA2-8B46-A3B8F9362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94437-6EB4-42C5-98D5-A422AD2978FD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7A6A147-4418-4523-91F0-06534B69A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8A55531-1197-4C15-A5B9-CA0447007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BB01ED-BD8B-400C-8DA3-E868307E1B9D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39544645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CEC331F-A69E-413C-94D3-061F7CE46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30202-FDB9-4EC3-A2E2-458E6999C350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6855DA-6966-43D3-B723-9E95854AE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581497-39E2-4736-B3F8-992A307B6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4AD94-AD1B-4B2D-AB8B-70B58D22A8C8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3906008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PH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09EC8C4-9C4B-4594-962C-BCDEAF8CC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EC918-9594-45D0-991A-E3B4BB0C2A41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5371F81-DFE1-4139-A5C8-03CF29A03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B3A1BB7-00C3-4526-A8BC-99D03A908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651DD7-C3D1-4955-A08C-B2EC6E8E66F0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16102257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DCE83-D141-48F9-BF38-CC1D5ACA1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E1CF6-5DE7-41D0-B2D4-EFC0BD82AF24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1E12D-E0B1-4A87-A075-C20537418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01E08-4AF0-46D4-87A1-C1246F895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E47C4C-6796-4775-8C7E-58603F45CDBF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41861020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2F1F9-19CF-45FC-841A-B1463C839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55003-7E9A-4559-AF64-710AD37ACDEB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F7DAF-63B1-4803-88BD-F149515E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491AB-3390-44D0-85CA-5D8027691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15BBC-15E7-43CF-9A7B-91769DDDD154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9702982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9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59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6pPr>
            <a:lvl7pPr marL="320040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7pPr>
            <a:lvl8pPr marL="365760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8pPr>
            <a:lvl9pPr marL="411480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59"/>
          <p:cNvSpPr txBox="1">
            <a:spLocks noGrp="1"/>
          </p:cNvSpPr>
          <p:nvPr>
            <p:ph type="sldNum" idx="12"/>
          </p:nvPr>
        </p:nvSpPr>
        <p:spPr>
          <a:xfrm>
            <a:off x="11095216" y="6414780"/>
            <a:ext cx="258585" cy="248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66741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00BC8D4-639C-4EEF-A03B-A0F4F01C8734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6/24/2021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95216" y="6308126"/>
            <a:ext cx="258585" cy="461574"/>
          </a:xfrm>
        </p:spPr>
        <p:txBody>
          <a:bodyPr/>
          <a:lstStyle/>
          <a:p>
            <a:fld id="{D7A0A5A0-BACD-4D5E-80EC-5B570C7D14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F7FB6B6-C293-4A45-BC94-44E380DA94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00BC8D4-639C-4EEF-A03B-A0F4F01C8734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6/24/2021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EE31D85-DC9C-4BB3-8CBD-2201940A5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5216" y="6308126"/>
            <a:ext cx="258585" cy="461574"/>
          </a:xfrm>
        </p:spPr>
        <p:txBody>
          <a:bodyPr/>
          <a:lstStyle/>
          <a:p>
            <a:fld id="{D7A0A5A0-BACD-4D5E-80EC-5B570C7D14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316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EC55A41-D7DA-42E3-AB3D-7D46A9AA504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PH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EB5F396-48F5-4A34-BB84-2C02C1D7F15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PH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3642-DDDA-496B-9484-0F63A32AEB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B98B9ED-1D1C-4E23-B202-05AC24A058AB}" type="datetimeFigureOut">
              <a:rPr lang="en-PH" smtClean="0"/>
              <a:t>06/24/2021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3776C-F011-40E8-985B-F9178E11F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7BDF7F-FCEE-4955-A772-5C5937C392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721A4FBA-C27C-4ECE-9C50-3632AF9CBD1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563314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99" r:id="rId12"/>
    <p:sldLayoutId id="2147483700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4E37D783-2186-43F8-8D0D-E8947E0BAB3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PH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F88E7558-E01A-44D4-95CC-6A6EDB506C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PH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2AA25C-84B7-4375-8667-8A115A5C2E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7C7775B-B4F8-4238-B558-8943EF55433B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0EAF3-0421-4F92-9BD2-EC75470341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89F1A-2509-4B34-B2DA-2EE23DB5C8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7232225-2AC3-4569-B03F-577417103A5B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944735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98" r:id="rId12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>
            <a:extLst>
              <a:ext uri="{FF2B5EF4-FFF2-40B4-BE49-F238E27FC236}">
                <a16:creationId xmlns:a16="http://schemas.microsoft.com/office/drawing/2014/main" id="{A3258668-1255-4642-824C-33557C5AF5A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PH" altLang="en-US"/>
          </a:p>
        </p:txBody>
      </p:sp>
      <p:sp>
        <p:nvSpPr>
          <p:cNvPr id="3075" name="Text Placeholder 2">
            <a:extLst>
              <a:ext uri="{FF2B5EF4-FFF2-40B4-BE49-F238E27FC236}">
                <a16:creationId xmlns:a16="http://schemas.microsoft.com/office/drawing/2014/main" id="{2C67661C-3532-4C5E-850D-E045AB14BD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PH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1B794-F03F-4FC9-9F54-401073EC4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4CA576F-410C-48E7-8489-8F9AD2365012}" type="datetimeFigureOut">
              <a:rPr lang="en-PH"/>
              <a:pPr>
                <a:defRPr/>
              </a:pPr>
              <a:t>06/24/2021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69975-5AFA-49E9-B013-DC6D9F6259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40DD3-02A5-45CB-A12C-62D3841911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9D52AAF8-D0E1-4336-AA34-39CE29CBD5A2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15217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5" Type="http://schemas.openxmlformats.org/officeDocument/2006/relationships/hyperlink" Target="https://halalan.up.edu.ph/powers-and-devolved-services-of-local-government-units-lgus/" TargetMode="Externa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2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1296" y="885228"/>
            <a:ext cx="6350000" cy="3853485"/>
          </a:xfrm>
          <a:noFill/>
        </p:spPr>
        <p:txBody>
          <a:bodyPr>
            <a:noAutofit/>
          </a:bodyPr>
          <a:lstStyle/>
          <a:p>
            <a:r>
              <a:rPr lang="en-US" sz="5400" b="1" dirty="0">
                <a:latin typeface="Franklin Gothic Demi Cond" panose="020B0706030402020204" pitchFamily="34" charset="0"/>
                <a:cs typeface="Times New Roman" panose="02020603050405020304" pitchFamily="18" charset="0"/>
              </a:rPr>
              <a:t>IMPLEMENTATION OF THE SUPREME COURT DECISION </a:t>
            </a:r>
            <a:r>
              <a:rPr lang="en-US" sz="5400" b="1" dirty="0" smtClean="0">
                <a:latin typeface="Franklin Gothic Demi Cond" panose="020B0706030402020204" pitchFamily="34" charset="0"/>
                <a:cs typeface="Times New Roman" panose="02020603050405020304" pitchFamily="18" charset="0"/>
              </a:rPr>
              <a:t>ON THE MANDANAS-GARCIA PETITIONS</a:t>
            </a:r>
            <a:endParaRPr lang="en-PH" sz="3200" dirty="0">
              <a:effectLst>
                <a:reflection blurRad="101600" stA="73000" endPos="32000" dist="12700" dir="5400000" sy="-100000" algn="bl" rotWithShape="0"/>
              </a:effectLst>
              <a:latin typeface="Franklin Gothic Demi Cond" panose="020B07060304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blagunay\Desktop\Pub Icons (Others)\downloa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16" y="4897121"/>
            <a:ext cx="6350000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1296" y="5646714"/>
            <a:ext cx="60976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Franklin Gothic Medium Cond" panose="020B0606030402020204" pitchFamily="34" charset="0"/>
                <a:cs typeface="Times New Roman" panose="02020603050405020304" pitchFamily="18" charset="0"/>
              </a:rPr>
              <a:t>MA. EUNICE R. DELOS SANTOS</a:t>
            </a:r>
            <a:endParaRPr lang="en-PH" sz="2000" b="1" dirty="0">
              <a:latin typeface="Franklin Gothic Medium Cond" panose="020B06060304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PH" sz="1400" dirty="0">
                <a:latin typeface="Franklin Gothic Medium Cond" panose="020B0606030402020204" pitchFamily="34" charset="0"/>
                <a:cs typeface="Times New Roman" panose="02020603050405020304" pitchFamily="18" charset="0"/>
              </a:rPr>
              <a:t>DEPARTMENT OF BUDGET AND </a:t>
            </a:r>
            <a:r>
              <a:rPr lang="en-PH" sz="1400" dirty="0" smtClean="0">
                <a:latin typeface="Franklin Gothic Medium Cond" panose="020B0606030402020204" pitchFamily="34" charset="0"/>
                <a:cs typeface="Times New Roman" panose="02020603050405020304" pitchFamily="18" charset="0"/>
              </a:rPr>
              <a:t>MANAGEMENT</a:t>
            </a:r>
          </a:p>
          <a:p>
            <a:pPr algn="ctr"/>
            <a:r>
              <a:rPr lang="en-US" sz="1400" dirty="0" smtClean="0">
                <a:latin typeface="Franklin Gothic Medium Cond" panose="020B0606030402020204" pitchFamily="34" charset="0"/>
                <a:cs typeface="Times New Roman" panose="02020603050405020304" pitchFamily="18" charset="0"/>
              </a:rPr>
              <a:t>MIMAROPA REGIONAL OFFICE</a:t>
            </a:r>
            <a:endParaRPr lang="en-PH" sz="1400" dirty="0">
              <a:latin typeface="Franklin Gothic Medium Cond" panose="020B06060304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972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A5C66D9B-0727-4F8E-B9EE-5F32165A994D}"/>
              </a:ext>
            </a:extLst>
          </p:cNvPr>
          <p:cNvCxnSpPr>
            <a:cxnSpLocks/>
          </p:cNvCxnSpPr>
          <p:nvPr/>
        </p:nvCxnSpPr>
        <p:spPr>
          <a:xfrm>
            <a:off x="5122658" y="3775772"/>
            <a:ext cx="6626952" cy="0"/>
          </a:xfrm>
          <a:prstGeom prst="line">
            <a:avLst/>
          </a:prstGeom>
          <a:ln w="15875">
            <a:solidFill>
              <a:srgbClr val="002060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48FC47C-0B6D-4549-A076-B390861D4450}"/>
              </a:ext>
            </a:extLst>
          </p:cNvPr>
          <p:cNvCxnSpPr>
            <a:cxnSpLocks/>
          </p:cNvCxnSpPr>
          <p:nvPr/>
        </p:nvCxnSpPr>
        <p:spPr>
          <a:xfrm>
            <a:off x="5619901" y="2137483"/>
            <a:ext cx="6101769" cy="0"/>
          </a:xfrm>
          <a:prstGeom prst="line">
            <a:avLst/>
          </a:prstGeom>
          <a:ln w="15875">
            <a:solidFill>
              <a:srgbClr val="002060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2132554" y="3456672"/>
            <a:ext cx="4015249" cy="700100"/>
            <a:chOff x="3515603" y="2388529"/>
            <a:chExt cx="2260883" cy="755611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6" name="Pentagon 25"/>
            <p:cNvSpPr/>
            <p:nvPr/>
          </p:nvSpPr>
          <p:spPr>
            <a:xfrm>
              <a:off x="3718783" y="2388529"/>
              <a:ext cx="2057703" cy="692209"/>
            </a:xfrm>
            <a:prstGeom prst="homePlate">
              <a:avLst/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 dirty="0"/>
            </a:p>
          </p:txBody>
        </p:sp>
        <p:sp>
          <p:nvSpPr>
            <p:cNvPr id="27" name="Pentagon 26"/>
            <p:cNvSpPr/>
            <p:nvPr/>
          </p:nvSpPr>
          <p:spPr>
            <a:xfrm>
              <a:off x="3515603" y="2452025"/>
              <a:ext cx="2057658" cy="692115"/>
            </a:xfrm>
            <a:prstGeom prst="homePlat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 dirty="0"/>
            </a:p>
          </p:txBody>
        </p: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2176119" y="1834303"/>
            <a:ext cx="4365163" cy="665986"/>
            <a:chOff x="4114237" y="938872"/>
            <a:chExt cx="2253509" cy="755611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9" name="Pentagon 28"/>
            <p:cNvSpPr/>
            <p:nvPr/>
          </p:nvSpPr>
          <p:spPr>
            <a:xfrm>
              <a:off x="4316755" y="938872"/>
              <a:ext cx="2050991" cy="692209"/>
            </a:xfrm>
            <a:prstGeom prst="homePlat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 dirty="0"/>
            </a:p>
          </p:txBody>
        </p:sp>
        <p:sp>
          <p:nvSpPr>
            <p:cNvPr id="30" name="Pentagon 29"/>
            <p:cNvSpPr/>
            <p:nvPr/>
          </p:nvSpPr>
          <p:spPr>
            <a:xfrm>
              <a:off x="4114237" y="1002369"/>
              <a:ext cx="2050376" cy="692114"/>
            </a:xfrm>
            <a:prstGeom prst="homePlat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 dirty="0"/>
            </a:p>
          </p:txBody>
        </p:sp>
      </p:grpSp>
      <p:sp>
        <p:nvSpPr>
          <p:cNvPr id="20" name="Freeform 19"/>
          <p:cNvSpPr/>
          <p:nvPr/>
        </p:nvSpPr>
        <p:spPr>
          <a:xfrm>
            <a:off x="18635" y="670561"/>
            <a:ext cx="5082016" cy="5516880"/>
          </a:xfrm>
          <a:custGeom>
            <a:avLst/>
            <a:gdLst>
              <a:gd name="connsiteX0" fmla="*/ 4939469 w 4939469"/>
              <a:gd name="connsiteY0" fmla="*/ 8545 h 6947730"/>
              <a:gd name="connsiteX1" fmla="*/ 0 w 4939469"/>
              <a:gd name="connsiteY1" fmla="*/ 0 h 6947730"/>
              <a:gd name="connsiteX2" fmla="*/ 0 w 4939469"/>
              <a:gd name="connsiteY2" fmla="*/ 6947730 h 6947730"/>
              <a:gd name="connsiteX3" fmla="*/ 2333002 w 4939469"/>
              <a:gd name="connsiteY3" fmla="*/ 6905001 h 6947730"/>
              <a:gd name="connsiteX4" fmla="*/ 4939469 w 4939469"/>
              <a:gd name="connsiteY4" fmla="*/ 8545 h 6947730"/>
              <a:gd name="connsiteX0" fmla="*/ 4939469 w 4939469"/>
              <a:gd name="connsiteY0" fmla="*/ 8545 h 8042238"/>
              <a:gd name="connsiteX1" fmla="*/ 0 w 4939469"/>
              <a:gd name="connsiteY1" fmla="*/ 0 h 8042238"/>
              <a:gd name="connsiteX2" fmla="*/ 0 w 4939469"/>
              <a:gd name="connsiteY2" fmla="*/ 6947730 h 8042238"/>
              <a:gd name="connsiteX3" fmla="*/ 1902697 w 4939469"/>
              <a:gd name="connsiteY3" fmla="*/ 8042238 h 8042238"/>
              <a:gd name="connsiteX4" fmla="*/ 4939469 w 4939469"/>
              <a:gd name="connsiteY4" fmla="*/ 8545 h 8042238"/>
              <a:gd name="connsiteX0" fmla="*/ 4939469 w 4939469"/>
              <a:gd name="connsiteY0" fmla="*/ 8545 h 8113955"/>
              <a:gd name="connsiteX1" fmla="*/ 0 w 4939469"/>
              <a:gd name="connsiteY1" fmla="*/ 0 h 8113955"/>
              <a:gd name="connsiteX2" fmla="*/ 0 w 4939469"/>
              <a:gd name="connsiteY2" fmla="*/ 6947730 h 8113955"/>
              <a:gd name="connsiteX3" fmla="*/ 1882207 w 4939469"/>
              <a:gd name="connsiteY3" fmla="*/ 8113955 h 8113955"/>
              <a:gd name="connsiteX4" fmla="*/ 4939469 w 4939469"/>
              <a:gd name="connsiteY4" fmla="*/ 8545 h 8113955"/>
              <a:gd name="connsiteX0" fmla="*/ 4939469 w 4939469"/>
              <a:gd name="connsiteY0" fmla="*/ 8545 h 8136194"/>
              <a:gd name="connsiteX1" fmla="*/ 0 w 4939469"/>
              <a:gd name="connsiteY1" fmla="*/ 0 h 8136194"/>
              <a:gd name="connsiteX2" fmla="*/ 0 w 4939469"/>
              <a:gd name="connsiteY2" fmla="*/ 8136194 h 8136194"/>
              <a:gd name="connsiteX3" fmla="*/ 1882207 w 4939469"/>
              <a:gd name="connsiteY3" fmla="*/ 8113955 h 8136194"/>
              <a:gd name="connsiteX4" fmla="*/ 4939469 w 4939469"/>
              <a:gd name="connsiteY4" fmla="*/ 8545 h 8136194"/>
              <a:gd name="connsiteX0" fmla="*/ 5380020 w 5380020"/>
              <a:gd name="connsiteY0" fmla="*/ 0 h 9305867"/>
              <a:gd name="connsiteX1" fmla="*/ 0 w 5380020"/>
              <a:gd name="connsiteY1" fmla="*/ 1169673 h 9305867"/>
              <a:gd name="connsiteX2" fmla="*/ 0 w 5380020"/>
              <a:gd name="connsiteY2" fmla="*/ 9305867 h 9305867"/>
              <a:gd name="connsiteX3" fmla="*/ 1882207 w 5380020"/>
              <a:gd name="connsiteY3" fmla="*/ 9283628 h 9305867"/>
              <a:gd name="connsiteX4" fmla="*/ 5380020 w 5380020"/>
              <a:gd name="connsiteY4" fmla="*/ 0 h 9305867"/>
              <a:gd name="connsiteX0" fmla="*/ 5380020 w 5380020"/>
              <a:gd name="connsiteY0" fmla="*/ 8544 h 9314411"/>
              <a:gd name="connsiteX1" fmla="*/ 10245 w 5380020"/>
              <a:gd name="connsiteY1" fmla="*/ 0 h 9314411"/>
              <a:gd name="connsiteX2" fmla="*/ 0 w 5380020"/>
              <a:gd name="connsiteY2" fmla="*/ 9314411 h 9314411"/>
              <a:gd name="connsiteX3" fmla="*/ 1882207 w 5380020"/>
              <a:gd name="connsiteY3" fmla="*/ 9292172 h 9314411"/>
              <a:gd name="connsiteX4" fmla="*/ 5380020 w 5380020"/>
              <a:gd name="connsiteY4" fmla="*/ 8544 h 9314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0020" h="9314411">
                <a:moveTo>
                  <a:pt x="5380020" y="8544"/>
                </a:moveTo>
                <a:lnTo>
                  <a:pt x="10245" y="0"/>
                </a:lnTo>
                <a:lnTo>
                  <a:pt x="0" y="9314411"/>
                </a:lnTo>
                <a:lnTo>
                  <a:pt x="1882207" y="9292172"/>
                </a:lnTo>
                <a:lnTo>
                  <a:pt x="5380020" y="854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 dirty="0"/>
          </a:p>
        </p:txBody>
      </p:sp>
      <p:pic>
        <p:nvPicPr>
          <p:cNvPr id="21" name="Picture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41749">
            <a:off x="2369" y="2641901"/>
            <a:ext cx="8446579" cy="1114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60"/>
          <p:cNvSpPr txBox="1">
            <a:spLocks noChangeArrowheads="1"/>
          </p:cNvSpPr>
          <p:nvPr/>
        </p:nvSpPr>
        <p:spPr bwMode="auto">
          <a:xfrm>
            <a:off x="101461" y="1120676"/>
            <a:ext cx="3860939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400" b="1" dirty="0">
                <a:latin typeface="Franklin Gothic Demi Cond" panose="020B0706030402020204" pitchFamily="34" charset="0"/>
                <a:ea typeface="Adobe Gothic Std B"/>
                <a:cs typeface="Arial" panose="020B0604020202020204" pitchFamily="34" charset="0"/>
              </a:rPr>
              <a:t>OUTLINE OF PRESENTATION</a:t>
            </a:r>
          </a:p>
        </p:txBody>
      </p:sp>
      <p:sp>
        <p:nvSpPr>
          <p:cNvPr id="35" name="Text 61">
            <a:extLst>
              <a:ext uri="{FF2B5EF4-FFF2-40B4-BE49-F238E27FC236}">
                <a16:creationId xmlns:a16="http://schemas.microsoft.com/office/drawing/2014/main" id="{F495DD85-0401-4D45-9A33-85EC5E7F4345}"/>
              </a:ext>
            </a:extLst>
          </p:cNvPr>
          <p:cNvSpPr txBox="1"/>
          <p:nvPr/>
        </p:nvSpPr>
        <p:spPr bwMode="auto">
          <a:xfrm>
            <a:off x="6541283" y="4932264"/>
            <a:ext cx="5087551" cy="1222570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>
              <a:buNone/>
              <a:defRPr/>
            </a:pPr>
            <a:endParaRPr lang="en-US" sz="2400" dirty="0" smtClean="0">
              <a:solidFill>
                <a:srgbClr val="2A1304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41" name="Text 52">
            <a:extLst>
              <a:ext uri="{FF2B5EF4-FFF2-40B4-BE49-F238E27FC236}">
                <a16:creationId xmlns:a16="http://schemas.microsoft.com/office/drawing/2014/main" id="{D058B27D-8AFC-4551-9C60-78B1C5F30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5059" y="1662090"/>
            <a:ext cx="546292" cy="44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500" dirty="0">
                <a:solidFill>
                  <a:srgbClr val="2A1304"/>
                </a:solidFill>
                <a:latin typeface="Franklin Gothic Demi Cond" panose="020B0706030402020204" pitchFamily="34" charset="0"/>
              </a:rPr>
              <a:t>1</a:t>
            </a:r>
          </a:p>
        </p:txBody>
      </p:sp>
      <p:sp>
        <p:nvSpPr>
          <p:cNvPr id="48" name="Text 52">
            <a:extLst>
              <a:ext uri="{FF2B5EF4-FFF2-40B4-BE49-F238E27FC236}">
                <a16:creationId xmlns:a16="http://schemas.microsoft.com/office/drawing/2014/main" id="{AA61D14A-67A0-40B7-98E4-3DB866CE6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1282" y="3312983"/>
            <a:ext cx="403360" cy="40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500" dirty="0">
                <a:solidFill>
                  <a:srgbClr val="2A1304"/>
                </a:solidFill>
                <a:latin typeface="Franklin Gothic Demi Cond" panose="020B0706030402020204" pitchFamily="34" charset="0"/>
              </a:rPr>
              <a:t>2</a:t>
            </a:r>
          </a:p>
        </p:txBody>
      </p:sp>
      <p:sp>
        <p:nvSpPr>
          <p:cNvPr id="49" name="Text 61">
            <a:extLst>
              <a:ext uri="{FF2B5EF4-FFF2-40B4-BE49-F238E27FC236}">
                <a16:creationId xmlns:a16="http://schemas.microsoft.com/office/drawing/2014/main" id="{112DF283-A24F-4A93-A0A0-BEB44CE835EF}"/>
              </a:ext>
            </a:extLst>
          </p:cNvPr>
          <p:cNvSpPr txBox="1"/>
          <p:nvPr/>
        </p:nvSpPr>
        <p:spPr bwMode="auto">
          <a:xfrm>
            <a:off x="6545058" y="3775772"/>
            <a:ext cx="4938347" cy="1433722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en-US" sz="2400" dirty="0">
                <a:solidFill>
                  <a:srgbClr val="2A1304"/>
                </a:solidFill>
                <a:latin typeface="Franklin Gothic Medium Cond" panose="020B0606030402020204" pitchFamily="34" charset="0"/>
              </a:rPr>
              <a:t>Executive Order No. 138 on Full Devolution of Functions and Services to LGUs</a:t>
            </a:r>
          </a:p>
        </p:txBody>
      </p:sp>
      <p:sp>
        <p:nvSpPr>
          <p:cNvPr id="63" name="Text 61">
            <a:extLst>
              <a:ext uri="{FF2B5EF4-FFF2-40B4-BE49-F238E27FC236}">
                <a16:creationId xmlns:a16="http://schemas.microsoft.com/office/drawing/2014/main" id="{EEA2F693-B99D-4592-9D5B-8B6957AE3FC2}"/>
              </a:ext>
            </a:extLst>
          </p:cNvPr>
          <p:cNvSpPr txBox="1"/>
          <p:nvPr/>
        </p:nvSpPr>
        <p:spPr bwMode="auto">
          <a:xfrm>
            <a:off x="6589687" y="2244603"/>
            <a:ext cx="5159923" cy="962293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>
              <a:defRPr/>
            </a:pPr>
            <a:r>
              <a:rPr lang="en-US" sz="2400" dirty="0">
                <a:solidFill>
                  <a:srgbClr val="2A1304"/>
                </a:solidFill>
                <a:latin typeface="Franklin Gothic Medium Cond" panose="020B0606030402020204" pitchFamily="34" charset="0"/>
              </a:rPr>
              <a:t>Internal Revenue Allotment and the Supreme Court Ruling </a:t>
            </a:r>
            <a:r>
              <a:rPr lang="en-US" sz="2400" dirty="0" smtClean="0">
                <a:solidFill>
                  <a:srgbClr val="2A1304"/>
                </a:solidFill>
                <a:latin typeface="Franklin Gothic Medium Cond" panose="020B0606030402020204" pitchFamily="34" charset="0"/>
              </a:rPr>
              <a:t>in </a:t>
            </a:r>
            <a:r>
              <a:rPr lang="en-US" sz="2400" dirty="0">
                <a:solidFill>
                  <a:srgbClr val="2A1304"/>
                </a:solidFill>
                <a:latin typeface="Franklin Gothic Medium Cond" panose="020B0606030402020204" pitchFamily="34" charset="0"/>
              </a:rPr>
              <a:t>the Mandanas Case</a:t>
            </a:r>
          </a:p>
        </p:txBody>
      </p:sp>
    </p:spTree>
    <p:extLst>
      <p:ext uri="{BB962C8B-B14F-4D97-AF65-F5344CB8AC3E}">
        <p14:creationId xmlns:p14="http://schemas.microsoft.com/office/powerpoint/2010/main" val="13494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1" grpId="0"/>
      <p:bldP spid="48" grpId="0"/>
      <p:bldP spid="49" grpId="0"/>
      <p:bldP spid="6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1856740"/>
            <a:ext cx="10972800" cy="2311400"/>
          </a:xfrm>
          <a:noFill/>
        </p:spPr>
        <p:txBody>
          <a:bodyPr>
            <a:no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2A1304"/>
                </a:solidFill>
                <a:latin typeface="Franklin Gothic Demi Cond" panose="020B0706030402020204" pitchFamily="34" charset="0"/>
              </a:rPr>
              <a:t>INTERNAL REVENUE ALLOTMENT </a:t>
            </a:r>
            <a:br>
              <a:rPr lang="en-US" sz="5400" b="1" dirty="0">
                <a:solidFill>
                  <a:srgbClr val="2A1304"/>
                </a:solidFill>
                <a:latin typeface="Franklin Gothic Demi Cond" panose="020B0706030402020204" pitchFamily="34" charset="0"/>
              </a:rPr>
            </a:br>
            <a:r>
              <a:rPr lang="en-US" sz="5400" b="1" dirty="0">
                <a:solidFill>
                  <a:srgbClr val="2A1304"/>
                </a:solidFill>
                <a:latin typeface="Franklin Gothic Demi Cond" panose="020B0706030402020204" pitchFamily="34" charset="0"/>
              </a:rPr>
              <a:t>AND THE SUPREME COURT RULING </a:t>
            </a:r>
            <a:br>
              <a:rPr lang="en-US" sz="5400" b="1" dirty="0">
                <a:solidFill>
                  <a:srgbClr val="2A1304"/>
                </a:solidFill>
                <a:latin typeface="Franklin Gothic Demi Cond" panose="020B0706030402020204" pitchFamily="34" charset="0"/>
              </a:rPr>
            </a:br>
            <a:r>
              <a:rPr lang="en-US" sz="5400" b="1" dirty="0">
                <a:solidFill>
                  <a:srgbClr val="2A1304"/>
                </a:solidFill>
                <a:latin typeface="Franklin Gothic Demi Cond" panose="020B0706030402020204" pitchFamily="34" charset="0"/>
              </a:rPr>
              <a:t>O</a:t>
            </a:r>
            <a:r>
              <a:rPr lang="en-US" sz="5400" b="1" dirty="0" smtClean="0">
                <a:solidFill>
                  <a:srgbClr val="2A1304"/>
                </a:solidFill>
                <a:latin typeface="Franklin Gothic Demi Cond" panose="020B0706030402020204" pitchFamily="34" charset="0"/>
              </a:rPr>
              <a:t>N </a:t>
            </a:r>
            <a:r>
              <a:rPr lang="en-US" sz="5400" b="1" dirty="0">
                <a:solidFill>
                  <a:srgbClr val="2A1304"/>
                </a:solidFill>
                <a:latin typeface="Franklin Gothic Demi Cond" panose="020B0706030402020204" pitchFamily="34" charset="0"/>
              </a:rPr>
              <a:t>THE MANDANAS CASE</a:t>
            </a:r>
          </a:p>
        </p:txBody>
      </p:sp>
    </p:spTree>
    <p:extLst>
      <p:ext uri="{BB962C8B-B14F-4D97-AF65-F5344CB8AC3E}">
        <p14:creationId xmlns:p14="http://schemas.microsoft.com/office/powerpoint/2010/main" val="357889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4"/>
          <p:cNvSpPr txBox="1">
            <a:spLocks/>
          </p:cNvSpPr>
          <p:nvPr/>
        </p:nvSpPr>
        <p:spPr>
          <a:xfrm>
            <a:off x="152400" y="785483"/>
            <a:ext cx="11887200" cy="763801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PH" sz="4200" b="1" dirty="0">
                <a:latin typeface="Franklin Gothic Demi Cond"/>
                <a:cs typeface="Times New Roman"/>
              </a:rPr>
              <a:t>IRA AND THE SC RULING ON THE MANDANAS CASE</a:t>
            </a:r>
          </a:p>
        </p:txBody>
      </p:sp>
      <p:sp>
        <p:nvSpPr>
          <p:cNvPr id="21" name="Text Placeholder 30"/>
          <p:cNvSpPr txBox="1">
            <a:spLocks/>
          </p:cNvSpPr>
          <p:nvPr/>
        </p:nvSpPr>
        <p:spPr>
          <a:xfrm>
            <a:off x="553557" y="2448561"/>
            <a:ext cx="5745644" cy="3383280"/>
          </a:xfrm>
          <a:prstGeom prst="rect">
            <a:avLst/>
          </a:prstGeom>
        </p:spPr>
        <p:txBody>
          <a:bodyPr anchor="t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500" dirty="0">
                <a:latin typeface="Franklin Gothic Medium Cond" panose="020B0606030402020204" pitchFamily="34" charset="0"/>
                <a:ea typeface="MS PGothic"/>
              </a:rPr>
              <a:t>LGUs shall have a just share, as determined by law, in the national taxes which shall be automatically released to them.</a:t>
            </a:r>
          </a:p>
          <a:p>
            <a:pPr algn="just"/>
            <a:endParaRPr lang="en-US" sz="700" dirty="0">
              <a:latin typeface="Franklin Gothic Medium Cond" panose="020B0606030402020204" pitchFamily="34" charset="0"/>
            </a:endParaRPr>
          </a:p>
          <a:p>
            <a:pPr algn="just"/>
            <a:r>
              <a:rPr lang="en-US" sz="2500" dirty="0">
                <a:latin typeface="Franklin Gothic Medium Cond" panose="020B0606030402020204" pitchFamily="34" charset="0"/>
                <a:ea typeface="MS PGothic"/>
              </a:rPr>
              <a:t>Forty percent (40%) of the share in the national internal revenue taxes (NIRT) based on the collection of the third fiscal year preceding the current fiscal year will be given to LGUs </a:t>
            </a:r>
            <a:endParaRPr lang="en-US" sz="2500" i="1" dirty="0">
              <a:latin typeface="Franklin Gothic Medium Cond" panose="020B0606030402020204" pitchFamily="34" charset="0"/>
              <a:ea typeface="MS PGothic"/>
            </a:endParaRPr>
          </a:p>
        </p:txBody>
      </p:sp>
      <p:sp>
        <p:nvSpPr>
          <p:cNvPr id="22" name="Text Placeholder 30"/>
          <p:cNvSpPr txBox="1">
            <a:spLocks/>
          </p:cNvSpPr>
          <p:nvPr/>
        </p:nvSpPr>
        <p:spPr>
          <a:xfrm>
            <a:off x="228600" y="1838961"/>
            <a:ext cx="9906000" cy="374075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b="1" dirty="0">
                <a:latin typeface="Franklin Gothic Medium Cond" panose="020B0606030402020204" pitchFamily="34" charset="0"/>
              </a:rPr>
              <a:t>INTERNAL REVENUE ALLOTMENT</a:t>
            </a:r>
            <a:endParaRPr lang="en-PH" b="1" dirty="0">
              <a:latin typeface="Franklin Gothic Medium Cond" panose="020B0606030402020204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80D911A-4CF7-4DA4-8C29-F906D16983F9}"/>
              </a:ext>
            </a:extLst>
          </p:cNvPr>
          <p:cNvGraphicFramePr/>
          <p:nvPr/>
        </p:nvGraphicFramePr>
        <p:xfrm>
          <a:off x="6426363" y="1815142"/>
          <a:ext cx="5537037" cy="4182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6247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4"/>
          <p:cNvSpPr txBox="1">
            <a:spLocks/>
          </p:cNvSpPr>
          <p:nvPr/>
        </p:nvSpPr>
        <p:spPr>
          <a:xfrm>
            <a:off x="152400" y="785483"/>
            <a:ext cx="11887200" cy="763801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PH" sz="4200" b="1" dirty="0">
                <a:latin typeface="Franklin Gothic Demi Cond"/>
                <a:cs typeface="Times New Roman"/>
              </a:rPr>
              <a:t>IRA AND THE SC RULING ON THE MANDANAS CASE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F71E272A-7540-4772-8A2A-321D8D324603}"/>
              </a:ext>
            </a:extLst>
          </p:cNvPr>
          <p:cNvSpPr txBox="1">
            <a:spLocks/>
          </p:cNvSpPr>
          <p:nvPr/>
        </p:nvSpPr>
        <p:spPr>
          <a:xfrm>
            <a:off x="428948" y="2417142"/>
            <a:ext cx="11499532" cy="1381746"/>
          </a:xfrm>
          <a:prstGeom prst="rect">
            <a:avLst/>
          </a:prstGeom>
        </p:spPr>
        <p:txBody>
          <a:bodyPr anchor="t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400" dirty="0">
                <a:latin typeface="Franklin Gothic Medium Cond" panose="020B0606030402020204" pitchFamily="34" charset="0"/>
                <a:ea typeface="MS PGothic"/>
              </a:rPr>
              <a:t>The Supreme Court (SC) ruled </a:t>
            </a:r>
            <a:r>
              <a:rPr lang="en-US" sz="2400" b="1" u="sng" dirty="0">
                <a:latin typeface="Franklin Gothic Medium Cond" panose="020B0606030402020204" pitchFamily="34" charset="0"/>
                <a:ea typeface="MS PGothic"/>
              </a:rPr>
              <a:t>that the just share of LGUs from the national taxes is not limited to “national internal revenue taxes”</a:t>
            </a:r>
            <a:r>
              <a:rPr lang="en-US" sz="2400" dirty="0">
                <a:latin typeface="Franklin Gothic Medium Cond" panose="020B0606030402020204" pitchFamily="34" charset="0"/>
                <a:ea typeface="MS PGothic"/>
              </a:rPr>
              <a:t> collected by the Bureau of Internal Revenue (BIR) but includes collections (customs duties) by the Bureau of Customs (BOC).  </a:t>
            </a:r>
            <a:endParaRPr lang="en-US" sz="2400" dirty="0">
              <a:latin typeface="Franklin Gothic Medium Cond" panose="020B0606030402020204" pitchFamily="34" charset="0"/>
            </a:endParaRPr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BBDBDCE0-B062-428F-AE0C-1ACC156A4713}"/>
              </a:ext>
            </a:extLst>
          </p:cNvPr>
          <p:cNvSpPr txBox="1">
            <a:spLocks/>
          </p:cNvSpPr>
          <p:nvPr/>
        </p:nvSpPr>
        <p:spPr>
          <a:xfrm>
            <a:off x="235113" y="1812123"/>
            <a:ext cx="11468100" cy="453022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3200" b="1" dirty="0">
                <a:latin typeface="Franklin Gothic Medium Cond" panose="020B0606030402020204" pitchFamily="34" charset="0"/>
              </a:rPr>
              <a:t>SUPREME COURT RULING ON THE MANDANAS CASE</a:t>
            </a:r>
            <a:endParaRPr lang="en-PH" sz="3200" b="1" dirty="0">
              <a:latin typeface="Franklin Gothic Medium Cond" panose="020B0606030402020204" pitchFamily="34" charset="0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0ADA6CD-7058-43DC-B80E-235103A0AD5E}"/>
              </a:ext>
            </a:extLst>
          </p:cNvPr>
          <p:cNvGraphicFramePr/>
          <p:nvPr/>
        </p:nvGraphicFramePr>
        <p:xfrm>
          <a:off x="6781704" y="3535680"/>
          <a:ext cx="4677904" cy="2669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2B10B9D5-DB78-4E67-AED4-DBA141C88B33}"/>
              </a:ext>
            </a:extLst>
          </p:cNvPr>
          <p:cNvGrpSpPr/>
          <p:nvPr/>
        </p:nvGrpSpPr>
        <p:grpSpPr>
          <a:xfrm>
            <a:off x="1209912" y="3372411"/>
            <a:ext cx="5064417" cy="2822026"/>
            <a:chOff x="1209912" y="3372411"/>
            <a:chExt cx="5064417" cy="2822026"/>
          </a:xfrm>
        </p:grpSpPr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AE9AD8FC-F632-46C8-BDA3-166358BB77AE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209912" y="3372411"/>
            <a:ext cx="4677904" cy="25732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A762EA4-CD6E-4213-952E-1E833EC91186}"/>
                </a:ext>
              </a:extLst>
            </p:cNvPr>
            <p:cNvSpPr txBox="1"/>
            <p:nvPr/>
          </p:nvSpPr>
          <p:spPr>
            <a:xfrm>
              <a:off x="1700701" y="5909744"/>
              <a:ext cx="1235539" cy="28469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2">
                      <a:lumMod val="75000"/>
                    </a:schemeClr>
                  </a:solidFill>
                  <a:latin typeface="Franklin Gothic Medium Cond" panose="020B0606030402020204" pitchFamily="34" charset="0"/>
                </a:rPr>
                <a:t>NATIONAL TAXES</a:t>
              </a:r>
              <a:endParaRPr lang="en-US" sz="1400" dirty="0">
                <a:solidFill>
                  <a:schemeClr val="tx2">
                    <a:lumMod val="75000"/>
                  </a:schemeClr>
                </a:solidFill>
                <a:latin typeface="Franklin Gothic Medium Cond" panose="020B0606030402020204" pitchFamily="34" charset="0"/>
                <a:cs typeface="Calibri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4EE0447-55F2-4FDE-8435-70DF3CD3F716}"/>
                </a:ext>
              </a:extLst>
            </p:cNvPr>
            <p:cNvSpPr txBox="1"/>
            <p:nvPr/>
          </p:nvSpPr>
          <p:spPr>
            <a:xfrm>
              <a:off x="4465978" y="4663262"/>
              <a:ext cx="1104183" cy="25391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200" dirty="0">
                  <a:solidFill>
                    <a:schemeClr val="bg1"/>
                  </a:solidFill>
                </a:rPr>
                <a:t>IRA</a:t>
              </a:r>
              <a:endParaRPr lang="en-US" sz="1200" dirty="0">
                <a:solidFill>
                  <a:schemeClr val="bg1"/>
                </a:solidFill>
                <a:cs typeface="Calibri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3D7FCAB-56C9-4358-8C20-DB7C459654D4}"/>
                </a:ext>
              </a:extLst>
            </p:cNvPr>
            <p:cNvSpPr txBox="1"/>
            <p:nvPr/>
          </p:nvSpPr>
          <p:spPr>
            <a:xfrm>
              <a:off x="5170146" y="5177491"/>
              <a:ext cx="1104183" cy="25391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200" dirty="0">
                  <a:solidFill>
                    <a:schemeClr val="bg1"/>
                  </a:solidFill>
                </a:rPr>
                <a:t>NG</a:t>
              </a:r>
              <a:endParaRPr lang="en-US" sz="1200" dirty="0">
                <a:solidFill>
                  <a:schemeClr val="bg1"/>
                </a:solidFill>
                <a:cs typeface="Calibri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7CDA67B-C94D-40CF-82A3-AACF712891DD}"/>
                </a:ext>
              </a:extLst>
            </p:cNvPr>
            <p:cNvSpPr txBox="1"/>
            <p:nvPr/>
          </p:nvSpPr>
          <p:spPr>
            <a:xfrm>
              <a:off x="2102679" y="3566160"/>
              <a:ext cx="2363299" cy="31547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2">
                      <a:lumMod val="25000"/>
                    </a:schemeClr>
                  </a:solidFill>
                  <a:latin typeface="Franklin Gothic Medium Cond" panose="020B0606030402020204" pitchFamily="34" charset="0"/>
                </a:rPr>
                <a:t>BEFORE MANDANAS RULING</a:t>
              </a:r>
              <a:endParaRPr lang="en-US" sz="1600" b="1" dirty="0">
                <a:solidFill>
                  <a:schemeClr val="bg2">
                    <a:lumMod val="25000"/>
                  </a:schemeClr>
                </a:solidFill>
                <a:latin typeface="Franklin Gothic Medium Cond" panose="020B0606030402020204" pitchFamily="34" charset="0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186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4"/>
          <p:cNvSpPr txBox="1">
            <a:spLocks/>
          </p:cNvSpPr>
          <p:nvPr/>
        </p:nvSpPr>
        <p:spPr>
          <a:xfrm>
            <a:off x="220223" y="1021458"/>
            <a:ext cx="11751554" cy="7638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200" b="1" dirty="0">
                <a:latin typeface="Franklin Gothic Demi Cond"/>
                <a:cs typeface="Times New Roman"/>
              </a:rPr>
              <a:t>FULL DEVOLUTION </a:t>
            </a:r>
            <a:r>
              <a:rPr lang="en-US" sz="4200" b="1" dirty="0" smtClean="0">
                <a:latin typeface="Franklin Gothic Demi Cond"/>
                <a:cs typeface="Times New Roman"/>
              </a:rPr>
              <a:t>AS A </a:t>
            </a:r>
            <a:r>
              <a:rPr lang="en-US" sz="4200" b="1" dirty="0">
                <a:latin typeface="Franklin Gothic Demi Cond"/>
                <a:cs typeface="Times New Roman"/>
              </a:rPr>
              <a:t>MEASURE TO MITIGATE </a:t>
            </a:r>
            <a:r>
              <a:rPr lang="en-US" sz="4200" b="1" dirty="0" smtClean="0">
                <a:latin typeface="Franklin Gothic Demi Cond"/>
                <a:cs typeface="Times New Roman"/>
              </a:rPr>
              <a:t>THE FISCAL IMPACT </a:t>
            </a:r>
            <a:r>
              <a:rPr lang="en-US" sz="4200" b="1" dirty="0">
                <a:latin typeface="Franklin Gothic Demi Cond"/>
                <a:cs typeface="Times New Roman"/>
              </a:rPr>
              <a:t>OF T</a:t>
            </a:r>
            <a:r>
              <a:rPr lang="en-US" sz="4200" b="1" dirty="0" smtClean="0">
                <a:latin typeface="Franklin Gothic Demi Cond"/>
                <a:cs typeface="Times New Roman"/>
              </a:rPr>
              <a:t>HE </a:t>
            </a:r>
            <a:r>
              <a:rPr lang="en-US" sz="4200" b="1" dirty="0">
                <a:latin typeface="Franklin Gothic Demi Cond"/>
                <a:cs typeface="Times New Roman"/>
              </a:rPr>
              <a:t>MANDANAS </a:t>
            </a:r>
            <a:r>
              <a:rPr lang="en-US" sz="4200" b="1" dirty="0" smtClean="0">
                <a:latin typeface="Franklin Gothic Demi Cond"/>
                <a:cs typeface="Times New Roman"/>
              </a:rPr>
              <a:t>RULING</a:t>
            </a:r>
            <a:endParaRPr lang="en-US" sz="4200" b="1" dirty="0">
              <a:latin typeface="Franklin Gothic Demi Cond"/>
              <a:cs typeface="Times New Roman"/>
            </a:endParaRP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F09A8359-F994-4EA2-8B68-4A388118166A}"/>
              </a:ext>
            </a:extLst>
          </p:cNvPr>
          <p:cNvSpPr txBox="1">
            <a:spLocks/>
          </p:cNvSpPr>
          <p:nvPr/>
        </p:nvSpPr>
        <p:spPr>
          <a:xfrm>
            <a:off x="314141" y="2383505"/>
            <a:ext cx="5356121" cy="3014407"/>
          </a:xfrm>
          <a:prstGeom prst="rect">
            <a:avLst/>
          </a:prstGeom>
        </p:spPr>
        <p:txBody>
          <a:bodyPr anchor="t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indent="-214313" algn="just">
              <a:spcBef>
                <a:spcPts val="422"/>
              </a:spcBef>
            </a:pPr>
            <a:r>
              <a:rPr lang="en-US" altLang="en-US" sz="2200" dirty="0">
                <a:latin typeface="Franklin Gothic Medium Cond" panose="020B0606030402020204" pitchFamily="34" charset="0"/>
                <a:ea typeface="MS PGothic"/>
                <a:cs typeface="Arial"/>
              </a:rPr>
              <a:t>Sec. 17 of the LGC mandated the devolution of several functions to LGUs.</a:t>
            </a:r>
          </a:p>
          <a:p>
            <a:pPr marL="0" indent="0" algn="just">
              <a:spcBef>
                <a:spcPts val="422"/>
              </a:spcBef>
              <a:buNone/>
            </a:pPr>
            <a:endParaRPr lang="en-US" altLang="en-US" sz="600" dirty="0">
              <a:latin typeface="Franklin Gothic Medium Cond" panose="020B0606030402020204" pitchFamily="34" charset="0"/>
              <a:ea typeface="MS PGothic"/>
              <a:cs typeface="Arial"/>
            </a:endParaRPr>
          </a:p>
          <a:p>
            <a:pPr marL="214313" indent="-214313" algn="just">
              <a:spcBef>
                <a:spcPts val="422"/>
              </a:spcBef>
            </a:pPr>
            <a:r>
              <a:rPr lang="en-US" altLang="en-US" sz="2200" dirty="0">
                <a:latin typeface="Franklin Gothic Medium Cond" panose="020B0606030402020204" pitchFamily="34" charset="0"/>
                <a:ea typeface="MS PGothic"/>
                <a:cs typeface="Arial"/>
              </a:rPr>
              <a:t>However, many national agencies continues to  implement these functions</a:t>
            </a:r>
          </a:p>
          <a:p>
            <a:pPr marL="0" indent="0" algn="just">
              <a:spcBef>
                <a:spcPts val="422"/>
              </a:spcBef>
              <a:buNone/>
            </a:pPr>
            <a:endParaRPr lang="en-US" altLang="en-US" sz="600" dirty="0">
              <a:latin typeface="Franklin Gothic Medium Cond" panose="020B0606030402020204" pitchFamily="34" charset="0"/>
              <a:ea typeface="MS PGothic"/>
              <a:cs typeface="Arial"/>
            </a:endParaRPr>
          </a:p>
          <a:p>
            <a:pPr marL="214313" indent="-214313" algn="just">
              <a:spcBef>
                <a:spcPts val="422"/>
              </a:spcBef>
            </a:pPr>
            <a:r>
              <a:rPr lang="en-US" altLang="en-US" sz="2200" dirty="0">
                <a:latin typeface="Franklin Gothic Medium Cond" panose="020B0606030402020204" pitchFamily="34" charset="0"/>
                <a:ea typeface="MS PGothic"/>
                <a:cs typeface="Arial"/>
              </a:rPr>
              <a:t>For fiscal sustainability, the devolved functions must permanently be taken out from the national agencies to empower the LGU to assume them.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D180F0-8085-4A20-B40D-0F93687A8DF9}"/>
              </a:ext>
            </a:extLst>
          </p:cNvPr>
          <p:cNvGrpSpPr/>
          <p:nvPr/>
        </p:nvGrpSpPr>
        <p:grpSpPr>
          <a:xfrm>
            <a:off x="5912467" y="2317958"/>
            <a:ext cx="6070596" cy="2803449"/>
            <a:chOff x="5182530" y="1492976"/>
            <a:chExt cx="6783841" cy="4008594"/>
          </a:xfrm>
        </p:grpSpPr>
        <p:pic>
          <p:nvPicPr>
            <p:cNvPr id="14" name="Picture 13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04B26863-EB79-4A06-97B0-B6BA43BF51F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4771" y="1494770"/>
              <a:ext cx="3531600" cy="4006800"/>
            </a:xfrm>
            <a:prstGeom prst="rect">
              <a:avLst/>
            </a:prstGeom>
          </p:spPr>
        </p:pic>
        <p:pic>
          <p:nvPicPr>
            <p:cNvPr id="15" name="Picture 14" descr="A close up of a logo&#10;&#10;Description automatically generated">
              <a:extLst>
                <a:ext uri="{FF2B5EF4-FFF2-40B4-BE49-F238E27FC236}">
                  <a16:creationId xmlns:a16="http://schemas.microsoft.com/office/drawing/2014/main" id="{8CA4D771-F6F0-4261-820D-384DBBAD74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1" r="-108" b="1127"/>
            <a:stretch/>
          </p:blipFill>
          <p:spPr>
            <a:xfrm>
              <a:off x="5182530" y="1492976"/>
              <a:ext cx="3531456" cy="4007294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DB56F30-8E51-4558-B323-558C583F81E9}"/>
              </a:ext>
            </a:extLst>
          </p:cNvPr>
          <p:cNvSpPr txBox="1"/>
          <p:nvPr/>
        </p:nvSpPr>
        <p:spPr>
          <a:xfrm>
            <a:off x="5884155" y="5202792"/>
            <a:ext cx="5877231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Adapted from Powers and Devolved Services of Local Government Units (LGUs) by </a:t>
            </a:r>
            <a:r>
              <a:rPr lang="en-PH" sz="675" dirty="0"/>
              <a:t> Dr. Maria Ela Atienza (Professor and Chair), Asst. Prof. Jan Robert Go (Assistant Professor), and Herby Jireh Esmeralda (Research Assistant). Retrieved from </a:t>
            </a:r>
            <a:r>
              <a:rPr lang="en-PH" sz="675" dirty="0"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https://halalan.up.edu.ph/powers-and-devolved-services-of-local-government-units-lgus/</a:t>
            </a:r>
            <a:endParaRPr lang="en-PH" sz="675" dirty="0"/>
          </a:p>
        </p:txBody>
      </p:sp>
      <p:sp>
        <p:nvSpPr>
          <p:cNvPr id="17" name="Graphic 6" descr="Arrow Down">
            <a:extLst>
              <a:ext uri="{FF2B5EF4-FFF2-40B4-BE49-F238E27FC236}">
                <a16:creationId xmlns:a16="http://schemas.microsoft.com/office/drawing/2014/main" id="{F7435612-A61B-446A-A8C1-85A5B3D53A5C}"/>
              </a:ext>
            </a:extLst>
          </p:cNvPr>
          <p:cNvSpPr/>
          <p:nvPr/>
        </p:nvSpPr>
        <p:spPr>
          <a:xfrm>
            <a:off x="3169537" y="5599260"/>
            <a:ext cx="264431" cy="377102"/>
          </a:xfrm>
          <a:custGeom>
            <a:avLst/>
            <a:gdLst>
              <a:gd name="connsiteX0" fmla="*/ 133063 w 323467"/>
              <a:gd name="connsiteY0" fmla="*/ 28575 h 837723"/>
              <a:gd name="connsiteX1" fmla="*/ 133063 w 323467"/>
              <a:gd name="connsiteY1" fmla="*/ 740654 h 837723"/>
              <a:gd name="connsiteX2" fmla="*/ 48290 w 323467"/>
              <a:gd name="connsiteY2" fmla="*/ 655930 h 837723"/>
              <a:gd name="connsiteX3" fmla="*/ 8285 w 323467"/>
              <a:gd name="connsiteY3" fmla="*/ 655930 h 837723"/>
              <a:gd name="connsiteX4" fmla="*/ 8285 w 323467"/>
              <a:gd name="connsiteY4" fmla="*/ 695935 h 837723"/>
              <a:gd name="connsiteX5" fmla="*/ 141635 w 323467"/>
              <a:gd name="connsiteY5" fmla="*/ 829151 h 837723"/>
              <a:gd name="connsiteX6" fmla="*/ 180688 w 323467"/>
              <a:gd name="connsiteY6" fmla="*/ 830104 h 837723"/>
              <a:gd name="connsiteX7" fmla="*/ 181640 w 323467"/>
              <a:gd name="connsiteY7" fmla="*/ 829151 h 837723"/>
              <a:gd name="connsiteX8" fmla="*/ 314895 w 323467"/>
              <a:gd name="connsiteY8" fmla="*/ 695916 h 837723"/>
              <a:gd name="connsiteX9" fmla="*/ 315848 w 323467"/>
              <a:gd name="connsiteY9" fmla="*/ 656863 h 837723"/>
              <a:gd name="connsiteX10" fmla="*/ 314895 w 323467"/>
              <a:gd name="connsiteY10" fmla="*/ 655911 h 837723"/>
              <a:gd name="connsiteX11" fmla="*/ 275843 w 323467"/>
              <a:gd name="connsiteY11" fmla="*/ 654958 h 837723"/>
              <a:gd name="connsiteX12" fmla="*/ 274890 w 323467"/>
              <a:gd name="connsiteY12" fmla="*/ 655911 h 837723"/>
              <a:gd name="connsiteX13" fmla="*/ 190165 w 323467"/>
              <a:gd name="connsiteY13" fmla="*/ 740635 h 837723"/>
              <a:gd name="connsiteX14" fmla="*/ 190165 w 323467"/>
              <a:gd name="connsiteY14" fmla="*/ 28575 h 837723"/>
              <a:gd name="connsiteX15" fmla="*/ 161590 w 323467"/>
              <a:gd name="connsiteY15" fmla="*/ 0 h 837723"/>
              <a:gd name="connsiteX16" fmla="*/ 133015 w 323467"/>
              <a:gd name="connsiteY16" fmla="*/ 28575 h 83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3467" h="837723">
                <a:moveTo>
                  <a:pt x="133063" y="28575"/>
                </a:moveTo>
                <a:lnTo>
                  <a:pt x="133063" y="740654"/>
                </a:lnTo>
                <a:lnTo>
                  <a:pt x="48290" y="655930"/>
                </a:lnTo>
                <a:cubicBezTo>
                  <a:pt x="37243" y="644883"/>
                  <a:pt x="19332" y="644883"/>
                  <a:pt x="8285" y="655930"/>
                </a:cubicBezTo>
                <a:cubicBezTo>
                  <a:pt x="-2762" y="666977"/>
                  <a:pt x="-2762" y="684888"/>
                  <a:pt x="8285" y="695935"/>
                </a:cubicBezTo>
                <a:lnTo>
                  <a:pt x="141635" y="829151"/>
                </a:lnTo>
                <a:cubicBezTo>
                  <a:pt x="152157" y="840198"/>
                  <a:pt x="169641" y="840625"/>
                  <a:pt x="180688" y="830104"/>
                </a:cubicBezTo>
                <a:cubicBezTo>
                  <a:pt x="181013" y="829794"/>
                  <a:pt x="181331" y="829476"/>
                  <a:pt x="181640" y="829151"/>
                </a:cubicBezTo>
                <a:lnTo>
                  <a:pt x="314895" y="695916"/>
                </a:lnTo>
                <a:cubicBezTo>
                  <a:pt x="325942" y="685394"/>
                  <a:pt x="326369" y="667910"/>
                  <a:pt x="315848" y="656863"/>
                </a:cubicBezTo>
                <a:cubicBezTo>
                  <a:pt x="315538" y="656538"/>
                  <a:pt x="315220" y="656220"/>
                  <a:pt x="314895" y="655911"/>
                </a:cubicBezTo>
                <a:cubicBezTo>
                  <a:pt x="304374" y="644863"/>
                  <a:pt x="286890" y="644437"/>
                  <a:pt x="275843" y="654958"/>
                </a:cubicBezTo>
                <a:cubicBezTo>
                  <a:pt x="275518" y="655268"/>
                  <a:pt x="275200" y="655586"/>
                  <a:pt x="274890" y="655911"/>
                </a:cubicBezTo>
                <a:lnTo>
                  <a:pt x="190165" y="740635"/>
                </a:lnTo>
                <a:lnTo>
                  <a:pt x="190165" y="28575"/>
                </a:lnTo>
                <a:cubicBezTo>
                  <a:pt x="190165" y="12794"/>
                  <a:pt x="177372" y="0"/>
                  <a:pt x="161590" y="0"/>
                </a:cubicBezTo>
                <a:cubicBezTo>
                  <a:pt x="145808" y="0"/>
                  <a:pt x="133015" y="12794"/>
                  <a:pt x="133015" y="28575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A3884C-36DC-4270-8E89-346FC645557F}"/>
              </a:ext>
            </a:extLst>
          </p:cNvPr>
          <p:cNvSpPr txBox="1"/>
          <p:nvPr/>
        </p:nvSpPr>
        <p:spPr>
          <a:xfrm>
            <a:off x="3499893" y="5512335"/>
            <a:ext cx="11877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500" b="1" dirty="0">
                <a:latin typeface="Franklin Gothic Book" panose="020B0503020102020204" pitchFamily="34" charset="0"/>
              </a:rPr>
              <a:t>NG fiscal resources</a:t>
            </a:r>
            <a:endParaRPr lang="en-US" sz="1500" b="1" dirty="0">
              <a:latin typeface="Franklin Gothic Book" panose="020B0503020102020204" pitchFamily="34" charset="0"/>
            </a:endParaRPr>
          </a:p>
        </p:txBody>
      </p:sp>
      <p:sp>
        <p:nvSpPr>
          <p:cNvPr id="19" name="Graphic 9" descr="Arrow Up">
            <a:extLst>
              <a:ext uri="{FF2B5EF4-FFF2-40B4-BE49-F238E27FC236}">
                <a16:creationId xmlns:a16="http://schemas.microsoft.com/office/drawing/2014/main" id="{D29462A0-04BF-449A-BA07-5B2F126F410B}"/>
              </a:ext>
            </a:extLst>
          </p:cNvPr>
          <p:cNvSpPr/>
          <p:nvPr/>
        </p:nvSpPr>
        <p:spPr>
          <a:xfrm>
            <a:off x="916798" y="5600390"/>
            <a:ext cx="264431" cy="377107"/>
          </a:xfrm>
          <a:custGeom>
            <a:avLst/>
            <a:gdLst>
              <a:gd name="connsiteX0" fmla="*/ 190405 w 323467"/>
              <a:gd name="connsiteY0" fmla="*/ 809158 h 837733"/>
              <a:gd name="connsiteX1" fmla="*/ 190405 w 323467"/>
              <a:gd name="connsiteY1" fmla="*/ 97079 h 837733"/>
              <a:gd name="connsiteX2" fmla="*/ 275177 w 323467"/>
              <a:gd name="connsiteY2" fmla="*/ 181851 h 837733"/>
              <a:gd name="connsiteX3" fmla="*/ 315182 w 323467"/>
              <a:gd name="connsiteY3" fmla="*/ 181851 h 837733"/>
              <a:gd name="connsiteX4" fmla="*/ 315182 w 323467"/>
              <a:gd name="connsiteY4" fmla="*/ 141846 h 837733"/>
              <a:gd name="connsiteX5" fmla="*/ 181832 w 323467"/>
              <a:gd name="connsiteY5" fmla="*/ 8573 h 837733"/>
              <a:gd name="connsiteX6" fmla="*/ 142780 w 323467"/>
              <a:gd name="connsiteY6" fmla="*/ 7620 h 837733"/>
              <a:gd name="connsiteX7" fmla="*/ 141827 w 323467"/>
              <a:gd name="connsiteY7" fmla="*/ 8573 h 837733"/>
              <a:gd name="connsiteX8" fmla="*/ 8573 w 323467"/>
              <a:gd name="connsiteY8" fmla="*/ 141827 h 837733"/>
              <a:gd name="connsiteX9" fmla="*/ 7620 w 323467"/>
              <a:gd name="connsiteY9" fmla="*/ 180880 h 837733"/>
              <a:gd name="connsiteX10" fmla="*/ 8573 w 323467"/>
              <a:gd name="connsiteY10" fmla="*/ 181832 h 837733"/>
              <a:gd name="connsiteX11" fmla="*/ 47625 w 323467"/>
              <a:gd name="connsiteY11" fmla="*/ 182785 h 837733"/>
              <a:gd name="connsiteX12" fmla="*/ 48578 w 323467"/>
              <a:gd name="connsiteY12" fmla="*/ 181832 h 837733"/>
              <a:gd name="connsiteX13" fmla="*/ 133303 w 323467"/>
              <a:gd name="connsiteY13" fmla="*/ 97107 h 837733"/>
              <a:gd name="connsiteX14" fmla="*/ 133303 w 323467"/>
              <a:gd name="connsiteY14" fmla="*/ 809158 h 837733"/>
              <a:gd name="connsiteX15" fmla="*/ 161878 w 323467"/>
              <a:gd name="connsiteY15" fmla="*/ 837733 h 837733"/>
              <a:gd name="connsiteX16" fmla="*/ 190453 w 323467"/>
              <a:gd name="connsiteY16" fmla="*/ 809158 h 83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3467" h="837733">
                <a:moveTo>
                  <a:pt x="190405" y="809158"/>
                </a:moveTo>
                <a:lnTo>
                  <a:pt x="190405" y="97079"/>
                </a:lnTo>
                <a:lnTo>
                  <a:pt x="275177" y="181851"/>
                </a:lnTo>
                <a:cubicBezTo>
                  <a:pt x="286225" y="192898"/>
                  <a:pt x="304135" y="192898"/>
                  <a:pt x="315182" y="181851"/>
                </a:cubicBezTo>
                <a:cubicBezTo>
                  <a:pt x="326230" y="170804"/>
                  <a:pt x="326230" y="152893"/>
                  <a:pt x="315182" y="141846"/>
                </a:cubicBezTo>
                <a:lnTo>
                  <a:pt x="181832" y="8573"/>
                </a:lnTo>
                <a:cubicBezTo>
                  <a:pt x="171311" y="-2475"/>
                  <a:pt x="153827" y="-2901"/>
                  <a:pt x="142780" y="7620"/>
                </a:cubicBezTo>
                <a:cubicBezTo>
                  <a:pt x="142455" y="7930"/>
                  <a:pt x="142137" y="8247"/>
                  <a:pt x="141827" y="8573"/>
                </a:cubicBezTo>
                <a:lnTo>
                  <a:pt x="8573" y="141827"/>
                </a:lnTo>
                <a:cubicBezTo>
                  <a:pt x="-2474" y="152349"/>
                  <a:pt x="-2901" y="169833"/>
                  <a:pt x="7620" y="180880"/>
                </a:cubicBezTo>
                <a:cubicBezTo>
                  <a:pt x="7930" y="181205"/>
                  <a:pt x="8248" y="181523"/>
                  <a:pt x="8573" y="181832"/>
                </a:cubicBezTo>
                <a:cubicBezTo>
                  <a:pt x="19094" y="192879"/>
                  <a:pt x="36578" y="193306"/>
                  <a:pt x="47625" y="182785"/>
                </a:cubicBezTo>
                <a:cubicBezTo>
                  <a:pt x="47950" y="182475"/>
                  <a:pt x="48268" y="182157"/>
                  <a:pt x="48578" y="181832"/>
                </a:cubicBezTo>
                <a:lnTo>
                  <a:pt x="133303" y="97107"/>
                </a:lnTo>
                <a:lnTo>
                  <a:pt x="133303" y="809158"/>
                </a:lnTo>
                <a:cubicBezTo>
                  <a:pt x="133303" y="824939"/>
                  <a:pt x="146096" y="837733"/>
                  <a:pt x="161878" y="837733"/>
                </a:cubicBezTo>
                <a:cubicBezTo>
                  <a:pt x="177660" y="837733"/>
                  <a:pt x="190453" y="824939"/>
                  <a:pt x="190453" y="80915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DE9284-CE78-44F7-8774-0DDAD1F64A8D}"/>
              </a:ext>
            </a:extLst>
          </p:cNvPr>
          <p:cNvSpPr txBox="1"/>
          <p:nvPr/>
        </p:nvSpPr>
        <p:spPr>
          <a:xfrm>
            <a:off x="1238660" y="5510812"/>
            <a:ext cx="9911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500" b="1" dirty="0">
                <a:latin typeface="Franklin Gothic Book" panose="020B0503020102020204" pitchFamily="34" charset="0"/>
              </a:rPr>
              <a:t>IRA shares</a:t>
            </a:r>
            <a:endParaRPr lang="en-US" sz="1500" b="1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83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 txBox="1">
            <a:spLocks/>
          </p:cNvSpPr>
          <p:nvPr/>
        </p:nvSpPr>
        <p:spPr>
          <a:xfrm>
            <a:off x="773530" y="1576604"/>
            <a:ext cx="5303884" cy="3385689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/>
            <a:r>
              <a:rPr lang="en-US" sz="4000" b="1" dirty="0" smtClean="0">
                <a:latin typeface="Franklin Gothic Demi Cond" panose="020B0706030402020204" pitchFamily="34" charset="0"/>
                <a:cs typeface="Times New Roman" panose="02020603050405020304" pitchFamily="18" charset="0"/>
              </a:rPr>
              <a:t>EXECUTIVE ORDER NO. 138 DATED JUNE 1, 2021 - FULL DEVOLUTION OF CERTAIN FUNCTIONS OF THE EXECUTIVE BRANCH TO LOCAL GOVERNMENTS</a:t>
            </a:r>
            <a:endParaRPr lang="en-PH" sz="2000" dirty="0">
              <a:effectLst>
                <a:reflection blurRad="101600" stA="73000" endPos="32000" dist="12700" dir="5400000" sy="-100000" algn="bl" rotWithShape="0"/>
              </a:effectLst>
              <a:latin typeface="Franklin Gothic Demi Cond" panose="020B07060304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7414" y="958706"/>
            <a:ext cx="5505842" cy="462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19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4"/>
          <p:cNvSpPr txBox="1">
            <a:spLocks/>
          </p:cNvSpPr>
          <p:nvPr/>
        </p:nvSpPr>
        <p:spPr>
          <a:xfrm>
            <a:off x="152399" y="734694"/>
            <a:ext cx="11811001" cy="12223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>
                <a:latin typeface="Franklin Gothic Demi Cond"/>
                <a:cs typeface="Times New Roman"/>
              </a:rPr>
              <a:t>SALIENT FEATURES OF EXECUTIVE ORDER No. 138</a:t>
            </a:r>
            <a:endParaRPr lang="en-US" sz="4800" b="1" dirty="0">
              <a:latin typeface="Franklin Gothic Demi Cond"/>
              <a:cs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E88B95-B303-4E01-A2E9-D5191B22FB81}"/>
              </a:ext>
            </a:extLst>
          </p:cNvPr>
          <p:cNvSpPr txBox="1"/>
          <p:nvPr/>
        </p:nvSpPr>
        <p:spPr>
          <a:xfrm>
            <a:off x="540775" y="4499976"/>
            <a:ext cx="2283972" cy="1301056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PH" sz="2400" b="1" dirty="0">
                <a:latin typeface="Franklin Gothic Book" panose="020B0503020102020204" pitchFamily="34" charset="0"/>
              </a:rPr>
              <a:t>Delineation </a:t>
            </a:r>
          </a:p>
          <a:p>
            <a:pPr algn="ctr"/>
            <a:r>
              <a:rPr lang="en-PH" sz="2400" b="1" dirty="0">
                <a:latin typeface="Franklin Gothic Book" panose="020B0503020102020204" pitchFamily="34" charset="0"/>
              </a:rPr>
              <a:t>of NG and </a:t>
            </a:r>
          </a:p>
          <a:p>
            <a:pPr algn="ctr"/>
            <a:r>
              <a:rPr lang="en-PH" sz="2400" b="1" dirty="0">
                <a:latin typeface="Franklin Gothic Book" panose="020B0503020102020204" pitchFamily="34" charset="0"/>
              </a:rPr>
              <a:t>LGU Roles</a:t>
            </a: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E299A417-5269-45D5-917C-2171F2DDB0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763" y="2948710"/>
            <a:ext cx="1875896" cy="1406920"/>
          </a:xfrm>
          <a:prstGeom prst="rect">
            <a:avLst/>
          </a:prstGeom>
          <a:noFill/>
          <a:effectLst>
            <a:outerShdw blurRad="50800" dist="38100" dir="5400000" algn="ctr" rotWithShape="0">
              <a:srgbClr val="000000">
                <a:alpha val="50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0CBF19-D757-4CFB-A732-1B8DB1EE6961}"/>
              </a:ext>
            </a:extLst>
          </p:cNvPr>
          <p:cNvSpPr txBox="1"/>
          <p:nvPr/>
        </p:nvSpPr>
        <p:spPr>
          <a:xfrm>
            <a:off x="3244645" y="4510918"/>
            <a:ext cx="2428567" cy="1290114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PH" sz="2400" b="1" dirty="0">
                <a:latin typeface="Franklin Gothic Book" panose="020B0503020102020204" pitchFamily="34" charset="0"/>
              </a:rPr>
              <a:t>Preparation of  Devolution Transition Plans</a:t>
            </a:r>
          </a:p>
        </p:txBody>
      </p:sp>
      <p:pic>
        <p:nvPicPr>
          <p:cNvPr id="9" name="Picture 8" descr="A circuit board&#10;&#10;Description automatically generated">
            <a:extLst>
              <a:ext uri="{FF2B5EF4-FFF2-40B4-BE49-F238E27FC236}">
                <a16:creationId xmlns:a16="http://schemas.microsoft.com/office/drawing/2014/main" id="{BEEF262C-D8B4-4E8B-9C45-CB02DACBE9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80" y="2924329"/>
            <a:ext cx="1875896" cy="14069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6C125B4-16A8-42DD-B548-133BF2AC930B}"/>
              </a:ext>
            </a:extLst>
          </p:cNvPr>
          <p:cNvSpPr txBox="1"/>
          <p:nvPr/>
        </p:nvSpPr>
        <p:spPr>
          <a:xfrm>
            <a:off x="9046847" y="4510918"/>
            <a:ext cx="2621211" cy="1290114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PH" sz="2400" b="1" dirty="0">
                <a:latin typeface="Franklin Gothic Book" panose="020B0503020102020204" pitchFamily="34" charset="0"/>
              </a:rPr>
              <a:t>Establishment of Growth </a:t>
            </a:r>
            <a:r>
              <a:rPr lang="en-PH" sz="2400" b="1" dirty="0" smtClean="0">
                <a:latin typeface="Franklin Gothic Book" panose="020B0503020102020204" pitchFamily="34" charset="0"/>
              </a:rPr>
              <a:t>Equity </a:t>
            </a:r>
            <a:r>
              <a:rPr lang="en-PH" sz="2400" b="1" dirty="0">
                <a:latin typeface="Franklin Gothic Book" panose="020B0503020102020204" pitchFamily="34" charset="0"/>
              </a:rPr>
              <a:t>Fund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B5FBEE-5C77-45D1-A427-C2FD9B01432D}"/>
              </a:ext>
            </a:extLst>
          </p:cNvPr>
          <p:cNvSpPr txBox="1"/>
          <p:nvPr/>
        </p:nvSpPr>
        <p:spPr>
          <a:xfrm>
            <a:off x="6156511" y="4510918"/>
            <a:ext cx="2483560" cy="1290114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PH" sz="2400" b="1" dirty="0">
                <a:latin typeface="Franklin Gothic Book" panose="020B0503020102020204" pitchFamily="34" charset="0"/>
              </a:rPr>
              <a:t>Creation of Committee on Devolution</a:t>
            </a:r>
          </a:p>
        </p:txBody>
      </p:sp>
      <p:pic>
        <p:nvPicPr>
          <p:cNvPr id="3" name="Graphic 2" descr="Coins">
            <a:extLst>
              <a:ext uri="{FF2B5EF4-FFF2-40B4-BE49-F238E27FC236}">
                <a16:creationId xmlns:a16="http://schemas.microsoft.com/office/drawing/2014/main" id="{07231D6A-C35F-4462-B33F-401F8CC38A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352616" y="2689842"/>
            <a:ext cx="1875896" cy="1875896"/>
          </a:xfrm>
          <a:prstGeom prst="rect">
            <a:avLst/>
          </a:prstGeom>
        </p:spPr>
      </p:pic>
      <p:pic>
        <p:nvPicPr>
          <p:cNvPr id="5" name="Graphic 4" descr="Meeting">
            <a:extLst>
              <a:ext uri="{FF2B5EF4-FFF2-40B4-BE49-F238E27FC236}">
                <a16:creationId xmlns:a16="http://schemas.microsoft.com/office/drawing/2014/main" id="{BB109636-43CC-4AB2-8153-C01FCB9C2A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110204" y="2485804"/>
            <a:ext cx="2283972" cy="228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63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4"/>
          <p:cNvSpPr txBox="1">
            <a:spLocks/>
          </p:cNvSpPr>
          <p:nvPr/>
        </p:nvSpPr>
        <p:spPr>
          <a:xfrm>
            <a:off x="152399" y="734694"/>
            <a:ext cx="11811001" cy="122238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Franklin Gothic Demi Cond"/>
                <a:cs typeface="Times New Roman"/>
              </a:rPr>
              <a:t>EXECUTIVE ORDER DIRECTING THE FULL DEVOLUTION OF CERTAIN FUNCTIONS OF THE EXECUTIVE BRANCH TO LOCAL GOVERNMENTS</a:t>
            </a:r>
          </a:p>
        </p:txBody>
      </p:sp>
      <p:sp>
        <p:nvSpPr>
          <p:cNvPr id="22" name="Text Placeholder 30"/>
          <p:cNvSpPr txBox="1">
            <a:spLocks/>
          </p:cNvSpPr>
          <p:nvPr/>
        </p:nvSpPr>
        <p:spPr>
          <a:xfrm>
            <a:off x="228600" y="2183091"/>
            <a:ext cx="9906000" cy="374075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b="1" dirty="0">
                <a:latin typeface="Franklin Gothic Medium Cond" panose="020B0606030402020204" pitchFamily="34" charset="0"/>
              </a:rPr>
              <a:t>SALIENT FEATURES</a:t>
            </a:r>
            <a:endParaRPr lang="en-PH" b="1" dirty="0">
              <a:latin typeface="Franklin Gothic Medium Cond" panose="020B06060304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E88B95-B303-4E01-A2E9-D5191B22FB81}"/>
              </a:ext>
            </a:extLst>
          </p:cNvPr>
          <p:cNvSpPr txBox="1"/>
          <p:nvPr/>
        </p:nvSpPr>
        <p:spPr>
          <a:xfrm>
            <a:off x="540775" y="4499976"/>
            <a:ext cx="2283972" cy="1301056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PH" sz="2400" b="1" dirty="0">
                <a:latin typeface="Franklin Gothic Book" panose="020B0503020102020204" pitchFamily="34" charset="0"/>
              </a:rPr>
              <a:t>Capacity </a:t>
            </a:r>
          </a:p>
          <a:p>
            <a:pPr algn="ctr"/>
            <a:r>
              <a:rPr lang="en-PH" sz="2400" b="1" dirty="0">
                <a:latin typeface="Franklin Gothic Book" panose="020B0503020102020204" pitchFamily="34" charset="0"/>
              </a:rPr>
              <a:t>Building </a:t>
            </a:r>
          </a:p>
          <a:p>
            <a:pPr algn="ctr"/>
            <a:r>
              <a:rPr lang="en-PH" sz="2400" b="1" dirty="0">
                <a:latin typeface="Franklin Gothic Book" panose="020B0503020102020204" pitchFamily="34" charset="0"/>
              </a:rPr>
              <a:t>for LGUs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0CBF19-D757-4CFB-A732-1B8DB1EE6961}"/>
              </a:ext>
            </a:extLst>
          </p:cNvPr>
          <p:cNvSpPr txBox="1"/>
          <p:nvPr/>
        </p:nvSpPr>
        <p:spPr>
          <a:xfrm>
            <a:off x="6181360" y="4510918"/>
            <a:ext cx="2428567" cy="1290114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550" b="1" dirty="0">
                <a:latin typeface="Franklin Gothic Book" panose="020B0503020102020204" pitchFamily="34" charset="0"/>
              </a:rPr>
              <a:t>Strengthening of Planning, Investment Programming, and Budgeting Linkage and M&amp;E Systems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C125B4-16A8-42DD-B548-133BF2AC930B}"/>
              </a:ext>
            </a:extLst>
          </p:cNvPr>
          <p:cNvSpPr txBox="1"/>
          <p:nvPr/>
        </p:nvSpPr>
        <p:spPr>
          <a:xfrm>
            <a:off x="3192448" y="4510918"/>
            <a:ext cx="2621211" cy="1290114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3200" b="1" dirty="0" smtClean="0">
                <a:latin typeface="Franklin Gothic Book" panose="020B0503020102020204" pitchFamily="34" charset="0"/>
              </a:rPr>
              <a:t>Roles of LGUs</a:t>
            </a:r>
            <a:endParaRPr lang="en-US" sz="3200" b="1" dirty="0">
              <a:latin typeface="Franklin Gothic Book" panose="020B0503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B5FBEE-5C77-45D1-A427-C2FD9B01432D}"/>
              </a:ext>
            </a:extLst>
          </p:cNvPr>
          <p:cNvSpPr txBox="1"/>
          <p:nvPr/>
        </p:nvSpPr>
        <p:spPr>
          <a:xfrm>
            <a:off x="9167665" y="4510918"/>
            <a:ext cx="2483560" cy="1290114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b="1" dirty="0">
                <a:latin typeface="Franklin Gothic Book" panose="020B0503020102020204" pitchFamily="34" charset="0"/>
              </a:rPr>
              <a:t>Options for Affected NGA Personnel</a:t>
            </a:r>
          </a:p>
        </p:txBody>
      </p:sp>
      <p:grpSp>
        <p:nvGrpSpPr>
          <p:cNvPr id="14" name="Graphic 13" descr="Users">
            <a:extLst>
              <a:ext uri="{FF2B5EF4-FFF2-40B4-BE49-F238E27FC236}">
                <a16:creationId xmlns:a16="http://schemas.microsoft.com/office/drawing/2014/main" id="{63FCF985-A1EC-469B-916A-DA02406E7C41}"/>
              </a:ext>
            </a:extLst>
          </p:cNvPr>
          <p:cNvGrpSpPr/>
          <p:nvPr/>
        </p:nvGrpSpPr>
        <p:grpSpPr>
          <a:xfrm>
            <a:off x="9297026" y="2793085"/>
            <a:ext cx="2190699" cy="1529456"/>
            <a:chOff x="4855181" y="1616196"/>
            <a:chExt cx="800100" cy="499109"/>
          </a:xfrm>
          <a:solidFill>
            <a:srgbClr val="000000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6DB0EEE-3A79-46F5-BCE7-5925969CB7AF}"/>
                </a:ext>
              </a:extLst>
            </p:cNvPr>
            <p:cNvSpPr/>
            <p:nvPr/>
          </p:nvSpPr>
          <p:spPr>
            <a:xfrm>
              <a:off x="4940906" y="1616196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4036FBD-D9E2-4A80-8F69-29D31E750C29}"/>
                </a:ext>
              </a:extLst>
            </p:cNvPr>
            <p:cNvSpPr/>
            <p:nvPr/>
          </p:nvSpPr>
          <p:spPr>
            <a:xfrm>
              <a:off x="5398106" y="1616196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16C0726-57D9-4863-A7A4-11DF082FFD54}"/>
                </a:ext>
              </a:extLst>
            </p:cNvPr>
            <p:cNvSpPr/>
            <p:nvPr/>
          </p:nvSpPr>
          <p:spPr>
            <a:xfrm>
              <a:off x="5083781" y="1943856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6CDB1E0-39F9-4AA3-8B0E-20F1BC3F9176}"/>
                </a:ext>
              </a:extLst>
            </p:cNvPr>
            <p:cNvSpPr/>
            <p:nvPr/>
          </p:nvSpPr>
          <p:spPr>
            <a:xfrm>
              <a:off x="5169506" y="1749546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8B74ADB-4AD1-4AF7-AE20-3FFAF9ABDE1F}"/>
                </a:ext>
              </a:extLst>
            </p:cNvPr>
            <p:cNvSpPr/>
            <p:nvPr/>
          </p:nvSpPr>
          <p:spPr>
            <a:xfrm>
              <a:off x="5344766" y="1810506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A6AFB62-ABFB-466E-9BB9-D9ABD0CFBEA8}"/>
                </a:ext>
              </a:extLst>
            </p:cNvPr>
            <p:cNvSpPr/>
            <p:nvPr/>
          </p:nvSpPr>
          <p:spPr>
            <a:xfrm>
              <a:off x="4855181" y="1810506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1" name="Graphic 16" descr="Blockchain">
            <a:extLst>
              <a:ext uri="{FF2B5EF4-FFF2-40B4-BE49-F238E27FC236}">
                <a16:creationId xmlns:a16="http://schemas.microsoft.com/office/drawing/2014/main" id="{CD6FE4EC-058C-4CFF-8C1E-A66F615E66EB}"/>
              </a:ext>
            </a:extLst>
          </p:cNvPr>
          <p:cNvGrpSpPr/>
          <p:nvPr/>
        </p:nvGrpSpPr>
        <p:grpSpPr>
          <a:xfrm>
            <a:off x="6137210" y="2708469"/>
            <a:ext cx="2516865" cy="1740733"/>
            <a:chOff x="4948031" y="1558551"/>
            <a:chExt cx="914400" cy="9144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6428C0E-92BA-4223-907D-D26EF4189A71}"/>
                </a:ext>
              </a:extLst>
            </p:cNvPr>
            <p:cNvSpPr/>
            <p:nvPr/>
          </p:nvSpPr>
          <p:spPr>
            <a:xfrm>
              <a:off x="5014706" y="2146948"/>
              <a:ext cx="143160" cy="249802"/>
            </a:xfrm>
            <a:custGeom>
              <a:avLst/>
              <a:gdLst>
                <a:gd name="connsiteX0" fmla="*/ 0 w 143160"/>
                <a:gd name="connsiteY0" fmla="*/ 15250 h 249802"/>
                <a:gd name="connsiteX1" fmla="*/ 0 w 143160"/>
                <a:gd name="connsiteY1" fmla="*/ 163030 h 249802"/>
                <a:gd name="connsiteX2" fmla="*/ 143161 w 143160"/>
                <a:gd name="connsiteY2" fmla="*/ 249803 h 249802"/>
                <a:gd name="connsiteX3" fmla="*/ 143161 w 143160"/>
                <a:gd name="connsiteY3" fmla="*/ 86735 h 249802"/>
                <a:gd name="connsiteX4" fmla="*/ 0 w 143160"/>
                <a:gd name="connsiteY4" fmla="*/ 0 h 249802"/>
                <a:gd name="connsiteX5" fmla="*/ 0 w 143160"/>
                <a:gd name="connsiteY5" fmla="*/ 15250 h 249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160" h="249802">
                  <a:moveTo>
                    <a:pt x="0" y="15250"/>
                  </a:moveTo>
                  <a:lnTo>
                    <a:pt x="0" y="163030"/>
                  </a:lnTo>
                  <a:lnTo>
                    <a:pt x="143161" y="249803"/>
                  </a:lnTo>
                  <a:lnTo>
                    <a:pt x="143161" y="86735"/>
                  </a:lnTo>
                  <a:lnTo>
                    <a:pt x="0" y="0"/>
                  </a:lnTo>
                  <a:lnTo>
                    <a:pt x="0" y="15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1480318-C7F1-4D63-95DC-181FEA8978E8}"/>
                </a:ext>
              </a:extLst>
            </p:cNvPr>
            <p:cNvSpPr/>
            <p:nvPr/>
          </p:nvSpPr>
          <p:spPr>
            <a:xfrm>
              <a:off x="5652595" y="2146862"/>
              <a:ext cx="143160" cy="249888"/>
            </a:xfrm>
            <a:custGeom>
              <a:avLst/>
              <a:gdLst>
                <a:gd name="connsiteX0" fmla="*/ 0 w 143160"/>
                <a:gd name="connsiteY0" fmla="*/ 249888 h 249888"/>
                <a:gd name="connsiteX1" fmla="*/ 143161 w 143160"/>
                <a:gd name="connsiteY1" fmla="*/ 163116 h 249888"/>
                <a:gd name="connsiteX2" fmla="*/ 143161 w 143160"/>
                <a:gd name="connsiteY2" fmla="*/ 0 h 249888"/>
                <a:gd name="connsiteX3" fmla="*/ 0 w 143160"/>
                <a:gd name="connsiteY3" fmla="*/ 86725 h 249888"/>
                <a:gd name="connsiteX4" fmla="*/ 0 w 143160"/>
                <a:gd name="connsiteY4" fmla="*/ 249888 h 249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160" h="249888">
                  <a:moveTo>
                    <a:pt x="0" y="249888"/>
                  </a:moveTo>
                  <a:lnTo>
                    <a:pt x="143161" y="163116"/>
                  </a:lnTo>
                  <a:lnTo>
                    <a:pt x="143161" y="0"/>
                  </a:lnTo>
                  <a:lnTo>
                    <a:pt x="0" y="86725"/>
                  </a:lnTo>
                  <a:lnTo>
                    <a:pt x="0" y="24988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97A7898-1C26-4504-8499-2F1D43BA5D4D}"/>
                </a:ext>
              </a:extLst>
            </p:cNvPr>
            <p:cNvSpPr/>
            <p:nvPr/>
          </p:nvSpPr>
          <p:spPr>
            <a:xfrm>
              <a:off x="5252831" y="1739297"/>
              <a:ext cx="143160" cy="249783"/>
            </a:xfrm>
            <a:custGeom>
              <a:avLst/>
              <a:gdLst>
                <a:gd name="connsiteX0" fmla="*/ 39653 w 143160"/>
                <a:gd name="connsiteY0" fmla="*/ 99203 h 249783"/>
                <a:gd name="connsiteX1" fmla="*/ 56074 w 143160"/>
                <a:gd name="connsiteY1" fmla="*/ 95479 h 249783"/>
                <a:gd name="connsiteX2" fmla="*/ 94184 w 143160"/>
                <a:gd name="connsiteY2" fmla="*/ 133568 h 249783"/>
                <a:gd name="connsiteX3" fmla="*/ 72514 w 143160"/>
                <a:gd name="connsiteY3" fmla="*/ 167954 h 249783"/>
                <a:gd name="connsiteX4" fmla="*/ 36509 w 143160"/>
                <a:gd name="connsiteY4" fmla="*/ 185156 h 249783"/>
                <a:gd name="connsiteX5" fmla="*/ 143161 w 143160"/>
                <a:gd name="connsiteY5" fmla="*/ 249784 h 249783"/>
                <a:gd name="connsiteX6" fmla="*/ 143161 w 143160"/>
                <a:gd name="connsiteY6" fmla="*/ 86725 h 249783"/>
                <a:gd name="connsiteX7" fmla="*/ 0 w 143160"/>
                <a:gd name="connsiteY7" fmla="*/ 0 h 249783"/>
                <a:gd name="connsiteX8" fmla="*/ 0 w 143160"/>
                <a:gd name="connsiteY8" fmla="*/ 118110 h 249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160" h="249783">
                  <a:moveTo>
                    <a:pt x="39653" y="99203"/>
                  </a:moveTo>
                  <a:cubicBezTo>
                    <a:pt x="44775" y="96738"/>
                    <a:pt x="50389" y="95464"/>
                    <a:pt x="56074" y="95479"/>
                  </a:cubicBezTo>
                  <a:cubicBezTo>
                    <a:pt x="77115" y="95473"/>
                    <a:pt x="94178" y="112525"/>
                    <a:pt x="94184" y="133568"/>
                  </a:cubicBezTo>
                  <a:cubicBezTo>
                    <a:pt x="94189" y="148248"/>
                    <a:pt x="85758" y="161624"/>
                    <a:pt x="72514" y="167954"/>
                  </a:cubicBezTo>
                  <a:lnTo>
                    <a:pt x="36509" y="185156"/>
                  </a:lnTo>
                  <a:lnTo>
                    <a:pt x="143161" y="249784"/>
                  </a:lnTo>
                  <a:lnTo>
                    <a:pt x="143161" y="86725"/>
                  </a:lnTo>
                  <a:lnTo>
                    <a:pt x="0" y="0"/>
                  </a:lnTo>
                  <a:lnTo>
                    <a:pt x="0" y="11811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FF9F2AD-533B-45D0-B9DA-6DDAAA6CF62E}"/>
                </a:ext>
              </a:extLst>
            </p:cNvPr>
            <p:cNvSpPr/>
            <p:nvPr/>
          </p:nvSpPr>
          <p:spPr>
            <a:xfrm>
              <a:off x="5414470" y="1739202"/>
              <a:ext cx="143160" cy="249878"/>
            </a:xfrm>
            <a:custGeom>
              <a:avLst/>
              <a:gdLst>
                <a:gd name="connsiteX0" fmla="*/ 0 w 143160"/>
                <a:gd name="connsiteY0" fmla="*/ 86725 h 249878"/>
                <a:gd name="connsiteX1" fmla="*/ 0 w 143160"/>
                <a:gd name="connsiteY1" fmla="*/ 249879 h 249878"/>
                <a:gd name="connsiteX2" fmla="*/ 106680 w 143160"/>
                <a:gd name="connsiteY2" fmla="*/ 185242 h 249878"/>
                <a:gd name="connsiteX3" fmla="*/ 70685 w 143160"/>
                <a:gd name="connsiteY3" fmla="*/ 168040 h 249878"/>
                <a:gd name="connsiteX4" fmla="*/ 52768 w 143160"/>
                <a:gd name="connsiteY4" fmla="*/ 117225 h 249878"/>
                <a:gd name="connsiteX5" fmla="*/ 87087 w 143160"/>
                <a:gd name="connsiteY5" fmla="*/ 95574 h 249878"/>
                <a:gd name="connsiteX6" fmla="*/ 103518 w 143160"/>
                <a:gd name="connsiteY6" fmla="*/ 99317 h 249878"/>
                <a:gd name="connsiteX7" fmla="*/ 143161 w 143160"/>
                <a:gd name="connsiteY7" fmla="*/ 118243 h 249878"/>
                <a:gd name="connsiteX8" fmla="*/ 143161 w 143160"/>
                <a:gd name="connsiteY8" fmla="*/ 0 h 249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160" h="249878">
                  <a:moveTo>
                    <a:pt x="0" y="86725"/>
                  </a:moveTo>
                  <a:lnTo>
                    <a:pt x="0" y="249879"/>
                  </a:lnTo>
                  <a:lnTo>
                    <a:pt x="106680" y="185242"/>
                  </a:lnTo>
                  <a:lnTo>
                    <a:pt x="70685" y="168040"/>
                  </a:lnTo>
                  <a:cubicBezTo>
                    <a:pt x="51705" y="158955"/>
                    <a:pt x="43684" y="136205"/>
                    <a:pt x="52768" y="117225"/>
                  </a:cubicBezTo>
                  <a:cubicBezTo>
                    <a:pt x="59093" y="104009"/>
                    <a:pt x="72436" y="95592"/>
                    <a:pt x="87087" y="95574"/>
                  </a:cubicBezTo>
                  <a:cubicBezTo>
                    <a:pt x="92776" y="95565"/>
                    <a:pt x="98393" y="96845"/>
                    <a:pt x="103518" y="99317"/>
                  </a:cubicBezTo>
                  <a:lnTo>
                    <a:pt x="143161" y="118243"/>
                  </a:lnTo>
                  <a:lnTo>
                    <a:pt x="143161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B53F859-86FE-415C-B557-328113C99724}"/>
                </a:ext>
              </a:extLst>
            </p:cNvPr>
            <p:cNvSpPr/>
            <p:nvPr/>
          </p:nvSpPr>
          <p:spPr>
            <a:xfrm>
              <a:off x="5252831" y="1625226"/>
              <a:ext cx="304800" cy="184727"/>
            </a:xfrm>
            <a:custGeom>
              <a:avLst/>
              <a:gdLst>
                <a:gd name="connsiteX0" fmla="*/ 221447 w 304800"/>
                <a:gd name="connsiteY0" fmla="*/ 142885 h 184727"/>
                <a:gd name="connsiteX1" fmla="*/ 239220 w 304800"/>
                <a:gd name="connsiteY1" fmla="*/ 132083 h 184727"/>
                <a:gd name="connsiteX2" fmla="*/ 304800 w 304800"/>
                <a:gd name="connsiteY2" fmla="*/ 92364 h 184727"/>
                <a:gd name="connsiteX3" fmla="*/ 152400 w 304800"/>
                <a:gd name="connsiteY3" fmla="*/ 0 h 184727"/>
                <a:gd name="connsiteX4" fmla="*/ 86820 w 304800"/>
                <a:gd name="connsiteY4" fmla="*/ 39719 h 184727"/>
                <a:gd name="connsiteX5" fmla="*/ 69047 w 304800"/>
                <a:gd name="connsiteY5" fmla="*/ 50521 h 184727"/>
                <a:gd name="connsiteX6" fmla="*/ 0 w 304800"/>
                <a:gd name="connsiteY6" fmla="*/ 92364 h 184727"/>
                <a:gd name="connsiteX7" fmla="*/ 152400 w 304800"/>
                <a:gd name="connsiteY7" fmla="*/ 184728 h 184727"/>
                <a:gd name="connsiteX8" fmla="*/ 221447 w 304800"/>
                <a:gd name="connsiteY8" fmla="*/ 142885 h 18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4800" h="184727">
                  <a:moveTo>
                    <a:pt x="221447" y="142885"/>
                  </a:moveTo>
                  <a:lnTo>
                    <a:pt x="239220" y="132083"/>
                  </a:lnTo>
                  <a:lnTo>
                    <a:pt x="304800" y="92364"/>
                  </a:lnTo>
                  <a:lnTo>
                    <a:pt x="152400" y="0"/>
                  </a:lnTo>
                  <a:lnTo>
                    <a:pt x="86820" y="39719"/>
                  </a:lnTo>
                  <a:lnTo>
                    <a:pt x="69047" y="50521"/>
                  </a:lnTo>
                  <a:lnTo>
                    <a:pt x="0" y="92364"/>
                  </a:lnTo>
                  <a:lnTo>
                    <a:pt x="152400" y="184728"/>
                  </a:lnTo>
                  <a:lnTo>
                    <a:pt x="221447" y="14288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3384D3D-5E94-486F-BFFF-59EEE9CBC7F1}"/>
                </a:ext>
              </a:extLst>
            </p:cNvPr>
            <p:cNvSpPr/>
            <p:nvPr/>
          </p:nvSpPr>
          <p:spPr>
            <a:xfrm>
              <a:off x="5014706" y="2055975"/>
              <a:ext cx="304800" cy="161705"/>
            </a:xfrm>
            <a:custGeom>
              <a:avLst/>
              <a:gdLst>
                <a:gd name="connsiteX0" fmla="*/ 239220 w 304800"/>
                <a:gd name="connsiteY0" fmla="*/ 108995 h 161705"/>
                <a:gd name="connsiteX1" fmla="*/ 304800 w 304800"/>
                <a:gd name="connsiteY1" fmla="*/ 69313 h 161705"/>
                <a:gd name="connsiteX2" fmla="*/ 190500 w 304800"/>
                <a:gd name="connsiteY2" fmla="*/ 0 h 161705"/>
                <a:gd name="connsiteX3" fmla="*/ 190500 w 304800"/>
                <a:gd name="connsiteY3" fmla="*/ 42863 h 161705"/>
                <a:gd name="connsiteX4" fmla="*/ 152400 w 304800"/>
                <a:gd name="connsiteY4" fmla="*/ 80963 h 161705"/>
                <a:gd name="connsiteX5" fmla="*/ 114300 w 304800"/>
                <a:gd name="connsiteY5" fmla="*/ 42863 h 161705"/>
                <a:gd name="connsiteX6" fmla="*/ 114300 w 304800"/>
                <a:gd name="connsiteY6" fmla="*/ 0 h 161705"/>
                <a:gd name="connsiteX7" fmla="*/ 86820 w 304800"/>
                <a:gd name="connsiteY7" fmla="*/ 16640 h 161705"/>
                <a:gd name="connsiteX8" fmla="*/ 69047 w 304800"/>
                <a:gd name="connsiteY8" fmla="*/ 27403 h 161705"/>
                <a:gd name="connsiteX9" fmla="*/ 0 w 304800"/>
                <a:gd name="connsiteY9" fmla="*/ 69313 h 161705"/>
                <a:gd name="connsiteX10" fmla="*/ 152400 w 304800"/>
                <a:gd name="connsiteY10" fmla="*/ 161706 h 161705"/>
                <a:gd name="connsiteX11" fmla="*/ 221447 w 304800"/>
                <a:gd name="connsiteY11" fmla="*/ 119796 h 161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61705">
                  <a:moveTo>
                    <a:pt x="239220" y="108995"/>
                  </a:moveTo>
                  <a:lnTo>
                    <a:pt x="304800" y="69313"/>
                  </a:lnTo>
                  <a:lnTo>
                    <a:pt x="190500" y="0"/>
                  </a:lnTo>
                  <a:lnTo>
                    <a:pt x="190500" y="42863"/>
                  </a:lnTo>
                  <a:cubicBezTo>
                    <a:pt x="190500" y="63904"/>
                    <a:pt x="173442" y="80963"/>
                    <a:pt x="152400" y="80963"/>
                  </a:cubicBezTo>
                  <a:cubicBezTo>
                    <a:pt x="131358" y="80963"/>
                    <a:pt x="114300" y="63904"/>
                    <a:pt x="114300" y="42863"/>
                  </a:cubicBezTo>
                  <a:lnTo>
                    <a:pt x="114300" y="0"/>
                  </a:lnTo>
                  <a:lnTo>
                    <a:pt x="86820" y="16640"/>
                  </a:lnTo>
                  <a:lnTo>
                    <a:pt x="69047" y="27403"/>
                  </a:lnTo>
                  <a:lnTo>
                    <a:pt x="0" y="69313"/>
                  </a:lnTo>
                  <a:lnTo>
                    <a:pt x="152400" y="161706"/>
                  </a:lnTo>
                  <a:lnTo>
                    <a:pt x="221447" y="11979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B017BE6-D908-45C3-B297-FCB6D1A9CFF7}"/>
                </a:ext>
              </a:extLst>
            </p:cNvPr>
            <p:cNvSpPr/>
            <p:nvPr/>
          </p:nvSpPr>
          <p:spPr>
            <a:xfrm>
              <a:off x="5490956" y="2055975"/>
              <a:ext cx="304800" cy="161705"/>
            </a:xfrm>
            <a:custGeom>
              <a:avLst/>
              <a:gdLst>
                <a:gd name="connsiteX0" fmla="*/ 239220 w 304800"/>
                <a:gd name="connsiteY0" fmla="*/ 108995 h 161705"/>
                <a:gd name="connsiteX1" fmla="*/ 304800 w 304800"/>
                <a:gd name="connsiteY1" fmla="*/ 69313 h 161705"/>
                <a:gd name="connsiteX2" fmla="*/ 190500 w 304800"/>
                <a:gd name="connsiteY2" fmla="*/ 0 h 161705"/>
                <a:gd name="connsiteX3" fmla="*/ 190500 w 304800"/>
                <a:gd name="connsiteY3" fmla="*/ 42863 h 161705"/>
                <a:gd name="connsiteX4" fmla="*/ 152400 w 304800"/>
                <a:gd name="connsiteY4" fmla="*/ 80963 h 161705"/>
                <a:gd name="connsiteX5" fmla="*/ 114300 w 304800"/>
                <a:gd name="connsiteY5" fmla="*/ 42863 h 161705"/>
                <a:gd name="connsiteX6" fmla="*/ 114300 w 304800"/>
                <a:gd name="connsiteY6" fmla="*/ 0 h 161705"/>
                <a:gd name="connsiteX7" fmla="*/ 86820 w 304800"/>
                <a:gd name="connsiteY7" fmla="*/ 16631 h 161705"/>
                <a:gd name="connsiteX8" fmla="*/ 69047 w 304800"/>
                <a:gd name="connsiteY8" fmla="*/ 27403 h 161705"/>
                <a:gd name="connsiteX9" fmla="*/ 0 w 304800"/>
                <a:gd name="connsiteY9" fmla="*/ 69313 h 161705"/>
                <a:gd name="connsiteX10" fmla="*/ 152400 w 304800"/>
                <a:gd name="connsiteY10" fmla="*/ 161706 h 161705"/>
                <a:gd name="connsiteX11" fmla="*/ 221447 w 304800"/>
                <a:gd name="connsiteY11" fmla="*/ 119796 h 161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61705">
                  <a:moveTo>
                    <a:pt x="239220" y="108995"/>
                  </a:moveTo>
                  <a:lnTo>
                    <a:pt x="304800" y="69313"/>
                  </a:lnTo>
                  <a:lnTo>
                    <a:pt x="190500" y="0"/>
                  </a:lnTo>
                  <a:lnTo>
                    <a:pt x="190500" y="42863"/>
                  </a:lnTo>
                  <a:cubicBezTo>
                    <a:pt x="190500" y="63904"/>
                    <a:pt x="173442" y="80963"/>
                    <a:pt x="152400" y="80963"/>
                  </a:cubicBezTo>
                  <a:cubicBezTo>
                    <a:pt x="131358" y="80963"/>
                    <a:pt x="114300" y="63904"/>
                    <a:pt x="114300" y="42863"/>
                  </a:cubicBezTo>
                  <a:lnTo>
                    <a:pt x="114300" y="0"/>
                  </a:lnTo>
                  <a:lnTo>
                    <a:pt x="86820" y="16631"/>
                  </a:lnTo>
                  <a:lnTo>
                    <a:pt x="69047" y="27403"/>
                  </a:lnTo>
                  <a:lnTo>
                    <a:pt x="0" y="69313"/>
                  </a:lnTo>
                  <a:lnTo>
                    <a:pt x="152400" y="161706"/>
                  </a:lnTo>
                  <a:lnTo>
                    <a:pt x="221447" y="11979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43390C-BCA0-42FD-92C1-E1FC9F0021E1}"/>
                </a:ext>
              </a:extLst>
            </p:cNvPr>
            <p:cNvSpPr/>
            <p:nvPr/>
          </p:nvSpPr>
          <p:spPr>
            <a:xfrm>
              <a:off x="5490956" y="2146948"/>
              <a:ext cx="143160" cy="249802"/>
            </a:xfrm>
            <a:custGeom>
              <a:avLst/>
              <a:gdLst>
                <a:gd name="connsiteX0" fmla="*/ 0 w 143160"/>
                <a:gd name="connsiteY0" fmla="*/ 15250 h 249802"/>
                <a:gd name="connsiteX1" fmla="*/ 0 w 143160"/>
                <a:gd name="connsiteY1" fmla="*/ 123568 h 249802"/>
                <a:gd name="connsiteX2" fmla="*/ 27699 w 143160"/>
                <a:gd name="connsiteY2" fmla="*/ 106566 h 249802"/>
                <a:gd name="connsiteX3" fmla="*/ 80105 w 143160"/>
                <a:gd name="connsiteY3" fmla="*/ 119110 h 249802"/>
                <a:gd name="connsiteX4" fmla="*/ 67561 w 143160"/>
                <a:gd name="connsiteY4" fmla="*/ 171517 h 249802"/>
                <a:gd name="connsiteX5" fmla="*/ 40957 w 143160"/>
                <a:gd name="connsiteY5" fmla="*/ 187890 h 249802"/>
                <a:gd name="connsiteX6" fmla="*/ 143161 w 143160"/>
                <a:gd name="connsiteY6" fmla="*/ 249803 h 249802"/>
                <a:gd name="connsiteX7" fmla="*/ 143161 w 143160"/>
                <a:gd name="connsiteY7" fmla="*/ 86735 h 249802"/>
                <a:gd name="connsiteX8" fmla="*/ 0 w 143160"/>
                <a:gd name="connsiteY8" fmla="*/ 0 h 249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160" h="249802">
                  <a:moveTo>
                    <a:pt x="0" y="15250"/>
                  </a:moveTo>
                  <a:lnTo>
                    <a:pt x="0" y="123568"/>
                  </a:lnTo>
                  <a:lnTo>
                    <a:pt x="27699" y="106566"/>
                  </a:lnTo>
                  <a:cubicBezTo>
                    <a:pt x="45634" y="95558"/>
                    <a:pt x="69097" y="101175"/>
                    <a:pt x="80105" y="119110"/>
                  </a:cubicBezTo>
                  <a:cubicBezTo>
                    <a:pt x="91113" y="137046"/>
                    <a:pt x="85496" y="160509"/>
                    <a:pt x="67561" y="171517"/>
                  </a:cubicBezTo>
                  <a:lnTo>
                    <a:pt x="40957" y="187890"/>
                  </a:lnTo>
                  <a:lnTo>
                    <a:pt x="143161" y="249803"/>
                  </a:lnTo>
                  <a:lnTo>
                    <a:pt x="143161" y="867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058B1FB-7BC0-423C-9C6D-BDF58447448A}"/>
                </a:ext>
              </a:extLst>
            </p:cNvPr>
            <p:cNvSpPr/>
            <p:nvPr/>
          </p:nvSpPr>
          <p:spPr>
            <a:xfrm>
              <a:off x="5176345" y="2146862"/>
              <a:ext cx="143160" cy="249888"/>
            </a:xfrm>
            <a:custGeom>
              <a:avLst/>
              <a:gdLst>
                <a:gd name="connsiteX0" fmla="*/ 74828 w 143160"/>
                <a:gd name="connsiteY0" fmla="*/ 167307 h 249888"/>
                <a:gd name="connsiteX1" fmla="*/ 63955 w 143160"/>
                <a:gd name="connsiteY1" fmla="*/ 114533 h 249888"/>
                <a:gd name="connsiteX2" fmla="*/ 116243 w 143160"/>
                <a:gd name="connsiteY2" fmla="*/ 103346 h 249888"/>
                <a:gd name="connsiteX3" fmla="*/ 143161 w 143160"/>
                <a:gd name="connsiteY3" fmla="*/ 120777 h 249888"/>
                <a:gd name="connsiteX4" fmla="*/ 143161 w 143160"/>
                <a:gd name="connsiteY4" fmla="*/ 0 h 249888"/>
                <a:gd name="connsiteX5" fmla="*/ 0 w 143160"/>
                <a:gd name="connsiteY5" fmla="*/ 86725 h 249888"/>
                <a:gd name="connsiteX6" fmla="*/ 0 w 143160"/>
                <a:gd name="connsiteY6" fmla="*/ 249888 h 249888"/>
                <a:gd name="connsiteX7" fmla="*/ 104518 w 143160"/>
                <a:gd name="connsiteY7" fmla="*/ 186538 h 249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160" h="249888">
                  <a:moveTo>
                    <a:pt x="74828" y="167307"/>
                  </a:moveTo>
                  <a:cubicBezTo>
                    <a:pt x="57253" y="155737"/>
                    <a:pt x="52385" y="132109"/>
                    <a:pt x="63955" y="114533"/>
                  </a:cubicBezTo>
                  <a:cubicBezTo>
                    <a:pt x="75401" y="97146"/>
                    <a:pt x="98684" y="92165"/>
                    <a:pt x="116243" y="103346"/>
                  </a:cubicBezTo>
                  <a:lnTo>
                    <a:pt x="143161" y="120777"/>
                  </a:lnTo>
                  <a:lnTo>
                    <a:pt x="143161" y="0"/>
                  </a:lnTo>
                  <a:lnTo>
                    <a:pt x="0" y="86725"/>
                  </a:lnTo>
                  <a:lnTo>
                    <a:pt x="0" y="249888"/>
                  </a:lnTo>
                  <a:lnTo>
                    <a:pt x="104518" y="18653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A3D8D35-ECFF-4435-958C-CA7474B71105}"/>
                </a:ext>
              </a:extLst>
            </p:cNvPr>
            <p:cNvSpPr/>
            <p:nvPr/>
          </p:nvSpPr>
          <p:spPr>
            <a:xfrm>
              <a:off x="5252567" y="2262967"/>
              <a:ext cx="305069" cy="124258"/>
            </a:xfrm>
            <a:custGeom>
              <a:avLst/>
              <a:gdLst>
                <a:gd name="connsiteX0" fmla="*/ 152073 w 305069"/>
                <a:gd name="connsiteY0" fmla="*/ 124258 h 124258"/>
                <a:gd name="connsiteX1" fmla="*/ 141720 w 305069"/>
                <a:gd name="connsiteY1" fmla="*/ 121201 h 124258"/>
                <a:gd name="connsiteX2" fmla="*/ 8960 w 305069"/>
                <a:gd name="connsiteY2" fmla="*/ 35209 h 124258"/>
                <a:gd name="connsiteX3" fmla="*/ 2896 w 305069"/>
                <a:gd name="connsiteY3" fmla="*/ 8960 h 124258"/>
                <a:gd name="connsiteX4" fmla="*/ 29145 w 305069"/>
                <a:gd name="connsiteY4" fmla="*/ 2896 h 124258"/>
                <a:gd name="connsiteX5" fmla="*/ 29668 w 305069"/>
                <a:gd name="connsiteY5" fmla="*/ 3234 h 124258"/>
                <a:gd name="connsiteX6" fmla="*/ 152350 w 305069"/>
                <a:gd name="connsiteY6" fmla="*/ 82691 h 124258"/>
                <a:gd name="connsiteX7" fmla="*/ 276051 w 305069"/>
                <a:gd name="connsiteY7" fmla="*/ 6787 h 124258"/>
                <a:gd name="connsiteX8" fmla="*/ 302254 w 305069"/>
                <a:gd name="connsiteY8" fmla="*/ 13064 h 124258"/>
                <a:gd name="connsiteX9" fmla="*/ 295977 w 305069"/>
                <a:gd name="connsiteY9" fmla="*/ 39267 h 124258"/>
                <a:gd name="connsiteX10" fmla="*/ 162027 w 305069"/>
                <a:gd name="connsiteY10" fmla="*/ 121449 h 124258"/>
                <a:gd name="connsiteX11" fmla="*/ 152073 w 305069"/>
                <a:gd name="connsiteY11" fmla="*/ 124258 h 124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5069" h="124258">
                  <a:moveTo>
                    <a:pt x="152073" y="124258"/>
                  </a:moveTo>
                  <a:cubicBezTo>
                    <a:pt x="148400" y="124259"/>
                    <a:pt x="144804" y="123197"/>
                    <a:pt x="141720" y="121201"/>
                  </a:cubicBezTo>
                  <a:lnTo>
                    <a:pt x="8960" y="35209"/>
                  </a:lnTo>
                  <a:cubicBezTo>
                    <a:pt x="37" y="29635"/>
                    <a:pt x="-2678" y="17883"/>
                    <a:pt x="2896" y="8960"/>
                  </a:cubicBezTo>
                  <a:cubicBezTo>
                    <a:pt x="8470" y="37"/>
                    <a:pt x="20222" y="-2678"/>
                    <a:pt x="29145" y="2896"/>
                  </a:cubicBezTo>
                  <a:cubicBezTo>
                    <a:pt x="29321" y="3005"/>
                    <a:pt x="29495" y="3119"/>
                    <a:pt x="29668" y="3234"/>
                  </a:cubicBezTo>
                  <a:lnTo>
                    <a:pt x="152350" y="82691"/>
                  </a:lnTo>
                  <a:lnTo>
                    <a:pt x="276051" y="6787"/>
                  </a:lnTo>
                  <a:cubicBezTo>
                    <a:pt x="285019" y="1284"/>
                    <a:pt x="296751" y="4095"/>
                    <a:pt x="302254" y="13064"/>
                  </a:cubicBezTo>
                  <a:cubicBezTo>
                    <a:pt x="307757" y="22032"/>
                    <a:pt x="304946" y="33764"/>
                    <a:pt x="295977" y="39267"/>
                  </a:cubicBezTo>
                  <a:lnTo>
                    <a:pt x="162027" y="121449"/>
                  </a:lnTo>
                  <a:cubicBezTo>
                    <a:pt x="159031" y="123285"/>
                    <a:pt x="155587" y="124257"/>
                    <a:pt x="152073" y="12425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880D4A4-5141-42AE-869D-59D39E60F8E0}"/>
                </a:ext>
              </a:extLst>
            </p:cNvPr>
            <p:cNvSpPr/>
            <p:nvPr/>
          </p:nvSpPr>
          <p:spPr>
            <a:xfrm>
              <a:off x="5148056" y="1853817"/>
              <a:ext cx="179912" cy="264022"/>
            </a:xfrm>
            <a:custGeom>
              <a:avLst/>
              <a:gdLst>
                <a:gd name="connsiteX0" fmla="*/ 38100 w 179912"/>
                <a:gd name="connsiteY0" fmla="*/ 244973 h 264022"/>
                <a:gd name="connsiteX1" fmla="*/ 38100 w 179912"/>
                <a:gd name="connsiteY1" fmla="*/ 98812 h 264022"/>
                <a:gd name="connsiteX2" fmla="*/ 169069 w 179912"/>
                <a:gd name="connsiteY2" fmla="*/ 36252 h 264022"/>
                <a:gd name="connsiteX3" fmla="*/ 178046 w 179912"/>
                <a:gd name="connsiteY3" fmla="*/ 10844 h 264022"/>
                <a:gd name="connsiteX4" fmla="*/ 152638 w 179912"/>
                <a:gd name="connsiteY4" fmla="*/ 1866 h 264022"/>
                <a:gd name="connsiteX5" fmla="*/ 10849 w 179912"/>
                <a:gd name="connsiteY5" fmla="*/ 69618 h 264022"/>
                <a:gd name="connsiteX6" fmla="*/ 0 w 179912"/>
                <a:gd name="connsiteY6" fmla="*/ 86801 h 264022"/>
                <a:gd name="connsiteX7" fmla="*/ 0 w 179912"/>
                <a:gd name="connsiteY7" fmla="*/ 244973 h 264022"/>
                <a:gd name="connsiteX8" fmla="*/ 19050 w 179912"/>
                <a:gd name="connsiteY8" fmla="*/ 264023 h 264022"/>
                <a:gd name="connsiteX9" fmla="*/ 19050 w 179912"/>
                <a:gd name="connsiteY9" fmla="*/ 264023 h 264022"/>
                <a:gd name="connsiteX10" fmla="*/ 38100 w 179912"/>
                <a:gd name="connsiteY10" fmla="*/ 244973 h 264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912" h="264022">
                  <a:moveTo>
                    <a:pt x="38100" y="244973"/>
                  </a:moveTo>
                  <a:lnTo>
                    <a:pt x="38100" y="98812"/>
                  </a:lnTo>
                  <a:lnTo>
                    <a:pt x="169069" y="36252"/>
                  </a:lnTo>
                  <a:cubicBezTo>
                    <a:pt x="178564" y="31715"/>
                    <a:pt x="182583" y="20339"/>
                    <a:pt x="178046" y="10844"/>
                  </a:cubicBezTo>
                  <a:cubicBezTo>
                    <a:pt x="173509" y="1348"/>
                    <a:pt x="162134" y="-2671"/>
                    <a:pt x="152638" y="1866"/>
                  </a:cubicBezTo>
                  <a:lnTo>
                    <a:pt x="10849" y="69618"/>
                  </a:lnTo>
                  <a:cubicBezTo>
                    <a:pt x="4224" y="72777"/>
                    <a:pt x="5" y="79462"/>
                    <a:pt x="0" y="86801"/>
                  </a:cubicBezTo>
                  <a:lnTo>
                    <a:pt x="0" y="244973"/>
                  </a:lnTo>
                  <a:cubicBezTo>
                    <a:pt x="0" y="255494"/>
                    <a:pt x="8529" y="264023"/>
                    <a:pt x="19050" y="264023"/>
                  </a:cubicBezTo>
                  <a:lnTo>
                    <a:pt x="19050" y="264023"/>
                  </a:lnTo>
                  <a:cubicBezTo>
                    <a:pt x="29571" y="264023"/>
                    <a:pt x="38100" y="255494"/>
                    <a:pt x="38100" y="24497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DE75D44-6027-4519-87A1-1D55896D808A}"/>
                </a:ext>
              </a:extLst>
            </p:cNvPr>
            <p:cNvSpPr/>
            <p:nvPr/>
          </p:nvSpPr>
          <p:spPr>
            <a:xfrm>
              <a:off x="5482493" y="1853864"/>
              <a:ext cx="179912" cy="263975"/>
            </a:xfrm>
            <a:custGeom>
              <a:avLst/>
              <a:gdLst>
                <a:gd name="connsiteX0" fmla="*/ 179912 w 179912"/>
                <a:gd name="connsiteY0" fmla="*/ 244925 h 263975"/>
                <a:gd name="connsiteX1" fmla="*/ 179912 w 179912"/>
                <a:gd name="connsiteY1" fmla="*/ 86753 h 263975"/>
                <a:gd name="connsiteX2" fmla="*/ 169073 w 179912"/>
                <a:gd name="connsiteY2" fmla="*/ 69608 h 263975"/>
                <a:gd name="connsiteX3" fmla="*/ 27274 w 179912"/>
                <a:gd name="connsiteY3" fmla="*/ 1866 h 263975"/>
                <a:gd name="connsiteX4" fmla="*/ 1866 w 179912"/>
                <a:gd name="connsiteY4" fmla="*/ 10844 h 263975"/>
                <a:gd name="connsiteX5" fmla="*/ 10844 w 179912"/>
                <a:gd name="connsiteY5" fmla="*/ 36252 h 263975"/>
                <a:gd name="connsiteX6" fmla="*/ 141812 w 179912"/>
                <a:gd name="connsiteY6" fmla="*/ 98764 h 263975"/>
                <a:gd name="connsiteX7" fmla="*/ 141812 w 179912"/>
                <a:gd name="connsiteY7" fmla="*/ 244925 h 263975"/>
                <a:gd name="connsiteX8" fmla="*/ 160862 w 179912"/>
                <a:gd name="connsiteY8" fmla="*/ 263975 h 263975"/>
                <a:gd name="connsiteX9" fmla="*/ 179912 w 179912"/>
                <a:gd name="connsiteY9" fmla="*/ 244925 h 263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912" h="263975">
                  <a:moveTo>
                    <a:pt x="179912" y="244925"/>
                  </a:moveTo>
                  <a:lnTo>
                    <a:pt x="179912" y="86753"/>
                  </a:lnTo>
                  <a:cubicBezTo>
                    <a:pt x="179895" y="79429"/>
                    <a:pt x="175681" y="72765"/>
                    <a:pt x="169073" y="69608"/>
                  </a:cubicBezTo>
                  <a:lnTo>
                    <a:pt x="27274" y="1866"/>
                  </a:lnTo>
                  <a:cubicBezTo>
                    <a:pt x="17779" y="-2671"/>
                    <a:pt x="6403" y="1348"/>
                    <a:pt x="1866" y="10844"/>
                  </a:cubicBezTo>
                  <a:cubicBezTo>
                    <a:pt x="-2671" y="20339"/>
                    <a:pt x="1348" y="31715"/>
                    <a:pt x="10844" y="36252"/>
                  </a:cubicBezTo>
                  <a:lnTo>
                    <a:pt x="141812" y="98764"/>
                  </a:lnTo>
                  <a:lnTo>
                    <a:pt x="141812" y="244925"/>
                  </a:lnTo>
                  <a:cubicBezTo>
                    <a:pt x="141812" y="255447"/>
                    <a:pt x="150341" y="263975"/>
                    <a:pt x="160862" y="263975"/>
                  </a:cubicBezTo>
                  <a:cubicBezTo>
                    <a:pt x="171384" y="263975"/>
                    <a:pt x="179912" y="255447"/>
                    <a:pt x="179912" y="2449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6" name="Graphic 20" descr="Classroom">
            <a:extLst>
              <a:ext uri="{FF2B5EF4-FFF2-40B4-BE49-F238E27FC236}">
                <a16:creationId xmlns:a16="http://schemas.microsoft.com/office/drawing/2014/main" id="{7D4DC255-D422-4DF9-B56C-E7E4F82ADB15}"/>
              </a:ext>
            </a:extLst>
          </p:cNvPr>
          <p:cNvGrpSpPr/>
          <p:nvPr/>
        </p:nvGrpSpPr>
        <p:grpSpPr>
          <a:xfrm>
            <a:off x="562961" y="2818452"/>
            <a:ext cx="2207012" cy="1655259"/>
            <a:chOff x="5098031" y="1708551"/>
            <a:chExt cx="914400" cy="914400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F93E72B-8AB9-4B41-8DF6-3FBC72DDE454}"/>
                </a:ext>
              </a:extLst>
            </p:cNvPr>
            <p:cNvSpPr/>
            <p:nvPr/>
          </p:nvSpPr>
          <p:spPr>
            <a:xfrm>
              <a:off x="5445979" y="2314341"/>
              <a:ext cx="86486" cy="86487"/>
            </a:xfrm>
            <a:custGeom>
              <a:avLst/>
              <a:gdLst>
                <a:gd name="connsiteX0" fmla="*/ 86487 w 86486"/>
                <a:gd name="connsiteY0" fmla="*/ 43243 h 86487"/>
                <a:gd name="connsiteX1" fmla="*/ 43243 w 86486"/>
                <a:gd name="connsiteY1" fmla="*/ 86487 h 86487"/>
                <a:gd name="connsiteX2" fmla="*/ 0 w 86486"/>
                <a:gd name="connsiteY2" fmla="*/ 43243 h 86487"/>
                <a:gd name="connsiteX3" fmla="*/ 43243 w 86486"/>
                <a:gd name="connsiteY3" fmla="*/ 0 h 86487"/>
                <a:gd name="connsiteX4" fmla="*/ 86487 w 86486"/>
                <a:gd name="connsiteY4" fmla="*/ 43243 h 8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486" h="86487">
                  <a:moveTo>
                    <a:pt x="86487" y="43243"/>
                  </a:moveTo>
                  <a:cubicBezTo>
                    <a:pt x="86487" y="67126"/>
                    <a:pt x="67126" y="86487"/>
                    <a:pt x="43243" y="86487"/>
                  </a:cubicBezTo>
                  <a:cubicBezTo>
                    <a:pt x="19361" y="86487"/>
                    <a:pt x="0" y="67126"/>
                    <a:pt x="0" y="43243"/>
                  </a:cubicBezTo>
                  <a:cubicBezTo>
                    <a:pt x="0" y="19361"/>
                    <a:pt x="19361" y="0"/>
                    <a:pt x="43243" y="0"/>
                  </a:cubicBezTo>
                  <a:cubicBezTo>
                    <a:pt x="67126" y="0"/>
                    <a:pt x="86487" y="19361"/>
                    <a:pt x="86487" y="4324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5EA65E6-17DF-4E40-B428-AA3C213146C1}"/>
                </a:ext>
              </a:extLst>
            </p:cNvPr>
            <p:cNvSpPr/>
            <p:nvPr/>
          </p:nvSpPr>
          <p:spPr>
            <a:xfrm>
              <a:off x="5402831" y="2412734"/>
              <a:ext cx="171450" cy="86391"/>
            </a:xfrm>
            <a:custGeom>
              <a:avLst/>
              <a:gdLst>
                <a:gd name="connsiteX0" fmla="*/ 171450 w 171450"/>
                <a:gd name="connsiteY0" fmla="*/ 86392 h 86391"/>
                <a:gd name="connsiteX1" fmla="*/ 171450 w 171450"/>
                <a:gd name="connsiteY1" fmla="*/ 43148 h 86391"/>
                <a:gd name="connsiteX2" fmla="*/ 162877 w 171450"/>
                <a:gd name="connsiteY2" fmla="*/ 25908 h 86391"/>
                <a:gd name="connsiteX3" fmla="*/ 121063 w 171450"/>
                <a:gd name="connsiteY3" fmla="*/ 5334 h 86391"/>
                <a:gd name="connsiteX4" fmla="*/ 85725 w 171450"/>
                <a:gd name="connsiteY4" fmla="*/ 0 h 86391"/>
                <a:gd name="connsiteX5" fmla="*/ 50387 w 171450"/>
                <a:gd name="connsiteY5" fmla="*/ 5334 h 86391"/>
                <a:gd name="connsiteX6" fmla="*/ 8573 w 171450"/>
                <a:gd name="connsiteY6" fmla="*/ 25908 h 86391"/>
                <a:gd name="connsiteX7" fmla="*/ 0 w 171450"/>
                <a:gd name="connsiteY7" fmla="*/ 43148 h 86391"/>
                <a:gd name="connsiteX8" fmla="*/ 0 w 171450"/>
                <a:gd name="connsiteY8" fmla="*/ 86392 h 86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450" h="86391">
                  <a:moveTo>
                    <a:pt x="171450" y="86392"/>
                  </a:moveTo>
                  <a:lnTo>
                    <a:pt x="171450" y="43148"/>
                  </a:lnTo>
                  <a:cubicBezTo>
                    <a:pt x="171309" y="36410"/>
                    <a:pt x="168166" y="30087"/>
                    <a:pt x="162877" y="25908"/>
                  </a:cubicBezTo>
                  <a:cubicBezTo>
                    <a:pt x="150451" y="16330"/>
                    <a:pt x="136233" y="9335"/>
                    <a:pt x="121063" y="5334"/>
                  </a:cubicBezTo>
                  <a:cubicBezTo>
                    <a:pt x="109612" y="1819"/>
                    <a:pt x="97703" y="21"/>
                    <a:pt x="85725" y="0"/>
                  </a:cubicBezTo>
                  <a:cubicBezTo>
                    <a:pt x="73760" y="185"/>
                    <a:pt x="61873" y="1978"/>
                    <a:pt x="50387" y="5334"/>
                  </a:cubicBezTo>
                  <a:cubicBezTo>
                    <a:pt x="35385" y="9775"/>
                    <a:pt x="21246" y="16733"/>
                    <a:pt x="8573" y="25908"/>
                  </a:cubicBezTo>
                  <a:cubicBezTo>
                    <a:pt x="3284" y="30087"/>
                    <a:pt x="141" y="36410"/>
                    <a:pt x="0" y="43148"/>
                  </a:cubicBezTo>
                  <a:lnTo>
                    <a:pt x="0" y="86392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5D55688-CBCC-4F1F-98A9-1AB7CF9D20FD}"/>
                </a:ext>
              </a:extLst>
            </p:cNvPr>
            <p:cNvSpPr/>
            <p:nvPr/>
          </p:nvSpPr>
          <p:spPr>
            <a:xfrm>
              <a:off x="5635145" y="2314341"/>
              <a:ext cx="86486" cy="86487"/>
            </a:xfrm>
            <a:custGeom>
              <a:avLst/>
              <a:gdLst>
                <a:gd name="connsiteX0" fmla="*/ 86487 w 86486"/>
                <a:gd name="connsiteY0" fmla="*/ 43243 h 86487"/>
                <a:gd name="connsiteX1" fmla="*/ 43244 w 86486"/>
                <a:gd name="connsiteY1" fmla="*/ 86487 h 86487"/>
                <a:gd name="connsiteX2" fmla="*/ 0 w 86486"/>
                <a:gd name="connsiteY2" fmla="*/ 43243 h 86487"/>
                <a:gd name="connsiteX3" fmla="*/ 43244 w 86486"/>
                <a:gd name="connsiteY3" fmla="*/ 0 h 86487"/>
                <a:gd name="connsiteX4" fmla="*/ 86487 w 86486"/>
                <a:gd name="connsiteY4" fmla="*/ 43243 h 8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486" h="86487">
                  <a:moveTo>
                    <a:pt x="86487" y="43243"/>
                  </a:moveTo>
                  <a:cubicBezTo>
                    <a:pt x="86487" y="67126"/>
                    <a:pt x="67126" y="86487"/>
                    <a:pt x="43244" y="86487"/>
                  </a:cubicBezTo>
                  <a:cubicBezTo>
                    <a:pt x="19361" y="86487"/>
                    <a:pt x="0" y="67126"/>
                    <a:pt x="0" y="43243"/>
                  </a:cubicBezTo>
                  <a:cubicBezTo>
                    <a:pt x="0" y="19361"/>
                    <a:pt x="19361" y="0"/>
                    <a:pt x="43244" y="0"/>
                  </a:cubicBezTo>
                  <a:cubicBezTo>
                    <a:pt x="67126" y="0"/>
                    <a:pt x="86487" y="19361"/>
                    <a:pt x="86487" y="4324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694A75E-938B-4433-8684-401D0CAAAB7A}"/>
                </a:ext>
              </a:extLst>
            </p:cNvPr>
            <p:cNvSpPr/>
            <p:nvPr/>
          </p:nvSpPr>
          <p:spPr>
            <a:xfrm>
              <a:off x="5593331" y="2412734"/>
              <a:ext cx="171450" cy="86391"/>
            </a:xfrm>
            <a:custGeom>
              <a:avLst/>
              <a:gdLst>
                <a:gd name="connsiteX0" fmla="*/ 171450 w 171450"/>
                <a:gd name="connsiteY0" fmla="*/ 86392 h 86391"/>
                <a:gd name="connsiteX1" fmla="*/ 171450 w 171450"/>
                <a:gd name="connsiteY1" fmla="*/ 43148 h 86391"/>
                <a:gd name="connsiteX2" fmla="*/ 162877 w 171450"/>
                <a:gd name="connsiteY2" fmla="*/ 25908 h 86391"/>
                <a:gd name="connsiteX3" fmla="*/ 121063 w 171450"/>
                <a:gd name="connsiteY3" fmla="*/ 5334 h 86391"/>
                <a:gd name="connsiteX4" fmla="*/ 85725 w 171450"/>
                <a:gd name="connsiteY4" fmla="*/ 0 h 86391"/>
                <a:gd name="connsiteX5" fmla="*/ 50387 w 171450"/>
                <a:gd name="connsiteY5" fmla="*/ 5334 h 86391"/>
                <a:gd name="connsiteX6" fmla="*/ 8573 w 171450"/>
                <a:gd name="connsiteY6" fmla="*/ 25908 h 86391"/>
                <a:gd name="connsiteX7" fmla="*/ 0 w 171450"/>
                <a:gd name="connsiteY7" fmla="*/ 43148 h 86391"/>
                <a:gd name="connsiteX8" fmla="*/ 0 w 171450"/>
                <a:gd name="connsiteY8" fmla="*/ 86392 h 86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450" h="86391">
                  <a:moveTo>
                    <a:pt x="171450" y="86392"/>
                  </a:moveTo>
                  <a:lnTo>
                    <a:pt x="171450" y="43148"/>
                  </a:lnTo>
                  <a:cubicBezTo>
                    <a:pt x="171309" y="36410"/>
                    <a:pt x="168166" y="30087"/>
                    <a:pt x="162877" y="25908"/>
                  </a:cubicBezTo>
                  <a:cubicBezTo>
                    <a:pt x="150451" y="16330"/>
                    <a:pt x="136233" y="9335"/>
                    <a:pt x="121063" y="5334"/>
                  </a:cubicBezTo>
                  <a:cubicBezTo>
                    <a:pt x="109612" y="1819"/>
                    <a:pt x="97703" y="21"/>
                    <a:pt x="85725" y="0"/>
                  </a:cubicBezTo>
                  <a:cubicBezTo>
                    <a:pt x="73760" y="185"/>
                    <a:pt x="61873" y="1978"/>
                    <a:pt x="50387" y="5334"/>
                  </a:cubicBezTo>
                  <a:cubicBezTo>
                    <a:pt x="35385" y="9775"/>
                    <a:pt x="21246" y="16733"/>
                    <a:pt x="8573" y="25908"/>
                  </a:cubicBezTo>
                  <a:cubicBezTo>
                    <a:pt x="3284" y="30087"/>
                    <a:pt x="141" y="36410"/>
                    <a:pt x="0" y="43148"/>
                  </a:cubicBezTo>
                  <a:lnTo>
                    <a:pt x="0" y="86392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898A4FB-2533-4580-AC25-24FEBC82EFE8}"/>
                </a:ext>
              </a:extLst>
            </p:cNvPr>
            <p:cNvSpPr/>
            <p:nvPr/>
          </p:nvSpPr>
          <p:spPr>
            <a:xfrm>
              <a:off x="5825645" y="2314341"/>
              <a:ext cx="86487" cy="86487"/>
            </a:xfrm>
            <a:custGeom>
              <a:avLst/>
              <a:gdLst>
                <a:gd name="connsiteX0" fmla="*/ 86487 w 86487"/>
                <a:gd name="connsiteY0" fmla="*/ 43243 h 86487"/>
                <a:gd name="connsiteX1" fmla="*/ 43244 w 86487"/>
                <a:gd name="connsiteY1" fmla="*/ 86487 h 86487"/>
                <a:gd name="connsiteX2" fmla="*/ 0 w 86487"/>
                <a:gd name="connsiteY2" fmla="*/ 43243 h 86487"/>
                <a:gd name="connsiteX3" fmla="*/ 43244 w 86487"/>
                <a:gd name="connsiteY3" fmla="*/ 0 h 86487"/>
                <a:gd name="connsiteX4" fmla="*/ 86487 w 86487"/>
                <a:gd name="connsiteY4" fmla="*/ 43243 h 8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487" h="86487">
                  <a:moveTo>
                    <a:pt x="86487" y="43243"/>
                  </a:moveTo>
                  <a:cubicBezTo>
                    <a:pt x="86487" y="67126"/>
                    <a:pt x="67126" y="86487"/>
                    <a:pt x="43244" y="86487"/>
                  </a:cubicBezTo>
                  <a:cubicBezTo>
                    <a:pt x="19361" y="86487"/>
                    <a:pt x="0" y="67126"/>
                    <a:pt x="0" y="43243"/>
                  </a:cubicBezTo>
                  <a:cubicBezTo>
                    <a:pt x="0" y="19361"/>
                    <a:pt x="19361" y="0"/>
                    <a:pt x="43244" y="0"/>
                  </a:cubicBezTo>
                  <a:cubicBezTo>
                    <a:pt x="67126" y="0"/>
                    <a:pt x="86487" y="19361"/>
                    <a:pt x="86487" y="4324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D98D3B6-56AA-43EF-936E-5688078FB659}"/>
                </a:ext>
              </a:extLst>
            </p:cNvPr>
            <p:cNvSpPr/>
            <p:nvPr/>
          </p:nvSpPr>
          <p:spPr>
            <a:xfrm>
              <a:off x="5783831" y="2412734"/>
              <a:ext cx="171450" cy="86391"/>
            </a:xfrm>
            <a:custGeom>
              <a:avLst/>
              <a:gdLst>
                <a:gd name="connsiteX0" fmla="*/ 171450 w 171450"/>
                <a:gd name="connsiteY0" fmla="*/ 86392 h 86391"/>
                <a:gd name="connsiteX1" fmla="*/ 171450 w 171450"/>
                <a:gd name="connsiteY1" fmla="*/ 43148 h 86391"/>
                <a:gd name="connsiteX2" fmla="*/ 162877 w 171450"/>
                <a:gd name="connsiteY2" fmla="*/ 25908 h 86391"/>
                <a:gd name="connsiteX3" fmla="*/ 121063 w 171450"/>
                <a:gd name="connsiteY3" fmla="*/ 5334 h 86391"/>
                <a:gd name="connsiteX4" fmla="*/ 85725 w 171450"/>
                <a:gd name="connsiteY4" fmla="*/ 0 h 86391"/>
                <a:gd name="connsiteX5" fmla="*/ 50387 w 171450"/>
                <a:gd name="connsiteY5" fmla="*/ 5334 h 86391"/>
                <a:gd name="connsiteX6" fmla="*/ 8573 w 171450"/>
                <a:gd name="connsiteY6" fmla="*/ 25908 h 86391"/>
                <a:gd name="connsiteX7" fmla="*/ 0 w 171450"/>
                <a:gd name="connsiteY7" fmla="*/ 43148 h 86391"/>
                <a:gd name="connsiteX8" fmla="*/ 0 w 171450"/>
                <a:gd name="connsiteY8" fmla="*/ 86392 h 86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450" h="86391">
                  <a:moveTo>
                    <a:pt x="171450" y="86392"/>
                  </a:moveTo>
                  <a:lnTo>
                    <a:pt x="171450" y="43148"/>
                  </a:lnTo>
                  <a:cubicBezTo>
                    <a:pt x="171309" y="36410"/>
                    <a:pt x="168166" y="30087"/>
                    <a:pt x="162877" y="25908"/>
                  </a:cubicBezTo>
                  <a:cubicBezTo>
                    <a:pt x="150451" y="16330"/>
                    <a:pt x="136233" y="9335"/>
                    <a:pt x="121063" y="5334"/>
                  </a:cubicBezTo>
                  <a:cubicBezTo>
                    <a:pt x="109612" y="1819"/>
                    <a:pt x="97703" y="21"/>
                    <a:pt x="85725" y="0"/>
                  </a:cubicBezTo>
                  <a:cubicBezTo>
                    <a:pt x="73760" y="185"/>
                    <a:pt x="61873" y="1978"/>
                    <a:pt x="50387" y="5334"/>
                  </a:cubicBezTo>
                  <a:cubicBezTo>
                    <a:pt x="35385" y="9775"/>
                    <a:pt x="21246" y="16733"/>
                    <a:pt x="8573" y="25908"/>
                  </a:cubicBezTo>
                  <a:cubicBezTo>
                    <a:pt x="3284" y="30087"/>
                    <a:pt x="141" y="36410"/>
                    <a:pt x="0" y="43148"/>
                  </a:cubicBezTo>
                  <a:lnTo>
                    <a:pt x="0" y="86392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407ACE9-FE0A-467D-99BC-D174C49AF390}"/>
                </a:ext>
              </a:extLst>
            </p:cNvPr>
            <p:cNvSpPr/>
            <p:nvPr/>
          </p:nvSpPr>
          <p:spPr>
            <a:xfrm>
              <a:off x="5246049" y="1901146"/>
              <a:ext cx="113157" cy="113157"/>
            </a:xfrm>
            <a:custGeom>
              <a:avLst/>
              <a:gdLst>
                <a:gd name="connsiteX0" fmla="*/ 113157 w 113157"/>
                <a:gd name="connsiteY0" fmla="*/ 56579 h 113157"/>
                <a:gd name="connsiteX1" fmla="*/ 56578 w 113157"/>
                <a:gd name="connsiteY1" fmla="*/ 113157 h 113157"/>
                <a:gd name="connsiteX2" fmla="*/ 0 w 113157"/>
                <a:gd name="connsiteY2" fmla="*/ 56578 h 113157"/>
                <a:gd name="connsiteX3" fmla="*/ 56578 w 113157"/>
                <a:gd name="connsiteY3" fmla="*/ 0 h 113157"/>
                <a:gd name="connsiteX4" fmla="*/ 113157 w 113157"/>
                <a:gd name="connsiteY4" fmla="*/ 56579 h 11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157" h="113157">
                  <a:moveTo>
                    <a:pt x="113157" y="56579"/>
                  </a:moveTo>
                  <a:cubicBezTo>
                    <a:pt x="113157" y="87826"/>
                    <a:pt x="87826" y="113157"/>
                    <a:pt x="56578" y="113157"/>
                  </a:cubicBezTo>
                  <a:cubicBezTo>
                    <a:pt x="25331" y="113157"/>
                    <a:pt x="0" y="87826"/>
                    <a:pt x="0" y="56578"/>
                  </a:cubicBezTo>
                  <a:cubicBezTo>
                    <a:pt x="0" y="25331"/>
                    <a:pt x="25331" y="0"/>
                    <a:pt x="56578" y="0"/>
                  </a:cubicBezTo>
                  <a:cubicBezTo>
                    <a:pt x="87826" y="0"/>
                    <a:pt x="113157" y="25331"/>
                    <a:pt x="113157" y="5657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9692224-8683-44AA-B2A5-F5D5A1E8E3F0}"/>
                </a:ext>
              </a:extLst>
            </p:cNvPr>
            <p:cNvSpPr/>
            <p:nvPr/>
          </p:nvSpPr>
          <p:spPr>
            <a:xfrm>
              <a:off x="5147084" y="1931772"/>
              <a:ext cx="493343" cy="605453"/>
            </a:xfrm>
            <a:custGeom>
              <a:avLst/>
              <a:gdLst>
                <a:gd name="connsiteX0" fmla="*/ 489204 w 493343"/>
                <a:gd name="connsiteY0" fmla="*/ 4140 h 605453"/>
                <a:gd name="connsiteX1" fmla="*/ 469011 w 493343"/>
                <a:gd name="connsiteY1" fmla="*/ 4140 h 605453"/>
                <a:gd name="connsiteX2" fmla="*/ 345948 w 493343"/>
                <a:gd name="connsiteY2" fmla="*/ 127203 h 605453"/>
                <a:gd name="connsiteX3" fmla="*/ 318230 w 493343"/>
                <a:gd name="connsiteY3" fmla="*/ 134251 h 605453"/>
                <a:gd name="connsiteX4" fmla="*/ 280702 w 493343"/>
                <a:gd name="connsiteY4" fmla="*/ 194354 h 605453"/>
                <a:gd name="connsiteX5" fmla="*/ 270034 w 493343"/>
                <a:gd name="connsiteY5" fmla="*/ 148920 h 605453"/>
                <a:gd name="connsiteX6" fmla="*/ 261557 w 493343"/>
                <a:gd name="connsiteY6" fmla="*/ 133299 h 605453"/>
                <a:gd name="connsiteX7" fmla="*/ 202121 w 493343"/>
                <a:gd name="connsiteY7" fmla="*/ 102247 h 605453"/>
                <a:gd name="connsiteX8" fmla="*/ 155543 w 493343"/>
                <a:gd name="connsiteY8" fmla="*/ 96628 h 605453"/>
                <a:gd name="connsiteX9" fmla="*/ 108871 w 493343"/>
                <a:gd name="connsiteY9" fmla="*/ 103676 h 605453"/>
                <a:gd name="connsiteX10" fmla="*/ 49530 w 493343"/>
                <a:gd name="connsiteY10" fmla="*/ 134728 h 605453"/>
                <a:gd name="connsiteX11" fmla="*/ 41053 w 493343"/>
                <a:gd name="connsiteY11" fmla="*/ 150349 h 605453"/>
                <a:gd name="connsiteX12" fmla="*/ 0 w 493343"/>
                <a:gd name="connsiteY12" fmla="*/ 325609 h 605453"/>
                <a:gd name="connsiteX13" fmla="*/ 28575 w 493343"/>
                <a:gd name="connsiteY13" fmla="*/ 354184 h 605453"/>
                <a:gd name="connsiteX14" fmla="*/ 55436 w 493343"/>
                <a:gd name="connsiteY14" fmla="*/ 333038 h 605453"/>
                <a:gd name="connsiteX15" fmla="*/ 85154 w 493343"/>
                <a:gd name="connsiteY15" fmla="*/ 210070 h 605453"/>
                <a:gd name="connsiteX16" fmla="*/ 85154 w 493343"/>
                <a:gd name="connsiteY16" fmla="*/ 605453 h 605453"/>
                <a:gd name="connsiteX17" fmla="*/ 141446 w 493343"/>
                <a:gd name="connsiteY17" fmla="*/ 605453 h 605453"/>
                <a:gd name="connsiteX18" fmla="*/ 141446 w 493343"/>
                <a:gd name="connsiteY18" fmla="*/ 351040 h 605453"/>
                <a:gd name="connsiteX19" fmla="*/ 170021 w 493343"/>
                <a:gd name="connsiteY19" fmla="*/ 351040 h 605453"/>
                <a:gd name="connsiteX20" fmla="*/ 170021 w 493343"/>
                <a:gd name="connsiteY20" fmla="*/ 605453 h 605453"/>
                <a:gd name="connsiteX21" fmla="*/ 226219 w 493343"/>
                <a:gd name="connsiteY21" fmla="*/ 605453 h 605453"/>
                <a:gd name="connsiteX22" fmla="*/ 226219 w 493343"/>
                <a:gd name="connsiteY22" fmla="*/ 208261 h 605453"/>
                <a:gd name="connsiteX23" fmla="*/ 236696 w 493343"/>
                <a:gd name="connsiteY23" fmla="*/ 253028 h 605453"/>
                <a:gd name="connsiteX24" fmla="*/ 242316 w 493343"/>
                <a:gd name="connsiteY24" fmla="*/ 260172 h 605453"/>
                <a:gd name="connsiteX25" fmla="*/ 280416 w 493343"/>
                <a:gd name="connsiteY25" fmla="*/ 273602 h 605453"/>
                <a:gd name="connsiteX26" fmla="*/ 303276 w 493343"/>
                <a:gd name="connsiteY26" fmla="*/ 263220 h 605453"/>
                <a:gd name="connsiteX27" fmla="*/ 361379 w 493343"/>
                <a:gd name="connsiteY27" fmla="*/ 167970 h 605453"/>
                <a:gd name="connsiteX28" fmla="*/ 365284 w 493343"/>
                <a:gd name="connsiteY28" fmla="*/ 148253 h 605453"/>
                <a:gd name="connsiteX29" fmla="*/ 489109 w 493343"/>
                <a:gd name="connsiteY29" fmla="*/ 24428 h 605453"/>
                <a:gd name="connsiteX30" fmla="*/ 489204 w 493343"/>
                <a:gd name="connsiteY30" fmla="*/ 4140 h 60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93343" h="605453">
                  <a:moveTo>
                    <a:pt x="489204" y="4140"/>
                  </a:moveTo>
                  <a:cubicBezTo>
                    <a:pt x="483604" y="-1380"/>
                    <a:pt x="474611" y="-1380"/>
                    <a:pt x="469011" y="4140"/>
                  </a:cubicBezTo>
                  <a:lnTo>
                    <a:pt x="345948" y="127203"/>
                  </a:lnTo>
                  <a:cubicBezTo>
                    <a:pt x="336113" y="124427"/>
                    <a:pt x="325545" y="127114"/>
                    <a:pt x="318230" y="134251"/>
                  </a:cubicBezTo>
                  <a:cubicBezTo>
                    <a:pt x="316230" y="136252"/>
                    <a:pt x="280702" y="194354"/>
                    <a:pt x="280702" y="194354"/>
                  </a:cubicBezTo>
                  <a:lnTo>
                    <a:pt x="270034" y="148920"/>
                  </a:lnTo>
                  <a:cubicBezTo>
                    <a:pt x="268621" y="143062"/>
                    <a:pt x="265699" y="137676"/>
                    <a:pt x="261557" y="133299"/>
                  </a:cubicBezTo>
                  <a:cubicBezTo>
                    <a:pt x="244001" y="119108"/>
                    <a:pt x="223797" y="108552"/>
                    <a:pt x="202121" y="102247"/>
                  </a:cubicBezTo>
                  <a:cubicBezTo>
                    <a:pt x="186797" y="98970"/>
                    <a:pt x="171207" y="97089"/>
                    <a:pt x="155543" y="96628"/>
                  </a:cubicBezTo>
                  <a:cubicBezTo>
                    <a:pt x="139740" y="96871"/>
                    <a:pt x="124041" y="99242"/>
                    <a:pt x="108871" y="103676"/>
                  </a:cubicBezTo>
                  <a:cubicBezTo>
                    <a:pt x="86998" y="109410"/>
                    <a:pt x="66710" y="120027"/>
                    <a:pt x="49530" y="134728"/>
                  </a:cubicBezTo>
                  <a:cubicBezTo>
                    <a:pt x="45351" y="139078"/>
                    <a:pt x="42422" y="144474"/>
                    <a:pt x="41053" y="150349"/>
                  </a:cubicBezTo>
                  <a:cubicBezTo>
                    <a:pt x="41053" y="150349"/>
                    <a:pt x="0" y="322751"/>
                    <a:pt x="0" y="325609"/>
                  </a:cubicBezTo>
                  <a:cubicBezTo>
                    <a:pt x="0" y="341391"/>
                    <a:pt x="12794" y="354184"/>
                    <a:pt x="28575" y="354184"/>
                  </a:cubicBezTo>
                  <a:cubicBezTo>
                    <a:pt x="41222" y="353859"/>
                    <a:pt x="52150" y="345256"/>
                    <a:pt x="55436" y="333038"/>
                  </a:cubicBezTo>
                  <a:lnTo>
                    <a:pt x="85154" y="210070"/>
                  </a:lnTo>
                  <a:lnTo>
                    <a:pt x="85154" y="605453"/>
                  </a:lnTo>
                  <a:lnTo>
                    <a:pt x="141446" y="605453"/>
                  </a:lnTo>
                  <a:lnTo>
                    <a:pt x="141446" y="351040"/>
                  </a:lnTo>
                  <a:lnTo>
                    <a:pt x="170021" y="351040"/>
                  </a:lnTo>
                  <a:lnTo>
                    <a:pt x="170021" y="605453"/>
                  </a:lnTo>
                  <a:lnTo>
                    <a:pt x="226219" y="605453"/>
                  </a:lnTo>
                  <a:lnTo>
                    <a:pt x="226219" y="208261"/>
                  </a:lnTo>
                  <a:lnTo>
                    <a:pt x="236696" y="253028"/>
                  </a:lnTo>
                  <a:cubicBezTo>
                    <a:pt x="237423" y="256123"/>
                    <a:pt x="239479" y="258737"/>
                    <a:pt x="242316" y="260172"/>
                  </a:cubicBezTo>
                  <a:cubicBezTo>
                    <a:pt x="253269" y="268579"/>
                    <a:pt x="266612" y="273282"/>
                    <a:pt x="280416" y="273602"/>
                  </a:cubicBezTo>
                  <a:cubicBezTo>
                    <a:pt x="289404" y="274860"/>
                    <a:pt x="298310" y="270815"/>
                    <a:pt x="303276" y="263220"/>
                  </a:cubicBezTo>
                  <a:lnTo>
                    <a:pt x="361379" y="167970"/>
                  </a:lnTo>
                  <a:cubicBezTo>
                    <a:pt x="365092" y="162114"/>
                    <a:pt x="366486" y="155082"/>
                    <a:pt x="365284" y="148253"/>
                  </a:cubicBezTo>
                  <a:lnTo>
                    <a:pt x="489109" y="24428"/>
                  </a:lnTo>
                  <a:cubicBezTo>
                    <a:pt x="494717" y="18844"/>
                    <a:pt x="494760" y="9777"/>
                    <a:pt x="489204" y="414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46F1595-B164-4C1D-BAC0-B3F8832281C2}"/>
                </a:ext>
              </a:extLst>
            </p:cNvPr>
            <p:cNvSpPr/>
            <p:nvPr/>
          </p:nvSpPr>
          <p:spPr>
            <a:xfrm>
              <a:off x="5326631" y="1803801"/>
              <a:ext cx="542925" cy="390525"/>
            </a:xfrm>
            <a:custGeom>
              <a:avLst/>
              <a:gdLst>
                <a:gd name="connsiteX0" fmla="*/ 504825 w 542925"/>
                <a:gd name="connsiteY0" fmla="*/ 0 h 390525"/>
                <a:gd name="connsiteX1" fmla="*/ 38100 w 542925"/>
                <a:gd name="connsiteY1" fmla="*/ 0 h 390525"/>
                <a:gd name="connsiteX2" fmla="*/ 0 w 542925"/>
                <a:gd name="connsiteY2" fmla="*/ 38100 h 390525"/>
                <a:gd name="connsiteX3" fmla="*/ 0 w 542925"/>
                <a:gd name="connsiteY3" fmla="*/ 72390 h 390525"/>
                <a:gd name="connsiteX4" fmla="*/ 38100 w 542925"/>
                <a:gd name="connsiteY4" fmla="*/ 95250 h 390525"/>
                <a:gd name="connsiteX5" fmla="*/ 38100 w 542925"/>
                <a:gd name="connsiteY5" fmla="*/ 38100 h 390525"/>
                <a:gd name="connsiteX6" fmla="*/ 504825 w 542925"/>
                <a:gd name="connsiteY6" fmla="*/ 38100 h 390525"/>
                <a:gd name="connsiteX7" fmla="*/ 504825 w 542925"/>
                <a:gd name="connsiteY7" fmla="*/ 352425 h 390525"/>
                <a:gd name="connsiteX8" fmla="*/ 179737 w 542925"/>
                <a:gd name="connsiteY8" fmla="*/ 352425 h 390525"/>
                <a:gd name="connsiteX9" fmla="*/ 156496 w 542925"/>
                <a:gd name="connsiteY9" fmla="*/ 390525 h 390525"/>
                <a:gd name="connsiteX10" fmla="*/ 504825 w 542925"/>
                <a:gd name="connsiteY10" fmla="*/ 390525 h 390525"/>
                <a:gd name="connsiteX11" fmla="*/ 542925 w 542925"/>
                <a:gd name="connsiteY11" fmla="*/ 352425 h 390525"/>
                <a:gd name="connsiteX12" fmla="*/ 542925 w 542925"/>
                <a:gd name="connsiteY12" fmla="*/ 38100 h 390525"/>
                <a:gd name="connsiteX13" fmla="*/ 504825 w 542925"/>
                <a:gd name="connsiteY13" fmla="*/ 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2925" h="390525">
                  <a:moveTo>
                    <a:pt x="504825" y="0"/>
                  </a:moveTo>
                  <a:lnTo>
                    <a:pt x="38100" y="0"/>
                  </a:lnTo>
                  <a:cubicBezTo>
                    <a:pt x="17058" y="0"/>
                    <a:pt x="0" y="17058"/>
                    <a:pt x="0" y="38100"/>
                  </a:cubicBezTo>
                  <a:lnTo>
                    <a:pt x="0" y="72390"/>
                  </a:lnTo>
                  <a:cubicBezTo>
                    <a:pt x="14564" y="76354"/>
                    <a:pt x="27748" y="84266"/>
                    <a:pt x="38100" y="95250"/>
                  </a:cubicBezTo>
                  <a:lnTo>
                    <a:pt x="38100" y="38100"/>
                  </a:lnTo>
                  <a:lnTo>
                    <a:pt x="504825" y="38100"/>
                  </a:lnTo>
                  <a:lnTo>
                    <a:pt x="504825" y="352425"/>
                  </a:lnTo>
                  <a:lnTo>
                    <a:pt x="179737" y="352425"/>
                  </a:lnTo>
                  <a:lnTo>
                    <a:pt x="156496" y="390525"/>
                  </a:lnTo>
                  <a:lnTo>
                    <a:pt x="504825" y="390525"/>
                  </a:lnTo>
                  <a:cubicBezTo>
                    <a:pt x="525867" y="390525"/>
                    <a:pt x="542925" y="373467"/>
                    <a:pt x="542925" y="352425"/>
                  </a:cubicBezTo>
                  <a:lnTo>
                    <a:pt x="542925" y="38100"/>
                  </a:lnTo>
                  <a:cubicBezTo>
                    <a:pt x="542925" y="17058"/>
                    <a:pt x="525867" y="0"/>
                    <a:pt x="50482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pic>
        <p:nvPicPr>
          <p:cNvPr id="1028" name="Picture 4" descr="Person thinking silhouette png 3 » PNG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2" t="10177" r="23879" b="10247"/>
          <a:stretch/>
        </p:blipFill>
        <p:spPr bwMode="auto">
          <a:xfrm>
            <a:off x="3620952" y="2848417"/>
            <a:ext cx="1835033" cy="147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03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933" y="698500"/>
            <a:ext cx="11054543" cy="54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265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026" y="588433"/>
            <a:ext cx="90487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497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700087"/>
            <a:ext cx="9220200" cy="545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327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525" y="590550"/>
            <a:ext cx="9124950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542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575" y="776287"/>
            <a:ext cx="9086850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6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575" y="647700"/>
            <a:ext cx="908685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155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3514" y="2726916"/>
            <a:ext cx="6350000" cy="1404168"/>
          </a:xfrm>
          <a:noFill/>
        </p:spPr>
        <p:txBody>
          <a:bodyPr>
            <a:noAutofit/>
          </a:bodyPr>
          <a:lstStyle/>
          <a:p>
            <a:r>
              <a:rPr lang="en-US" sz="8000" b="1" spc="600" dirty="0">
                <a:latin typeface="Edwardian Script ITC" panose="030303020407070D0804" pitchFamily="66" charset="0"/>
                <a:cs typeface="Times New Roman" panose="02020603050405020304" pitchFamily="18" charset="0"/>
              </a:rPr>
              <a:t>Thank you!</a:t>
            </a:r>
            <a:endParaRPr lang="en-PH" sz="4400" spc="600" dirty="0">
              <a:effectLst>
                <a:reflection blurRad="101600" stA="73000" endPos="32000" dist="12700" dir="5400000" sy="-100000" algn="bl" rotWithShape="0"/>
              </a:effectLst>
              <a:latin typeface="Edwardian Script ITC" panose="030303020407070D0804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78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540D8C3C-6735-4138-8D51-663ABCC715A4}" vid="{B4AA85DC-7401-4B69-BE08-3AB76B008786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2327</TotalTime>
  <Words>385</Words>
  <Application>Microsoft Office PowerPoint</Application>
  <PresentationFormat>Widescreen</PresentationFormat>
  <Paragraphs>65</Paragraphs>
  <Slides>16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30" baseType="lpstr">
      <vt:lpstr>MS PGothic</vt:lpstr>
      <vt:lpstr>Adobe Gothic Std B</vt:lpstr>
      <vt:lpstr>Arial</vt:lpstr>
      <vt:lpstr>Calibri</vt:lpstr>
      <vt:lpstr>Calibri Light</vt:lpstr>
      <vt:lpstr>Edwardian Script ITC</vt:lpstr>
      <vt:lpstr>Franklin Gothic Book</vt:lpstr>
      <vt:lpstr>Franklin Gothic Demi Cond</vt:lpstr>
      <vt:lpstr>Franklin Gothic Medium Cond</vt:lpstr>
      <vt:lpstr>Tahoma</vt:lpstr>
      <vt:lpstr>Times New Roman</vt:lpstr>
      <vt:lpstr>Theme1</vt:lpstr>
      <vt:lpstr>Custom Design</vt:lpstr>
      <vt:lpstr>2_Custom Design</vt:lpstr>
      <vt:lpstr>IMPLEMENTATION OF THE SUPREME COURT DECISION ON THE MANDANAS-GARCIA PETITIONS</vt:lpstr>
      <vt:lpstr>PowerPoint Presentation</vt:lpstr>
      <vt:lpstr>INTERNAL REVENUE ALLOTMENT  AND THE SUPREME COURT RULING  ON THE MANDANAS CASE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IMPLEMENTATION OF THE SUPREME COURT DECISION IN THE MANDANAS CASE</dc:title>
  <dc:creator>Emma Francisco</dc:creator>
  <cp:lastModifiedBy>Ma. Eunice Delos Santos</cp:lastModifiedBy>
  <cp:revision>124</cp:revision>
  <dcterms:created xsi:type="dcterms:W3CDTF">2021-01-18T03:02:08Z</dcterms:created>
  <dcterms:modified xsi:type="dcterms:W3CDTF">2021-06-23T18:46:42Z</dcterms:modified>
</cp:coreProperties>
</file>