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 id="2147483852" r:id="rId2"/>
    <p:sldMasterId id="2147483876" r:id="rId3"/>
  </p:sldMasterIdLst>
  <p:notesMasterIdLst>
    <p:notesMasterId r:id="rId39"/>
  </p:notesMasterIdLst>
  <p:sldIdLst>
    <p:sldId id="289" r:id="rId4"/>
    <p:sldId id="276" r:id="rId5"/>
    <p:sldId id="506" r:id="rId6"/>
    <p:sldId id="292" r:id="rId7"/>
    <p:sldId id="293" r:id="rId8"/>
    <p:sldId id="312" r:id="rId9"/>
    <p:sldId id="294" r:id="rId10"/>
    <p:sldId id="296" r:id="rId11"/>
    <p:sldId id="297" r:id="rId12"/>
    <p:sldId id="298" r:id="rId13"/>
    <p:sldId id="261" r:id="rId14"/>
    <p:sldId id="299" r:id="rId15"/>
    <p:sldId id="291" r:id="rId16"/>
    <p:sldId id="280" r:id="rId17"/>
    <p:sldId id="281" r:id="rId18"/>
    <p:sldId id="282" r:id="rId19"/>
    <p:sldId id="313" r:id="rId20"/>
    <p:sldId id="283" r:id="rId21"/>
    <p:sldId id="284" r:id="rId22"/>
    <p:sldId id="300" r:id="rId23"/>
    <p:sldId id="259" r:id="rId24"/>
    <p:sldId id="256" r:id="rId25"/>
    <p:sldId id="286" r:id="rId26"/>
    <p:sldId id="287" r:id="rId27"/>
    <p:sldId id="273" r:id="rId28"/>
    <p:sldId id="303" r:id="rId29"/>
    <p:sldId id="304" r:id="rId30"/>
    <p:sldId id="305" r:id="rId31"/>
    <p:sldId id="306" r:id="rId32"/>
    <p:sldId id="307" r:id="rId33"/>
    <p:sldId id="308" r:id="rId34"/>
    <p:sldId id="311" r:id="rId35"/>
    <p:sldId id="310" r:id="rId36"/>
    <p:sldId id="508" r:id="rId37"/>
    <p:sldId id="505" r:id="rId38"/>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5" autoAdjust="0"/>
    <p:restoredTop sz="94675" autoAdjust="0"/>
  </p:normalViewPr>
  <p:slideViewPr>
    <p:cSldViewPr snapToGrid="0">
      <p:cViewPr varScale="1">
        <p:scale>
          <a:sx n="78" d="100"/>
          <a:sy n="78" d="100"/>
        </p:scale>
        <p:origin x="16" y="18"/>
      </p:cViewPr>
      <p:guideLst>
        <p:guide orient="horz" pos="2160"/>
        <p:guide pos="3840"/>
      </p:guideLst>
    </p:cSldViewPr>
  </p:slideViewPr>
  <p:outlineViewPr>
    <p:cViewPr>
      <p:scale>
        <a:sx n="33" d="100"/>
        <a:sy n="33" d="100"/>
      </p:scale>
      <p:origin x="0" y="-198"/>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282" cy="501928"/>
          </a:xfrm>
          <a:prstGeom prst="rect">
            <a:avLst/>
          </a:prstGeom>
        </p:spPr>
        <p:txBody>
          <a:bodyPr vert="horz" lIns="84379" tIns="42189" rIns="84379" bIns="42189" rtlCol="0"/>
          <a:lstStyle>
            <a:lvl1pPr algn="l">
              <a:defRPr sz="1100"/>
            </a:lvl1pPr>
          </a:lstStyle>
          <a:p>
            <a:endParaRPr lang="en-PH"/>
          </a:p>
        </p:txBody>
      </p:sp>
      <p:sp>
        <p:nvSpPr>
          <p:cNvPr id="3" name="Date Placeholder 2"/>
          <p:cNvSpPr>
            <a:spLocks noGrp="1"/>
          </p:cNvSpPr>
          <p:nvPr>
            <p:ph type="dt" idx="1"/>
          </p:nvPr>
        </p:nvSpPr>
        <p:spPr>
          <a:xfrm>
            <a:off x="3901344" y="0"/>
            <a:ext cx="2985282" cy="501928"/>
          </a:xfrm>
          <a:prstGeom prst="rect">
            <a:avLst/>
          </a:prstGeom>
        </p:spPr>
        <p:txBody>
          <a:bodyPr vert="horz" lIns="84379" tIns="42189" rIns="84379" bIns="42189" rtlCol="0"/>
          <a:lstStyle>
            <a:lvl1pPr algn="r">
              <a:defRPr sz="1100"/>
            </a:lvl1pPr>
          </a:lstStyle>
          <a:p>
            <a:fld id="{07B7A221-CCEB-4611-BC24-973F917D83AF}" type="datetimeFigureOut">
              <a:rPr lang="en-PH" smtClean="0"/>
              <a:pPr/>
              <a:t>24/06/2021</a:t>
            </a:fld>
            <a:endParaRPr lang="en-PH"/>
          </a:p>
        </p:txBody>
      </p:sp>
      <p:sp>
        <p:nvSpPr>
          <p:cNvPr id="4" name="Slide Image Placeholder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84379" tIns="42189" rIns="84379" bIns="42189" rtlCol="0" anchor="ctr"/>
          <a:lstStyle/>
          <a:p>
            <a:endParaRPr lang="en-PH"/>
          </a:p>
        </p:txBody>
      </p:sp>
      <p:sp>
        <p:nvSpPr>
          <p:cNvPr id="5" name="Notes Placeholder 4"/>
          <p:cNvSpPr>
            <a:spLocks noGrp="1"/>
          </p:cNvSpPr>
          <p:nvPr>
            <p:ph type="body" sz="quarter" idx="3"/>
          </p:nvPr>
        </p:nvSpPr>
        <p:spPr>
          <a:xfrm>
            <a:off x="688201" y="4822199"/>
            <a:ext cx="5511762" cy="3944531"/>
          </a:xfrm>
          <a:prstGeom prst="rect">
            <a:avLst/>
          </a:prstGeom>
        </p:spPr>
        <p:txBody>
          <a:bodyPr vert="horz" lIns="84379" tIns="42189" rIns="84379" bIns="421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9516787"/>
            <a:ext cx="2985282" cy="501928"/>
          </a:xfrm>
          <a:prstGeom prst="rect">
            <a:avLst/>
          </a:prstGeom>
        </p:spPr>
        <p:txBody>
          <a:bodyPr vert="horz" lIns="84379" tIns="42189" rIns="84379" bIns="42189" rtlCol="0" anchor="b"/>
          <a:lstStyle>
            <a:lvl1pPr algn="l">
              <a:defRPr sz="1100"/>
            </a:lvl1pPr>
          </a:lstStyle>
          <a:p>
            <a:endParaRPr lang="en-PH"/>
          </a:p>
        </p:txBody>
      </p:sp>
      <p:sp>
        <p:nvSpPr>
          <p:cNvPr id="7" name="Slide Number Placeholder 6"/>
          <p:cNvSpPr>
            <a:spLocks noGrp="1"/>
          </p:cNvSpPr>
          <p:nvPr>
            <p:ph type="sldNum" sz="quarter" idx="5"/>
          </p:nvPr>
        </p:nvSpPr>
        <p:spPr>
          <a:xfrm>
            <a:off x="3901344" y="9516787"/>
            <a:ext cx="2985282" cy="501928"/>
          </a:xfrm>
          <a:prstGeom prst="rect">
            <a:avLst/>
          </a:prstGeom>
        </p:spPr>
        <p:txBody>
          <a:bodyPr vert="horz" lIns="84379" tIns="42189" rIns="84379" bIns="42189" rtlCol="0" anchor="b"/>
          <a:lstStyle>
            <a:lvl1pPr algn="r">
              <a:defRPr sz="1100"/>
            </a:lvl1pPr>
          </a:lstStyle>
          <a:p>
            <a:fld id="{E23F1644-8E8D-471A-B289-D72A59521BF6}" type="slidenum">
              <a:rPr lang="en-PH" smtClean="0"/>
              <a:pPr/>
              <a:t>‹#›</a:t>
            </a:fld>
            <a:endParaRPr lang="en-PH"/>
          </a:p>
        </p:txBody>
      </p:sp>
    </p:spTree>
    <p:extLst>
      <p:ext uri="{BB962C8B-B14F-4D97-AF65-F5344CB8AC3E}">
        <p14:creationId xmlns:p14="http://schemas.microsoft.com/office/powerpoint/2010/main" val="321124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endParaRPr lang="en-PH"/>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a:t>Click to edit Master title style</a:t>
            </a:r>
            <a:endParaRPr lang="en-PH"/>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PH"/>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PH"/>
          </a:p>
        </p:txBody>
      </p:sp>
      <p:sp>
        <p:nvSpPr>
          <p:cNvPr id="3" name="Content Placeholder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PH"/>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5"/>
            <a:ext cx="3657600" cy="5851525"/>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12800" y="274645"/>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8940800" y="4206240"/>
            <a:ext cx="1280160" cy="457200"/>
          </a:xfrm>
        </p:spPr>
        <p:txBody>
          <a:bodyPr/>
          <a:lstStyle/>
          <a:p>
            <a:fld id="{92F99EEB-71CD-49B4-8AC9-E9E05BCA67F8}" type="datetimeFigureOut">
              <a:rPr lang="en-PH" smtClean="0"/>
              <a:pPr/>
              <a:t>24/06/2021</a:t>
            </a:fld>
            <a:endParaRPr lang="en-PH"/>
          </a:p>
        </p:txBody>
      </p:sp>
      <p:sp>
        <p:nvSpPr>
          <p:cNvPr id="17" name="Footer Placeholder 16"/>
          <p:cNvSpPr>
            <a:spLocks noGrp="1"/>
          </p:cNvSpPr>
          <p:nvPr>
            <p:ph type="ftr" sz="quarter" idx="11"/>
          </p:nvPr>
        </p:nvSpPr>
        <p:spPr>
          <a:xfrm>
            <a:off x="7213600" y="4205288"/>
            <a:ext cx="1727200" cy="457200"/>
          </a:xfrm>
        </p:spPr>
        <p:txBody>
          <a:bodyPr/>
          <a:lstStyle/>
          <a:p>
            <a:endParaRPr lang="en-PH"/>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6DC1976E-C34D-450B-A34D-8C37D1F35A87}" type="slidenum">
              <a:rPr lang="en-PH" smtClean="0"/>
              <a:pPr/>
              <a:t>‹#›</a:t>
            </a:fld>
            <a:endParaRPr lang="en-PH"/>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92F99EEB-71CD-49B4-8AC9-E9E05BCA67F8}" type="datetimeFigureOut">
              <a:rPr lang="en-PH" smtClean="0"/>
              <a:pPr/>
              <a:t>24/06/2021</a:t>
            </a:fld>
            <a:endParaRPr lang="en-PH"/>
          </a:p>
        </p:txBody>
      </p:sp>
      <p:sp>
        <p:nvSpPr>
          <p:cNvPr id="27" name="Slide Number Placeholder 26"/>
          <p:cNvSpPr>
            <a:spLocks noGrp="1"/>
          </p:cNvSpPr>
          <p:nvPr>
            <p:ph type="sldNum" sz="quarter" idx="11"/>
          </p:nvPr>
        </p:nvSpPr>
        <p:spPr/>
        <p:txBody>
          <a:bodyPr rtlCol="0"/>
          <a:lstStyle/>
          <a:p>
            <a:fld id="{6DC1976E-C34D-450B-A34D-8C37D1F35A87}" type="slidenum">
              <a:rPr lang="en-PH" smtClean="0"/>
              <a:pPr/>
              <a:t>‹#›</a:t>
            </a:fld>
            <a:endParaRPr lang="en-PH"/>
          </a:p>
        </p:txBody>
      </p:sp>
      <p:sp>
        <p:nvSpPr>
          <p:cNvPr id="28" name="Footer Placeholder 27"/>
          <p:cNvSpPr>
            <a:spLocks noGrp="1"/>
          </p:cNvSpPr>
          <p:nvPr>
            <p:ph type="ftr" sz="quarter" idx="12"/>
          </p:nvPr>
        </p:nvSpPr>
        <p:spPr/>
        <p:txBody>
          <a:bodyPr rtlCol="0"/>
          <a:lstStyle/>
          <a:p>
            <a:endParaRPr lang="en-PH"/>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8778240" y="612648"/>
            <a:ext cx="1276352" cy="457200"/>
          </a:xfrm>
        </p:spPr>
        <p:txBody>
          <a:bodyPr/>
          <a:lstStyle/>
          <a:p>
            <a:fld id="{92F99EEB-71CD-49B4-8AC9-E9E05BCA67F8}" type="datetimeFigureOut">
              <a:rPr lang="en-PH" smtClean="0"/>
              <a:pPr/>
              <a:t>24/06/2021</a:t>
            </a:fld>
            <a:endParaRPr lang="en-PH"/>
          </a:p>
        </p:txBody>
      </p:sp>
      <p:sp>
        <p:nvSpPr>
          <p:cNvPr id="4" name="Footer Placeholder 3"/>
          <p:cNvSpPr>
            <a:spLocks noGrp="1"/>
          </p:cNvSpPr>
          <p:nvPr>
            <p:ph type="ftr" sz="quarter" idx="11"/>
          </p:nvPr>
        </p:nvSpPr>
        <p:spPr>
          <a:xfrm>
            <a:off x="7010400" y="612648"/>
            <a:ext cx="1767840" cy="457200"/>
          </a:xfrm>
        </p:spPr>
        <p:txBody>
          <a:bodyPr/>
          <a:lstStyle/>
          <a:p>
            <a:endParaRPr lang="en-PH"/>
          </a:p>
        </p:txBody>
      </p:sp>
      <p:sp>
        <p:nvSpPr>
          <p:cNvPr id="5" name="Slide Number Placeholder 4"/>
          <p:cNvSpPr>
            <a:spLocks noGrp="1"/>
          </p:cNvSpPr>
          <p:nvPr>
            <p:ph type="sldNum" sz="quarter" idx="12"/>
          </p:nvPr>
        </p:nvSpPr>
        <p:spPr>
          <a:xfrm>
            <a:off x="10899648" y="2272"/>
            <a:ext cx="1016000" cy="365760"/>
          </a:xfrm>
        </p:spPr>
        <p:txBody>
          <a:bodyPr/>
          <a:lstStyle/>
          <a:p>
            <a:fld id="{6DC1976E-C34D-450B-A34D-8C37D1F35A87}" type="slidenum">
              <a:rPr lang="en-PH" smtClean="0"/>
              <a:pPr/>
              <a:t>‹#›</a:t>
            </a:fld>
            <a:endParaRPr lang="en-PH"/>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143000"/>
            <a:ext cx="83312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2F99EEB-71CD-49B4-8AC9-E9E05BCA67F8}" type="datetimeFigureOut">
              <a:rPr lang="en-PH" smtClean="0"/>
              <a:pPr/>
              <a:t>24/06/2021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DC1976E-C34D-450B-A34D-8C37D1F35A87}" type="slidenum">
              <a:rPr lang="en-PH" smtClean="0"/>
              <a:pPr/>
              <a:t>‹#›</a:t>
            </a:fld>
            <a:endParaRPr lang="en-PH"/>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AAF7668E-E549-4FB1-9A05-2315E2B4A8BD}" type="datetimeFigureOut">
              <a:rPr lang="en-US" smtClean="0"/>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2084567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F7668E-E549-4FB1-9A05-2315E2B4A8BD}" type="datetimeFigureOut">
              <a:rPr lang="en-US" smtClean="0"/>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3996526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F7668E-E549-4FB1-9A05-2315E2B4A8BD}" type="datetimeFigureOut">
              <a:rPr lang="en-US" smtClean="0"/>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21968491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F7668E-E549-4FB1-9A05-2315E2B4A8BD}" type="datetimeFigureOut">
              <a:rPr lang="en-US" smtClean="0"/>
              <a:t>6/24/2021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335484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F7668E-E549-4FB1-9A05-2315E2B4A8BD}" type="datetimeFigureOut">
              <a:rPr lang="en-US" smtClean="0"/>
              <a:t>6/24/2021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511992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F7668E-E549-4FB1-9A05-2315E2B4A8BD}" type="datetimeFigureOut">
              <a:rPr lang="en-US" smtClean="0"/>
              <a:t>6/24/2021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35179470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F7668E-E549-4FB1-9A05-2315E2B4A8BD}" type="datetimeFigureOut">
              <a:rPr lang="en-US" smtClean="0"/>
              <a:t>6/24/2021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3493280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AF7668E-E549-4FB1-9A05-2315E2B4A8BD}" type="datetimeFigureOut">
              <a:rPr lang="en-US" smtClean="0"/>
              <a:t>6/24/2021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24944539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AF7668E-E549-4FB1-9A05-2315E2B4A8BD}" type="datetimeFigureOut">
              <a:rPr lang="en-US" smtClean="0"/>
              <a:t>6/24/2021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20809971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F7668E-E549-4FB1-9A05-2315E2B4A8BD}" type="datetimeFigureOut">
              <a:rPr lang="en-US" smtClean="0"/>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31839426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F7668E-E549-4FB1-9A05-2315E2B4A8BD}" type="datetimeFigureOut">
              <a:rPr lang="en-US" smtClean="0"/>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8AB5AD-B866-4662-950D-7E054FAD882A}" type="slidenum">
              <a:rPr lang="en-US" smtClean="0"/>
              <a:t>‹#›</a:t>
            </a:fld>
            <a:endParaRPr lang="en-US"/>
          </a:p>
        </p:txBody>
      </p:sp>
    </p:spTree>
    <p:extLst>
      <p:ext uri="{BB962C8B-B14F-4D97-AF65-F5344CB8AC3E}">
        <p14:creationId xmlns:p14="http://schemas.microsoft.com/office/powerpoint/2010/main" val="2717226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gi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F99EEB-71CD-49B4-8AC9-E9E05BCA67F8}" type="datetimeFigureOut">
              <a:rPr lang="en-PH" smtClean="0"/>
              <a:pPr/>
              <a:t>24/06/2021</a:t>
            </a:fld>
            <a:endParaRPr lang="en-PH"/>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C1976E-C34D-450B-A34D-8C37D1F35A87}" type="slidenum">
              <a:rPr lang="en-PH" smtClean="0"/>
              <a:pPr/>
              <a:t>‹#›</a:t>
            </a:fld>
            <a:endParaRPr lang="en-PH"/>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fld id="{92F99EEB-71CD-49B4-8AC9-E9E05BCA67F8}" type="datetimeFigureOut">
              <a:rPr lang="en-PH" smtClean="0"/>
              <a:pPr/>
              <a:t>24/06/2021</a:t>
            </a:fld>
            <a:endParaRPr lang="en-PH"/>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en-PH"/>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6DC1976E-C34D-450B-A34D-8C37D1F35A87}" type="slidenum">
              <a:rPr lang="en-PH" smtClean="0"/>
              <a:pPr/>
              <a:t>‹#›</a:t>
            </a:fld>
            <a:endParaRPr lang="en-PH"/>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AF7668E-E549-4FB1-9A05-2315E2B4A8BD}" type="datetimeFigureOut">
              <a:rPr lang="en-US" smtClean="0"/>
              <a:t>6/24/2021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8AB5AD-B866-4662-950D-7E054FAD882A}" type="slidenum">
              <a:rPr lang="en-US" smtClean="0"/>
              <a:t>‹#›</a:t>
            </a:fld>
            <a:endParaRPr lang="en-US"/>
          </a:p>
        </p:txBody>
      </p:sp>
    </p:spTree>
    <p:extLst>
      <p:ext uri="{BB962C8B-B14F-4D97-AF65-F5344CB8AC3E}">
        <p14:creationId xmlns:p14="http://schemas.microsoft.com/office/powerpoint/2010/main" val="271083824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838200"/>
            <a:ext cx="10972800" cy="1752600"/>
          </a:xfrm>
        </p:spPr>
        <p:txBody>
          <a:bodyPr>
            <a:normAutofit fontScale="90000"/>
          </a:bodyPr>
          <a:lstStyle/>
          <a:p>
            <a:pPr algn="ctr"/>
            <a:r>
              <a:rPr lang="en-PH" sz="3200" b="1" dirty="0">
                <a:solidFill>
                  <a:srgbClr val="0070C0"/>
                </a:solidFill>
                <a:latin typeface="Calibri" pitchFamily="34" charset="0"/>
                <a:cs typeface="Calibri" pitchFamily="34" charset="0"/>
              </a:rPr>
              <a:t>Requirements for Foreshore Lease Agreement (FLA), Forest Land-use Agreement for Tourism (FLAgT) and  Special Use Agreement </a:t>
            </a:r>
            <a:br>
              <a:rPr lang="en-PH" sz="3200" b="1" dirty="0">
                <a:solidFill>
                  <a:srgbClr val="0070C0"/>
                </a:solidFill>
                <a:latin typeface="Calibri" pitchFamily="34" charset="0"/>
                <a:cs typeface="Calibri" pitchFamily="34" charset="0"/>
              </a:rPr>
            </a:br>
            <a:r>
              <a:rPr lang="en-PH" sz="3200" b="1" dirty="0">
                <a:solidFill>
                  <a:srgbClr val="0070C0"/>
                </a:solidFill>
                <a:latin typeface="Calibri" pitchFamily="34" charset="0"/>
                <a:cs typeface="Calibri" pitchFamily="34" charset="0"/>
              </a:rPr>
              <a:t>in Protected Area (SAPA) Applications and </a:t>
            </a:r>
            <a:br>
              <a:rPr lang="en-PH" sz="3200" b="1" dirty="0">
                <a:solidFill>
                  <a:srgbClr val="0070C0"/>
                </a:solidFill>
                <a:latin typeface="Calibri" pitchFamily="34" charset="0"/>
                <a:cs typeface="Calibri" pitchFamily="34" charset="0"/>
              </a:rPr>
            </a:br>
            <a:r>
              <a:rPr lang="en-PH" sz="3200" b="1" dirty="0">
                <a:solidFill>
                  <a:srgbClr val="0070C0"/>
                </a:solidFill>
                <a:latin typeface="Calibri" pitchFamily="34" charset="0"/>
                <a:cs typeface="Calibri" pitchFamily="34" charset="0"/>
              </a:rPr>
              <a:t>List of Approved FLAs, FLAgT and SAPA</a:t>
            </a:r>
          </a:p>
        </p:txBody>
      </p:sp>
      <p:sp>
        <p:nvSpPr>
          <p:cNvPr id="3" name="Content Placeholder 2"/>
          <p:cNvSpPr>
            <a:spLocks noGrp="1"/>
          </p:cNvSpPr>
          <p:nvPr>
            <p:ph idx="1"/>
          </p:nvPr>
        </p:nvSpPr>
        <p:spPr>
          <a:xfrm>
            <a:off x="431399" y="3677008"/>
            <a:ext cx="10972800" cy="4325112"/>
          </a:xfrm>
        </p:spPr>
        <p:txBody>
          <a:bodyPr>
            <a:normAutofit/>
          </a:bodyPr>
          <a:lstStyle/>
          <a:p>
            <a:pPr algn="ctr">
              <a:buNone/>
            </a:pPr>
            <a:r>
              <a:rPr lang="en-PH" sz="2400" i="1" dirty="0"/>
              <a:t>Presented by:</a:t>
            </a:r>
          </a:p>
          <a:p>
            <a:pPr algn="ctr">
              <a:buNone/>
            </a:pPr>
            <a:r>
              <a:rPr lang="en-PH" sz="2400" b="1" dirty="0">
                <a:latin typeface="Calibri" pitchFamily="34" charset="0"/>
                <a:cs typeface="Calibri" pitchFamily="34" charset="0"/>
              </a:rPr>
              <a:t>MARIA LOURDES G. FERRER, CESO III</a:t>
            </a:r>
          </a:p>
          <a:p>
            <a:pPr algn="ctr">
              <a:buNone/>
            </a:pPr>
            <a:r>
              <a:rPr lang="en-PH" sz="2400" b="1" dirty="0">
                <a:latin typeface="Calibri" pitchFamily="34" charset="0"/>
                <a:cs typeface="Calibri" pitchFamily="34" charset="0"/>
              </a:rPr>
              <a:t>Regional Executive Director</a:t>
            </a:r>
          </a:p>
          <a:p>
            <a:pPr algn="ctr">
              <a:buNone/>
            </a:pPr>
            <a:r>
              <a:rPr lang="en-PH" sz="2400" dirty="0">
                <a:latin typeface="Calibri" pitchFamily="34" charset="0"/>
                <a:cs typeface="Calibri" pitchFamily="34" charset="0"/>
              </a:rPr>
              <a:t>DENR MIMAROPA Region</a:t>
            </a:r>
          </a:p>
        </p:txBody>
      </p:sp>
      <p:pic>
        <p:nvPicPr>
          <p:cNvPr id="32770"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43B7E8-3351-4D64-ADA9-EF314C446703}"/>
              </a:ext>
            </a:extLst>
          </p:cNvPr>
          <p:cNvSpPr>
            <a:spLocks noGrp="1"/>
          </p:cNvSpPr>
          <p:nvPr>
            <p:ph type="title"/>
          </p:nvPr>
        </p:nvSpPr>
        <p:spPr/>
        <p:txBody>
          <a:bodyPr>
            <a:normAutofit/>
          </a:bodyPr>
          <a:lstStyle/>
          <a:p>
            <a:r>
              <a:rPr lang="en-PH" b="1" dirty="0"/>
              <a:t>Section 3, Article XII of the 1987 Constitution</a:t>
            </a:r>
          </a:p>
        </p:txBody>
      </p:sp>
      <p:graphicFrame>
        <p:nvGraphicFramePr>
          <p:cNvPr id="4" name="Table 3"/>
          <p:cNvGraphicFramePr>
            <a:graphicFrameLocks noGrp="1"/>
          </p:cNvGraphicFramePr>
          <p:nvPr>
            <p:extLst>
              <p:ext uri="{D42A27DB-BD31-4B8C-83A1-F6EECF244321}">
                <p14:modId xmlns:p14="http://schemas.microsoft.com/office/powerpoint/2010/main" val="442678944"/>
              </p:ext>
            </p:extLst>
          </p:nvPr>
        </p:nvGraphicFramePr>
        <p:xfrm>
          <a:off x="1031874" y="1634066"/>
          <a:ext cx="10036175" cy="3852335"/>
        </p:xfrm>
        <a:graphic>
          <a:graphicData uri="http://schemas.openxmlformats.org/drawingml/2006/table">
            <a:tbl>
              <a:tblPr firstRow="1" bandRow="1">
                <a:tableStyleId>{5C22544A-7EE6-4342-B048-85BDC9FD1C3A}</a:tableStyleId>
              </a:tblPr>
              <a:tblGrid>
                <a:gridCol w="10036175">
                  <a:extLst>
                    <a:ext uri="{9D8B030D-6E8A-4147-A177-3AD203B41FA5}">
                      <a16:colId xmlns="" xmlns:a16="http://schemas.microsoft.com/office/drawing/2014/main" val="20000"/>
                    </a:ext>
                  </a:extLst>
                </a:gridCol>
              </a:tblGrid>
              <a:tr h="7704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2800" b="1" i="1" dirty="0"/>
                        <a:t>Classification of Lands of the Public Domain</a:t>
                      </a:r>
                    </a:p>
                  </a:txBody>
                  <a:tcPr anchor="ctr"/>
                </a:tc>
                <a:extLst>
                  <a:ext uri="{0D108BD9-81ED-4DB2-BD59-A6C34878D82A}">
                    <a16:rowId xmlns="" xmlns:a16="http://schemas.microsoft.com/office/drawing/2014/main" val="10000"/>
                  </a:ext>
                </a:extLst>
              </a:tr>
              <a:tr h="770467">
                <a:tc>
                  <a:txBody>
                    <a:bodyPr/>
                    <a:lstStyle/>
                    <a:p>
                      <a:pPr algn="l"/>
                      <a:r>
                        <a:rPr lang="en-PH" sz="2800" dirty="0"/>
                        <a:t>1. Agricultural (Alienable &amp; Disposable Land)</a:t>
                      </a:r>
                    </a:p>
                  </a:txBody>
                  <a:tcPr anchor="ctr"/>
                </a:tc>
                <a:extLst>
                  <a:ext uri="{0D108BD9-81ED-4DB2-BD59-A6C34878D82A}">
                    <a16:rowId xmlns="" xmlns:a16="http://schemas.microsoft.com/office/drawing/2014/main" val="10001"/>
                  </a:ext>
                </a:extLst>
              </a:tr>
              <a:tr h="7704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2800" dirty="0"/>
                        <a:t>2.</a:t>
                      </a:r>
                      <a:r>
                        <a:rPr lang="en-PH" sz="2800" baseline="0" dirty="0"/>
                        <a:t> </a:t>
                      </a:r>
                      <a:r>
                        <a:rPr lang="en-PH" sz="2800" dirty="0"/>
                        <a:t>Forest or Timberland</a:t>
                      </a:r>
                    </a:p>
                  </a:txBody>
                  <a:tcPr anchor="ctr"/>
                </a:tc>
                <a:extLst>
                  <a:ext uri="{0D108BD9-81ED-4DB2-BD59-A6C34878D82A}">
                    <a16:rowId xmlns="" xmlns:a16="http://schemas.microsoft.com/office/drawing/2014/main" val="10002"/>
                  </a:ext>
                </a:extLst>
              </a:tr>
              <a:tr h="7704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2800" dirty="0"/>
                        <a:t>3. Mineral Land</a:t>
                      </a:r>
                    </a:p>
                  </a:txBody>
                  <a:tcPr anchor="ctr"/>
                </a:tc>
                <a:extLst>
                  <a:ext uri="{0D108BD9-81ED-4DB2-BD59-A6C34878D82A}">
                    <a16:rowId xmlns="" xmlns:a16="http://schemas.microsoft.com/office/drawing/2014/main" val="10003"/>
                  </a:ext>
                </a:extLst>
              </a:tr>
              <a:tr h="7704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2800" dirty="0"/>
                        <a:t>4. National Park</a:t>
                      </a:r>
                    </a:p>
                  </a:txBody>
                  <a:tcPr anchor="ctr"/>
                </a:tc>
                <a:extLst>
                  <a:ext uri="{0D108BD9-81ED-4DB2-BD59-A6C34878D82A}">
                    <a16:rowId xmlns="" xmlns:a16="http://schemas.microsoft.com/office/drawing/2014/main" val="10004"/>
                  </a:ext>
                </a:extLst>
              </a:tr>
            </a:tbl>
          </a:graphicData>
        </a:graphic>
      </p:graphicFrame>
      <p:pic>
        <p:nvPicPr>
          <p:cNvPr id="6"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2737101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87527473"/>
              </p:ext>
            </p:extLst>
          </p:nvPr>
        </p:nvGraphicFramePr>
        <p:xfrm>
          <a:off x="1077912" y="1119161"/>
          <a:ext cx="10036175" cy="3852335"/>
        </p:xfrm>
        <a:graphic>
          <a:graphicData uri="http://schemas.openxmlformats.org/drawingml/2006/table">
            <a:tbl>
              <a:tblPr firstRow="1" bandRow="1">
                <a:tableStyleId>{5C22544A-7EE6-4342-B048-85BDC9FD1C3A}</a:tableStyleId>
              </a:tblPr>
              <a:tblGrid>
                <a:gridCol w="10036175">
                  <a:extLst>
                    <a:ext uri="{9D8B030D-6E8A-4147-A177-3AD203B41FA5}">
                      <a16:colId xmlns="" xmlns:a16="http://schemas.microsoft.com/office/drawing/2014/main" val="20000"/>
                    </a:ext>
                  </a:extLst>
                </a:gridCol>
              </a:tblGrid>
              <a:tr h="7704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2800" b="1" i="1" dirty="0"/>
                        <a:t>For Tourism Purposes:</a:t>
                      </a:r>
                    </a:p>
                  </a:txBody>
                  <a:tcPr anchor="ctr"/>
                </a:tc>
                <a:extLst>
                  <a:ext uri="{0D108BD9-81ED-4DB2-BD59-A6C34878D82A}">
                    <a16:rowId xmlns="" xmlns:a16="http://schemas.microsoft.com/office/drawing/2014/main" val="10000"/>
                  </a:ext>
                </a:extLst>
              </a:tr>
              <a:tr h="770467">
                <a:tc>
                  <a:txBody>
                    <a:bodyPr/>
                    <a:lstStyle/>
                    <a:p>
                      <a:pPr lvl="1" algn="l"/>
                      <a:r>
                        <a:rPr lang="en-PH" sz="2800" dirty="0"/>
                        <a:t>1. Agricultural Land</a:t>
                      </a:r>
                    </a:p>
                  </a:txBody>
                  <a:tcPr anchor="ctr"/>
                </a:tc>
                <a:extLst>
                  <a:ext uri="{0D108BD9-81ED-4DB2-BD59-A6C34878D82A}">
                    <a16:rowId xmlns="" xmlns:a16="http://schemas.microsoft.com/office/drawing/2014/main" val="10001"/>
                  </a:ext>
                </a:extLst>
              </a:tr>
              <a:tr h="770467">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PH" sz="2800" dirty="0"/>
                        <a:t>2.</a:t>
                      </a:r>
                      <a:r>
                        <a:rPr lang="en-PH" sz="2800" baseline="0" dirty="0"/>
                        <a:t> </a:t>
                      </a:r>
                      <a:r>
                        <a:rPr lang="en-PH" sz="2800" dirty="0"/>
                        <a:t>Forest or Timberland</a:t>
                      </a:r>
                    </a:p>
                  </a:txBody>
                  <a:tcPr anchor="ctr"/>
                </a:tc>
                <a:extLst>
                  <a:ext uri="{0D108BD9-81ED-4DB2-BD59-A6C34878D82A}">
                    <a16:rowId xmlns="" xmlns:a16="http://schemas.microsoft.com/office/drawing/2014/main" val="10002"/>
                  </a:ext>
                </a:extLst>
              </a:tr>
              <a:tr h="770467">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PH" sz="2800" b="0" i="0" u="none" strike="noStrike" kern="1200" cap="none" spc="0" normalizeH="0" baseline="0" noProof="0" dirty="0">
                          <a:ln>
                            <a:noFill/>
                          </a:ln>
                          <a:solidFill>
                            <a:prstClr val="black"/>
                          </a:solidFill>
                          <a:effectLst/>
                          <a:uLnTx/>
                          <a:uFillTx/>
                          <a:latin typeface="+mn-lt"/>
                          <a:ea typeface="+mn-ea"/>
                          <a:cs typeface="+mn-cs"/>
                        </a:rPr>
                        <a:t>3. National Park</a:t>
                      </a:r>
                      <a:endParaRPr lang="en-PH" sz="2800" dirty="0"/>
                    </a:p>
                  </a:txBody>
                  <a:tcPr anchor="ctr"/>
                </a:tc>
                <a:extLst>
                  <a:ext uri="{0D108BD9-81ED-4DB2-BD59-A6C34878D82A}">
                    <a16:rowId xmlns="" xmlns:a16="http://schemas.microsoft.com/office/drawing/2014/main" val="10003"/>
                  </a:ext>
                </a:extLst>
              </a:tr>
              <a:tr h="7704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PH" sz="2800" dirty="0"/>
                    </a:p>
                  </a:txBody>
                  <a:tcPr anchor="ctr"/>
                </a:tc>
                <a:extLst>
                  <a:ext uri="{0D108BD9-81ED-4DB2-BD59-A6C34878D82A}">
                    <a16:rowId xmlns="" xmlns:a16="http://schemas.microsoft.com/office/drawing/2014/main" val="10004"/>
                  </a:ext>
                </a:extLst>
              </a:tr>
            </a:tbl>
          </a:graphicData>
        </a:graphic>
      </p:graphicFrame>
      <p:pic>
        <p:nvPicPr>
          <p:cNvPr id="6"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2604067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dirty="0"/>
          </a:p>
        </p:txBody>
      </p:sp>
      <p:pic>
        <p:nvPicPr>
          <p:cNvPr id="5" name="Picture 1"/>
          <p:cNvPicPr>
            <a:picLocks noGrp="1" noChangeAspect="1" noChangeArrowheads="1"/>
          </p:cNvPicPr>
          <p:nvPr>
            <p:ph idx="1"/>
          </p:nvPr>
        </p:nvPicPr>
        <p:blipFill>
          <a:blip r:embed="rId2"/>
          <a:stretch>
            <a:fillRect/>
          </a:stretch>
        </p:blipFill>
        <p:spPr bwMode="auto">
          <a:xfrm>
            <a:off x="85726" y="3482696"/>
            <a:ext cx="12039600" cy="3375304"/>
          </a:xfrm>
          <a:prstGeom prst="rect">
            <a:avLst/>
          </a:prstGeom>
          <a:noFill/>
          <a:ln w="19050">
            <a:solidFill>
              <a:srgbClr val="000000"/>
            </a:solidFill>
            <a:miter lim="800000"/>
            <a:headEnd/>
            <a:tailEnd/>
          </a:ln>
        </p:spPr>
      </p:pic>
      <p:pic>
        <p:nvPicPr>
          <p:cNvPr id="4" name="Picture 4" descr="C:\Users\MIMAROPA06\Documents\ARJAY DOCUMENTS\PRESENTATIONS\POWERPOINT\IMAGES\shore.jpg"/>
          <p:cNvPicPr>
            <a:picLocks noChangeAspect="1" noChangeArrowheads="1"/>
          </p:cNvPicPr>
          <p:nvPr/>
        </p:nvPicPr>
        <p:blipFill>
          <a:blip r:embed="rId3"/>
          <a:srcRect/>
          <a:stretch>
            <a:fillRect/>
          </a:stretch>
        </p:blipFill>
        <p:spPr bwMode="auto">
          <a:xfrm>
            <a:off x="0" y="0"/>
            <a:ext cx="12192000" cy="3454786"/>
          </a:xfrm>
          <a:prstGeom prst="rect">
            <a:avLst/>
          </a:prstGeom>
          <a:noFill/>
          <a:ln w="9525">
            <a:noFill/>
            <a:miter lim="800000"/>
            <a:headEnd/>
            <a:tailEnd/>
          </a:ln>
        </p:spPr>
      </p:pic>
      <p:pic>
        <p:nvPicPr>
          <p:cNvPr id="6" name="Picture 2" descr="C:\DESKTOP\FORMS\denr_logo.png"/>
          <p:cNvPicPr>
            <a:picLocks noChangeAspect="1" noChangeArrowheads="1"/>
          </p:cNvPicPr>
          <p:nvPr/>
        </p:nvPicPr>
        <p:blipFill>
          <a:blip r:embed="rId4" cstate="print"/>
          <a:srcRect/>
          <a:stretch>
            <a:fillRect/>
          </a:stretch>
        </p:blipFill>
        <p:spPr bwMode="auto">
          <a:xfrm>
            <a:off x="11306174" y="6011821"/>
            <a:ext cx="699641" cy="703304"/>
          </a:xfrm>
          <a:prstGeom prst="rect">
            <a:avLst/>
          </a:prstGeom>
          <a:noFill/>
        </p:spPr>
      </p:pic>
    </p:spTree>
    <p:extLst>
      <p:ext uri="{BB962C8B-B14F-4D97-AF65-F5344CB8AC3E}">
        <p14:creationId xmlns:p14="http://schemas.microsoft.com/office/powerpoint/2010/main" val="3033049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7534DAE7-C23C-4C6B-867E-69B98E68B023}"/>
              </a:ext>
            </a:extLst>
          </p:cNvPr>
          <p:cNvSpPr>
            <a:spLocks noGrp="1"/>
          </p:cNvSpPr>
          <p:nvPr>
            <p:ph type="title"/>
          </p:nvPr>
        </p:nvSpPr>
        <p:spPr>
          <a:xfrm>
            <a:off x="821422" y="-138215"/>
            <a:ext cx="10515600" cy="1325563"/>
          </a:xfrm>
        </p:spPr>
        <p:txBody>
          <a:bodyPr>
            <a:normAutofit/>
          </a:bodyPr>
          <a:lstStyle/>
          <a:p>
            <a:r>
              <a:rPr lang="en-PH" sz="3200" b="1" dirty="0"/>
              <a:t>Commonly used terms in the Foreshore/Miscellaneous </a:t>
            </a:r>
            <a:br>
              <a:rPr lang="en-PH" sz="3200" b="1" dirty="0"/>
            </a:br>
            <a:r>
              <a:rPr lang="en-PH" sz="3200" b="1" dirty="0"/>
              <a:t>Lease Application</a:t>
            </a:r>
          </a:p>
        </p:txBody>
      </p:sp>
      <p:sp>
        <p:nvSpPr>
          <p:cNvPr id="3" name="Content Placeholder 2">
            <a:extLst>
              <a:ext uri="{FF2B5EF4-FFF2-40B4-BE49-F238E27FC236}">
                <a16:creationId xmlns="" xmlns:a16="http://schemas.microsoft.com/office/drawing/2014/main" id="{EFFB9367-B308-4883-AD19-6418409DCD99}"/>
              </a:ext>
            </a:extLst>
          </p:cNvPr>
          <p:cNvSpPr>
            <a:spLocks noGrp="1"/>
          </p:cNvSpPr>
          <p:nvPr>
            <p:ph idx="1"/>
          </p:nvPr>
        </p:nvSpPr>
        <p:spPr>
          <a:xfrm>
            <a:off x="821422" y="1570635"/>
            <a:ext cx="10515600" cy="5441950"/>
          </a:xfrm>
        </p:spPr>
        <p:txBody>
          <a:bodyPr>
            <a:normAutofit/>
          </a:bodyPr>
          <a:lstStyle/>
          <a:p>
            <a:pPr algn="just"/>
            <a:r>
              <a:rPr lang="en-PH" sz="2400" b="1" dirty="0"/>
              <a:t>Foreshore Land </a:t>
            </a:r>
            <a:r>
              <a:rPr lang="en-PH" sz="2400" dirty="0"/>
              <a:t>– the part of the shore which is alternately covered and uncovered by the ebb and flow of the tide.</a:t>
            </a:r>
          </a:p>
          <a:p>
            <a:pPr algn="just"/>
            <a:r>
              <a:rPr lang="en-PH" sz="2400" b="1" dirty="0"/>
              <a:t>Foreshore Lease Application </a:t>
            </a:r>
            <a:r>
              <a:rPr lang="en-PH" sz="2400" dirty="0"/>
              <a:t>– the type of application covering foreshore lands. It may also cover marshy lands or lands covered with water bordering upon the shores or banks of navigable lakes or rivers for commercial, industrial or other productive purposes other than agriculture.</a:t>
            </a:r>
          </a:p>
          <a:p>
            <a:pPr algn="just"/>
            <a:r>
              <a:rPr lang="en-PH" sz="2400" b="1" dirty="0"/>
              <a:t>Miscellaneous Lease Application </a:t>
            </a:r>
            <a:r>
              <a:rPr lang="en-PH" sz="2400" dirty="0"/>
              <a:t>– the type of application wherein the proposed or existing improvements falls within a dry land which is part of the shore or permanently underwater.</a:t>
            </a:r>
          </a:p>
          <a:p>
            <a:pPr algn="just"/>
            <a:r>
              <a:rPr lang="en-PH" sz="2400" b="1" dirty="0"/>
              <a:t>Provisional Permit </a:t>
            </a:r>
            <a:r>
              <a:rPr lang="en-PH" sz="2400" dirty="0"/>
              <a:t>– a permit issued for the temporary occupation and use of a tract of land covered by a prescribed public land application.</a:t>
            </a:r>
          </a:p>
          <a:p>
            <a:pPr algn="just"/>
            <a:endParaRPr lang="en-PH" dirty="0"/>
          </a:p>
          <a:p>
            <a:pPr marL="0" indent="0" algn="just">
              <a:buNone/>
            </a:pPr>
            <a:endParaRPr lang="en-PH" dirty="0"/>
          </a:p>
          <a:p>
            <a:pPr algn="just"/>
            <a:endParaRPr lang="en-PH" dirty="0"/>
          </a:p>
          <a:p>
            <a:pPr algn="just"/>
            <a:endParaRPr lang="en-PH" dirty="0"/>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34568" y="5457825"/>
            <a:ext cx="1127572" cy="1133475"/>
          </a:xfrm>
          <a:prstGeom prst="rect">
            <a:avLst/>
          </a:prstGeom>
          <a:noFill/>
        </p:spPr>
      </p:pic>
    </p:spTree>
    <p:extLst>
      <p:ext uri="{BB962C8B-B14F-4D97-AF65-F5344CB8AC3E}">
        <p14:creationId xmlns:p14="http://schemas.microsoft.com/office/powerpoint/2010/main" val="24721107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FFB9367-B308-4883-AD19-6418409DCD99}"/>
              </a:ext>
            </a:extLst>
          </p:cNvPr>
          <p:cNvSpPr>
            <a:spLocks noGrp="1"/>
          </p:cNvSpPr>
          <p:nvPr>
            <p:ph idx="1"/>
          </p:nvPr>
        </p:nvSpPr>
        <p:spPr>
          <a:xfrm>
            <a:off x="821422" y="1570635"/>
            <a:ext cx="10515600" cy="5441950"/>
          </a:xfrm>
        </p:spPr>
        <p:txBody>
          <a:bodyPr>
            <a:normAutofit/>
          </a:bodyPr>
          <a:lstStyle/>
          <a:p>
            <a:pPr algn="just"/>
            <a:r>
              <a:rPr lang="en-PH" sz="2400" b="1" dirty="0"/>
              <a:t>Foreshore/Miscellaneous Lease Agreement (FLA/MLA)</a:t>
            </a:r>
          </a:p>
          <a:p>
            <a:pPr lvl="1" indent="-342900" algn="just">
              <a:buFont typeface="Wingdings" panose="05000000000000000000" pitchFamily="2" charset="2"/>
              <a:buChar char="Ø"/>
            </a:pPr>
            <a:r>
              <a:rPr lang="en-PH" sz="2000" dirty="0"/>
              <a:t>is an agreement executed by and between the DENR and the applicant to occupy, develop, utilize and manage the foreshore lands. It may also cover marshy lands or lands covered with water bordering upon the shores or banks of navigable lakes or rivers. </a:t>
            </a:r>
            <a:endParaRPr lang="en-PH" dirty="0"/>
          </a:p>
          <a:p>
            <a:pPr algn="just"/>
            <a:endParaRPr lang="en-PH" dirty="0"/>
          </a:p>
          <a:p>
            <a:pPr algn="just"/>
            <a:endParaRPr lang="en-PH" dirty="0"/>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34568" y="5457825"/>
            <a:ext cx="1127572" cy="1133475"/>
          </a:xfrm>
          <a:prstGeom prst="rect">
            <a:avLst/>
          </a:prstGeom>
          <a:noFill/>
        </p:spPr>
      </p:pic>
    </p:spTree>
    <p:extLst>
      <p:ext uri="{BB962C8B-B14F-4D97-AF65-F5344CB8AC3E}">
        <p14:creationId xmlns:p14="http://schemas.microsoft.com/office/powerpoint/2010/main" val="2193557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5">
            <a:extLst>
              <a:ext uri="{FF2B5EF4-FFF2-40B4-BE49-F238E27FC236}">
                <a16:creationId xmlns="" xmlns:a16="http://schemas.microsoft.com/office/drawing/2014/main" id="{A65A9C51-8E33-4A39-B044-317AFB5AC058}"/>
              </a:ext>
            </a:extLst>
          </p:cNvPr>
          <p:cNvSpPr/>
          <p:nvPr/>
        </p:nvSpPr>
        <p:spPr>
          <a:xfrm>
            <a:off x="417265" y="1631088"/>
            <a:ext cx="11591025" cy="402309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defRPr/>
            </a:pPr>
            <a:endParaRPr lang="en-PH" spc="-1" dirty="0">
              <a:solidFill>
                <a:prstClr val="black"/>
              </a:solidFill>
            </a:endParaRPr>
          </a:p>
          <a:p>
            <a:pPr marL="399960" indent="-397080">
              <a:defRPr/>
            </a:pPr>
            <a:r>
              <a:rPr lang="en-PH" sz="2800" b="1" spc="-1" dirty="0">
                <a:solidFill>
                  <a:srgbClr val="000000"/>
                </a:solidFill>
                <a:ea typeface="DejaVu Sans"/>
              </a:rPr>
              <a:t>Legal basis			</a:t>
            </a:r>
            <a:r>
              <a:rPr lang="en-PH" sz="2800" spc="-1" dirty="0">
                <a:solidFill>
                  <a:srgbClr val="000000"/>
                </a:solidFill>
                <a:ea typeface="DejaVu Sans"/>
              </a:rPr>
              <a:t>: C.A. No.141 Public Land Act- Nov. 7, 1936</a:t>
            </a:r>
          </a:p>
          <a:p>
            <a:pPr marL="399960" indent="-397080">
              <a:defRPr/>
            </a:pPr>
            <a:r>
              <a:rPr lang="en-PH" sz="2800" spc="-1" dirty="0">
                <a:solidFill>
                  <a:srgbClr val="000000"/>
                </a:solidFill>
                <a:ea typeface="DejaVu Sans"/>
              </a:rPr>
              <a:t>					: DAO 2004-24- Aug. 24, 2004</a:t>
            </a:r>
          </a:p>
          <a:p>
            <a:pPr marL="399960" indent="-397080">
              <a:defRPr/>
            </a:pPr>
            <a:r>
              <a:rPr lang="en-PH" sz="2800" spc="-1" dirty="0">
                <a:solidFill>
                  <a:srgbClr val="000000"/>
                </a:solidFill>
                <a:ea typeface="DejaVu Sans"/>
              </a:rPr>
              <a:t>					: DAO 98-20- May 20, 1998</a:t>
            </a:r>
          </a:p>
          <a:p>
            <a:pPr marL="399960" indent="-397080">
              <a:defRPr/>
            </a:pPr>
            <a:r>
              <a:rPr lang="en-PH" sz="2800" spc="-1" dirty="0">
                <a:solidFill>
                  <a:srgbClr val="000000"/>
                </a:solidFill>
                <a:ea typeface="DejaVu Sans"/>
              </a:rPr>
              <a:t>					: DAO 2010-26- Oct. 13, 2010</a:t>
            </a:r>
          </a:p>
          <a:p>
            <a:pPr marL="399960" indent="-397080">
              <a:defRPr/>
            </a:pPr>
            <a:r>
              <a:rPr lang="en-PH" sz="2800" spc="-1" dirty="0">
                <a:solidFill>
                  <a:srgbClr val="000000"/>
                </a:solidFill>
                <a:ea typeface="DejaVu Sans"/>
              </a:rPr>
              <a:t>					: LAO 8-3, - </a:t>
            </a:r>
            <a:r>
              <a:rPr lang="en-PH" sz="2800" spc="-1" dirty="0" err="1">
                <a:solidFill>
                  <a:srgbClr val="000000"/>
                </a:solidFill>
                <a:ea typeface="DejaVu Sans"/>
              </a:rPr>
              <a:t>Arpril</a:t>
            </a:r>
            <a:r>
              <a:rPr lang="en-PH" sz="2800" spc="-1" dirty="0">
                <a:solidFill>
                  <a:srgbClr val="000000"/>
                </a:solidFill>
                <a:ea typeface="DejaVu Sans"/>
              </a:rPr>
              <a:t> 30, 1936</a:t>
            </a:r>
          </a:p>
          <a:p>
            <a:pPr marL="399960" indent="-397080">
              <a:defRPr/>
            </a:pPr>
            <a:r>
              <a:rPr lang="en-PH" sz="2800" b="1" spc="-1" dirty="0">
                <a:solidFill>
                  <a:srgbClr val="000000"/>
                </a:solidFill>
                <a:ea typeface="DejaVu Sans"/>
              </a:rPr>
              <a:t>Area				</a:t>
            </a:r>
            <a:r>
              <a:rPr lang="en-PH" sz="2800" spc="-1" dirty="0">
                <a:solidFill>
                  <a:srgbClr val="000000"/>
                </a:solidFill>
                <a:ea typeface="DejaVu Sans"/>
              </a:rPr>
              <a:t>: depends upon the area requirement of the project</a:t>
            </a:r>
          </a:p>
          <a:p>
            <a:pPr marL="399960" indent="-397080">
              <a:defRPr/>
            </a:pPr>
            <a:r>
              <a:rPr lang="en-PH" sz="2800" b="1" spc="-1" dirty="0">
                <a:solidFill>
                  <a:srgbClr val="000000"/>
                </a:solidFill>
              </a:rPr>
              <a:t>Application Fee		</a:t>
            </a:r>
            <a:r>
              <a:rPr lang="en-PH" sz="2800" spc="-1" dirty="0">
                <a:solidFill>
                  <a:srgbClr val="000000"/>
                </a:solidFill>
              </a:rPr>
              <a:t>: 1,000.00 </a:t>
            </a:r>
            <a:r>
              <a:rPr lang="en-PH" i="1" spc="-1" dirty="0">
                <a:solidFill>
                  <a:srgbClr val="000000"/>
                </a:solidFill>
              </a:rPr>
              <a:t>(for Corporation)</a:t>
            </a:r>
            <a:r>
              <a:rPr lang="en-PH" b="1" i="1" spc="-1" dirty="0">
                <a:solidFill>
                  <a:srgbClr val="000000"/>
                </a:solidFill>
              </a:rPr>
              <a:t> </a:t>
            </a:r>
          </a:p>
          <a:p>
            <a:pPr marL="399960" indent="-397080">
              <a:defRPr/>
            </a:pPr>
            <a:r>
              <a:rPr lang="en-PH" sz="2800" b="1" i="1" spc="-1" dirty="0">
                <a:solidFill>
                  <a:srgbClr val="000000"/>
                </a:solidFill>
              </a:rPr>
              <a:t>					</a:t>
            </a:r>
            <a:r>
              <a:rPr lang="en-PH" sz="2800" spc="-1" dirty="0">
                <a:solidFill>
                  <a:srgbClr val="000000"/>
                </a:solidFill>
              </a:rPr>
              <a:t>: 500.00 </a:t>
            </a:r>
            <a:r>
              <a:rPr lang="en-PH" i="1" spc="-1" dirty="0">
                <a:solidFill>
                  <a:srgbClr val="000000"/>
                </a:solidFill>
              </a:rPr>
              <a:t>(for Individual)</a:t>
            </a:r>
            <a:endParaRPr lang="en-PH" i="1" spc="-1" dirty="0">
              <a:solidFill>
                <a:prstClr val="black"/>
              </a:solidFill>
            </a:endParaRPr>
          </a:p>
          <a:p>
            <a:pPr marL="399960" indent="-397080">
              <a:defRPr/>
            </a:pPr>
            <a:r>
              <a:rPr lang="en-PH" sz="2800" b="1" spc="-1" dirty="0">
                <a:solidFill>
                  <a:srgbClr val="000000"/>
                </a:solidFill>
                <a:ea typeface="DejaVu Sans"/>
              </a:rPr>
              <a:t>Duration			</a:t>
            </a:r>
            <a:r>
              <a:rPr lang="en-PH" sz="2800" spc="-1" dirty="0">
                <a:solidFill>
                  <a:srgbClr val="000000"/>
                </a:solidFill>
                <a:ea typeface="DejaVu Sans"/>
              </a:rPr>
              <a:t>:  25 years renewable for another 25 years</a:t>
            </a:r>
            <a:endParaRPr lang="en-PH" sz="2800" spc="-1" dirty="0">
              <a:solidFill>
                <a:prstClr val="black"/>
              </a:solidFill>
            </a:endParaRPr>
          </a:p>
          <a:p>
            <a:pPr marL="399960" indent="-397080">
              <a:defRPr/>
            </a:pPr>
            <a:r>
              <a:rPr lang="en-PH" sz="2800" b="1" spc="-1" dirty="0">
                <a:solidFill>
                  <a:srgbClr val="000000"/>
                </a:solidFill>
                <a:ea typeface="DejaVu Sans"/>
              </a:rPr>
              <a:t>Approving Authority	</a:t>
            </a:r>
            <a:r>
              <a:rPr lang="en-PH" sz="2800" spc="-1" dirty="0">
                <a:solidFill>
                  <a:srgbClr val="000000"/>
                </a:solidFill>
                <a:ea typeface="DejaVu Sans"/>
              </a:rPr>
              <a:t>: DENR Secretary</a:t>
            </a:r>
            <a:endParaRPr lang="en-PH" sz="2800" spc="-1" dirty="0">
              <a:solidFill>
                <a:prstClr val="black"/>
              </a:solidFill>
            </a:endParaRPr>
          </a:p>
        </p:txBody>
      </p:sp>
      <p:sp>
        <p:nvSpPr>
          <p:cNvPr id="7" name="Title 1">
            <a:extLst>
              <a:ext uri="{FF2B5EF4-FFF2-40B4-BE49-F238E27FC236}">
                <a16:creationId xmlns="" xmlns:a16="http://schemas.microsoft.com/office/drawing/2014/main" id="{368CD1CB-EE78-4E5D-A662-4504910C5B18}"/>
              </a:ext>
            </a:extLst>
          </p:cNvPr>
          <p:cNvSpPr>
            <a:spLocks noGrp="1"/>
          </p:cNvSpPr>
          <p:nvPr>
            <p:ph type="title"/>
          </p:nvPr>
        </p:nvSpPr>
        <p:spPr>
          <a:xfrm>
            <a:off x="695587" y="272846"/>
            <a:ext cx="10515600" cy="1325563"/>
          </a:xfrm>
        </p:spPr>
        <p:txBody>
          <a:bodyPr/>
          <a:lstStyle/>
          <a:p>
            <a:r>
              <a:rPr lang="en-PH" b="1" dirty="0"/>
              <a:t>Foreshore Lease Agreement (FLA)</a:t>
            </a:r>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387662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F7876-D394-441D-9C6B-D1457F12B7B0}"/>
              </a:ext>
            </a:extLst>
          </p:cNvPr>
          <p:cNvSpPr>
            <a:spLocks noGrp="1"/>
          </p:cNvSpPr>
          <p:nvPr>
            <p:ph type="title"/>
          </p:nvPr>
        </p:nvSpPr>
        <p:spPr>
          <a:xfrm>
            <a:off x="214087" y="-26759"/>
            <a:ext cx="10515600" cy="1325563"/>
          </a:xfrm>
        </p:spPr>
        <p:txBody>
          <a:bodyPr>
            <a:normAutofit/>
          </a:bodyPr>
          <a:lstStyle/>
          <a:p>
            <a:r>
              <a:rPr lang="en-PH" sz="3000" dirty="0"/>
              <a:t>List of Requirements for FLA/MLA Application </a:t>
            </a:r>
            <a:br>
              <a:rPr lang="en-PH" sz="3000" dirty="0"/>
            </a:br>
            <a:r>
              <a:rPr lang="en-PH" sz="3000" dirty="0"/>
              <a:t>(</a:t>
            </a:r>
            <a:r>
              <a:rPr lang="en-PH" sz="3000" i="1" dirty="0"/>
              <a:t>DAO 2004-24)</a:t>
            </a:r>
            <a:endParaRPr lang="en-PH" sz="3000" dirty="0"/>
          </a:p>
        </p:txBody>
      </p:sp>
      <p:sp>
        <p:nvSpPr>
          <p:cNvPr id="5" name="Rectangle 4">
            <a:extLst>
              <a:ext uri="{FF2B5EF4-FFF2-40B4-BE49-F238E27FC236}">
                <a16:creationId xmlns="" xmlns:a16="http://schemas.microsoft.com/office/drawing/2014/main" id="{3EE9F1FE-FCC6-4938-92DC-68D2D3BE4649}"/>
              </a:ext>
            </a:extLst>
          </p:cNvPr>
          <p:cNvSpPr/>
          <p:nvPr/>
        </p:nvSpPr>
        <p:spPr>
          <a:xfrm>
            <a:off x="7292297" y="1059547"/>
            <a:ext cx="3933371" cy="10885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prstClr val="white"/>
              </a:solidFill>
            </a:endParaRPr>
          </a:p>
        </p:txBody>
      </p:sp>
      <p:sp>
        <p:nvSpPr>
          <p:cNvPr id="3" name="Rectangle 2">
            <a:extLst>
              <a:ext uri="{FF2B5EF4-FFF2-40B4-BE49-F238E27FC236}">
                <a16:creationId xmlns="" xmlns:a16="http://schemas.microsoft.com/office/drawing/2014/main" id="{AC166E29-2113-4620-A563-E79FC354FB5E}"/>
              </a:ext>
            </a:extLst>
          </p:cNvPr>
          <p:cNvSpPr/>
          <p:nvPr/>
        </p:nvSpPr>
        <p:spPr>
          <a:xfrm>
            <a:off x="462078" y="1165639"/>
            <a:ext cx="10515600" cy="6201698"/>
          </a:xfrm>
          <a:prstGeom prst="rect">
            <a:avLst/>
          </a:prstGeom>
        </p:spPr>
        <p:txBody>
          <a:bodyPr wrap="square">
            <a:spAutoFit/>
          </a:bodyPr>
          <a:lstStyle/>
          <a:p>
            <a:pPr marL="342900" indent="-342900" algn="just">
              <a:lnSpc>
                <a:spcPct val="150000"/>
              </a:lnSpc>
              <a:buFont typeface="+mj-lt"/>
              <a:buAutoNum type="arabicPeriod"/>
            </a:pPr>
            <a:r>
              <a:rPr lang="en-PH" sz="2000" dirty="0">
                <a:solidFill>
                  <a:prstClr val="black"/>
                </a:solidFill>
                <a:latin typeface="Times New Roman" panose="02020603050405020304" pitchFamily="18" charset="0"/>
                <a:cs typeface="Times New Roman" panose="02020603050405020304" pitchFamily="18" charset="0"/>
              </a:rPr>
              <a:t>Appropriate Application Form;</a:t>
            </a:r>
          </a:p>
          <a:p>
            <a:pPr marL="342900" indent="-342900" algn="just">
              <a:lnSpc>
                <a:spcPct val="150000"/>
              </a:lnSpc>
              <a:buFont typeface="+mj-lt"/>
              <a:buAutoNum type="arabicPeriod"/>
            </a:pPr>
            <a:r>
              <a:rPr lang="en-PH" sz="2000" dirty="0">
                <a:solidFill>
                  <a:prstClr val="black"/>
                </a:solidFill>
                <a:latin typeface="Times New Roman" panose="02020603050405020304" pitchFamily="18" charset="0"/>
                <a:cs typeface="Times New Roman" panose="02020603050405020304" pitchFamily="18" charset="0"/>
              </a:rPr>
              <a:t>Evidence of Competent Identity;</a:t>
            </a:r>
          </a:p>
          <a:p>
            <a:pPr marL="342900" indent="-342900" algn="just">
              <a:lnSpc>
                <a:spcPct val="150000"/>
              </a:lnSpc>
              <a:buFont typeface="+mj-lt"/>
              <a:buAutoNum type="arabicPeriod"/>
            </a:pPr>
            <a:r>
              <a:rPr lang="en-PH" sz="2000" dirty="0">
                <a:solidFill>
                  <a:prstClr val="black"/>
                </a:solidFill>
                <a:latin typeface="Times New Roman" panose="02020603050405020304" pitchFamily="18" charset="0"/>
                <a:cs typeface="Times New Roman" panose="02020603050405020304" pitchFamily="18" charset="0"/>
              </a:rPr>
              <a:t>Approved Survey Plan and technical description of the land applied for;</a:t>
            </a:r>
          </a:p>
          <a:p>
            <a:pPr marL="342900" indent="-342900" algn="just">
              <a:buFont typeface="+mj-lt"/>
              <a:buAutoNum type="arabicPeriod"/>
            </a:pPr>
            <a:r>
              <a:rPr lang="en-PH" sz="2000" dirty="0">
                <a:solidFill>
                  <a:prstClr val="black"/>
                </a:solidFill>
                <a:latin typeface="Times New Roman" panose="02020603050405020304" pitchFamily="18" charset="0"/>
                <a:cs typeface="Times New Roman" panose="02020603050405020304" pitchFamily="18" charset="0"/>
              </a:rPr>
              <a:t>If the applicant is a naturalized Filipino citizen, a copy of his/her certificate of naturalization duly issued by the proper agency;</a:t>
            </a:r>
          </a:p>
          <a:p>
            <a:pPr marL="342900" indent="-342900" algn="just">
              <a:lnSpc>
                <a:spcPct val="150000"/>
              </a:lnSpc>
              <a:buFont typeface="+mj-lt"/>
              <a:buAutoNum type="arabicPeriod"/>
            </a:pPr>
            <a:r>
              <a:rPr lang="en-PH" sz="2000" dirty="0">
                <a:solidFill>
                  <a:prstClr val="black"/>
                </a:solidFill>
                <a:latin typeface="Times New Roman" panose="02020603050405020304" pitchFamily="18" charset="0"/>
                <a:cs typeface="Times New Roman" panose="02020603050405020304" pitchFamily="18" charset="0"/>
              </a:rPr>
              <a:t>If the applicant is a corporation, association or partnership: </a:t>
            </a:r>
          </a:p>
          <a:p>
            <a:pPr marL="800100" lvl="1" indent="-342900" algn="just">
              <a:buFont typeface="Arial" panose="020B0604020202020204" pitchFamily="34" charset="0"/>
              <a:buChar char="•"/>
            </a:pPr>
            <a:r>
              <a:rPr lang="en-PH" sz="2000" dirty="0">
                <a:solidFill>
                  <a:prstClr val="black"/>
                </a:solidFill>
                <a:latin typeface="Times New Roman" panose="02020603050405020304" pitchFamily="18" charset="0"/>
                <a:cs typeface="Times New Roman" panose="02020603050405020304" pitchFamily="18" charset="0"/>
              </a:rPr>
              <a:t>Articles of Incorporation and Certificate of Registration from Securities and Exchange Commission (SEC)</a:t>
            </a:r>
          </a:p>
          <a:p>
            <a:pPr marL="800100" lvl="1" indent="-342900" algn="just">
              <a:buFont typeface="Arial" panose="020B0604020202020204" pitchFamily="34" charset="0"/>
              <a:buChar char="•"/>
            </a:pPr>
            <a:r>
              <a:rPr lang="en-PH" sz="2000" dirty="0">
                <a:solidFill>
                  <a:prstClr val="black"/>
                </a:solidFill>
                <a:latin typeface="Times New Roman" panose="02020603050405020304" pitchFamily="18" charset="0"/>
                <a:cs typeface="Times New Roman" panose="02020603050405020304" pitchFamily="18" charset="0"/>
              </a:rPr>
              <a:t>Board Resolution authorizing the named representative to represent the said Corporation attached therewith a competent identification of the designated representative. </a:t>
            </a:r>
          </a:p>
          <a:p>
            <a:pPr lvl="1" algn="just"/>
            <a:endParaRPr lang="en-PH" sz="2000" dirty="0">
              <a:solidFill>
                <a:prstClr val="black"/>
              </a:solidFill>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PH" sz="2000" dirty="0">
                <a:solidFill>
                  <a:prstClr val="black"/>
                </a:solidFill>
                <a:latin typeface="Times New Roman" panose="02020603050405020304" pitchFamily="18" charset="0"/>
                <a:cs typeface="Times New Roman" panose="02020603050405020304" pitchFamily="18" charset="0"/>
              </a:rPr>
              <a:t>If the applicant is the littoral or riparian owner:</a:t>
            </a:r>
          </a:p>
          <a:p>
            <a:pPr marL="800100" lvl="1" indent="-342900" algn="just">
              <a:lnSpc>
                <a:spcPct val="150000"/>
              </a:lnSpc>
              <a:buFont typeface="Arial" panose="020B0604020202020204" pitchFamily="34" charset="0"/>
              <a:buChar char="•"/>
            </a:pPr>
            <a:r>
              <a:rPr lang="en-PH" sz="2000" dirty="0">
                <a:solidFill>
                  <a:prstClr val="black"/>
                </a:solidFill>
                <a:latin typeface="Times New Roman" panose="02020603050405020304" pitchFamily="18" charset="0"/>
                <a:cs typeface="Times New Roman" panose="02020603050405020304" pitchFamily="18" charset="0"/>
              </a:rPr>
              <a:t> Authenticated Copy of Title of the adjacent lot . </a:t>
            </a:r>
          </a:p>
          <a:p>
            <a:pPr algn="just">
              <a:lnSpc>
                <a:spcPct val="150000"/>
              </a:lnSpc>
            </a:pPr>
            <a:r>
              <a:rPr lang="en-PH" sz="2000" dirty="0">
                <a:solidFill>
                  <a:prstClr val="black"/>
                </a:solidFill>
                <a:latin typeface="Times New Roman" panose="02020603050405020304" pitchFamily="18" charset="0"/>
                <a:cs typeface="Times New Roman" panose="02020603050405020304" pitchFamily="18" charset="0"/>
              </a:rPr>
              <a:t>      If the applicant is not the littoral or riparian owner. </a:t>
            </a:r>
          </a:p>
          <a:p>
            <a:pPr marL="742950" lvl="1" indent="-285750" algn="just">
              <a:buFont typeface="Arial" panose="020B0604020202020204" pitchFamily="34" charset="0"/>
              <a:buChar char="•"/>
            </a:pPr>
            <a:r>
              <a:rPr lang="en-PH" sz="2000" dirty="0">
                <a:solidFill>
                  <a:prstClr val="black"/>
                </a:solidFill>
                <a:latin typeface="Times New Roman" panose="02020603050405020304" pitchFamily="18" charset="0"/>
                <a:cs typeface="Times New Roman" panose="02020603050405020304" pitchFamily="18" charset="0"/>
              </a:rPr>
              <a:t>Waiver of rights from the owner of the adjacent lot.</a:t>
            </a:r>
          </a:p>
          <a:p>
            <a:pPr algn="just"/>
            <a:endParaRPr lang="en-PH" sz="2000" dirty="0">
              <a:solidFill>
                <a:prstClr val="black"/>
              </a:solidFill>
              <a:latin typeface="Times New Roman" panose="02020603050405020304" pitchFamily="18" charset="0"/>
              <a:cs typeface="Times New Roman" panose="02020603050405020304" pitchFamily="18" charset="0"/>
            </a:endParaRPr>
          </a:p>
          <a:p>
            <a:pPr algn="just"/>
            <a:endParaRPr lang="en-PH" sz="1700" dirty="0">
              <a:solidFill>
                <a:prstClr val="black"/>
              </a:solidFill>
            </a:endParaRPr>
          </a:p>
        </p:txBody>
      </p:sp>
      <p:pic>
        <p:nvPicPr>
          <p:cNvPr id="6" name="Picture 2" descr="C:\DESKTOP\FORMS\denr_logo.png"/>
          <p:cNvPicPr>
            <a:picLocks noChangeAspect="1" noChangeArrowheads="1"/>
          </p:cNvPicPr>
          <p:nvPr/>
        </p:nvPicPr>
        <p:blipFill>
          <a:blip r:embed="rId2" cstate="print"/>
          <a:srcRect/>
          <a:stretch>
            <a:fillRect/>
          </a:stretch>
        </p:blipFill>
        <p:spPr bwMode="auto">
          <a:xfrm>
            <a:off x="10924332" y="5619750"/>
            <a:ext cx="966490" cy="971550"/>
          </a:xfrm>
          <a:prstGeom prst="rect">
            <a:avLst/>
          </a:prstGeom>
          <a:noFill/>
        </p:spPr>
      </p:pic>
    </p:spTree>
    <p:extLst>
      <p:ext uri="{BB962C8B-B14F-4D97-AF65-F5344CB8AC3E}">
        <p14:creationId xmlns:p14="http://schemas.microsoft.com/office/powerpoint/2010/main" val="4265228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8BBAE96-38F1-427D-B889-F8A36A436CB5}"/>
              </a:ext>
            </a:extLst>
          </p:cNvPr>
          <p:cNvSpPr/>
          <p:nvPr/>
        </p:nvSpPr>
        <p:spPr>
          <a:xfrm>
            <a:off x="299811" y="1402294"/>
            <a:ext cx="11187893" cy="4339650"/>
          </a:xfrm>
          <a:prstGeom prst="rect">
            <a:avLst/>
          </a:prstGeom>
        </p:spPr>
        <p:txBody>
          <a:bodyPr wrap="square">
            <a:spAutoFit/>
          </a:bodyPr>
          <a:lstStyle/>
          <a:p>
            <a:pPr lvl="0" algn="just"/>
            <a:r>
              <a:rPr lang="en-PH" sz="2200" dirty="0">
                <a:solidFill>
                  <a:prstClr val="black"/>
                </a:solidFill>
                <a:latin typeface="Times New Roman" panose="02020603050405020304" pitchFamily="18" charset="0"/>
                <a:cs typeface="Times New Roman" panose="02020603050405020304" pitchFamily="18" charset="0"/>
              </a:rPr>
              <a:t>7. Development Plan of the area stating among others, the financial and technical capability of    </a:t>
            </a:r>
          </a:p>
          <a:p>
            <a:pPr lvl="0" algn="just"/>
            <a:r>
              <a:rPr lang="en-PH" sz="2200" dirty="0">
                <a:solidFill>
                  <a:prstClr val="black"/>
                </a:solidFill>
                <a:latin typeface="Times New Roman" panose="02020603050405020304" pitchFamily="18" charset="0"/>
                <a:cs typeface="Times New Roman" panose="02020603050405020304" pitchFamily="18" charset="0"/>
              </a:rPr>
              <a:t>    the applicant to undertake the project;</a:t>
            </a:r>
          </a:p>
          <a:p>
            <a:endParaRPr lang="en-PH" sz="2200" dirty="0">
              <a:solidFill>
                <a:prstClr val="black"/>
              </a:solidFill>
              <a:latin typeface="Times New Roman" panose="02020603050405020304" pitchFamily="18" charset="0"/>
              <a:cs typeface="Times New Roman" panose="02020603050405020304" pitchFamily="18" charset="0"/>
            </a:endParaRPr>
          </a:p>
          <a:p>
            <a:r>
              <a:rPr lang="en-PH" sz="2200" dirty="0">
                <a:solidFill>
                  <a:prstClr val="black"/>
                </a:solidFill>
                <a:latin typeface="Times New Roman" panose="02020603050405020304" pitchFamily="18" charset="0"/>
                <a:cs typeface="Times New Roman" panose="02020603050405020304" pitchFamily="18" charset="0"/>
              </a:rPr>
              <a:t>8. Certification from following agencies/offices having jurisdiction over the area that the land </a:t>
            </a:r>
          </a:p>
          <a:p>
            <a:r>
              <a:rPr lang="en-PH" sz="2200" dirty="0">
                <a:solidFill>
                  <a:prstClr val="black"/>
                </a:solidFill>
                <a:latin typeface="Times New Roman" panose="02020603050405020304" pitchFamily="18" charset="0"/>
                <a:cs typeface="Times New Roman" panose="02020603050405020304" pitchFamily="18" charset="0"/>
              </a:rPr>
              <a:t>    applied for is not needed for public use:</a:t>
            </a:r>
          </a:p>
          <a:p>
            <a:r>
              <a:rPr lang="en-PH" sz="2200" dirty="0">
                <a:solidFill>
                  <a:prstClr val="black"/>
                </a:solidFill>
                <a:latin typeface="Times New Roman" panose="02020603050405020304" pitchFamily="18" charset="0"/>
                <a:cs typeface="Times New Roman" panose="02020603050405020304" pitchFamily="18" charset="0"/>
              </a:rPr>
              <a:t>       a. District/City Engineer, DPWH with the concurrence of the Regional Director of DPWH</a:t>
            </a:r>
          </a:p>
          <a:p>
            <a:r>
              <a:rPr lang="en-PH" sz="2200" dirty="0">
                <a:solidFill>
                  <a:prstClr val="black"/>
                </a:solidFill>
                <a:latin typeface="Times New Roman" panose="02020603050405020304" pitchFamily="18" charset="0"/>
                <a:cs typeface="Times New Roman" panose="02020603050405020304" pitchFamily="18" charset="0"/>
              </a:rPr>
              <a:t>       b. Local Port Authority concerned and/or concurrence of the General Manager of PPA</a:t>
            </a:r>
          </a:p>
          <a:p>
            <a:r>
              <a:rPr lang="en-PH" sz="2200" dirty="0">
                <a:solidFill>
                  <a:prstClr val="black"/>
                </a:solidFill>
                <a:latin typeface="Times New Roman" panose="02020603050405020304" pitchFamily="18" charset="0"/>
                <a:cs typeface="Times New Roman" panose="02020603050405020304" pitchFamily="18" charset="0"/>
              </a:rPr>
              <a:t>       c. Department of Tourism (for beach resort purposes)</a:t>
            </a:r>
          </a:p>
          <a:p>
            <a:r>
              <a:rPr lang="en-PH" sz="2200" dirty="0">
                <a:solidFill>
                  <a:prstClr val="black"/>
                </a:solidFill>
                <a:latin typeface="Times New Roman" panose="02020603050405020304" pitchFamily="18" charset="0"/>
                <a:cs typeface="Times New Roman" panose="02020603050405020304" pitchFamily="18" charset="0"/>
              </a:rPr>
              <a:t>       d. CEO or President of the Special Economic Zone if the area is within their jurisdiction</a:t>
            </a:r>
          </a:p>
          <a:p>
            <a:pPr lvl="0"/>
            <a:endParaRPr lang="en-PH" sz="2200" dirty="0">
              <a:solidFill>
                <a:prstClr val="black"/>
              </a:solidFill>
              <a:latin typeface="Times New Roman" panose="02020603050405020304" pitchFamily="18" charset="0"/>
              <a:cs typeface="Times New Roman" panose="02020603050405020304" pitchFamily="18" charset="0"/>
            </a:endParaRPr>
          </a:p>
          <a:p>
            <a:pPr lvl="0"/>
            <a:r>
              <a:rPr lang="en-PH" sz="2200" dirty="0">
                <a:solidFill>
                  <a:prstClr val="black"/>
                </a:solidFill>
                <a:latin typeface="Times New Roman" panose="02020603050405020304" pitchFamily="18" charset="0"/>
                <a:cs typeface="Times New Roman" panose="02020603050405020304" pitchFamily="18" charset="0"/>
              </a:rPr>
              <a:t>9. Cost estimate of the proposed and/or existing improvements</a:t>
            </a:r>
          </a:p>
          <a:p>
            <a:pPr lvl="0"/>
            <a:endParaRPr lang="en-PH" sz="1700" dirty="0">
              <a:solidFill>
                <a:prstClr val="black"/>
              </a:solidFill>
            </a:endParaRPr>
          </a:p>
          <a:p>
            <a:endParaRPr lang="en-PH" sz="1700" dirty="0">
              <a:solidFill>
                <a:prstClr val="black"/>
              </a:solidFill>
              <a:ea typeface="Calibri" panose="020F0502020204030204" pitchFamily="34" charset="0"/>
              <a:cs typeface="Calibri" panose="020F0502020204030204" pitchFamily="34" charset="0"/>
            </a:endParaRPr>
          </a:p>
        </p:txBody>
      </p:sp>
      <p:sp>
        <p:nvSpPr>
          <p:cNvPr id="5" name="Title 1">
            <a:extLst>
              <a:ext uri="{FF2B5EF4-FFF2-40B4-BE49-F238E27FC236}">
                <a16:creationId xmlns="" xmlns:a16="http://schemas.microsoft.com/office/drawing/2014/main" id="{2B01923E-8C1C-4FEA-8B14-8917A0F63DA5}"/>
              </a:ext>
            </a:extLst>
          </p:cNvPr>
          <p:cNvSpPr>
            <a:spLocks noGrp="1"/>
          </p:cNvSpPr>
          <p:nvPr>
            <p:ph type="title"/>
          </p:nvPr>
        </p:nvSpPr>
        <p:spPr>
          <a:xfrm>
            <a:off x="214087" y="-26759"/>
            <a:ext cx="10515600" cy="1325563"/>
          </a:xfrm>
        </p:spPr>
        <p:txBody>
          <a:bodyPr>
            <a:normAutofit/>
          </a:bodyPr>
          <a:lstStyle/>
          <a:p>
            <a:r>
              <a:rPr lang="en-PH" sz="3000" dirty="0"/>
              <a:t>List of Requirements for FLA/MLA Application</a:t>
            </a:r>
            <a:r>
              <a:rPr lang="en-PH" dirty="0"/>
              <a:t> </a:t>
            </a:r>
            <a:br>
              <a:rPr lang="en-PH" dirty="0"/>
            </a:br>
            <a:r>
              <a:rPr lang="en-PH" sz="3000" dirty="0"/>
              <a:t>(</a:t>
            </a:r>
            <a:r>
              <a:rPr lang="en-PH" sz="3000" i="1" dirty="0"/>
              <a:t>DAO 2004-24)</a:t>
            </a:r>
            <a:endParaRPr lang="en-PH" sz="3000" dirty="0"/>
          </a:p>
        </p:txBody>
      </p:sp>
      <p:pic>
        <p:nvPicPr>
          <p:cNvPr id="6" name="Picture 2" descr="C:\DESKTOP\FORMS\denr_logo.png"/>
          <p:cNvPicPr>
            <a:picLocks noChangeAspect="1" noChangeArrowheads="1"/>
          </p:cNvPicPr>
          <p:nvPr/>
        </p:nvPicPr>
        <p:blipFill>
          <a:blip r:embed="rId2" cstate="print"/>
          <a:srcRect/>
          <a:stretch>
            <a:fillRect/>
          </a:stretch>
        </p:blipFill>
        <p:spPr bwMode="auto">
          <a:xfrm>
            <a:off x="10867478" y="5562600"/>
            <a:ext cx="1023343" cy="1028700"/>
          </a:xfrm>
          <a:prstGeom prst="rect">
            <a:avLst/>
          </a:prstGeom>
          <a:noFill/>
        </p:spPr>
      </p:pic>
    </p:spTree>
    <p:extLst>
      <p:ext uri="{BB962C8B-B14F-4D97-AF65-F5344CB8AC3E}">
        <p14:creationId xmlns:p14="http://schemas.microsoft.com/office/powerpoint/2010/main" val="1991358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Share</a:t>
            </a:r>
            <a:endParaRPr lang="en-PH"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3% per annum of the value of the land based on the recent BIR zonal value</a:t>
            </a:r>
            <a:r>
              <a:rPr lang="en-PH" dirty="0">
                <a:latin typeface="Times New Roman" panose="02020603050405020304" pitchFamily="18" charset="0"/>
                <a:cs typeface="Times New Roman" panose="02020603050405020304" pitchFamily="18" charset="0"/>
              </a:rPr>
              <a:t> of the nearest commercial or industrial area or the market value thereof, whichever is higher; plus</a:t>
            </a:r>
          </a:p>
          <a:p>
            <a:pPr marL="0" indent="0">
              <a:buNone/>
            </a:pPr>
            <a:endParaRPr lang="en-PH"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 per annum of the value of the improvements existing or to be erected thereon</a:t>
            </a:r>
          </a:p>
        </p:txBody>
      </p:sp>
    </p:spTree>
    <p:extLst>
      <p:ext uri="{BB962C8B-B14F-4D97-AF65-F5344CB8AC3E}">
        <p14:creationId xmlns:p14="http://schemas.microsoft.com/office/powerpoint/2010/main" val="3889514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BA9AAB48-129A-43A4-98BC-6638039F7280}"/>
              </a:ext>
            </a:extLst>
          </p:cNvPr>
          <p:cNvSpPr>
            <a:spLocks noGrp="1"/>
          </p:cNvSpPr>
          <p:nvPr>
            <p:ph type="title"/>
          </p:nvPr>
        </p:nvSpPr>
        <p:spPr/>
        <p:txBody>
          <a:bodyPr>
            <a:normAutofit/>
          </a:bodyPr>
          <a:lstStyle/>
          <a:p>
            <a:pPr algn="ctr"/>
            <a:r>
              <a:rPr lang="en-PH" sz="3200" b="1" dirty="0"/>
              <a:t>Approved FLA/MLA within MIMAROPA Region</a:t>
            </a:r>
            <a:endParaRPr lang="en-PH" sz="3200" dirty="0"/>
          </a:p>
        </p:txBody>
      </p:sp>
      <p:graphicFrame>
        <p:nvGraphicFramePr>
          <p:cNvPr id="4" name="Table 3">
            <a:extLst>
              <a:ext uri="{FF2B5EF4-FFF2-40B4-BE49-F238E27FC236}">
                <a16:creationId xmlns="" xmlns:a16="http://schemas.microsoft.com/office/drawing/2014/main" id="{B72BD0FD-C530-45B2-B69C-9EE4CC7B7F72}"/>
              </a:ext>
            </a:extLst>
          </p:cNvPr>
          <p:cNvGraphicFramePr>
            <a:graphicFrameLocks noGrp="1"/>
          </p:cNvGraphicFramePr>
          <p:nvPr>
            <p:extLst>
              <p:ext uri="{D42A27DB-BD31-4B8C-83A1-F6EECF244321}">
                <p14:modId xmlns:p14="http://schemas.microsoft.com/office/powerpoint/2010/main" val="1536943336"/>
              </p:ext>
            </p:extLst>
          </p:nvPr>
        </p:nvGraphicFramePr>
        <p:xfrm>
          <a:off x="2720363" y="1484851"/>
          <a:ext cx="6751273" cy="4215818"/>
        </p:xfrm>
        <a:graphic>
          <a:graphicData uri="http://schemas.openxmlformats.org/drawingml/2006/table">
            <a:tbl>
              <a:tblPr firstRow="1" bandRow="1">
                <a:tableStyleId>{46F890A9-2807-4EBB-B81D-B2AA78EC7F39}</a:tableStyleId>
              </a:tblPr>
              <a:tblGrid>
                <a:gridCol w="3835369">
                  <a:extLst>
                    <a:ext uri="{9D8B030D-6E8A-4147-A177-3AD203B41FA5}">
                      <a16:colId xmlns="" xmlns:a16="http://schemas.microsoft.com/office/drawing/2014/main" val="3516987270"/>
                    </a:ext>
                  </a:extLst>
                </a:gridCol>
                <a:gridCol w="1048803">
                  <a:extLst>
                    <a:ext uri="{9D8B030D-6E8A-4147-A177-3AD203B41FA5}">
                      <a16:colId xmlns="" xmlns:a16="http://schemas.microsoft.com/office/drawing/2014/main" val="1930715884"/>
                    </a:ext>
                  </a:extLst>
                </a:gridCol>
                <a:gridCol w="1867101">
                  <a:extLst>
                    <a:ext uri="{9D8B030D-6E8A-4147-A177-3AD203B41FA5}">
                      <a16:colId xmlns="" xmlns:a16="http://schemas.microsoft.com/office/drawing/2014/main" val="2503844972"/>
                    </a:ext>
                  </a:extLst>
                </a:gridCol>
              </a:tblGrid>
              <a:tr h="463328">
                <a:tc rowSpan="2">
                  <a:txBody>
                    <a:bodyPr/>
                    <a:lstStyle/>
                    <a:p>
                      <a:pPr algn="ctr"/>
                      <a:r>
                        <a:rPr lang="en-PH" dirty="0"/>
                        <a:t>PROVINCE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PH" dirty="0"/>
                        <a:t>FLA/MLA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PH" dirty="0"/>
                    </a:p>
                  </a:txBody>
                  <a:tcPr/>
                </a:tc>
                <a:extLst>
                  <a:ext uri="{0D108BD9-81ED-4DB2-BD59-A6C34878D82A}">
                    <a16:rowId xmlns="" xmlns:a16="http://schemas.microsoft.com/office/drawing/2014/main" val="1763022868"/>
                  </a:ext>
                </a:extLst>
              </a:tr>
              <a:tr h="536070">
                <a:tc vMerge="1">
                  <a:txBody>
                    <a:bodyPr/>
                    <a:lstStyle/>
                    <a:p>
                      <a:endParaRPr lang="en-PH" dirty="0"/>
                    </a:p>
                  </a:txBody>
                  <a:tcPr/>
                </a:tc>
                <a:tc>
                  <a:txBody>
                    <a:bodyPr/>
                    <a:lstStyle/>
                    <a:p>
                      <a:pPr algn="ctr"/>
                      <a:r>
                        <a:rPr lang="en-PH" b="1"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b="1" dirty="0"/>
                        <a:t>Area (has.)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07059244"/>
                  </a:ext>
                </a:extLst>
              </a:tr>
              <a:tr h="536070">
                <a:tc>
                  <a:txBody>
                    <a:bodyPr/>
                    <a:lstStyle/>
                    <a:p>
                      <a:r>
                        <a:rPr lang="en-PH" dirty="0"/>
                        <a:t>Occidental Mindoro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0.4122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644158071"/>
                  </a:ext>
                </a:extLst>
              </a:tr>
              <a:tr h="536070">
                <a:tc>
                  <a:txBody>
                    <a:bodyPr/>
                    <a:lstStyle/>
                    <a:p>
                      <a:r>
                        <a:rPr lang="en-PH" dirty="0"/>
                        <a:t>Oriental Mindoro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1.2969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9950096"/>
                  </a:ext>
                </a:extLst>
              </a:tr>
              <a:tr h="536070">
                <a:tc>
                  <a:txBody>
                    <a:bodyPr/>
                    <a:lstStyle/>
                    <a:p>
                      <a:r>
                        <a:rPr lang="en-PH" dirty="0"/>
                        <a:t>Marinduque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680066653"/>
                  </a:ext>
                </a:extLst>
              </a:tr>
              <a:tr h="536070">
                <a:tc>
                  <a:txBody>
                    <a:bodyPr/>
                    <a:lstStyle/>
                    <a:p>
                      <a:r>
                        <a:rPr lang="en-PH" dirty="0"/>
                        <a:t>Romblon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0.1952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245847865"/>
                  </a:ext>
                </a:extLst>
              </a:tr>
              <a:tr h="536070">
                <a:tc>
                  <a:txBody>
                    <a:bodyPr/>
                    <a:lstStyle/>
                    <a:p>
                      <a:r>
                        <a:rPr lang="en-PH" dirty="0"/>
                        <a:t>Palawan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61.9711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914518943"/>
                  </a:ext>
                </a:extLst>
              </a:tr>
              <a:tr h="536070">
                <a:tc>
                  <a:txBody>
                    <a:bodyPr/>
                    <a:lstStyle/>
                    <a:p>
                      <a:pPr algn="r"/>
                      <a:r>
                        <a:rPr lang="en-PH" b="1" dirty="0"/>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b="1"/>
                        <a:t>15</a:t>
                      </a:r>
                      <a:endParaRPr lang="en-PH"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b="1" dirty="0"/>
                        <a:t>63.8754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761873733"/>
                  </a:ext>
                </a:extLst>
              </a:tr>
            </a:tbl>
          </a:graphicData>
        </a:graphic>
      </p:graphicFrame>
      <p:pic>
        <p:nvPicPr>
          <p:cNvPr id="5"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
        <p:nvSpPr>
          <p:cNvPr id="2" name="Rectangle 1">
            <a:extLst>
              <a:ext uri="{FF2B5EF4-FFF2-40B4-BE49-F238E27FC236}">
                <a16:creationId xmlns="" xmlns:a16="http://schemas.microsoft.com/office/drawing/2014/main" id="{E81F5125-83E4-43B7-B076-B77A38F0A7F1}"/>
              </a:ext>
            </a:extLst>
          </p:cNvPr>
          <p:cNvSpPr/>
          <p:nvPr/>
        </p:nvSpPr>
        <p:spPr>
          <a:xfrm>
            <a:off x="2849459" y="5745162"/>
            <a:ext cx="6493079" cy="5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dirty="0">
                <a:solidFill>
                  <a:schemeClr val="tx1"/>
                </a:solidFill>
              </a:rPr>
              <a:t>Note: Only 5 FLAs/MLAs are for Tourism Purposes</a:t>
            </a:r>
          </a:p>
        </p:txBody>
      </p:sp>
    </p:spTree>
    <p:extLst>
      <p:ext uri="{BB962C8B-B14F-4D97-AF65-F5344CB8AC3E}">
        <p14:creationId xmlns:p14="http://schemas.microsoft.com/office/powerpoint/2010/main" val="984532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420498" y="358943"/>
          <a:ext cx="10887079" cy="6220010"/>
        </p:xfrm>
        <a:graphic>
          <a:graphicData uri="http://schemas.openxmlformats.org/drawingml/2006/table">
            <a:tbl>
              <a:tblPr firstRow="1" bandRow="1">
                <a:tableStyleId>{5C22544A-7EE6-4342-B048-85BDC9FD1C3A}</a:tableStyleId>
              </a:tblPr>
              <a:tblGrid>
                <a:gridCol w="1555297">
                  <a:extLst>
                    <a:ext uri="{9D8B030D-6E8A-4147-A177-3AD203B41FA5}">
                      <a16:colId xmlns="" xmlns:a16="http://schemas.microsoft.com/office/drawing/2014/main" val="20000"/>
                    </a:ext>
                  </a:extLst>
                </a:gridCol>
                <a:gridCol w="1737525">
                  <a:extLst>
                    <a:ext uri="{9D8B030D-6E8A-4147-A177-3AD203B41FA5}">
                      <a16:colId xmlns="" xmlns:a16="http://schemas.microsoft.com/office/drawing/2014/main" val="20001"/>
                    </a:ext>
                  </a:extLst>
                </a:gridCol>
                <a:gridCol w="1829345">
                  <a:extLst>
                    <a:ext uri="{9D8B030D-6E8A-4147-A177-3AD203B41FA5}">
                      <a16:colId xmlns="" xmlns:a16="http://schemas.microsoft.com/office/drawing/2014/main" val="20002"/>
                    </a:ext>
                  </a:extLst>
                </a:gridCol>
                <a:gridCol w="1018501">
                  <a:extLst>
                    <a:ext uri="{9D8B030D-6E8A-4147-A177-3AD203B41FA5}">
                      <a16:colId xmlns="" xmlns:a16="http://schemas.microsoft.com/office/drawing/2014/main" val="20003"/>
                    </a:ext>
                  </a:extLst>
                </a:gridCol>
                <a:gridCol w="1635817">
                  <a:extLst>
                    <a:ext uri="{9D8B030D-6E8A-4147-A177-3AD203B41FA5}">
                      <a16:colId xmlns="" xmlns:a16="http://schemas.microsoft.com/office/drawing/2014/main" val="20004"/>
                    </a:ext>
                  </a:extLst>
                </a:gridCol>
                <a:gridCol w="1555297">
                  <a:extLst>
                    <a:ext uri="{9D8B030D-6E8A-4147-A177-3AD203B41FA5}">
                      <a16:colId xmlns="" xmlns:a16="http://schemas.microsoft.com/office/drawing/2014/main" val="20005"/>
                    </a:ext>
                  </a:extLst>
                </a:gridCol>
                <a:gridCol w="1555297">
                  <a:extLst>
                    <a:ext uri="{9D8B030D-6E8A-4147-A177-3AD203B41FA5}">
                      <a16:colId xmlns="" xmlns:a16="http://schemas.microsoft.com/office/drawing/2014/main" val="20006"/>
                    </a:ext>
                  </a:extLst>
                </a:gridCol>
              </a:tblGrid>
              <a:tr h="582422">
                <a:tc>
                  <a:txBody>
                    <a:bodyPr/>
                    <a:lstStyle/>
                    <a:p>
                      <a:pPr algn="ctr" rtl="0" fontAlgn="ctr"/>
                      <a:r>
                        <a:rPr lang="en-PH" sz="1200" b="1" i="0" u="none" strike="noStrike" dirty="0">
                          <a:solidFill>
                            <a:schemeClr val="bg1"/>
                          </a:solidFill>
                          <a:latin typeface="Arial Narrow"/>
                        </a:rPr>
                        <a:t>NAME OF ESTABLISHMENT &amp; HOLDER </a:t>
                      </a:r>
                    </a:p>
                  </a:txBody>
                  <a:tcPr marL="9525" marR="9525" marT="9525" marB="0" anchor="ctr"/>
                </a:tc>
                <a:tc>
                  <a:txBody>
                    <a:bodyPr/>
                    <a:lstStyle/>
                    <a:p>
                      <a:pPr algn="ctr" rtl="0" fontAlgn="ctr"/>
                      <a:r>
                        <a:rPr lang="en-PH" sz="1200" b="1" i="0" u="none" strike="noStrike" dirty="0">
                          <a:solidFill>
                            <a:schemeClr val="bg1"/>
                          </a:solidFill>
                          <a:latin typeface="Arial Narrow"/>
                        </a:rPr>
                        <a:t>TENURE  NO. &amp; TYPE</a:t>
                      </a:r>
                    </a:p>
                  </a:txBody>
                  <a:tcPr marL="9525" marR="9525" marT="9525" marB="0" anchor="ctr"/>
                </a:tc>
                <a:tc>
                  <a:txBody>
                    <a:bodyPr/>
                    <a:lstStyle/>
                    <a:p>
                      <a:pPr algn="ctr" rtl="0" fontAlgn="ctr"/>
                      <a:r>
                        <a:rPr lang="en-PH" sz="1200" b="1" i="0" u="none" strike="noStrike" dirty="0">
                          <a:solidFill>
                            <a:schemeClr val="bg1"/>
                          </a:solidFill>
                          <a:latin typeface="Arial Narrow"/>
                        </a:rPr>
                        <a:t>LOCATION</a:t>
                      </a:r>
                    </a:p>
                  </a:txBody>
                  <a:tcPr marL="9525" marR="9525" marT="9525" marB="0" anchor="ctr"/>
                </a:tc>
                <a:tc>
                  <a:txBody>
                    <a:bodyPr/>
                    <a:lstStyle/>
                    <a:p>
                      <a:pPr algn="ctr" rtl="0" fontAlgn="ctr"/>
                      <a:r>
                        <a:rPr lang="en-PH" sz="1200" b="1" i="0" u="none" strike="noStrike" dirty="0">
                          <a:solidFill>
                            <a:schemeClr val="bg1"/>
                          </a:solidFill>
                          <a:latin typeface="Arial Narrow"/>
                        </a:rPr>
                        <a:t>AREA (SQ.M.)</a:t>
                      </a:r>
                    </a:p>
                  </a:txBody>
                  <a:tcPr marL="9525" marR="9525" marT="9525" marB="0" anchor="ctr"/>
                </a:tc>
                <a:tc>
                  <a:txBody>
                    <a:bodyPr/>
                    <a:lstStyle/>
                    <a:p>
                      <a:pPr algn="ctr" rtl="0" fontAlgn="ctr"/>
                      <a:r>
                        <a:rPr lang="en-PH" sz="1200" b="1" i="0" u="none" strike="noStrike" dirty="0">
                          <a:solidFill>
                            <a:schemeClr val="bg1"/>
                          </a:solidFill>
                          <a:latin typeface="Arial Narrow"/>
                        </a:rPr>
                        <a:t>DATE OF ISSUANCE</a:t>
                      </a:r>
                    </a:p>
                  </a:txBody>
                  <a:tcPr marL="9525" marR="9525" marT="9525" marB="0" anchor="ctr"/>
                </a:tc>
                <a:tc>
                  <a:txBody>
                    <a:bodyPr/>
                    <a:lstStyle/>
                    <a:p>
                      <a:pPr algn="ctr" rtl="0" fontAlgn="ctr"/>
                      <a:r>
                        <a:rPr lang="en-PH" sz="1200" b="1" i="0" u="none" strike="noStrike" dirty="0">
                          <a:solidFill>
                            <a:schemeClr val="bg1"/>
                          </a:solidFill>
                          <a:latin typeface="Arial Narrow"/>
                        </a:rPr>
                        <a:t>DATE OF EXPIRATION</a:t>
                      </a:r>
                    </a:p>
                  </a:txBody>
                  <a:tcPr marL="9525" marR="9525" marT="9525" marB="0" anchor="ctr"/>
                </a:tc>
                <a:tc>
                  <a:txBody>
                    <a:bodyPr/>
                    <a:lstStyle/>
                    <a:p>
                      <a:pPr algn="ctr" rtl="0" fontAlgn="ctr"/>
                      <a:r>
                        <a:rPr lang="en-PH" sz="1200" b="1" i="0" u="none" strike="noStrike" dirty="0">
                          <a:solidFill>
                            <a:schemeClr val="bg1"/>
                          </a:solidFill>
                          <a:latin typeface="Arial Narrow"/>
                        </a:rPr>
                        <a:t> ANNUAL RENTAL</a:t>
                      </a:r>
                    </a:p>
                  </a:txBody>
                  <a:tcPr marL="9525" marR="9525" marT="9525" marB="0" anchor="ctr"/>
                </a:tc>
                <a:extLst>
                  <a:ext uri="{0D108BD9-81ED-4DB2-BD59-A6C34878D82A}">
                    <a16:rowId xmlns="" xmlns:a16="http://schemas.microsoft.com/office/drawing/2014/main" val="10000"/>
                  </a:ext>
                </a:extLst>
              </a:tr>
              <a:tr h="391594">
                <a:tc>
                  <a:txBody>
                    <a:bodyPr/>
                    <a:lstStyle/>
                    <a:p>
                      <a:pPr algn="l" rtl="0" fontAlgn="ctr"/>
                      <a:r>
                        <a:rPr lang="en-PH" sz="1200" b="0" i="0" u="none" strike="noStrike" dirty="0">
                          <a:solidFill>
                            <a:srgbClr val="000000"/>
                          </a:solidFill>
                          <a:latin typeface="Arial Narrow"/>
                        </a:rPr>
                        <a:t>Nicanor Hernandez</a:t>
                      </a:r>
                    </a:p>
                  </a:txBody>
                  <a:tcPr marL="9525" marR="9525" marT="9525" marB="0" anchor="ctr"/>
                </a:tc>
                <a:tc>
                  <a:txBody>
                    <a:bodyPr/>
                    <a:lstStyle/>
                    <a:p>
                      <a:pPr algn="l" rtl="0" fontAlgn="ctr"/>
                      <a:r>
                        <a:rPr lang="en-PH" sz="1200" b="0" i="0" u="none" strike="noStrike">
                          <a:solidFill>
                            <a:srgbClr val="000000"/>
                          </a:solidFill>
                          <a:latin typeface="Arial Narrow"/>
                        </a:rPr>
                        <a:t>FLA (IV-26) 156</a:t>
                      </a:r>
                    </a:p>
                  </a:txBody>
                  <a:tcPr marL="9525" marR="9525" marT="9525" marB="0" anchor="ctr"/>
                </a:tc>
                <a:tc>
                  <a:txBody>
                    <a:bodyPr/>
                    <a:lstStyle/>
                    <a:p>
                      <a:pPr algn="l" rtl="0" fontAlgn="ctr"/>
                      <a:r>
                        <a:rPr lang="en-PH" sz="1200" b="0" i="0" u="none" strike="noStrike">
                          <a:solidFill>
                            <a:srgbClr val="000000"/>
                          </a:solidFill>
                          <a:latin typeface="Arial Narrow"/>
                        </a:rPr>
                        <a:t>Bacungan, Puerto Princesa City, Palawan</a:t>
                      </a:r>
                    </a:p>
                  </a:txBody>
                  <a:tcPr marL="9525" marR="9525" marT="9525" marB="0" anchor="ctr"/>
                </a:tc>
                <a:tc>
                  <a:txBody>
                    <a:bodyPr/>
                    <a:lstStyle/>
                    <a:p>
                      <a:pPr algn="r" rtl="0" fontAlgn="ctr"/>
                      <a:r>
                        <a:rPr lang="en-PH" sz="1200" b="0" i="0" u="none" strike="noStrike">
                          <a:solidFill>
                            <a:srgbClr val="000000"/>
                          </a:solidFill>
                          <a:latin typeface="Arial Narrow"/>
                        </a:rPr>
                        <a:t>8,183</a:t>
                      </a:r>
                    </a:p>
                  </a:txBody>
                  <a:tcPr marL="9525" marR="9525" marT="9525" marB="0" anchor="ctr"/>
                </a:tc>
                <a:tc>
                  <a:txBody>
                    <a:bodyPr/>
                    <a:lstStyle/>
                    <a:p>
                      <a:pPr algn="ctr" rtl="0" fontAlgn="ctr"/>
                      <a:r>
                        <a:rPr lang="en-PH" sz="1200" b="0" i="0" u="none" strike="noStrike">
                          <a:solidFill>
                            <a:srgbClr val="000000"/>
                          </a:solidFill>
                          <a:latin typeface="Arial Narrow"/>
                        </a:rPr>
                        <a:t>08/12/1996</a:t>
                      </a:r>
                    </a:p>
                  </a:txBody>
                  <a:tcPr marL="9525" marR="9525" marT="9525" marB="0" anchor="ctr"/>
                </a:tc>
                <a:tc>
                  <a:txBody>
                    <a:bodyPr/>
                    <a:lstStyle/>
                    <a:p>
                      <a:pPr algn="ctr" rtl="0" fontAlgn="ctr"/>
                      <a:r>
                        <a:rPr lang="en-PH" sz="1200" b="0" i="0" u="none" strike="noStrike">
                          <a:solidFill>
                            <a:srgbClr val="000000"/>
                          </a:solidFill>
                          <a:latin typeface="Arial Narrow"/>
                        </a:rPr>
                        <a:t>08/12/2021</a:t>
                      </a:r>
                    </a:p>
                  </a:txBody>
                  <a:tcPr marL="9525" marR="9525" marT="9525" marB="0" anchor="ctr"/>
                </a:tc>
                <a:tc>
                  <a:txBody>
                    <a:bodyPr/>
                    <a:lstStyle/>
                    <a:p>
                      <a:pPr algn="ctr" rtl="0" fontAlgn="ctr"/>
                      <a:r>
                        <a:rPr lang="en-PH" sz="1200" b="0" i="0" u="none" strike="noStrike">
                          <a:solidFill>
                            <a:srgbClr val="000000"/>
                          </a:solidFill>
                          <a:latin typeface="Arial Narrow"/>
                        </a:rPr>
                        <a:t>2,504.90</a:t>
                      </a:r>
                    </a:p>
                  </a:txBody>
                  <a:tcPr marL="9525" marR="9525" marT="9525" marB="0" anchor="ctr"/>
                </a:tc>
                <a:extLst>
                  <a:ext uri="{0D108BD9-81ED-4DB2-BD59-A6C34878D82A}">
                    <a16:rowId xmlns="" xmlns:a16="http://schemas.microsoft.com/office/drawing/2014/main" val="10001"/>
                  </a:ext>
                </a:extLst>
              </a:tr>
              <a:tr h="390049">
                <a:tc>
                  <a:txBody>
                    <a:bodyPr/>
                    <a:lstStyle/>
                    <a:p>
                      <a:pPr algn="l" rtl="0" fontAlgn="ctr"/>
                      <a:r>
                        <a:rPr lang="en-PH" sz="1200" b="0" i="0" u="none" strike="noStrike" dirty="0">
                          <a:solidFill>
                            <a:srgbClr val="000000"/>
                          </a:solidFill>
                          <a:latin typeface="Arial Narrow"/>
                        </a:rPr>
                        <a:t>SEVEN SEAS RESORTS AND LEISURES INC.</a:t>
                      </a:r>
                    </a:p>
                  </a:txBody>
                  <a:tcPr marL="9525" marR="9525" marT="9525" marB="0" anchor="ctr"/>
                </a:tc>
                <a:tc>
                  <a:txBody>
                    <a:bodyPr/>
                    <a:lstStyle/>
                    <a:p>
                      <a:pPr algn="l" rtl="0" fontAlgn="ctr"/>
                      <a:r>
                        <a:rPr lang="en-PH" sz="1200" b="0" i="0" u="none" strike="noStrike" dirty="0">
                          <a:solidFill>
                            <a:srgbClr val="000000"/>
                          </a:solidFill>
                          <a:latin typeface="Arial Narrow"/>
                        </a:rPr>
                        <a:t>FLA 045316-122</a:t>
                      </a:r>
                    </a:p>
                  </a:txBody>
                  <a:tcPr marL="9525" marR="9525" marT="9525" marB="0" anchor="ctr"/>
                </a:tc>
                <a:tc>
                  <a:txBody>
                    <a:bodyPr/>
                    <a:lstStyle/>
                    <a:p>
                      <a:pPr algn="l" rtl="0" fontAlgn="ctr"/>
                      <a:r>
                        <a:rPr lang="en-PH" sz="1200" b="0" i="0" u="none" strike="noStrike" dirty="0" err="1">
                          <a:solidFill>
                            <a:srgbClr val="000000"/>
                          </a:solidFill>
                          <a:latin typeface="Arial Narrow"/>
                        </a:rPr>
                        <a:t>Cuyo</a:t>
                      </a:r>
                      <a:r>
                        <a:rPr lang="en-PH" sz="1200" b="0" i="0" u="none" strike="noStrike" dirty="0">
                          <a:solidFill>
                            <a:srgbClr val="000000"/>
                          </a:solidFill>
                          <a:latin typeface="Arial Narrow"/>
                        </a:rPr>
                        <a:t>, Palawan</a:t>
                      </a:r>
                    </a:p>
                  </a:txBody>
                  <a:tcPr marL="9525" marR="9525" marT="9525" marB="0" anchor="ctr"/>
                </a:tc>
                <a:tc>
                  <a:txBody>
                    <a:bodyPr/>
                    <a:lstStyle/>
                    <a:p>
                      <a:pPr algn="r" rtl="0" fontAlgn="ctr"/>
                      <a:r>
                        <a:rPr lang="en-PH" sz="1200" b="0" i="0" u="none" strike="noStrike" dirty="0">
                          <a:solidFill>
                            <a:srgbClr val="000000"/>
                          </a:solidFill>
                          <a:latin typeface="Arial Narrow"/>
                        </a:rPr>
                        <a:t>114,336</a:t>
                      </a:r>
                    </a:p>
                  </a:txBody>
                  <a:tcPr marL="9525" marR="9525" marT="9525" marB="0" anchor="ctr"/>
                </a:tc>
                <a:tc>
                  <a:txBody>
                    <a:bodyPr/>
                    <a:lstStyle/>
                    <a:p>
                      <a:pPr algn="ctr" rtl="0" fontAlgn="ctr"/>
                      <a:r>
                        <a:rPr lang="en-PH" sz="1200" b="0" i="0" u="none" strike="noStrike" dirty="0">
                          <a:solidFill>
                            <a:srgbClr val="000000"/>
                          </a:solidFill>
                          <a:latin typeface="Arial Narrow"/>
                        </a:rPr>
                        <a:t>08/27/1998</a:t>
                      </a:r>
                    </a:p>
                  </a:txBody>
                  <a:tcPr marL="9525" marR="9525" marT="9525" marB="0" anchor="ctr"/>
                </a:tc>
                <a:tc>
                  <a:txBody>
                    <a:bodyPr/>
                    <a:lstStyle/>
                    <a:p>
                      <a:pPr algn="ctr" rtl="0" fontAlgn="ctr"/>
                      <a:endParaRPr lang="en-PH" sz="1200" b="0" i="0" u="none" strike="noStrike" dirty="0">
                        <a:solidFill>
                          <a:srgbClr val="000000"/>
                        </a:solidFill>
                        <a:latin typeface="Arial Narrow"/>
                      </a:endParaRPr>
                    </a:p>
                  </a:txBody>
                  <a:tcPr marL="9525" marR="9525" marT="9525" marB="0" anchor="ctr"/>
                </a:tc>
                <a:tc>
                  <a:txBody>
                    <a:bodyPr/>
                    <a:lstStyle/>
                    <a:p>
                      <a:pPr algn="ctr" rtl="0" fontAlgn="ctr"/>
                      <a:r>
                        <a:rPr lang="en-PH" sz="1200" b="0" i="0" u="none" strike="noStrike" dirty="0">
                          <a:solidFill>
                            <a:srgbClr val="000000"/>
                          </a:solidFill>
                          <a:latin typeface="Arial Narrow"/>
                        </a:rPr>
                        <a:t>953,367.39</a:t>
                      </a:r>
                    </a:p>
                  </a:txBody>
                  <a:tcPr marL="9525" marR="9525" marT="9525" marB="0" anchor="ctr"/>
                </a:tc>
                <a:extLst>
                  <a:ext uri="{0D108BD9-81ED-4DB2-BD59-A6C34878D82A}">
                    <a16:rowId xmlns="" xmlns:a16="http://schemas.microsoft.com/office/drawing/2014/main" val="2394282066"/>
                  </a:ext>
                </a:extLst>
              </a:tr>
              <a:tr h="390049">
                <a:tc>
                  <a:txBody>
                    <a:bodyPr/>
                    <a:lstStyle/>
                    <a:p>
                      <a:pPr algn="l" rtl="0" fontAlgn="ctr"/>
                      <a:r>
                        <a:rPr lang="en-PH" sz="1200" b="0" i="0" u="none" strike="noStrike" dirty="0">
                          <a:solidFill>
                            <a:srgbClr val="000000"/>
                          </a:solidFill>
                          <a:latin typeface="Arial Narrow"/>
                        </a:rPr>
                        <a:t>Vicente Tan</a:t>
                      </a:r>
                    </a:p>
                  </a:txBody>
                  <a:tcPr marL="9525" marR="9525" marT="9525" marB="0" anchor="ctr"/>
                </a:tc>
                <a:tc>
                  <a:txBody>
                    <a:bodyPr/>
                    <a:lstStyle/>
                    <a:p>
                      <a:pPr algn="l" rtl="0" fontAlgn="ctr"/>
                      <a:r>
                        <a:rPr lang="en-PH" sz="1200" b="0" i="0" u="none" strike="noStrike" dirty="0">
                          <a:solidFill>
                            <a:srgbClr val="000000"/>
                          </a:solidFill>
                          <a:latin typeface="Arial Narrow"/>
                        </a:rPr>
                        <a:t>FLA (IV-26) 157</a:t>
                      </a:r>
                    </a:p>
                  </a:txBody>
                  <a:tcPr marL="9525" marR="9525" marT="9525" marB="0" anchor="ctr"/>
                </a:tc>
                <a:tc>
                  <a:txBody>
                    <a:bodyPr/>
                    <a:lstStyle/>
                    <a:p>
                      <a:pPr algn="l" rtl="0" fontAlgn="ctr"/>
                      <a:r>
                        <a:rPr lang="en-PH" sz="1200" b="0" i="0" u="none" strike="noStrike">
                          <a:solidFill>
                            <a:srgbClr val="000000"/>
                          </a:solidFill>
                          <a:latin typeface="Arial Narrow"/>
                        </a:rPr>
                        <a:t>Puerto Princesa City, Palawan</a:t>
                      </a:r>
                    </a:p>
                  </a:txBody>
                  <a:tcPr marL="9525" marR="9525" marT="9525" marB="0" anchor="ctr"/>
                </a:tc>
                <a:tc>
                  <a:txBody>
                    <a:bodyPr/>
                    <a:lstStyle/>
                    <a:p>
                      <a:pPr algn="r" rtl="0" fontAlgn="ctr"/>
                      <a:r>
                        <a:rPr lang="en-PH" sz="1200" b="0" i="0" u="none" strike="noStrike">
                          <a:solidFill>
                            <a:srgbClr val="000000"/>
                          </a:solidFill>
                          <a:latin typeface="Arial Narrow"/>
                        </a:rPr>
                        <a:t>3,787</a:t>
                      </a:r>
                    </a:p>
                  </a:txBody>
                  <a:tcPr marL="9525" marR="9525" marT="9525" marB="0" anchor="ctr"/>
                </a:tc>
                <a:tc>
                  <a:txBody>
                    <a:bodyPr/>
                    <a:lstStyle/>
                    <a:p>
                      <a:pPr algn="ctr" rtl="0" fontAlgn="ctr"/>
                      <a:r>
                        <a:rPr lang="en-PH" sz="1200" b="0" i="0" u="none" strike="noStrike">
                          <a:solidFill>
                            <a:srgbClr val="000000"/>
                          </a:solidFill>
                          <a:latin typeface="Arial Narrow"/>
                        </a:rPr>
                        <a:t>05/14/1997</a:t>
                      </a:r>
                    </a:p>
                  </a:txBody>
                  <a:tcPr marL="9525" marR="9525" marT="9525" marB="0" anchor="ctr"/>
                </a:tc>
                <a:tc>
                  <a:txBody>
                    <a:bodyPr/>
                    <a:lstStyle/>
                    <a:p>
                      <a:pPr algn="ctr" rtl="0" fontAlgn="ctr"/>
                      <a:r>
                        <a:rPr lang="en-PH" sz="1200" b="0" i="0" u="none" strike="noStrike">
                          <a:solidFill>
                            <a:srgbClr val="000000"/>
                          </a:solidFill>
                          <a:latin typeface="Arial Narrow"/>
                        </a:rPr>
                        <a:t>05/14/2022</a:t>
                      </a:r>
                    </a:p>
                  </a:txBody>
                  <a:tcPr marL="9525" marR="9525" marT="9525" marB="0" anchor="ctr"/>
                </a:tc>
                <a:tc>
                  <a:txBody>
                    <a:bodyPr/>
                    <a:lstStyle/>
                    <a:p>
                      <a:pPr algn="ctr" rtl="0" fontAlgn="ctr"/>
                      <a:r>
                        <a:rPr lang="en-PH" sz="1200" b="0" i="0" u="none" strike="noStrike" dirty="0">
                          <a:solidFill>
                            <a:srgbClr val="000000"/>
                          </a:solidFill>
                          <a:latin typeface="Arial Narrow"/>
                        </a:rPr>
                        <a:t>3,908.30</a:t>
                      </a:r>
                    </a:p>
                  </a:txBody>
                  <a:tcPr marL="9525" marR="9525" marT="9525" marB="0" anchor="ctr"/>
                </a:tc>
                <a:extLst>
                  <a:ext uri="{0D108BD9-81ED-4DB2-BD59-A6C34878D82A}">
                    <a16:rowId xmlns="" xmlns:a16="http://schemas.microsoft.com/office/drawing/2014/main" val="10002"/>
                  </a:ext>
                </a:extLst>
              </a:tr>
              <a:tr h="391594">
                <a:tc>
                  <a:txBody>
                    <a:bodyPr/>
                    <a:lstStyle/>
                    <a:p>
                      <a:pPr algn="l" rtl="0" fontAlgn="ctr"/>
                      <a:r>
                        <a:rPr lang="en-PH" sz="1200" b="0" i="0" u="none" strike="noStrike" dirty="0">
                          <a:solidFill>
                            <a:srgbClr val="000000"/>
                          </a:solidFill>
                          <a:latin typeface="Arial Narrow"/>
                        </a:rPr>
                        <a:t>Premium Megastructure Inc.</a:t>
                      </a:r>
                    </a:p>
                  </a:txBody>
                  <a:tcPr marL="9525" marR="9525" marT="9525" marB="0" anchor="ctr"/>
                </a:tc>
                <a:tc>
                  <a:txBody>
                    <a:bodyPr/>
                    <a:lstStyle/>
                    <a:p>
                      <a:pPr algn="l" rtl="0" fontAlgn="ctr"/>
                      <a:r>
                        <a:rPr lang="en-PH" sz="1200" b="0" i="0" u="none" strike="noStrike" dirty="0">
                          <a:solidFill>
                            <a:srgbClr val="000000"/>
                          </a:solidFill>
                          <a:latin typeface="Arial Narrow"/>
                        </a:rPr>
                        <a:t>PPA No. 045206-01 (</a:t>
                      </a:r>
                      <a:r>
                        <a:rPr lang="en-PH" sz="1200" b="1" i="0" u="none" strike="noStrike" dirty="0">
                          <a:solidFill>
                            <a:srgbClr val="000000"/>
                          </a:solidFill>
                          <a:latin typeface="Arial Narrow"/>
                        </a:rPr>
                        <a:t>PROVISIONAL PERMIT</a:t>
                      </a:r>
                      <a:r>
                        <a:rPr lang="en-PH" sz="1200" b="0" i="0" u="none" strike="noStrike" dirty="0">
                          <a:solidFill>
                            <a:srgbClr val="000000"/>
                          </a:solidFill>
                          <a:latin typeface="Arial Narrow"/>
                        </a:rPr>
                        <a:t>)</a:t>
                      </a:r>
                    </a:p>
                  </a:txBody>
                  <a:tcPr marL="9525" marR="9525" marT="9525" marB="0" anchor="ctr"/>
                </a:tc>
                <a:tc>
                  <a:txBody>
                    <a:bodyPr/>
                    <a:lstStyle/>
                    <a:p>
                      <a:pPr algn="l" rtl="0" fontAlgn="ctr"/>
                      <a:r>
                        <a:rPr lang="en-PH" sz="1200" b="0" i="0" u="none" strike="noStrike">
                          <a:solidFill>
                            <a:srgbClr val="000000"/>
                          </a:solidFill>
                          <a:latin typeface="Arial Narrow"/>
                        </a:rPr>
                        <a:t>Kawit, Gloria, Oriental Mindoro</a:t>
                      </a:r>
                    </a:p>
                  </a:txBody>
                  <a:tcPr marL="9525" marR="9525" marT="9525" marB="0" anchor="ctr"/>
                </a:tc>
                <a:tc>
                  <a:txBody>
                    <a:bodyPr/>
                    <a:lstStyle/>
                    <a:p>
                      <a:pPr algn="r" rtl="0" fontAlgn="ctr"/>
                      <a:r>
                        <a:rPr lang="en-PH" sz="1200" b="0" i="0" u="none" strike="noStrike">
                          <a:solidFill>
                            <a:srgbClr val="000000"/>
                          </a:solidFill>
                          <a:latin typeface="Arial Narrow"/>
                        </a:rPr>
                        <a:t>5,758</a:t>
                      </a:r>
                    </a:p>
                  </a:txBody>
                  <a:tcPr marL="9525" marR="9525" marT="9525" marB="0" anchor="ctr"/>
                </a:tc>
                <a:tc>
                  <a:txBody>
                    <a:bodyPr/>
                    <a:lstStyle/>
                    <a:p>
                      <a:pPr algn="ctr" rtl="0" fontAlgn="ctr"/>
                      <a:r>
                        <a:rPr lang="en-PH" sz="1200" b="0" i="0" u="none" strike="noStrike">
                          <a:solidFill>
                            <a:srgbClr val="000000"/>
                          </a:solidFill>
                          <a:latin typeface="Arial Narrow"/>
                        </a:rPr>
                        <a:t>05/17/2021</a:t>
                      </a:r>
                    </a:p>
                  </a:txBody>
                  <a:tcPr marL="9525" marR="9525" marT="9525" marB="0" anchor="ctr"/>
                </a:tc>
                <a:tc>
                  <a:txBody>
                    <a:bodyPr/>
                    <a:lstStyle/>
                    <a:p>
                      <a:pPr algn="ctr" rtl="0" fontAlgn="ctr"/>
                      <a:r>
                        <a:rPr lang="en-PH" sz="1200" b="0" i="0" u="none" strike="noStrike">
                          <a:solidFill>
                            <a:srgbClr val="000000"/>
                          </a:solidFill>
                          <a:latin typeface="Arial Narrow"/>
                        </a:rPr>
                        <a:t>05/17/2022</a:t>
                      </a:r>
                    </a:p>
                  </a:txBody>
                  <a:tcPr marL="9525" marR="9525" marT="9525" marB="0" anchor="ctr"/>
                </a:tc>
                <a:tc>
                  <a:txBody>
                    <a:bodyPr/>
                    <a:lstStyle/>
                    <a:p>
                      <a:pPr algn="ctr" rtl="0" fontAlgn="ctr"/>
                      <a:r>
                        <a:rPr lang="en-PH" sz="1200" b="0" i="0" u="none" strike="noStrike">
                          <a:solidFill>
                            <a:srgbClr val="000000"/>
                          </a:solidFill>
                          <a:latin typeface="Arial Narrow"/>
                        </a:rPr>
                        <a:t>371,178.72</a:t>
                      </a:r>
                    </a:p>
                  </a:txBody>
                  <a:tcPr marL="9525" marR="9525" marT="9525" marB="0" anchor="ctr"/>
                </a:tc>
                <a:extLst>
                  <a:ext uri="{0D108BD9-81ED-4DB2-BD59-A6C34878D82A}">
                    <a16:rowId xmlns="" xmlns:a16="http://schemas.microsoft.com/office/drawing/2014/main" val="10003"/>
                  </a:ext>
                </a:extLst>
              </a:tr>
              <a:tr h="386956">
                <a:tc>
                  <a:txBody>
                    <a:bodyPr/>
                    <a:lstStyle/>
                    <a:p>
                      <a:pPr algn="l" rtl="0" fontAlgn="ctr"/>
                      <a:r>
                        <a:rPr lang="en-PH" sz="1200" b="0" i="0" u="none" strike="noStrike">
                          <a:solidFill>
                            <a:srgbClr val="000000"/>
                          </a:solidFill>
                          <a:latin typeface="Arial Narrow"/>
                        </a:rPr>
                        <a:t>Rio Tuba Nickel</a:t>
                      </a:r>
                    </a:p>
                  </a:txBody>
                  <a:tcPr marL="9525" marR="9525" marT="9525" marB="0" anchor="ctr"/>
                </a:tc>
                <a:tc>
                  <a:txBody>
                    <a:bodyPr/>
                    <a:lstStyle/>
                    <a:p>
                      <a:pPr algn="l" rtl="0" fontAlgn="ctr"/>
                      <a:r>
                        <a:rPr lang="en-PH" sz="1200" b="0" i="0" u="none" strike="noStrike">
                          <a:solidFill>
                            <a:srgbClr val="000000"/>
                          </a:solidFill>
                          <a:latin typeface="Arial Narrow"/>
                        </a:rPr>
                        <a:t>FLA (IV-29) 00001-A</a:t>
                      </a:r>
                    </a:p>
                  </a:txBody>
                  <a:tcPr marL="9525" marR="9525" marT="9525" marB="0" anchor="ctr"/>
                </a:tc>
                <a:tc>
                  <a:txBody>
                    <a:bodyPr/>
                    <a:lstStyle/>
                    <a:p>
                      <a:pPr algn="l" rtl="0" fontAlgn="ctr"/>
                      <a:r>
                        <a:rPr lang="en-PH" sz="1200" b="0" i="0" u="none" strike="noStrike">
                          <a:solidFill>
                            <a:srgbClr val="000000"/>
                          </a:solidFill>
                          <a:latin typeface="Arial Narrow"/>
                        </a:rPr>
                        <a:t>Bataraza, Palawan</a:t>
                      </a:r>
                    </a:p>
                  </a:txBody>
                  <a:tcPr marL="9525" marR="9525" marT="9525" marB="0" anchor="ctr"/>
                </a:tc>
                <a:tc>
                  <a:txBody>
                    <a:bodyPr/>
                    <a:lstStyle/>
                    <a:p>
                      <a:pPr algn="r" rtl="0" fontAlgn="ctr"/>
                      <a:r>
                        <a:rPr lang="en-PH" sz="1200" b="0" i="0" u="none" strike="noStrike">
                          <a:solidFill>
                            <a:srgbClr val="000000"/>
                          </a:solidFill>
                          <a:latin typeface="Arial Narrow"/>
                        </a:rPr>
                        <a:t>20,634</a:t>
                      </a:r>
                    </a:p>
                  </a:txBody>
                  <a:tcPr marL="9525" marR="9525" marT="9525" marB="0" anchor="ctr"/>
                </a:tc>
                <a:tc>
                  <a:txBody>
                    <a:bodyPr/>
                    <a:lstStyle/>
                    <a:p>
                      <a:pPr algn="ctr" rtl="0" fontAlgn="ctr"/>
                      <a:r>
                        <a:rPr lang="en-PH" sz="1200" b="0" i="0" u="none" strike="noStrike">
                          <a:solidFill>
                            <a:srgbClr val="000000"/>
                          </a:solidFill>
                          <a:latin typeface="Arial Narrow"/>
                        </a:rPr>
                        <a:t>11/15/2001</a:t>
                      </a:r>
                    </a:p>
                  </a:txBody>
                  <a:tcPr marL="9525" marR="9525" marT="9525" marB="0" anchor="ctr"/>
                </a:tc>
                <a:tc>
                  <a:txBody>
                    <a:bodyPr/>
                    <a:lstStyle/>
                    <a:p>
                      <a:pPr algn="ctr" rtl="0" fontAlgn="ctr"/>
                      <a:r>
                        <a:rPr lang="en-PH" sz="1200" b="0" i="0" u="none" strike="noStrike">
                          <a:solidFill>
                            <a:srgbClr val="000000"/>
                          </a:solidFill>
                          <a:latin typeface="Arial Narrow"/>
                        </a:rPr>
                        <a:t>11/15/2026</a:t>
                      </a:r>
                    </a:p>
                  </a:txBody>
                  <a:tcPr marL="9525" marR="9525" marT="9525" marB="0" anchor="ctr"/>
                </a:tc>
                <a:tc>
                  <a:txBody>
                    <a:bodyPr/>
                    <a:lstStyle/>
                    <a:p>
                      <a:pPr algn="ctr" rtl="0" fontAlgn="ctr"/>
                      <a:r>
                        <a:rPr lang="en-PH" sz="1200" b="0" i="0" u="none" strike="noStrike">
                          <a:solidFill>
                            <a:srgbClr val="000000"/>
                          </a:solidFill>
                          <a:latin typeface="Arial Narrow"/>
                        </a:rPr>
                        <a:t>544.26</a:t>
                      </a:r>
                    </a:p>
                  </a:txBody>
                  <a:tcPr marL="9525" marR="9525" marT="9525" marB="0" anchor="ctr"/>
                </a:tc>
                <a:extLst>
                  <a:ext uri="{0D108BD9-81ED-4DB2-BD59-A6C34878D82A}">
                    <a16:rowId xmlns="" xmlns:a16="http://schemas.microsoft.com/office/drawing/2014/main" val="10004"/>
                  </a:ext>
                </a:extLst>
              </a:tr>
              <a:tr h="386956">
                <a:tc>
                  <a:txBody>
                    <a:bodyPr/>
                    <a:lstStyle/>
                    <a:p>
                      <a:pPr algn="l" rtl="0" fontAlgn="ctr"/>
                      <a:r>
                        <a:rPr lang="en-PH" sz="1200" b="0" i="0" u="none" strike="noStrike">
                          <a:solidFill>
                            <a:srgbClr val="000000"/>
                          </a:solidFill>
                          <a:latin typeface="Arial Narrow"/>
                        </a:rPr>
                        <a:t>Rio Tuba Nickel</a:t>
                      </a:r>
                    </a:p>
                  </a:txBody>
                  <a:tcPr marL="9525" marR="9525" marT="9525" marB="0" anchor="ctr"/>
                </a:tc>
                <a:tc>
                  <a:txBody>
                    <a:bodyPr/>
                    <a:lstStyle/>
                    <a:p>
                      <a:pPr algn="l" rtl="0" fontAlgn="ctr"/>
                      <a:r>
                        <a:rPr lang="en-PH" sz="1200" b="0" i="0" u="none" strike="noStrike">
                          <a:solidFill>
                            <a:srgbClr val="000000"/>
                          </a:solidFill>
                          <a:latin typeface="Arial Narrow"/>
                        </a:rPr>
                        <a:t>FLA (IV-29) 00001-B</a:t>
                      </a:r>
                    </a:p>
                  </a:txBody>
                  <a:tcPr marL="9525" marR="9525" marT="9525" marB="0" anchor="ctr"/>
                </a:tc>
                <a:tc>
                  <a:txBody>
                    <a:bodyPr/>
                    <a:lstStyle/>
                    <a:p>
                      <a:pPr algn="l" rtl="0" fontAlgn="ctr"/>
                      <a:r>
                        <a:rPr lang="en-PH" sz="1200" b="0" i="0" u="none" strike="noStrike">
                          <a:solidFill>
                            <a:srgbClr val="000000"/>
                          </a:solidFill>
                          <a:latin typeface="Arial Narrow"/>
                        </a:rPr>
                        <a:t>Bataraza, Palawan</a:t>
                      </a:r>
                    </a:p>
                  </a:txBody>
                  <a:tcPr marL="9525" marR="9525" marT="9525" marB="0" anchor="ctr"/>
                </a:tc>
                <a:tc>
                  <a:txBody>
                    <a:bodyPr/>
                    <a:lstStyle/>
                    <a:p>
                      <a:pPr algn="r" rtl="0" fontAlgn="ctr"/>
                      <a:r>
                        <a:rPr lang="en-PH" sz="1200" b="0" i="0" u="none" strike="noStrike">
                          <a:solidFill>
                            <a:srgbClr val="000000"/>
                          </a:solidFill>
                          <a:latin typeface="Arial Narrow"/>
                        </a:rPr>
                        <a:t>46,218</a:t>
                      </a:r>
                    </a:p>
                  </a:txBody>
                  <a:tcPr marL="9525" marR="9525" marT="9525" marB="0" anchor="ctr"/>
                </a:tc>
                <a:tc>
                  <a:txBody>
                    <a:bodyPr/>
                    <a:lstStyle/>
                    <a:p>
                      <a:pPr algn="ctr" rtl="0" fontAlgn="ctr"/>
                      <a:r>
                        <a:rPr lang="en-PH" sz="1200" b="0" i="0" u="none" strike="noStrike">
                          <a:solidFill>
                            <a:srgbClr val="000000"/>
                          </a:solidFill>
                          <a:latin typeface="Arial Narrow"/>
                        </a:rPr>
                        <a:t>04/04/2005</a:t>
                      </a:r>
                    </a:p>
                  </a:txBody>
                  <a:tcPr marL="9525" marR="9525" marT="9525" marB="0" anchor="ctr"/>
                </a:tc>
                <a:tc>
                  <a:txBody>
                    <a:bodyPr/>
                    <a:lstStyle/>
                    <a:p>
                      <a:pPr algn="ctr" rtl="0" fontAlgn="ctr"/>
                      <a:r>
                        <a:rPr lang="en-PH" sz="1200" b="0" i="0" u="none" strike="noStrike">
                          <a:solidFill>
                            <a:srgbClr val="000000"/>
                          </a:solidFill>
                          <a:latin typeface="Arial Narrow"/>
                        </a:rPr>
                        <a:t>04/04/2030</a:t>
                      </a:r>
                    </a:p>
                  </a:txBody>
                  <a:tcPr marL="9525" marR="9525" marT="9525" marB="0" anchor="ctr"/>
                </a:tc>
                <a:tc>
                  <a:txBody>
                    <a:bodyPr/>
                    <a:lstStyle/>
                    <a:p>
                      <a:pPr algn="ctr" rtl="0" fontAlgn="ctr"/>
                      <a:r>
                        <a:rPr lang="en-PH" sz="1200" b="0" i="0" u="none" strike="noStrike">
                          <a:solidFill>
                            <a:srgbClr val="000000"/>
                          </a:solidFill>
                          <a:latin typeface="Arial Narrow"/>
                        </a:rPr>
                        <a:t>30,200.00</a:t>
                      </a:r>
                    </a:p>
                  </a:txBody>
                  <a:tcPr marL="9525" marR="9525" marT="9525" marB="0" anchor="ctr"/>
                </a:tc>
                <a:extLst>
                  <a:ext uri="{0D108BD9-81ED-4DB2-BD59-A6C34878D82A}">
                    <a16:rowId xmlns="" xmlns:a16="http://schemas.microsoft.com/office/drawing/2014/main" val="10005"/>
                  </a:ext>
                </a:extLst>
              </a:tr>
              <a:tr h="386956">
                <a:tc>
                  <a:txBody>
                    <a:bodyPr/>
                    <a:lstStyle/>
                    <a:p>
                      <a:pPr algn="l" rtl="0" fontAlgn="ctr"/>
                      <a:r>
                        <a:rPr lang="en-PH" sz="1200" b="0" i="0" u="none" strike="noStrike">
                          <a:solidFill>
                            <a:srgbClr val="000000"/>
                          </a:solidFill>
                          <a:latin typeface="Arial Narrow"/>
                        </a:rPr>
                        <a:t>Fisherman's Cove</a:t>
                      </a:r>
                    </a:p>
                  </a:txBody>
                  <a:tcPr marL="9525" marR="9525" marT="9525" marB="0" anchor="ctr"/>
                </a:tc>
                <a:tc>
                  <a:txBody>
                    <a:bodyPr/>
                    <a:lstStyle/>
                    <a:p>
                      <a:pPr algn="l" rtl="0" fontAlgn="ctr"/>
                      <a:r>
                        <a:rPr lang="en-PH" sz="1200" b="0" i="0" u="none" strike="noStrike">
                          <a:solidFill>
                            <a:srgbClr val="000000"/>
                          </a:solidFill>
                          <a:latin typeface="Arial Narrow"/>
                        </a:rPr>
                        <a:t>FLA-045211-26</a:t>
                      </a:r>
                    </a:p>
                  </a:txBody>
                  <a:tcPr marL="9525" marR="9525" marT="9525" marB="0" anchor="ctr"/>
                </a:tc>
                <a:tc>
                  <a:txBody>
                    <a:bodyPr/>
                    <a:lstStyle/>
                    <a:p>
                      <a:pPr algn="l" rtl="0" fontAlgn="ctr"/>
                      <a:r>
                        <a:rPr lang="en-PH" sz="1200" b="0" i="0" u="none" strike="noStrike">
                          <a:solidFill>
                            <a:srgbClr val="000000"/>
                          </a:solidFill>
                          <a:latin typeface="Arial Narrow"/>
                        </a:rPr>
                        <a:t>Puerto Galera, Oriental Mindoro</a:t>
                      </a:r>
                    </a:p>
                  </a:txBody>
                  <a:tcPr marL="9525" marR="9525" marT="9525" marB="0" anchor="ctr"/>
                </a:tc>
                <a:tc>
                  <a:txBody>
                    <a:bodyPr/>
                    <a:lstStyle/>
                    <a:p>
                      <a:pPr algn="r" rtl="0" fontAlgn="ctr"/>
                      <a:r>
                        <a:rPr lang="en-PH" sz="1200" b="0" i="0" u="none" strike="noStrike">
                          <a:solidFill>
                            <a:srgbClr val="000000"/>
                          </a:solidFill>
                          <a:latin typeface="Arial Narrow"/>
                        </a:rPr>
                        <a:t>2,123</a:t>
                      </a:r>
                    </a:p>
                  </a:txBody>
                  <a:tcPr marL="9525" marR="9525" marT="9525" marB="0" anchor="ctr"/>
                </a:tc>
                <a:tc>
                  <a:txBody>
                    <a:bodyPr/>
                    <a:lstStyle/>
                    <a:p>
                      <a:pPr algn="ctr" rtl="0" fontAlgn="ctr"/>
                      <a:r>
                        <a:rPr lang="en-PH" sz="1200" b="0" i="0" u="none" strike="noStrike" dirty="0">
                          <a:solidFill>
                            <a:srgbClr val="000000"/>
                          </a:solidFill>
                          <a:latin typeface="Arial Narrow"/>
                        </a:rPr>
                        <a:t>02/23/2006</a:t>
                      </a:r>
                    </a:p>
                  </a:txBody>
                  <a:tcPr marL="9525" marR="9525" marT="9525" marB="0" anchor="ctr"/>
                </a:tc>
                <a:tc>
                  <a:txBody>
                    <a:bodyPr/>
                    <a:lstStyle/>
                    <a:p>
                      <a:pPr algn="ctr" rtl="0" fontAlgn="ctr"/>
                      <a:r>
                        <a:rPr lang="en-PH" sz="1200" b="0" i="0" u="none" strike="noStrike">
                          <a:solidFill>
                            <a:srgbClr val="000000"/>
                          </a:solidFill>
                          <a:latin typeface="Arial Narrow"/>
                        </a:rPr>
                        <a:t>02/23/2031</a:t>
                      </a:r>
                    </a:p>
                  </a:txBody>
                  <a:tcPr marL="9525" marR="9525" marT="9525" marB="0" anchor="ctr"/>
                </a:tc>
                <a:tc>
                  <a:txBody>
                    <a:bodyPr/>
                    <a:lstStyle/>
                    <a:p>
                      <a:pPr algn="ctr" rtl="0" fontAlgn="ctr"/>
                      <a:r>
                        <a:rPr lang="en-PH" sz="1200" b="0" i="0" u="none" strike="noStrike">
                          <a:solidFill>
                            <a:srgbClr val="000000"/>
                          </a:solidFill>
                          <a:latin typeface="Arial Narrow"/>
                        </a:rPr>
                        <a:t>8,942.00</a:t>
                      </a:r>
                    </a:p>
                  </a:txBody>
                  <a:tcPr marL="9525" marR="9525" marT="9525" marB="0" anchor="ctr"/>
                </a:tc>
                <a:extLst>
                  <a:ext uri="{0D108BD9-81ED-4DB2-BD59-A6C34878D82A}">
                    <a16:rowId xmlns="" xmlns:a16="http://schemas.microsoft.com/office/drawing/2014/main" val="10006"/>
                  </a:ext>
                </a:extLst>
              </a:tr>
              <a:tr h="391594">
                <a:tc>
                  <a:txBody>
                    <a:bodyPr/>
                    <a:lstStyle/>
                    <a:p>
                      <a:pPr algn="l" rtl="0" fontAlgn="ctr"/>
                      <a:r>
                        <a:rPr lang="en-PH" sz="1200" b="0" i="0" u="none" strike="noStrike">
                          <a:solidFill>
                            <a:srgbClr val="000000"/>
                          </a:solidFill>
                          <a:latin typeface="Arial Narrow"/>
                        </a:rPr>
                        <a:t>CITRA MINA SEAFOOD CORP.</a:t>
                      </a:r>
                    </a:p>
                  </a:txBody>
                  <a:tcPr marL="9525" marR="9525" marT="9525" marB="0" anchor="ctr"/>
                </a:tc>
                <a:tc>
                  <a:txBody>
                    <a:bodyPr/>
                    <a:lstStyle/>
                    <a:p>
                      <a:pPr algn="l" rtl="0" fontAlgn="ctr"/>
                      <a:r>
                        <a:rPr lang="en-PH" sz="1200" b="0" i="0" u="none" strike="noStrike">
                          <a:solidFill>
                            <a:srgbClr val="000000"/>
                          </a:solidFill>
                          <a:latin typeface="Arial Narrow"/>
                        </a:rPr>
                        <a:t>FLA-045316-129</a:t>
                      </a:r>
                    </a:p>
                  </a:txBody>
                  <a:tcPr marL="9525" marR="9525" marT="9525" marB="0" anchor="ctr"/>
                </a:tc>
                <a:tc>
                  <a:txBody>
                    <a:bodyPr/>
                    <a:lstStyle/>
                    <a:p>
                      <a:pPr algn="l" rtl="0" fontAlgn="ctr"/>
                      <a:r>
                        <a:rPr lang="en-PH" sz="1200" b="0" i="0" u="none" strike="noStrike">
                          <a:solidFill>
                            <a:srgbClr val="000000"/>
                          </a:solidFill>
                          <a:latin typeface="Arial Narrow"/>
                        </a:rPr>
                        <a:t>Puerto Princesa City, Palawan</a:t>
                      </a:r>
                    </a:p>
                  </a:txBody>
                  <a:tcPr marL="9525" marR="9525" marT="9525" marB="0" anchor="ctr"/>
                </a:tc>
                <a:tc>
                  <a:txBody>
                    <a:bodyPr/>
                    <a:lstStyle/>
                    <a:p>
                      <a:pPr algn="r" rtl="0" fontAlgn="ctr"/>
                      <a:r>
                        <a:rPr lang="en-PH" sz="1200" b="0" i="0" u="none" strike="noStrike">
                          <a:solidFill>
                            <a:srgbClr val="000000"/>
                          </a:solidFill>
                          <a:latin typeface="Arial Narrow"/>
                        </a:rPr>
                        <a:t>5,446</a:t>
                      </a:r>
                    </a:p>
                  </a:txBody>
                  <a:tcPr marL="9525" marR="9525" marT="9525" marB="0" anchor="ctr"/>
                </a:tc>
                <a:tc>
                  <a:txBody>
                    <a:bodyPr/>
                    <a:lstStyle/>
                    <a:p>
                      <a:pPr algn="ctr" rtl="0" fontAlgn="ctr"/>
                      <a:r>
                        <a:rPr lang="en-PH" sz="1200" b="0" i="0" u="none" strike="noStrike">
                          <a:solidFill>
                            <a:srgbClr val="000000"/>
                          </a:solidFill>
                          <a:latin typeface="Arial Narrow"/>
                        </a:rPr>
                        <a:t>05/01/2006</a:t>
                      </a:r>
                    </a:p>
                  </a:txBody>
                  <a:tcPr marL="9525" marR="9525" marT="9525" marB="0" anchor="ctr"/>
                </a:tc>
                <a:tc>
                  <a:txBody>
                    <a:bodyPr/>
                    <a:lstStyle/>
                    <a:p>
                      <a:pPr algn="ctr" rtl="0" fontAlgn="ctr"/>
                      <a:r>
                        <a:rPr lang="en-PH" sz="1200" b="0" i="0" u="none" strike="noStrike">
                          <a:solidFill>
                            <a:srgbClr val="000000"/>
                          </a:solidFill>
                          <a:latin typeface="Arial Narrow"/>
                        </a:rPr>
                        <a:t>05/01/2031</a:t>
                      </a:r>
                    </a:p>
                  </a:txBody>
                  <a:tcPr marL="9525" marR="9525" marT="9525" marB="0" anchor="ctr"/>
                </a:tc>
                <a:tc>
                  <a:txBody>
                    <a:bodyPr/>
                    <a:lstStyle/>
                    <a:p>
                      <a:pPr algn="ctr" rtl="0" fontAlgn="ctr"/>
                      <a:r>
                        <a:rPr lang="en-PH" sz="1200" b="0" i="0" u="none" strike="noStrike">
                          <a:solidFill>
                            <a:srgbClr val="000000"/>
                          </a:solidFill>
                          <a:latin typeface="Arial Narrow"/>
                        </a:rPr>
                        <a:t>46,891.80</a:t>
                      </a:r>
                    </a:p>
                  </a:txBody>
                  <a:tcPr marL="9525" marR="9525" marT="9525" marB="0" anchor="ctr"/>
                </a:tc>
                <a:extLst>
                  <a:ext uri="{0D108BD9-81ED-4DB2-BD59-A6C34878D82A}">
                    <a16:rowId xmlns="" xmlns:a16="http://schemas.microsoft.com/office/drawing/2014/main" val="10007"/>
                  </a:ext>
                </a:extLst>
              </a:tr>
              <a:tr h="582422">
                <a:tc>
                  <a:txBody>
                    <a:bodyPr/>
                    <a:lstStyle/>
                    <a:p>
                      <a:pPr algn="l" rtl="0" fontAlgn="ctr"/>
                      <a:r>
                        <a:rPr lang="en-PH" sz="1200" b="0" i="0" u="none" strike="noStrike" dirty="0">
                          <a:solidFill>
                            <a:srgbClr val="000000"/>
                          </a:solidFill>
                          <a:latin typeface="Arial Narrow"/>
                        </a:rPr>
                        <a:t>Squares Café and Apartments rep. by Rosalina </a:t>
                      </a:r>
                      <a:r>
                        <a:rPr lang="en-PH" sz="1200" b="0" i="0" u="none" strike="noStrike" dirty="0" err="1">
                          <a:solidFill>
                            <a:srgbClr val="000000"/>
                          </a:solidFill>
                          <a:latin typeface="Arial Narrow"/>
                        </a:rPr>
                        <a:t>Roxas</a:t>
                      </a:r>
                      <a:endParaRPr lang="en-PH" sz="1200" b="0" i="0" u="none" strike="noStrike" dirty="0">
                        <a:solidFill>
                          <a:srgbClr val="000000"/>
                        </a:solidFill>
                        <a:latin typeface="Arial Narrow"/>
                      </a:endParaRPr>
                    </a:p>
                  </a:txBody>
                  <a:tcPr marL="9525" marR="9525" marT="9525" marB="0" anchor="ctr"/>
                </a:tc>
                <a:tc>
                  <a:txBody>
                    <a:bodyPr/>
                    <a:lstStyle/>
                    <a:p>
                      <a:pPr algn="l" rtl="0" fontAlgn="ctr"/>
                      <a:r>
                        <a:rPr lang="en-PH" sz="1200" b="0" i="0" u="none" strike="noStrike">
                          <a:solidFill>
                            <a:srgbClr val="000000"/>
                          </a:solidFill>
                          <a:latin typeface="Arial Narrow"/>
                        </a:rPr>
                        <a:t>FLA No. 045211-42</a:t>
                      </a:r>
                    </a:p>
                  </a:txBody>
                  <a:tcPr marL="9525" marR="9525" marT="9525" marB="0" anchor="ctr"/>
                </a:tc>
                <a:tc>
                  <a:txBody>
                    <a:bodyPr/>
                    <a:lstStyle/>
                    <a:p>
                      <a:pPr algn="l" rtl="0" fontAlgn="ctr"/>
                      <a:r>
                        <a:rPr lang="es-ES" sz="1200" b="0" i="0" u="none" strike="noStrike">
                          <a:solidFill>
                            <a:srgbClr val="000000"/>
                          </a:solidFill>
                          <a:latin typeface="Arial Narrow"/>
                        </a:rPr>
                        <a:t>Tabinay, Puerto Galera, Oriental Mindoro</a:t>
                      </a:r>
                    </a:p>
                  </a:txBody>
                  <a:tcPr marL="9525" marR="9525" marT="9525" marB="0" anchor="ctr"/>
                </a:tc>
                <a:tc>
                  <a:txBody>
                    <a:bodyPr/>
                    <a:lstStyle/>
                    <a:p>
                      <a:pPr algn="r" rtl="0" fontAlgn="ctr"/>
                      <a:r>
                        <a:rPr lang="en-PH" sz="1200" b="0" i="0" u="none" strike="noStrike">
                          <a:solidFill>
                            <a:srgbClr val="000000"/>
                          </a:solidFill>
                          <a:latin typeface="Arial Narrow"/>
                        </a:rPr>
                        <a:t>121</a:t>
                      </a:r>
                    </a:p>
                  </a:txBody>
                  <a:tcPr marL="9525" marR="9525" marT="9525" marB="0" anchor="ctr"/>
                </a:tc>
                <a:tc>
                  <a:txBody>
                    <a:bodyPr/>
                    <a:lstStyle/>
                    <a:p>
                      <a:pPr algn="ctr" rtl="0" fontAlgn="ctr"/>
                      <a:r>
                        <a:rPr lang="en-PH" sz="1200" b="0" i="0" u="none" strike="noStrike">
                          <a:solidFill>
                            <a:srgbClr val="000000"/>
                          </a:solidFill>
                          <a:latin typeface="Arial Narrow"/>
                        </a:rPr>
                        <a:t>05/15/2006</a:t>
                      </a:r>
                    </a:p>
                  </a:txBody>
                  <a:tcPr marL="9525" marR="9525" marT="9525" marB="0" anchor="ctr"/>
                </a:tc>
                <a:tc>
                  <a:txBody>
                    <a:bodyPr/>
                    <a:lstStyle/>
                    <a:p>
                      <a:pPr algn="ctr" rtl="0" fontAlgn="ctr"/>
                      <a:r>
                        <a:rPr lang="en-PH" sz="1200" b="0" i="0" u="none" strike="noStrike">
                          <a:solidFill>
                            <a:srgbClr val="000000"/>
                          </a:solidFill>
                          <a:latin typeface="Arial Narrow"/>
                        </a:rPr>
                        <a:t>05/15/2031</a:t>
                      </a:r>
                    </a:p>
                  </a:txBody>
                  <a:tcPr marL="9525" marR="9525" marT="9525" marB="0" anchor="ctr"/>
                </a:tc>
                <a:tc>
                  <a:txBody>
                    <a:bodyPr/>
                    <a:lstStyle/>
                    <a:p>
                      <a:pPr algn="ctr" rtl="0" fontAlgn="ctr"/>
                      <a:r>
                        <a:rPr lang="en-PH" sz="1200" b="0" i="0" u="none" strike="noStrike" dirty="0">
                          <a:solidFill>
                            <a:srgbClr val="000000"/>
                          </a:solidFill>
                          <a:latin typeface="Arial Narrow"/>
                        </a:rPr>
                        <a:t>593.55</a:t>
                      </a:r>
                    </a:p>
                  </a:txBody>
                  <a:tcPr marL="9525" marR="9525" marT="9525" marB="0" anchor="ctr"/>
                </a:tc>
                <a:extLst>
                  <a:ext uri="{0D108BD9-81ED-4DB2-BD59-A6C34878D82A}">
                    <a16:rowId xmlns="" xmlns:a16="http://schemas.microsoft.com/office/drawing/2014/main" val="10008"/>
                  </a:ext>
                </a:extLst>
              </a:tr>
              <a:tr h="391594">
                <a:tc>
                  <a:txBody>
                    <a:bodyPr/>
                    <a:lstStyle/>
                    <a:p>
                      <a:pPr algn="l" rtl="0" fontAlgn="ctr"/>
                      <a:r>
                        <a:rPr lang="en-PH" sz="1200" b="0" i="0" u="none" strike="noStrike">
                          <a:solidFill>
                            <a:srgbClr val="000000"/>
                          </a:solidFill>
                          <a:latin typeface="Arial Narrow"/>
                        </a:rPr>
                        <a:t>University of Perpetual Help</a:t>
                      </a:r>
                    </a:p>
                  </a:txBody>
                  <a:tcPr marL="9525" marR="9525" marT="9525" marB="0" anchor="ctr"/>
                </a:tc>
                <a:tc>
                  <a:txBody>
                    <a:bodyPr/>
                    <a:lstStyle/>
                    <a:p>
                      <a:pPr algn="l" rtl="0" fontAlgn="ctr"/>
                      <a:r>
                        <a:rPr lang="en-PH" sz="1200" b="0" i="0" u="none" strike="noStrike">
                          <a:solidFill>
                            <a:srgbClr val="000000"/>
                          </a:solidFill>
                          <a:latin typeface="Arial Narrow"/>
                        </a:rPr>
                        <a:t>FLA-045101-13</a:t>
                      </a:r>
                    </a:p>
                  </a:txBody>
                  <a:tcPr marL="9525" marR="9525" marT="9525" marB="0" anchor="ctr"/>
                </a:tc>
                <a:tc>
                  <a:txBody>
                    <a:bodyPr/>
                    <a:lstStyle/>
                    <a:p>
                      <a:pPr algn="l" rtl="0" fontAlgn="ctr"/>
                      <a:r>
                        <a:rPr lang="en-PH" sz="1200" b="0" i="0" u="none" strike="noStrike">
                          <a:solidFill>
                            <a:srgbClr val="000000"/>
                          </a:solidFill>
                          <a:latin typeface="Arial Narrow"/>
                        </a:rPr>
                        <a:t>Abra de Ilog, Occidental Mindoro</a:t>
                      </a:r>
                    </a:p>
                  </a:txBody>
                  <a:tcPr marL="9525" marR="9525" marT="9525" marB="0" anchor="ctr"/>
                </a:tc>
                <a:tc>
                  <a:txBody>
                    <a:bodyPr/>
                    <a:lstStyle/>
                    <a:p>
                      <a:pPr algn="r" rtl="0" fontAlgn="ctr"/>
                      <a:r>
                        <a:rPr lang="en-PH" sz="1200" b="0" i="0" u="none" strike="noStrike">
                          <a:solidFill>
                            <a:srgbClr val="000000"/>
                          </a:solidFill>
                          <a:latin typeface="Arial Narrow"/>
                        </a:rPr>
                        <a:t>4,122</a:t>
                      </a:r>
                    </a:p>
                  </a:txBody>
                  <a:tcPr marL="9525" marR="9525" marT="9525" marB="0" anchor="ctr"/>
                </a:tc>
                <a:tc>
                  <a:txBody>
                    <a:bodyPr/>
                    <a:lstStyle/>
                    <a:p>
                      <a:pPr algn="ctr" rtl="0" fontAlgn="ctr"/>
                      <a:r>
                        <a:rPr lang="en-PH" sz="1200" b="0" i="0" u="none" strike="noStrike">
                          <a:solidFill>
                            <a:srgbClr val="000000"/>
                          </a:solidFill>
                          <a:latin typeface="Arial Narrow"/>
                        </a:rPr>
                        <a:t>12/18/2006</a:t>
                      </a:r>
                    </a:p>
                  </a:txBody>
                  <a:tcPr marL="9525" marR="9525" marT="9525" marB="0" anchor="ctr"/>
                </a:tc>
                <a:tc>
                  <a:txBody>
                    <a:bodyPr/>
                    <a:lstStyle/>
                    <a:p>
                      <a:pPr algn="ctr" rtl="0" fontAlgn="ctr"/>
                      <a:r>
                        <a:rPr lang="en-PH" sz="1200" b="0" i="0" u="none" strike="noStrike">
                          <a:solidFill>
                            <a:srgbClr val="000000"/>
                          </a:solidFill>
                          <a:latin typeface="Arial Narrow"/>
                        </a:rPr>
                        <a:t>12/18/2031</a:t>
                      </a:r>
                    </a:p>
                  </a:txBody>
                  <a:tcPr marL="9525" marR="9525" marT="9525" marB="0" anchor="ctr"/>
                </a:tc>
                <a:tc>
                  <a:txBody>
                    <a:bodyPr/>
                    <a:lstStyle/>
                    <a:p>
                      <a:pPr algn="ctr" rtl="0" fontAlgn="ctr"/>
                      <a:r>
                        <a:rPr lang="en-PH" sz="1200" b="0" i="0" u="none" strike="noStrike" dirty="0">
                          <a:solidFill>
                            <a:srgbClr val="000000"/>
                          </a:solidFill>
                          <a:latin typeface="Arial Narrow"/>
                        </a:rPr>
                        <a:t>35,938.00</a:t>
                      </a:r>
                    </a:p>
                  </a:txBody>
                  <a:tcPr marL="9525" marR="9525" marT="9525" marB="0" anchor="ctr"/>
                </a:tc>
                <a:extLst>
                  <a:ext uri="{0D108BD9-81ED-4DB2-BD59-A6C34878D82A}">
                    <a16:rowId xmlns="" xmlns:a16="http://schemas.microsoft.com/office/drawing/2014/main" val="10009"/>
                  </a:ext>
                </a:extLst>
              </a:tr>
              <a:tr h="386956">
                <a:tc>
                  <a:txBody>
                    <a:bodyPr/>
                    <a:lstStyle/>
                    <a:p>
                      <a:pPr algn="l" rtl="0" fontAlgn="ctr"/>
                      <a:r>
                        <a:rPr lang="en-PH" sz="1200" b="0" i="0" u="none" strike="noStrike">
                          <a:solidFill>
                            <a:srgbClr val="000000"/>
                          </a:solidFill>
                          <a:latin typeface="Arial Narrow"/>
                        </a:rPr>
                        <a:t>El Galleon Beach Resort</a:t>
                      </a:r>
                    </a:p>
                  </a:txBody>
                  <a:tcPr marL="9525" marR="9525" marT="9525" marB="0" anchor="ctr"/>
                </a:tc>
                <a:tc>
                  <a:txBody>
                    <a:bodyPr/>
                    <a:lstStyle/>
                    <a:p>
                      <a:pPr algn="l" rtl="0" fontAlgn="ctr"/>
                      <a:r>
                        <a:rPr lang="en-PH" sz="1200" b="0" i="0" u="none" strike="noStrike">
                          <a:solidFill>
                            <a:srgbClr val="000000"/>
                          </a:solidFill>
                          <a:latin typeface="Arial Narrow"/>
                        </a:rPr>
                        <a:t>MLA-045210-14</a:t>
                      </a:r>
                    </a:p>
                  </a:txBody>
                  <a:tcPr marL="9525" marR="9525" marT="9525" marB="0" anchor="ctr"/>
                </a:tc>
                <a:tc>
                  <a:txBody>
                    <a:bodyPr/>
                    <a:lstStyle/>
                    <a:p>
                      <a:pPr algn="l" rtl="0" fontAlgn="ctr"/>
                      <a:r>
                        <a:rPr lang="en-PH" sz="1200" b="0" i="0" u="none" strike="noStrike">
                          <a:solidFill>
                            <a:srgbClr val="000000"/>
                          </a:solidFill>
                          <a:latin typeface="Arial Narrow"/>
                        </a:rPr>
                        <a:t>Puerto Galera, Oriental Mindoro</a:t>
                      </a:r>
                    </a:p>
                  </a:txBody>
                  <a:tcPr marL="9525" marR="9525" marT="9525" marB="0" anchor="ctr"/>
                </a:tc>
                <a:tc>
                  <a:txBody>
                    <a:bodyPr/>
                    <a:lstStyle/>
                    <a:p>
                      <a:pPr algn="r" rtl="0" fontAlgn="ctr"/>
                      <a:r>
                        <a:rPr lang="en-PH" sz="1200" b="0" i="0" u="none" strike="noStrike">
                          <a:solidFill>
                            <a:srgbClr val="000000"/>
                          </a:solidFill>
                          <a:latin typeface="Arial Narrow"/>
                        </a:rPr>
                        <a:t>4,967</a:t>
                      </a:r>
                    </a:p>
                  </a:txBody>
                  <a:tcPr marL="9525" marR="9525" marT="9525" marB="0" anchor="ctr"/>
                </a:tc>
                <a:tc>
                  <a:txBody>
                    <a:bodyPr/>
                    <a:lstStyle/>
                    <a:p>
                      <a:pPr algn="ctr" rtl="0" fontAlgn="ctr"/>
                      <a:r>
                        <a:rPr lang="en-PH" sz="1200" b="0" i="0" u="none" strike="noStrike">
                          <a:solidFill>
                            <a:srgbClr val="000000"/>
                          </a:solidFill>
                          <a:latin typeface="Arial Narrow"/>
                        </a:rPr>
                        <a:t>07/30/2007</a:t>
                      </a:r>
                    </a:p>
                  </a:txBody>
                  <a:tcPr marL="9525" marR="9525" marT="9525" marB="0" anchor="ctr"/>
                </a:tc>
                <a:tc>
                  <a:txBody>
                    <a:bodyPr/>
                    <a:lstStyle/>
                    <a:p>
                      <a:pPr algn="ctr" rtl="0" fontAlgn="ctr"/>
                      <a:r>
                        <a:rPr lang="en-PH" sz="1200" b="0" i="0" u="none" strike="noStrike">
                          <a:solidFill>
                            <a:srgbClr val="000000"/>
                          </a:solidFill>
                          <a:latin typeface="Arial Narrow"/>
                        </a:rPr>
                        <a:t>07/30/2032</a:t>
                      </a:r>
                    </a:p>
                  </a:txBody>
                  <a:tcPr marL="9525" marR="9525" marT="9525" marB="0" anchor="ctr"/>
                </a:tc>
                <a:tc>
                  <a:txBody>
                    <a:bodyPr/>
                    <a:lstStyle/>
                    <a:p>
                      <a:pPr algn="ctr" rtl="0" fontAlgn="ctr"/>
                      <a:r>
                        <a:rPr lang="en-PH" sz="1200" b="0" i="0" u="none" strike="noStrike" dirty="0">
                          <a:solidFill>
                            <a:srgbClr val="000000"/>
                          </a:solidFill>
                          <a:latin typeface="Arial Narrow"/>
                        </a:rPr>
                        <a:t>15,000.00</a:t>
                      </a:r>
                    </a:p>
                  </a:txBody>
                  <a:tcPr marL="9525" marR="9525" marT="9525" marB="0" anchor="ctr"/>
                </a:tc>
                <a:extLst>
                  <a:ext uri="{0D108BD9-81ED-4DB2-BD59-A6C34878D82A}">
                    <a16:rowId xmlns="" xmlns:a16="http://schemas.microsoft.com/office/drawing/2014/main" val="10010"/>
                  </a:ext>
                </a:extLst>
              </a:tr>
              <a:tr h="386956">
                <a:tc>
                  <a:txBody>
                    <a:bodyPr/>
                    <a:lstStyle/>
                    <a:p>
                      <a:pPr algn="l" rtl="0" fontAlgn="ctr"/>
                      <a:r>
                        <a:rPr lang="en-PH" sz="1200" b="0" i="0" u="none" strike="noStrike">
                          <a:solidFill>
                            <a:srgbClr val="000000"/>
                          </a:solidFill>
                          <a:latin typeface="Arial Narrow"/>
                        </a:rPr>
                        <a:t>Rolando Macalam</a:t>
                      </a:r>
                    </a:p>
                  </a:txBody>
                  <a:tcPr marL="9525" marR="9525" marT="9525" marB="0" anchor="ctr"/>
                </a:tc>
                <a:tc>
                  <a:txBody>
                    <a:bodyPr/>
                    <a:lstStyle/>
                    <a:p>
                      <a:pPr algn="l" rtl="0" fontAlgn="ctr"/>
                      <a:r>
                        <a:rPr lang="en-PH" sz="1200" b="0" i="0" u="none" strike="noStrike" dirty="0">
                          <a:solidFill>
                            <a:srgbClr val="000000"/>
                          </a:solidFill>
                          <a:latin typeface="Arial Narrow"/>
                        </a:rPr>
                        <a:t>MLA-04910-14</a:t>
                      </a:r>
                    </a:p>
                  </a:txBody>
                  <a:tcPr marL="9525" marR="9525" marT="9525" marB="0" anchor="ctr"/>
                </a:tc>
                <a:tc>
                  <a:txBody>
                    <a:bodyPr/>
                    <a:lstStyle/>
                    <a:p>
                      <a:pPr algn="l" rtl="0" fontAlgn="ctr"/>
                      <a:r>
                        <a:rPr lang="en-PH" sz="1200" b="0" i="0" u="none" strike="noStrike" dirty="0">
                          <a:solidFill>
                            <a:srgbClr val="000000"/>
                          </a:solidFill>
                          <a:latin typeface="Arial Narrow"/>
                        </a:rPr>
                        <a:t>Romblon, Romblon</a:t>
                      </a:r>
                    </a:p>
                  </a:txBody>
                  <a:tcPr marL="9525" marR="9525" marT="9525" marB="0" anchor="ctr"/>
                </a:tc>
                <a:tc>
                  <a:txBody>
                    <a:bodyPr/>
                    <a:lstStyle/>
                    <a:p>
                      <a:pPr algn="r" rtl="0" fontAlgn="ctr"/>
                      <a:r>
                        <a:rPr lang="en-PH" sz="1200" b="0" i="0" u="none" strike="noStrike">
                          <a:solidFill>
                            <a:srgbClr val="000000"/>
                          </a:solidFill>
                          <a:latin typeface="Arial Narrow"/>
                        </a:rPr>
                        <a:t>1,952</a:t>
                      </a:r>
                    </a:p>
                  </a:txBody>
                  <a:tcPr marL="9525" marR="9525" marT="9525" marB="0" anchor="ctr"/>
                </a:tc>
                <a:tc>
                  <a:txBody>
                    <a:bodyPr/>
                    <a:lstStyle/>
                    <a:p>
                      <a:pPr algn="ctr" rtl="0" fontAlgn="ctr"/>
                      <a:r>
                        <a:rPr lang="en-PH" sz="1200" b="0" i="0" u="none" strike="noStrike">
                          <a:solidFill>
                            <a:srgbClr val="000000"/>
                          </a:solidFill>
                          <a:latin typeface="Arial Narrow"/>
                        </a:rPr>
                        <a:t>02/03/2009</a:t>
                      </a:r>
                    </a:p>
                  </a:txBody>
                  <a:tcPr marL="9525" marR="9525" marT="9525" marB="0" anchor="ctr"/>
                </a:tc>
                <a:tc>
                  <a:txBody>
                    <a:bodyPr/>
                    <a:lstStyle/>
                    <a:p>
                      <a:pPr algn="ctr" rtl="0" fontAlgn="ctr"/>
                      <a:r>
                        <a:rPr lang="en-PH" sz="1200" b="0" i="0" u="none" strike="noStrike">
                          <a:solidFill>
                            <a:srgbClr val="000000"/>
                          </a:solidFill>
                          <a:latin typeface="Arial Narrow"/>
                        </a:rPr>
                        <a:t>02/03/2034</a:t>
                      </a:r>
                    </a:p>
                  </a:txBody>
                  <a:tcPr marL="9525" marR="9525" marT="9525" marB="0" anchor="ctr"/>
                </a:tc>
                <a:tc>
                  <a:txBody>
                    <a:bodyPr/>
                    <a:lstStyle/>
                    <a:p>
                      <a:pPr algn="ctr" rtl="0" fontAlgn="ctr"/>
                      <a:r>
                        <a:rPr lang="en-PH" sz="1200" b="0" i="0" u="none" strike="noStrike">
                          <a:solidFill>
                            <a:srgbClr val="000000"/>
                          </a:solidFill>
                          <a:latin typeface="Arial Narrow"/>
                        </a:rPr>
                        <a:t>10,520.00</a:t>
                      </a:r>
                    </a:p>
                  </a:txBody>
                  <a:tcPr marL="9525" marR="9525" marT="9525" marB="0" anchor="ctr"/>
                </a:tc>
                <a:extLst>
                  <a:ext uri="{0D108BD9-81ED-4DB2-BD59-A6C34878D82A}">
                    <a16:rowId xmlns="" xmlns:a16="http://schemas.microsoft.com/office/drawing/2014/main" val="10011"/>
                  </a:ext>
                </a:extLst>
              </a:tr>
              <a:tr h="386956">
                <a:tc>
                  <a:txBody>
                    <a:bodyPr/>
                    <a:lstStyle/>
                    <a:p>
                      <a:pPr algn="l" rtl="0" fontAlgn="ctr"/>
                      <a:r>
                        <a:rPr lang="en-PH" sz="1200" b="0" i="0" u="none" strike="noStrike" dirty="0" err="1">
                          <a:solidFill>
                            <a:srgbClr val="000000"/>
                          </a:solidFill>
                          <a:latin typeface="Arial Narrow"/>
                        </a:rPr>
                        <a:t>Berong</a:t>
                      </a:r>
                      <a:r>
                        <a:rPr lang="en-PH" sz="1200" b="0" i="0" u="none" strike="noStrike" dirty="0">
                          <a:solidFill>
                            <a:srgbClr val="000000"/>
                          </a:solidFill>
                          <a:latin typeface="Arial Narrow"/>
                        </a:rPr>
                        <a:t> Nickel</a:t>
                      </a:r>
                    </a:p>
                  </a:txBody>
                  <a:tcPr marL="9525" marR="9525" marT="9525" marB="0" anchor="ctr"/>
                </a:tc>
                <a:tc>
                  <a:txBody>
                    <a:bodyPr/>
                    <a:lstStyle/>
                    <a:p>
                      <a:pPr algn="l" rtl="0" fontAlgn="ctr"/>
                      <a:r>
                        <a:rPr lang="en-PH" sz="1200" b="0" i="0" u="none" strike="noStrike" dirty="0">
                          <a:solidFill>
                            <a:srgbClr val="000000"/>
                          </a:solidFill>
                          <a:latin typeface="Arial Narrow"/>
                        </a:rPr>
                        <a:t>FLA-045317-06-01</a:t>
                      </a:r>
                    </a:p>
                  </a:txBody>
                  <a:tcPr marL="9525" marR="9525" marT="9525" marB="0" anchor="ctr"/>
                </a:tc>
                <a:tc>
                  <a:txBody>
                    <a:bodyPr/>
                    <a:lstStyle/>
                    <a:p>
                      <a:pPr algn="l" rtl="0" fontAlgn="ctr"/>
                      <a:r>
                        <a:rPr lang="en-PH" sz="1200" b="0" i="0" u="none" strike="noStrike" dirty="0">
                          <a:solidFill>
                            <a:srgbClr val="000000"/>
                          </a:solidFill>
                          <a:latin typeface="Arial Narrow"/>
                        </a:rPr>
                        <a:t>Quezon, Palawan</a:t>
                      </a:r>
                    </a:p>
                  </a:txBody>
                  <a:tcPr marL="9525" marR="9525" marT="9525" marB="0" anchor="ctr"/>
                </a:tc>
                <a:tc>
                  <a:txBody>
                    <a:bodyPr/>
                    <a:lstStyle/>
                    <a:p>
                      <a:pPr algn="r" rtl="0" fontAlgn="ctr"/>
                      <a:r>
                        <a:rPr lang="en-PH" sz="1200" b="0" i="0" u="none" strike="noStrike" dirty="0">
                          <a:solidFill>
                            <a:srgbClr val="000000"/>
                          </a:solidFill>
                          <a:latin typeface="Arial Narrow"/>
                        </a:rPr>
                        <a:t>535,443</a:t>
                      </a:r>
                    </a:p>
                  </a:txBody>
                  <a:tcPr marL="9525" marR="9525" marT="9525" marB="0" anchor="ctr"/>
                </a:tc>
                <a:tc>
                  <a:txBody>
                    <a:bodyPr/>
                    <a:lstStyle/>
                    <a:p>
                      <a:pPr algn="ctr" rtl="0" fontAlgn="ctr"/>
                      <a:r>
                        <a:rPr lang="en-PH" sz="1200" b="0" i="0" u="none" strike="noStrike" dirty="0">
                          <a:solidFill>
                            <a:srgbClr val="000000"/>
                          </a:solidFill>
                          <a:latin typeface="Arial Narrow"/>
                        </a:rPr>
                        <a:t>05/06/2010</a:t>
                      </a:r>
                    </a:p>
                  </a:txBody>
                  <a:tcPr marL="9525" marR="9525" marT="9525" marB="0" anchor="ctr"/>
                </a:tc>
                <a:tc>
                  <a:txBody>
                    <a:bodyPr/>
                    <a:lstStyle/>
                    <a:p>
                      <a:pPr algn="ctr" rtl="0" fontAlgn="ctr"/>
                      <a:r>
                        <a:rPr lang="en-PH" sz="1200" b="0" i="0" u="none" strike="noStrike" dirty="0">
                          <a:solidFill>
                            <a:srgbClr val="000000"/>
                          </a:solidFill>
                          <a:latin typeface="Arial Narrow"/>
                        </a:rPr>
                        <a:t>05/06/2035</a:t>
                      </a:r>
                    </a:p>
                  </a:txBody>
                  <a:tcPr marL="9525" marR="9525" marT="9525" marB="0" anchor="ctr"/>
                </a:tc>
                <a:tc>
                  <a:txBody>
                    <a:bodyPr/>
                    <a:lstStyle/>
                    <a:p>
                      <a:pPr algn="ctr" rtl="0" fontAlgn="ctr"/>
                      <a:r>
                        <a:rPr lang="en-PH" sz="1200" b="0" i="0" u="none" strike="noStrike" dirty="0">
                          <a:solidFill>
                            <a:srgbClr val="000000"/>
                          </a:solidFill>
                          <a:latin typeface="Arial Narrow"/>
                        </a:rPr>
                        <a:t>823,908.22</a:t>
                      </a:r>
                    </a:p>
                  </a:txBody>
                  <a:tcPr marL="9525" marR="9525" marT="9525" marB="0" anchor="ctr"/>
                </a:tc>
                <a:extLst>
                  <a:ext uri="{0D108BD9-81ED-4DB2-BD59-A6C34878D82A}">
                    <a16:rowId xmlns="" xmlns:a16="http://schemas.microsoft.com/office/drawing/2014/main" val="10012"/>
                  </a:ext>
                </a:extLst>
              </a:tr>
              <a:tr h="386956">
                <a:tc>
                  <a:txBody>
                    <a:bodyPr/>
                    <a:lstStyle/>
                    <a:p>
                      <a:pPr algn="l" rtl="0" fontAlgn="ctr"/>
                      <a:r>
                        <a:rPr lang="en-PH" sz="1200" b="0" i="0" u="none" strike="noStrike" dirty="0" err="1">
                          <a:solidFill>
                            <a:srgbClr val="000000"/>
                          </a:solidFill>
                          <a:latin typeface="Arial Narrow"/>
                        </a:rPr>
                        <a:t>Berong</a:t>
                      </a:r>
                      <a:r>
                        <a:rPr lang="en-PH" sz="1200" b="0" i="0" u="none" strike="noStrike" dirty="0">
                          <a:solidFill>
                            <a:srgbClr val="000000"/>
                          </a:solidFill>
                          <a:latin typeface="Arial Narrow"/>
                        </a:rPr>
                        <a:t> Nickel</a:t>
                      </a:r>
                    </a:p>
                  </a:txBody>
                  <a:tcPr marL="9525" marR="9525" marT="9525" marB="0" anchor="ctr"/>
                </a:tc>
                <a:tc>
                  <a:txBody>
                    <a:bodyPr/>
                    <a:lstStyle/>
                    <a:p>
                      <a:pPr algn="l" rtl="0" fontAlgn="ctr"/>
                      <a:r>
                        <a:rPr lang="en-PH" sz="1200" b="0" i="0" u="none" strike="noStrike" dirty="0">
                          <a:solidFill>
                            <a:srgbClr val="000000"/>
                          </a:solidFill>
                          <a:latin typeface="Arial Narrow"/>
                        </a:rPr>
                        <a:t>FLA-045317-06-01A </a:t>
                      </a:r>
                      <a:r>
                        <a:rPr lang="en-PH" sz="1200" b="1" i="0" u="none" strike="noStrike" dirty="0">
                          <a:solidFill>
                            <a:srgbClr val="000000"/>
                          </a:solidFill>
                          <a:latin typeface="Arial Narrow"/>
                        </a:rPr>
                        <a:t>(PROVISIONAL PERMIT)</a:t>
                      </a:r>
                    </a:p>
                  </a:txBody>
                  <a:tcPr marL="9525" marR="9525" marT="9525" marB="0" anchor="ctr"/>
                </a:tc>
                <a:tc>
                  <a:txBody>
                    <a:bodyPr/>
                    <a:lstStyle/>
                    <a:p>
                      <a:pPr algn="l" rtl="0" fontAlgn="ctr"/>
                      <a:r>
                        <a:rPr lang="en-PH" sz="1200" b="0" i="0" u="none" strike="noStrike" dirty="0">
                          <a:solidFill>
                            <a:srgbClr val="000000"/>
                          </a:solidFill>
                          <a:latin typeface="Arial Narrow"/>
                        </a:rPr>
                        <a:t>Quezon, Palawan</a:t>
                      </a:r>
                    </a:p>
                  </a:txBody>
                  <a:tcPr marL="9525" marR="9525" marT="9525" marB="0" anchor="ctr"/>
                </a:tc>
                <a:tc>
                  <a:txBody>
                    <a:bodyPr/>
                    <a:lstStyle/>
                    <a:p>
                      <a:pPr algn="r" rtl="0" fontAlgn="ctr"/>
                      <a:r>
                        <a:rPr lang="en-PH" sz="1200" b="0" i="0" u="none" strike="noStrike" dirty="0">
                          <a:solidFill>
                            <a:srgbClr val="000000"/>
                          </a:solidFill>
                          <a:latin typeface="Arial Narrow"/>
                        </a:rPr>
                        <a:t>128,323</a:t>
                      </a:r>
                    </a:p>
                  </a:txBody>
                  <a:tcPr marL="9525" marR="9525" marT="9525" marB="0" anchor="ctr"/>
                </a:tc>
                <a:tc>
                  <a:txBody>
                    <a:bodyPr/>
                    <a:lstStyle/>
                    <a:p>
                      <a:pPr algn="ctr" rtl="0" fontAlgn="ctr"/>
                      <a:r>
                        <a:rPr lang="en-PH" sz="1200" b="0" i="0" u="none" strike="noStrike" dirty="0">
                          <a:solidFill>
                            <a:srgbClr val="000000"/>
                          </a:solidFill>
                          <a:latin typeface="Arial Narrow"/>
                        </a:rPr>
                        <a:t>10/04/2013</a:t>
                      </a:r>
                    </a:p>
                  </a:txBody>
                  <a:tcPr marL="9525" marR="9525" marT="9525" marB="0" anchor="ctr"/>
                </a:tc>
                <a:tc>
                  <a:txBody>
                    <a:bodyPr/>
                    <a:lstStyle/>
                    <a:p>
                      <a:pPr algn="ctr" rtl="0" fontAlgn="ctr"/>
                      <a:endParaRPr lang="en-PH" sz="1200" b="0" i="0" u="none" strike="noStrike" dirty="0">
                        <a:solidFill>
                          <a:srgbClr val="000000"/>
                        </a:solidFill>
                        <a:latin typeface="Arial Narrow"/>
                      </a:endParaRPr>
                    </a:p>
                  </a:txBody>
                  <a:tcPr marL="9525" marR="9525" marT="9525" marB="0" anchor="ctr"/>
                </a:tc>
                <a:tc>
                  <a:txBody>
                    <a:bodyPr/>
                    <a:lstStyle/>
                    <a:p>
                      <a:pPr algn="ctr" rtl="0" fontAlgn="ctr"/>
                      <a:r>
                        <a:rPr lang="en-PH" sz="1200" b="0" i="0" u="none" strike="noStrike" dirty="0">
                          <a:solidFill>
                            <a:srgbClr val="000000"/>
                          </a:solidFill>
                          <a:latin typeface="Arial Narrow"/>
                        </a:rPr>
                        <a:t>178,985.22</a:t>
                      </a:r>
                    </a:p>
                  </a:txBody>
                  <a:tcPr marL="9525" marR="9525" marT="9525" marB="0" anchor="ctr"/>
                </a:tc>
                <a:extLst>
                  <a:ext uri="{0D108BD9-81ED-4DB2-BD59-A6C34878D82A}">
                    <a16:rowId xmlns="" xmlns:a16="http://schemas.microsoft.com/office/drawing/2014/main" val="2574242496"/>
                  </a:ext>
                </a:extLst>
              </a:tr>
            </a:tbl>
          </a:graphicData>
        </a:graphic>
      </p:graphicFrame>
      <p:pic>
        <p:nvPicPr>
          <p:cNvPr id="5" name="Picture 2" descr="C:\DESKTOP\FORMS\denr_logo.png"/>
          <p:cNvPicPr>
            <a:picLocks noChangeAspect="1" noChangeArrowheads="1"/>
          </p:cNvPicPr>
          <p:nvPr/>
        </p:nvPicPr>
        <p:blipFill>
          <a:blip r:embed="rId2" cstate="print"/>
          <a:srcRect/>
          <a:stretch>
            <a:fillRect/>
          </a:stretch>
        </p:blipFill>
        <p:spPr bwMode="auto">
          <a:xfrm>
            <a:off x="11391899" y="6082935"/>
            <a:ext cx="676275" cy="679816"/>
          </a:xfrm>
          <a:prstGeom prst="rect">
            <a:avLst/>
          </a:prstGeom>
          <a:noFill/>
        </p:spPr>
      </p:pic>
    </p:spTree>
    <p:extLst>
      <p:ext uri="{BB962C8B-B14F-4D97-AF65-F5344CB8AC3E}">
        <p14:creationId xmlns:p14="http://schemas.microsoft.com/office/powerpoint/2010/main" val="33221439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grpSp>
        <p:nvGrpSpPr>
          <p:cNvPr id="7" name="Group 6"/>
          <p:cNvGrpSpPr/>
          <p:nvPr/>
        </p:nvGrpSpPr>
        <p:grpSpPr>
          <a:xfrm>
            <a:off x="593725" y="2876550"/>
            <a:ext cx="4991100" cy="923330"/>
            <a:chOff x="660400" y="647700"/>
            <a:chExt cx="4991100" cy="923330"/>
          </a:xfrm>
        </p:grpSpPr>
        <p:sp>
          <p:nvSpPr>
            <p:cNvPr id="5" name="TextBox 4"/>
            <p:cNvSpPr txBox="1"/>
            <p:nvPr/>
          </p:nvSpPr>
          <p:spPr>
            <a:xfrm>
              <a:off x="1206500" y="647700"/>
              <a:ext cx="4445000" cy="923330"/>
            </a:xfrm>
            <a:prstGeom prst="rect">
              <a:avLst/>
            </a:prstGeom>
            <a:noFill/>
          </p:spPr>
          <p:txBody>
            <a:bodyPr wrap="square" rtlCol="0">
              <a:spAutoFit/>
            </a:bodyPr>
            <a:lstStyle/>
            <a:p>
              <a:r>
                <a:rPr lang="en-US" dirty="0">
                  <a:solidFill>
                    <a:prstClr val="black"/>
                  </a:solidFill>
                </a:rPr>
                <a:t>Existing Foreshore Lease Agreement/ </a:t>
              </a:r>
              <a:r>
                <a:rPr lang="en-US" dirty="0" err="1">
                  <a:solidFill>
                    <a:prstClr val="black"/>
                  </a:solidFill>
                </a:rPr>
                <a:t>Miscelaneous</a:t>
              </a:r>
              <a:r>
                <a:rPr lang="en-US" dirty="0">
                  <a:solidFill>
                    <a:prstClr val="black"/>
                  </a:solidFill>
                </a:rPr>
                <a:t> Lease Agreement       (FLA/MLA)</a:t>
              </a:r>
            </a:p>
          </p:txBody>
        </p:sp>
        <p:sp>
          <p:nvSpPr>
            <p:cNvPr id="6" name="Flowchart: Connector 5"/>
            <p:cNvSpPr/>
            <p:nvPr/>
          </p:nvSpPr>
          <p:spPr>
            <a:xfrm>
              <a:off x="660400" y="850900"/>
              <a:ext cx="330200" cy="330200"/>
            </a:xfrm>
            <a:prstGeom prst="flowChartConnector">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8" name="Picture 7"/>
          <p:cNvPicPr/>
          <p:nvPr/>
        </p:nvPicPr>
        <p:blipFill rotWithShape="1">
          <a:blip r:embed="rId2"/>
          <a:srcRect l="13736" t="14155" r="46453" b="4495"/>
          <a:stretch/>
        </p:blipFill>
        <p:spPr bwMode="auto">
          <a:xfrm>
            <a:off x="6001049" y="374649"/>
            <a:ext cx="4866976" cy="6083301"/>
          </a:xfrm>
          <a:prstGeom prst="rect">
            <a:avLst/>
          </a:prstGeom>
          <a:ln>
            <a:noFill/>
          </a:ln>
          <a:extLst>
            <a:ext uri="{53640926-AAD7-44D8-BBD7-CCE9431645EC}">
              <a14:shadowObscured xmlns:a14="http://schemas.microsoft.com/office/drawing/2010/main"/>
            </a:ext>
          </a:extLst>
        </p:spPr>
      </p:pic>
      <p:pic>
        <p:nvPicPr>
          <p:cNvPr id="9" name="Picture 2" descr="C:\DESKTOP\FORMS\denr_logo.png"/>
          <p:cNvPicPr>
            <a:picLocks noChangeAspect="1" noChangeArrowheads="1"/>
          </p:cNvPicPr>
          <p:nvPr/>
        </p:nvPicPr>
        <p:blipFill>
          <a:blip r:embed="rId3" cstate="print"/>
          <a:srcRect/>
          <a:stretch>
            <a:fillRect/>
          </a:stretch>
        </p:blipFill>
        <p:spPr bwMode="auto">
          <a:xfrm>
            <a:off x="11177488" y="5867401"/>
            <a:ext cx="890687" cy="895350"/>
          </a:xfrm>
          <a:prstGeom prst="rect">
            <a:avLst/>
          </a:prstGeom>
          <a:noFill/>
        </p:spPr>
      </p:pic>
    </p:spTree>
    <p:extLst>
      <p:ext uri="{BB962C8B-B14F-4D97-AF65-F5344CB8AC3E}">
        <p14:creationId xmlns:p14="http://schemas.microsoft.com/office/powerpoint/2010/main" val="1566327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173C9F-CF45-4534-AEE9-B085453E1E07}"/>
              </a:ext>
            </a:extLst>
          </p:cNvPr>
          <p:cNvSpPr>
            <a:spLocks noGrp="1"/>
          </p:cNvSpPr>
          <p:nvPr>
            <p:ph type="title"/>
          </p:nvPr>
        </p:nvSpPr>
        <p:spPr/>
        <p:txBody>
          <a:bodyPr>
            <a:normAutofit/>
          </a:bodyPr>
          <a:lstStyle/>
          <a:p>
            <a:r>
              <a:rPr lang="en-PH" sz="3200" b="1" dirty="0"/>
              <a:t>Forest </a:t>
            </a:r>
            <a:r>
              <a:rPr lang="en-PH" sz="3200" b="1" dirty="0" err="1"/>
              <a:t>Landuse</a:t>
            </a:r>
            <a:r>
              <a:rPr lang="en-PH" sz="3200" b="1" dirty="0"/>
              <a:t> Agreement for Tourism Purposes (FLAgT)</a:t>
            </a:r>
            <a:r>
              <a:rPr lang="en-PH" sz="3200" dirty="0"/>
              <a:t/>
            </a:r>
            <a:br>
              <a:rPr lang="en-PH" sz="3200" dirty="0"/>
            </a:br>
            <a:endParaRPr lang="en-PH" sz="3200" dirty="0"/>
          </a:p>
        </p:txBody>
      </p:sp>
      <p:sp>
        <p:nvSpPr>
          <p:cNvPr id="3" name="Content Placeholder 2">
            <a:extLst>
              <a:ext uri="{FF2B5EF4-FFF2-40B4-BE49-F238E27FC236}">
                <a16:creationId xmlns="" xmlns:a16="http://schemas.microsoft.com/office/drawing/2014/main" id="{D882816D-E4DC-491C-B148-96246695B330}"/>
              </a:ext>
            </a:extLst>
          </p:cNvPr>
          <p:cNvSpPr>
            <a:spLocks noGrp="1"/>
          </p:cNvSpPr>
          <p:nvPr>
            <p:ph idx="1"/>
          </p:nvPr>
        </p:nvSpPr>
        <p:spPr>
          <a:xfrm>
            <a:off x="1142470" y="1127100"/>
            <a:ext cx="10515600" cy="1325563"/>
          </a:xfrm>
        </p:spPr>
        <p:txBody>
          <a:bodyPr>
            <a:normAutofit fontScale="85000" lnSpcReduction="10000"/>
          </a:bodyPr>
          <a:lstStyle/>
          <a:p>
            <a:pPr algn="just"/>
            <a:r>
              <a:rPr lang="en-PH" spc="-1" dirty="0">
                <a:solidFill>
                  <a:srgbClr val="000000"/>
                </a:solidFill>
                <a:latin typeface="Calibri" panose="020F0502020204030204" pitchFamily="34" charset="0"/>
                <a:ea typeface="DejaVu Sans"/>
                <a:cs typeface="Calibri" panose="020F0502020204030204" pitchFamily="34" charset="0"/>
              </a:rPr>
              <a:t>a contract between the government and a second party to temporarily occupy, manage and develop in consideration of a government share, any forestland of the public domain </a:t>
            </a:r>
            <a:r>
              <a:rPr lang="en-PH" b="1" spc="-1" dirty="0">
                <a:solidFill>
                  <a:srgbClr val="000000"/>
                </a:solidFill>
                <a:latin typeface="Calibri" panose="020F0502020204030204" pitchFamily="34" charset="0"/>
                <a:ea typeface="DejaVu Sans"/>
                <a:cs typeface="Calibri" panose="020F0502020204030204" pitchFamily="34" charset="0"/>
              </a:rPr>
              <a:t>for tourism purposes</a:t>
            </a:r>
            <a:endParaRPr lang="en-PH" spc="-1" dirty="0">
              <a:latin typeface="Calibri" panose="020F0502020204030204" pitchFamily="34" charset="0"/>
              <a:cs typeface="Calibri" panose="020F0502020204030204" pitchFamily="34" charset="0"/>
            </a:endParaRPr>
          </a:p>
          <a:p>
            <a:pPr algn="just"/>
            <a:endParaRPr lang="en-PH" dirty="0">
              <a:latin typeface="Calibri" panose="020F0502020204030204" pitchFamily="34" charset="0"/>
              <a:cs typeface="Calibri" panose="020F0502020204030204" pitchFamily="34" charset="0"/>
            </a:endParaRPr>
          </a:p>
        </p:txBody>
      </p:sp>
      <p:sp>
        <p:nvSpPr>
          <p:cNvPr id="4" name="CustomShape 5">
            <a:extLst>
              <a:ext uri="{FF2B5EF4-FFF2-40B4-BE49-F238E27FC236}">
                <a16:creationId xmlns="" xmlns:a16="http://schemas.microsoft.com/office/drawing/2014/main" id="{A65A9C51-8E33-4A39-B044-317AFB5AC058}"/>
              </a:ext>
            </a:extLst>
          </p:cNvPr>
          <p:cNvSpPr/>
          <p:nvPr/>
        </p:nvSpPr>
        <p:spPr>
          <a:xfrm>
            <a:off x="333375" y="2444820"/>
            <a:ext cx="11591025" cy="3286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lang="en-PH" sz="1800" b="0" strike="noStrike" spc="-1" dirty="0"/>
          </a:p>
          <a:p>
            <a:pPr marL="399960" indent="-397080">
              <a:lnSpc>
                <a:spcPct val="100000"/>
              </a:lnSpc>
            </a:pPr>
            <a:r>
              <a:rPr lang="en-PH" sz="2800" b="1" strike="noStrike" spc="-1" dirty="0">
                <a:solidFill>
                  <a:srgbClr val="000000"/>
                </a:solidFill>
                <a:ea typeface="DejaVu Sans"/>
              </a:rPr>
              <a:t>Legal basis			</a:t>
            </a:r>
            <a:r>
              <a:rPr lang="en-PH" sz="2800" b="0" strike="noStrike" spc="-1" dirty="0">
                <a:solidFill>
                  <a:srgbClr val="000000"/>
                </a:solidFill>
                <a:ea typeface="DejaVu Sans"/>
              </a:rPr>
              <a:t>:  DAO No. 2004-28  dated August 25, 2004</a:t>
            </a:r>
            <a:endParaRPr lang="en-PH" sz="2800" b="0" strike="noStrike" spc="-1" dirty="0"/>
          </a:p>
          <a:p>
            <a:pPr marL="399960" indent="-397080">
              <a:lnSpc>
                <a:spcPct val="100000"/>
              </a:lnSpc>
            </a:pPr>
            <a:r>
              <a:rPr lang="en-PH" sz="2800" b="1" strike="noStrike" spc="-1" dirty="0">
                <a:solidFill>
                  <a:srgbClr val="000000"/>
                </a:solidFill>
                <a:ea typeface="DejaVu Sans"/>
              </a:rPr>
              <a:t>Area				</a:t>
            </a:r>
            <a:r>
              <a:rPr lang="en-PH" sz="2800" b="0" strike="noStrike" spc="-1" dirty="0">
                <a:solidFill>
                  <a:srgbClr val="000000"/>
                </a:solidFill>
                <a:ea typeface="DejaVu Sans"/>
              </a:rPr>
              <a:t>:  depends upon the area requirement of the project</a:t>
            </a:r>
            <a:endParaRPr lang="en-PH" sz="2800" b="0" strike="noStrike" spc="-1" dirty="0"/>
          </a:p>
          <a:p>
            <a:pPr marL="399960" indent="-397080">
              <a:lnSpc>
                <a:spcPct val="100000"/>
              </a:lnSpc>
            </a:pPr>
            <a:r>
              <a:rPr lang="en-PH" sz="2800" b="1" strike="noStrike" spc="-1" dirty="0">
                <a:solidFill>
                  <a:srgbClr val="000000"/>
                </a:solidFill>
                <a:ea typeface="DejaVu Sans"/>
              </a:rPr>
              <a:t>Duration			</a:t>
            </a:r>
            <a:r>
              <a:rPr lang="en-PH" sz="2800" b="0" strike="noStrike" spc="-1" dirty="0">
                <a:solidFill>
                  <a:srgbClr val="000000"/>
                </a:solidFill>
                <a:ea typeface="DejaVu Sans"/>
              </a:rPr>
              <a:t>:  25 years renewable for another 25 years</a:t>
            </a:r>
            <a:endParaRPr lang="en-PH" sz="2800" b="0" strike="noStrike" spc="-1" dirty="0"/>
          </a:p>
          <a:p>
            <a:pPr marL="399960" indent="-397080">
              <a:lnSpc>
                <a:spcPct val="100000"/>
              </a:lnSpc>
            </a:pPr>
            <a:r>
              <a:rPr lang="en-PH" sz="2800" b="1" strike="noStrike" spc="-1" dirty="0">
                <a:solidFill>
                  <a:srgbClr val="000000"/>
                </a:solidFill>
                <a:ea typeface="DejaVu Sans"/>
              </a:rPr>
              <a:t>Application Fee		</a:t>
            </a:r>
            <a:r>
              <a:rPr lang="en-PH" sz="2800" b="0" strike="noStrike" spc="-1" dirty="0">
                <a:solidFill>
                  <a:srgbClr val="000000"/>
                </a:solidFill>
                <a:ea typeface="DejaVu Sans"/>
              </a:rPr>
              <a:t>:  Php 500.00</a:t>
            </a:r>
            <a:endParaRPr lang="en-PH" sz="2800" b="0" strike="noStrike" spc="-1" dirty="0"/>
          </a:p>
          <a:p>
            <a:pPr marL="399960" indent="-397080">
              <a:lnSpc>
                <a:spcPct val="100000"/>
              </a:lnSpc>
            </a:pPr>
            <a:r>
              <a:rPr lang="en-PH" sz="2800" b="1" strike="noStrike" spc="-1" dirty="0">
                <a:solidFill>
                  <a:srgbClr val="000000"/>
                </a:solidFill>
                <a:ea typeface="DejaVu Sans"/>
              </a:rPr>
              <a:t>Approving Authority	</a:t>
            </a:r>
            <a:r>
              <a:rPr lang="en-PH" sz="2800" b="0" strike="noStrike" spc="-1" dirty="0">
                <a:solidFill>
                  <a:srgbClr val="000000"/>
                </a:solidFill>
                <a:ea typeface="DejaVu Sans"/>
              </a:rPr>
              <a:t>:  Undersecretary for Field Operations</a:t>
            </a:r>
            <a:endParaRPr lang="en-PH" sz="2800" b="0" strike="noStrike" spc="-1" dirty="0"/>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18015982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CEF8A4-F933-43FE-A299-7A428297787F}"/>
              </a:ext>
            </a:extLst>
          </p:cNvPr>
          <p:cNvSpPr>
            <a:spLocks noGrp="1"/>
          </p:cNvSpPr>
          <p:nvPr>
            <p:ph type="title"/>
          </p:nvPr>
        </p:nvSpPr>
        <p:spPr/>
        <p:txBody>
          <a:bodyPr/>
          <a:lstStyle/>
          <a:p>
            <a:r>
              <a:rPr lang="en-PH" b="1" dirty="0"/>
              <a:t>FLAgT Projects</a:t>
            </a:r>
          </a:p>
        </p:txBody>
      </p:sp>
      <p:sp>
        <p:nvSpPr>
          <p:cNvPr id="4" name="CustomShape 4">
            <a:extLst>
              <a:ext uri="{FF2B5EF4-FFF2-40B4-BE49-F238E27FC236}">
                <a16:creationId xmlns="" xmlns:a16="http://schemas.microsoft.com/office/drawing/2014/main" id="{52DC5466-1365-4354-B5A3-18127127F50A}"/>
              </a:ext>
            </a:extLst>
          </p:cNvPr>
          <p:cNvSpPr/>
          <p:nvPr/>
        </p:nvSpPr>
        <p:spPr>
          <a:xfrm>
            <a:off x="1230120" y="2194560"/>
            <a:ext cx="9537480" cy="2316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endParaRPr lang="en-PH" sz="3300" b="0" strike="noStrike" spc="-1" dirty="0">
              <a:latin typeface="Calibri" panose="020F0502020204030204" pitchFamily="34" charset="0"/>
              <a:cs typeface="Calibri" panose="020F0502020204030204" pitchFamily="34" charset="0"/>
            </a:endParaRPr>
          </a:p>
          <a:p>
            <a:pPr marL="571680" indent="-568800">
              <a:lnSpc>
                <a:spcPct val="100000"/>
              </a:lnSpc>
              <a:buClr>
                <a:srgbClr val="000000"/>
              </a:buClr>
              <a:buFont typeface="Arial"/>
              <a:buChar char="•"/>
            </a:pPr>
            <a:r>
              <a:rPr lang="en-PH" sz="3300" b="0" strike="noStrike" spc="-1" dirty="0">
                <a:solidFill>
                  <a:srgbClr val="000000"/>
                </a:solidFill>
                <a:latin typeface="Calibri" panose="020F0502020204030204" pitchFamily="34" charset="0"/>
                <a:ea typeface="DejaVu Sans"/>
                <a:cs typeface="Calibri" panose="020F0502020204030204" pitchFamily="34" charset="0"/>
              </a:rPr>
              <a:t>Bathing establishment</a:t>
            </a:r>
            <a:endParaRPr lang="en-PH" sz="3300" b="0" strike="noStrike" spc="-1" dirty="0">
              <a:latin typeface="Calibri" panose="020F0502020204030204" pitchFamily="34" charset="0"/>
              <a:cs typeface="Calibri" panose="020F0502020204030204" pitchFamily="34" charset="0"/>
            </a:endParaRPr>
          </a:p>
          <a:p>
            <a:pPr marL="571680" indent="-568800">
              <a:lnSpc>
                <a:spcPct val="100000"/>
              </a:lnSpc>
              <a:buClr>
                <a:srgbClr val="000000"/>
              </a:buClr>
              <a:buFont typeface="Arial"/>
              <a:buChar char="•"/>
            </a:pPr>
            <a:r>
              <a:rPr lang="en-PH" sz="3300" b="0" strike="noStrike" spc="-1" dirty="0">
                <a:solidFill>
                  <a:srgbClr val="000000"/>
                </a:solidFill>
                <a:latin typeface="Calibri" panose="020F0502020204030204" pitchFamily="34" charset="0"/>
                <a:ea typeface="DejaVu Sans"/>
                <a:cs typeface="Calibri" panose="020F0502020204030204" pitchFamily="34" charset="0"/>
              </a:rPr>
              <a:t>Camp site</a:t>
            </a:r>
            <a:endParaRPr lang="en-PH" sz="3300" b="0" strike="noStrike" spc="-1" dirty="0">
              <a:latin typeface="Calibri" panose="020F0502020204030204" pitchFamily="34" charset="0"/>
              <a:cs typeface="Calibri" panose="020F0502020204030204" pitchFamily="34" charset="0"/>
            </a:endParaRPr>
          </a:p>
          <a:p>
            <a:pPr marL="571680" indent="-568800">
              <a:lnSpc>
                <a:spcPct val="100000"/>
              </a:lnSpc>
              <a:buClr>
                <a:srgbClr val="000000"/>
              </a:buClr>
              <a:buFont typeface="Arial"/>
              <a:buChar char="•"/>
            </a:pPr>
            <a:r>
              <a:rPr lang="en-PH" sz="3300" b="0" strike="noStrike" spc="-1" dirty="0">
                <a:solidFill>
                  <a:srgbClr val="000000"/>
                </a:solidFill>
                <a:latin typeface="Calibri" panose="020F0502020204030204" pitchFamily="34" charset="0"/>
                <a:ea typeface="DejaVu Sans"/>
                <a:cs typeface="Calibri" panose="020F0502020204030204" pitchFamily="34" charset="0"/>
              </a:rPr>
              <a:t>Ecotourism</a:t>
            </a:r>
            <a:endParaRPr lang="en-PH" sz="3300" b="0" strike="noStrike" spc="-1" dirty="0">
              <a:latin typeface="Calibri" panose="020F0502020204030204" pitchFamily="34" charset="0"/>
              <a:cs typeface="Calibri" panose="020F0502020204030204" pitchFamily="34" charset="0"/>
            </a:endParaRPr>
          </a:p>
          <a:p>
            <a:pPr marL="571680" indent="-568800">
              <a:lnSpc>
                <a:spcPct val="100000"/>
              </a:lnSpc>
              <a:buClr>
                <a:srgbClr val="000000"/>
              </a:buClr>
              <a:buFont typeface="Arial"/>
              <a:buChar char="•"/>
            </a:pPr>
            <a:r>
              <a:rPr lang="en-PH" sz="3300" b="0" strike="noStrike" spc="-1" dirty="0">
                <a:solidFill>
                  <a:srgbClr val="000000"/>
                </a:solidFill>
                <a:latin typeface="Calibri" panose="020F0502020204030204" pitchFamily="34" charset="0"/>
                <a:ea typeface="DejaVu Sans"/>
                <a:cs typeface="Calibri" panose="020F0502020204030204" pitchFamily="34" charset="0"/>
              </a:rPr>
              <a:t>Hotel site (inclusive of related resort facilities)</a:t>
            </a:r>
            <a:endParaRPr lang="en-PH" sz="3300" b="0" strike="noStrike" spc="-1" dirty="0">
              <a:latin typeface="Calibri" panose="020F0502020204030204" pitchFamily="34" charset="0"/>
              <a:cs typeface="Calibri" panose="020F0502020204030204" pitchFamily="34" charset="0"/>
            </a:endParaRPr>
          </a:p>
          <a:p>
            <a:pPr marL="571680" indent="-568800">
              <a:lnSpc>
                <a:spcPct val="100000"/>
              </a:lnSpc>
              <a:buClr>
                <a:srgbClr val="000000"/>
              </a:buClr>
              <a:buFont typeface="Arial"/>
              <a:buChar char="•"/>
            </a:pPr>
            <a:r>
              <a:rPr lang="en-PH" sz="3300" b="0" strike="noStrike" spc="-1" dirty="0">
                <a:solidFill>
                  <a:srgbClr val="000000"/>
                </a:solidFill>
                <a:latin typeface="Calibri" panose="020F0502020204030204" pitchFamily="34" charset="0"/>
                <a:ea typeface="DejaVu Sans"/>
                <a:cs typeface="Calibri" panose="020F0502020204030204" pitchFamily="34" charset="0"/>
              </a:rPr>
              <a:t>Other tourism purposes</a:t>
            </a:r>
            <a:endParaRPr lang="en-PH" sz="3300" b="0" strike="noStrike" spc="-1" dirty="0">
              <a:latin typeface="Calibri" panose="020F0502020204030204" pitchFamily="34" charset="0"/>
              <a:cs typeface="Calibri" panose="020F0502020204030204" pitchFamily="34" charset="0"/>
            </a:endParaRPr>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608337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FB448A87-6C4C-42FB-8EEB-E71875A9AA29}"/>
              </a:ext>
            </a:extLst>
          </p:cNvPr>
          <p:cNvSpPr>
            <a:spLocks noGrp="1"/>
          </p:cNvSpPr>
          <p:nvPr>
            <p:ph type="title"/>
          </p:nvPr>
        </p:nvSpPr>
        <p:spPr>
          <a:xfrm>
            <a:off x="838200" y="266700"/>
            <a:ext cx="10515600" cy="619036"/>
          </a:xfrm>
        </p:spPr>
        <p:txBody>
          <a:bodyPr>
            <a:normAutofit/>
          </a:bodyPr>
          <a:lstStyle/>
          <a:p>
            <a:r>
              <a:rPr lang="en-PH" sz="2800" dirty="0"/>
              <a:t>List of Requirements for FLAgT Application</a:t>
            </a:r>
          </a:p>
        </p:txBody>
      </p:sp>
      <p:sp>
        <p:nvSpPr>
          <p:cNvPr id="6" name="Rectangle 5">
            <a:extLst>
              <a:ext uri="{FF2B5EF4-FFF2-40B4-BE49-F238E27FC236}">
                <a16:creationId xmlns="" xmlns:a16="http://schemas.microsoft.com/office/drawing/2014/main" id="{90CCB1C3-5D8C-4358-8AE4-D064866BAF5E}"/>
              </a:ext>
            </a:extLst>
          </p:cNvPr>
          <p:cNvSpPr/>
          <p:nvPr/>
        </p:nvSpPr>
        <p:spPr>
          <a:xfrm>
            <a:off x="600075" y="885736"/>
            <a:ext cx="10629900" cy="5493812"/>
          </a:xfrm>
          <a:prstGeom prst="rect">
            <a:avLst/>
          </a:prstGeom>
        </p:spPr>
        <p:txBody>
          <a:bodyPr wrap="square">
            <a:spAutoFit/>
          </a:bodyPr>
          <a:lstStyle/>
          <a:p>
            <a:pPr marL="342900" indent="-342900">
              <a:buFont typeface="+mj-lt"/>
              <a:buAutoNum type="arabicPeriod"/>
            </a:pPr>
            <a:r>
              <a:rPr lang="en-PH" sz="2100" dirty="0">
                <a:latin typeface="Times New Roman" panose="02020603050405020304" pitchFamily="18" charset="0"/>
                <a:cs typeface="Times New Roman" panose="02020603050405020304" pitchFamily="18" charset="0"/>
              </a:rPr>
              <a:t>Application form duly accomplished;</a:t>
            </a:r>
          </a:p>
          <a:p>
            <a:pPr marL="342900" indent="-342900">
              <a:buFont typeface="+mj-lt"/>
              <a:buAutoNum type="arabicPeriod"/>
            </a:pPr>
            <a:r>
              <a:rPr lang="en-PH" sz="2100" dirty="0">
                <a:latin typeface="Times New Roman" panose="02020603050405020304" pitchFamily="18" charset="0"/>
                <a:cs typeface="Times New Roman" panose="02020603050405020304" pitchFamily="18" charset="0"/>
              </a:rPr>
              <a:t>Official Receipt of Payment of Application fee;</a:t>
            </a:r>
          </a:p>
          <a:p>
            <a:pPr marL="342900" indent="-342900">
              <a:buFont typeface="+mj-lt"/>
              <a:buAutoNum type="arabicPeriod"/>
            </a:pPr>
            <a:r>
              <a:rPr lang="en-PH" sz="2100" dirty="0">
                <a:latin typeface="Times New Roman" panose="02020603050405020304" pitchFamily="18" charset="0"/>
                <a:cs typeface="Times New Roman" panose="02020603050405020304" pitchFamily="18" charset="0"/>
              </a:rPr>
              <a:t>Pertinent documents showing proof that the applicant is a legitimate entity qualified to be a holder of a forestland tenurial instrument or agreement, as follows: </a:t>
            </a:r>
          </a:p>
          <a:p>
            <a:pPr marL="800100" lvl="1" indent="-342900">
              <a:buFont typeface="Wingdings" panose="05000000000000000000" pitchFamily="2" charset="2"/>
              <a:buChar char="§"/>
            </a:pPr>
            <a:r>
              <a:rPr lang="en-PH" sz="2100" dirty="0">
                <a:latin typeface="Times New Roman" panose="02020603050405020304" pitchFamily="18" charset="0"/>
                <a:cs typeface="Times New Roman" panose="02020603050405020304" pitchFamily="18" charset="0"/>
              </a:rPr>
              <a:t>For an individual applicant, </a:t>
            </a:r>
            <a:r>
              <a:rPr lang="en-PH" sz="2100" b="1" dirty="0">
                <a:latin typeface="Times New Roman" panose="02020603050405020304" pitchFamily="18" charset="0"/>
                <a:cs typeface="Times New Roman" panose="02020603050405020304" pitchFamily="18" charset="0"/>
              </a:rPr>
              <a:t>certified copy</a:t>
            </a:r>
            <a:r>
              <a:rPr lang="en-PH" sz="2100" dirty="0">
                <a:latin typeface="Times New Roman" panose="02020603050405020304" pitchFamily="18" charset="0"/>
                <a:cs typeface="Times New Roman" panose="02020603050405020304" pitchFamily="18" charset="0"/>
              </a:rPr>
              <a:t> of birth certificate or, if applicant is naturalized Filipino citizen, a certified copy of his/her Certificate of Naturalization.</a:t>
            </a:r>
          </a:p>
          <a:p>
            <a:pPr marL="800100" lvl="1" indent="-342900">
              <a:buFont typeface="Wingdings" panose="05000000000000000000" pitchFamily="2" charset="2"/>
              <a:buChar char="§"/>
            </a:pPr>
            <a:r>
              <a:rPr lang="en-PH" sz="2100" dirty="0">
                <a:latin typeface="Times New Roman" panose="02020603050405020304" pitchFamily="18" charset="0"/>
                <a:cs typeface="Times New Roman" panose="02020603050405020304" pitchFamily="18" charset="0"/>
              </a:rPr>
              <a:t>For a corporation, association or partnership:</a:t>
            </a:r>
          </a:p>
          <a:p>
            <a:pPr marL="1257300" lvl="2" indent="-342900">
              <a:buFont typeface="Arial" panose="020B0604020202020204" pitchFamily="34" charset="0"/>
              <a:buChar char="•"/>
            </a:pPr>
            <a:r>
              <a:rPr lang="en-PH" sz="2100" b="1" dirty="0">
                <a:latin typeface="Times New Roman" panose="02020603050405020304" pitchFamily="18" charset="0"/>
                <a:cs typeface="Times New Roman" panose="02020603050405020304" pitchFamily="18" charset="0"/>
              </a:rPr>
              <a:t>certified copy</a:t>
            </a:r>
            <a:r>
              <a:rPr lang="en-PH" sz="2100" dirty="0">
                <a:latin typeface="Times New Roman" panose="02020603050405020304" pitchFamily="18" charset="0"/>
                <a:cs typeface="Times New Roman" panose="02020603050405020304" pitchFamily="18" charset="0"/>
              </a:rPr>
              <a:t> of SEC registration certificate and Articles of Incorporation/partnership, and</a:t>
            </a:r>
          </a:p>
          <a:p>
            <a:pPr marL="1257300" lvl="2" indent="-342900">
              <a:buFont typeface="Arial" panose="020B0604020202020204" pitchFamily="34" charset="0"/>
              <a:buChar char="•"/>
            </a:pPr>
            <a:r>
              <a:rPr lang="en-PH" sz="2100" dirty="0">
                <a:latin typeface="Times New Roman" panose="02020603050405020304" pitchFamily="18" charset="0"/>
                <a:cs typeface="Times New Roman" panose="02020603050405020304" pitchFamily="18" charset="0"/>
              </a:rPr>
              <a:t>a resolution of the corporate governing body (Board of Directors, Board of Trustees, etc.) designating the authorized representative of said corporation, association or partnership to apply/sign documents for and in behalf of the company. </a:t>
            </a:r>
          </a:p>
          <a:p>
            <a:pPr lvl="2"/>
            <a:endParaRPr lang="en-PH" sz="21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PH" sz="2100" dirty="0">
                <a:latin typeface="Times New Roman" panose="02020603050405020304" pitchFamily="18" charset="0"/>
                <a:cs typeface="Times New Roman" panose="02020603050405020304" pitchFamily="18" charset="0"/>
              </a:rPr>
              <a:t>For cooperative, </a:t>
            </a:r>
            <a:r>
              <a:rPr lang="en-PH" sz="2100" b="1" dirty="0">
                <a:latin typeface="Times New Roman" panose="02020603050405020304" pitchFamily="18" charset="0"/>
                <a:cs typeface="Times New Roman" panose="02020603050405020304" pitchFamily="18" charset="0"/>
              </a:rPr>
              <a:t>certified copy</a:t>
            </a:r>
            <a:r>
              <a:rPr lang="en-PH" sz="2100" dirty="0">
                <a:latin typeface="Times New Roman" panose="02020603050405020304" pitchFamily="18" charset="0"/>
                <a:cs typeface="Times New Roman" panose="02020603050405020304" pitchFamily="18" charset="0"/>
              </a:rPr>
              <a:t> of certificate of registration with the Cooperative Development Authority (CDA).</a:t>
            </a:r>
          </a:p>
          <a:p>
            <a:pPr lvl="1"/>
            <a:endParaRPr lang="en-PH"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en-PH" dirty="0"/>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29411510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FB448A87-6C4C-42FB-8EEB-E71875A9AA29}"/>
              </a:ext>
            </a:extLst>
          </p:cNvPr>
          <p:cNvSpPr>
            <a:spLocks noGrp="1"/>
          </p:cNvSpPr>
          <p:nvPr>
            <p:ph type="title"/>
          </p:nvPr>
        </p:nvSpPr>
        <p:spPr>
          <a:xfrm>
            <a:off x="838200" y="-92075"/>
            <a:ext cx="10515600" cy="1325563"/>
          </a:xfrm>
        </p:spPr>
        <p:txBody>
          <a:bodyPr>
            <a:normAutofit/>
          </a:bodyPr>
          <a:lstStyle/>
          <a:p>
            <a:r>
              <a:rPr lang="en-PH" sz="2800" dirty="0"/>
              <a:t>List of Requirements for FLAgT Application</a:t>
            </a:r>
          </a:p>
        </p:txBody>
      </p:sp>
      <p:sp>
        <p:nvSpPr>
          <p:cNvPr id="6" name="Rectangle 5">
            <a:extLst>
              <a:ext uri="{FF2B5EF4-FFF2-40B4-BE49-F238E27FC236}">
                <a16:creationId xmlns="" xmlns:a16="http://schemas.microsoft.com/office/drawing/2014/main" id="{90CCB1C3-5D8C-4358-8AE4-D064866BAF5E}"/>
              </a:ext>
            </a:extLst>
          </p:cNvPr>
          <p:cNvSpPr/>
          <p:nvPr/>
        </p:nvSpPr>
        <p:spPr>
          <a:xfrm>
            <a:off x="600075" y="885736"/>
            <a:ext cx="10629900" cy="4973669"/>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PH" sz="2200" b="0" i="0" u="none" strike="noStrike" kern="1200" cap="none" spc="0" normalizeH="0" baseline="0" noProof="0" dirty="0">
                <a:ln>
                  <a:noFill/>
                </a:ln>
                <a:solidFill>
                  <a:prstClr val="black"/>
                </a:solidFill>
                <a:effectLst/>
                <a:uLnTx/>
                <a:uFillTx/>
                <a:latin typeface="Calibri"/>
                <a:ea typeface="+mn-ea"/>
                <a:cs typeface="+mn-cs"/>
              </a:rPr>
              <a:t>4. </a:t>
            </a:r>
            <a:r>
              <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Proof of available capital to undertake developmental activities; </a:t>
            </a:r>
          </a:p>
          <a:p>
            <a:pPr marR="0" lvl="0" algn="l" defTabSz="914400" rtl="0" eaLnBrk="1" fontAlgn="auto" latinLnBrk="0" hangingPunct="1">
              <a:lnSpc>
                <a:spcPct val="100000"/>
              </a:lnSpc>
              <a:spcBef>
                <a:spcPts val="0"/>
              </a:spcBef>
              <a:spcAft>
                <a:spcPts val="0"/>
              </a:spcAft>
              <a:buClrTx/>
              <a:buSzTx/>
              <a:tabLst/>
              <a:defRPr/>
            </a:pPr>
            <a:r>
              <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5. Appropriate clearance from the NCIP</a:t>
            </a:r>
            <a:r>
              <a:rPr lang="en-PH" sz="2200" dirty="0">
                <a:solidFill>
                  <a:prstClr val="black"/>
                </a:solidFill>
                <a:latin typeface="Times New Roman" panose="02020603050405020304" pitchFamily="18" charset="0"/>
                <a:cs typeface="Times New Roman" panose="02020603050405020304" pitchFamily="18" charset="0"/>
              </a:rPr>
              <a:t>;</a:t>
            </a:r>
            <a:endPar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r>
              <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6. Certificate of Non-Overlap or</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Free and Prior Informed </a:t>
            </a:r>
            <a:r>
              <a:rPr lang="en-PH" sz="2200" dirty="0">
                <a:solidFill>
                  <a:prstClr val="black"/>
                </a:solidFill>
                <a:latin typeface="Times New Roman" panose="02020603050405020304" pitchFamily="18" charset="0"/>
                <a:cs typeface="Times New Roman" panose="02020603050405020304" pitchFamily="18" charset="0"/>
              </a:rPr>
              <a:t>C</a:t>
            </a:r>
            <a:r>
              <a:rPr kumimoji="0" lang="en-PH" sz="22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onsent</a:t>
            </a:r>
            <a:r>
              <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(FPIC) and Certification of Precondition (CP)</a:t>
            </a:r>
          </a:p>
          <a:p>
            <a:pPr marR="0" lvl="1" algn="l" defTabSz="914400" rtl="0" eaLnBrk="1" fontAlgn="auto" latinLnBrk="0" hangingPunct="1">
              <a:lnSpc>
                <a:spcPct val="100000"/>
              </a:lnSpc>
              <a:spcBef>
                <a:spcPts val="0"/>
              </a:spcBef>
              <a:spcAft>
                <a:spcPts val="0"/>
              </a:spcAft>
              <a:buClrTx/>
              <a:buSzTx/>
              <a:tabLst/>
              <a:defRPr/>
            </a:pPr>
            <a:endPar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r>
              <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7. If the area applied is located in PALAWAN, clearance from Palawan Council for      </a:t>
            </a:r>
          </a:p>
          <a:p>
            <a:pPr marR="0" lvl="0" algn="l" defTabSz="914400" rtl="0" eaLnBrk="1" fontAlgn="auto" latinLnBrk="0" hangingPunct="1">
              <a:lnSpc>
                <a:spcPct val="100000"/>
              </a:lnSpc>
              <a:spcBef>
                <a:spcPts val="0"/>
              </a:spcBef>
              <a:spcAft>
                <a:spcPts val="0"/>
              </a:spcAft>
              <a:buClrTx/>
              <a:buSzTx/>
              <a:tabLst/>
              <a:defRPr/>
            </a:pPr>
            <a:r>
              <a:rPr lang="en-PH" sz="2200" dirty="0">
                <a:solidFill>
                  <a:prstClr val="black"/>
                </a:solidFill>
                <a:latin typeface="Times New Roman" panose="02020603050405020304" pitchFamily="18" charset="0"/>
                <a:cs typeface="Times New Roman" panose="02020603050405020304" pitchFamily="18" charset="0"/>
              </a:rPr>
              <a:t>    </a:t>
            </a:r>
            <a:r>
              <a:rPr kumimoji="0" lang="en-PH" sz="2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Sustainable  Development (PCSD). </a:t>
            </a:r>
          </a:p>
          <a:p>
            <a:pPr lvl="0" algn="just">
              <a:spcBef>
                <a:spcPct val="20000"/>
              </a:spcBef>
            </a:pPr>
            <a:r>
              <a:rPr lang="en-PH" sz="2200" dirty="0">
                <a:solidFill>
                  <a:prstClr val="black"/>
                </a:solidFill>
                <a:latin typeface="Times New Roman" panose="02020603050405020304" pitchFamily="18" charset="0"/>
                <a:cs typeface="Times New Roman" panose="02020603050405020304" pitchFamily="18" charset="0"/>
              </a:rPr>
              <a:t>8. Tourism Development Plan (TDP) prepared by the Local Government Unit (LGU) and  </a:t>
            </a:r>
          </a:p>
          <a:p>
            <a:pPr lvl="0" algn="just">
              <a:spcBef>
                <a:spcPct val="20000"/>
              </a:spcBef>
            </a:pPr>
            <a:r>
              <a:rPr lang="en-PH" sz="2200" dirty="0">
                <a:solidFill>
                  <a:prstClr val="black"/>
                </a:solidFill>
                <a:latin typeface="Times New Roman" panose="02020603050405020304" pitchFamily="18" charset="0"/>
                <a:cs typeface="Times New Roman" panose="02020603050405020304" pitchFamily="18" charset="0"/>
              </a:rPr>
              <a:t>    duly approved by the Department of Tourism. </a:t>
            </a:r>
          </a:p>
          <a:p>
            <a:pPr marL="971550" lvl="1" indent="-514350" algn="just">
              <a:spcBef>
                <a:spcPct val="20000"/>
              </a:spcBef>
              <a:buFont typeface="Arial" panose="020B0604020202020204" pitchFamily="34" charset="0"/>
              <a:buChar char="•"/>
            </a:pPr>
            <a:r>
              <a:rPr lang="en-PH" sz="2200" dirty="0">
                <a:solidFill>
                  <a:prstClr val="black"/>
                </a:solidFill>
                <a:latin typeface="Times New Roman" panose="02020603050405020304" pitchFamily="18" charset="0"/>
                <a:cs typeface="Times New Roman" panose="02020603050405020304" pitchFamily="18" charset="0"/>
              </a:rPr>
              <a:t>if not yet available, clearance/certification issued by the municipal tourism officer. The certification should manifest that the proposed or existing tourism facilities is within the ambit of the forest land use plan as incorporated in its comprehensive land use plan and approved tourism framework plan for the locality.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PH"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1862092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21E2196-F852-41CA-BF38-C19F750A843D}"/>
              </a:ext>
            </a:extLst>
          </p:cNvPr>
          <p:cNvSpPr>
            <a:spLocks noGrp="1"/>
          </p:cNvSpPr>
          <p:nvPr>
            <p:ph idx="1"/>
          </p:nvPr>
        </p:nvSpPr>
        <p:spPr>
          <a:xfrm>
            <a:off x="800100" y="892174"/>
            <a:ext cx="10515600" cy="5965826"/>
          </a:xfrm>
        </p:spPr>
        <p:txBody>
          <a:bodyPr>
            <a:normAutofit/>
          </a:bodyPr>
          <a:lstStyle/>
          <a:p>
            <a:pPr marL="0" indent="0" algn="just">
              <a:buNone/>
            </a:pPr>
            <a:r>
              <a:rPr lang="en-PH" sz="2200" dirty="0">
                <a:latin typeface="Times New Roman" panose="02020603050405020304" pitchFamily="18" charset="0"/>
                <a:cs typeface="Times New Roman" panose="02020603050405020304" pitchFamily="18" charset="0"/>
              </a:rPr>
              <a:t>9. Comprehensive Development and Management Plan (CDMP);</a:t>
            </a:r>
          </a:p>
          <a:p>
            <a:pPr marL="0" indent="0" algn="just">
              <a:buNone/>
            </a:pPr>
            <a:r>
              <a:rPr lang="en-PH" sz="2200" dirty="0">
                <a:latin typeface="Times New Roman" panose="02020603050405020304" pitchFamily="18" charset="0"/>
                <a:cs typeface="Times New Roman" panose="02020603050405020304" pitchFamily="18" charset="0"/>
              </a:rPr>
              <a:t>10. LGU Indorsement (resolution); </a:t>
            </a:r>
          </a:p>
          <a:p>
            <a:pPr marL="0" indent="0" algn="just">
              <a:buNone/>
            </a:pPr>
            <a:r>
              <a:rPr lang="en-PH" sz="2200" dirty="0">
                <a:latin typeface="Times New Roman" panose="02020603050405020304" pitchFamily="18" charset="0"/>
                <a:cs typeface="Times New Roman" panose="02020603050405020304" pitchFamily="18" charset="0"/>
              </a:rPr>
              <a:t>11. Indorsement from •CENRO and •PENRO concerned</a:t>
            </a:r>
          </a:p>
          <a:p>
            <a:pPr lvl="1" algn="just">
              <a:buFont typeface="Wingdings" panose="05000000000000000000" pitchFamily="2" charset="2"/>
              <a:buChar char="§"/>
            </a:pPr>
            <a:r>
              <a:rPr lang="en-PH" sz="2200" dirty="0">
                <a:latin typeface="Times New Roman" panose="02020603050405020304" pitchFamily="18" charset="0"/>
                <a:cs typeface="Times New Roman" panose="02020603050405020304" pitchFamily="18" charset="0"/>
              </a:rPr>
              <a:t>Inspection Report; </a:t>
            </a:r>
          </a:p>
          <a:p>
            <a:pPr lvl="2" algn="just"/>
            <a:r>
              <a:rPr lang="en-PH" sz="2200" dirty="0">
                <a:latin typeface="Times New Roman" panose="02020603050405020304" pitchFamily="18" charset="0"/>
                <a:cs typeface="Times New Roman" panose="02020603050405020304" pitchFamily="18" charset="0"/>
              </a:rPr>
              <a:t>100% timber inventory</a:t>
            </a:r>
          </a:p>
          <a:p>
            <a:pPr lvl="2" algn="just"/>
            <a:r>
              <a:rPr lang="en-PH" sz="2200" dirty="0">
                <a:latin typeface="Times New Roman" panose="02020603050405020304" pitchFamily="18" charset="0"/>
                <a:cs typeface="Times New Roman" panose="02020603050405020304" pitchFamily="18" charset="0"/>
              </a:rPr>
              <a:t>Geo-tagged photos</a:t>
            </a:r>
          </a:p>
          <a:p>
            <a:pPr lvl="2" algn="just"/>
            <a:r>
              <a:rPr lang="en-PH" sz="2200" dirty="0">
                <a:latin typeface="Times New Roman" panose="02020603050405020304" pitchFamily="18" charset="0"/>
                <a:cs typeface="Times New Roman" panose="02020603050405020304" pitchFamily="18" charset="0"/>
              </a:rPr>
              <a:t>most recent BIR zonal value of the commercial zone within the Barangay, or the nearest and adjacent barangay within the Municipality Metes and bounds of the FLAgT area, defined by the technical description and final map at a scale of 1:20,000 and geo-referenced to the Philippine Reference System (PRS 92). </a:t>
            </a:r>
            <a:endParaRPr lang="en-PH" sz="2200" i="1" dirty="0">
              <a:latin typeface="Times New Roman" panose="02020603050405020304" pitchFamily="18" charset="0"/>
              <a:cs typeface="Times New Roman" panose="02020603050405020304" pitchFamily="18" charset="0"/>
            </a:endParaRPr>
          </a:p>
          <a:p>
            <a:pPr marL="0" indent="0" algn="just">
              <a:buNone/>
            </a:pPr>
            <a:endParaRPr lang="en-PH" sz="1800" dirty="0">
              <a:latin typeface="Calibri" panose="020F0502020204030204" pitchFamily="34" charset="0"/>
              <a:cs typeface="Calibri" panose="020F0502020204030204" pitchFamily="34" charset="0"/>
            </a:endParaRPr>
          </a:p>
        </p:txBody>
      </p:sp>
      <p:sp>
        <p:nvSpPr>
          <p:cNvPr id="4" name="Title 1">
            <a:extLst>
              <a:ext uri="{FF2B5EF4-FFF2-40B4-BE49-F238E27FC236}">
                <a16:creationId xmlns="" xmlns:a16="http://schemas.microsoft.com/office/drawing/2014/main" id="{A6442DFE-83DF-4B60-89BA-5D5A779FE361}"/>
              </a:ext>
            </a:extLst>
          </p:cNvPr>
          <p:cNvSpPr txBox="1">
            <a:spLocks/>
          </p:cNvSpPr>
          <p:nvPr/>
        </p:nvSpPr>
        <p:spPr>
          <a:xfrm>
            <a:off x="838200" y="-920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PH" sz="2800" dirty="0"/>
              <a:t>List of Requirements for FLAgT Application</a:t>
            </a:r>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1391900" y="6038850"/>
            <a:ext cx="676275" cy="679815"/>
          </a:xfrm>
          <a:prstGeom prst="rect">
            <a:avLst/>
          </a:prstGeom>
          <a:noFill/>
        </p:spPr>
      </p:pic>
    </p:spTree>
    <p:extLst>
      <p:ext uri="{BB962C8B-B14F-4D97-AF65-F5344CB8AC3E}">
        <p14:creationId xmlns:p14="http://schemas.microsoft.com/office/powerpoint/2010/main" val="40564581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16A260B4-CE58-48BF-9F99-139FA4554D30}"/>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PH" sz="3200" dirty="0"/>
              <a:t>List of Requirements for FLAgT Application</a:t>
            </a:r>
          </a:p>
        </p:txBody>
      </p:sp>
      <p:sp>
        <p:nvSpPr>
          <p:cNvPr id="3" name="Content Placeholder 2">
            <a:extLst>
              <a:ext uri="{FF2B5EF4-FFF2-40B4-BE49-F238E27FC236}">
                <a16:creationId xmlns="" xmlns:a16="http://schemas.microsoft.com/office/drawing/2014/main" id="{DCE4939F-2B67-4AFE-93FD-992A6C7D005F}"/>
              </a:ext>
            </a:extLst>
          </p:cNvPr>
          <p:cNvSpPr>
            <a:spLocks noGrp="1"/>
          </p:cNvSpPr>
          <p:nvPr>
            <p:ph idx="1"/>
          </p:nvPr>
        </p:nvSpPr>
        <p:spPr>
          <a:xfrm>
            <a:off x="333375" y="1663700"/>
            <a:ext cx="10515600" cy="4667250"/>
          </a:xfrm>
        </p:spPr>
        <p:txBody>
          <a:bodyPr>
            <a:noAutofit/>
          </a:bodyPr>
          <a:lstStyle/>
          <a:p>
            <a:pPr marL="0" indent="0" algn="just">
              <a:buNone/>
            </a:pPr>
            <a:r>
              <a:rPr lang="en-PH" sz="2200" u="sng" dirty="0">
                <a:latin typeface="Times New Roman" panose="02020603050405020304" pitchFamily="18" charset="0"/>
                <a:cs typeface="Times New Roman" panose="02020603050405020304" pitchFamily="18" charset="0"/>
              </a:rPr>
              <a:t>UPON ISSUANCE OF FLAgT</a:t>
            </a:r>
            <a:r>
              <a:rPr lang="en-PH" sz="2200" dirty="0">
                <a:latin typeface="Times New Roman" panose="02020603050405020304" pitchFamily="18" charset="0"/>
                <a:cs typeface="Times New Roman" panose="02020603050405020304" pitchFamily="18" charset="0"/>
              </a:rPr>
              <a:t>:</a:t>
            </a:r>
          </a:p>
          <a:p>
            <a:pPr marL="0" lvl="0" indent="0" algn="just">
              <a:buNone/>
            </a:pPr>
            <a:r>
              <a:rPr lang="en-PH" sz="2200" dirty="0">
                <a:latin typeface="Times New Roman" panose="02020603050405020304" pitchFamily="18" charset="0"/>
                <a:cs typeface="Times New Roman" panose="02020603050405020304" pitchFamily="18" charset="0"/>
              </a:rPr>
              <a:t>12. Environmental Compliance Certificate (ECC) issued by the Environmental </a:t>
            </a:r>
          </a:p>
          <a:p>
            <a:pPr marL="0" lvl="0" indent="0" algn="just">
              <a:buNone/>
            </a:pPr>
            <a:r>
              <a:rPr lang="en-PH" sz="2200" dirty="0">
                <a:latin typeface="Times New Roman" panose="02020603050405020304" pitchFamily="18" charset="0"/>
                <a:cs typeface="Times New Roman" panose="02020603050405020304" pitchFamily="18" charset="0"/>
              </a:rPr>
              <a:t>      Management Bureau of DENR (prior to conduct of any activity in the area);</a:t>
            </a:r>
          </a:p>
          <a:p>
            <a:pPr marL="0" lvl="0" indent="0" algn="just">
              <a:buNone/>
            </a:pPr>
            <a:endParaRPr lang="en-PH" sz="2200" i="1" dirty="0">
              <a:latin typeface="Times New Roman" panose="02020603050405020304" pitchFamily="18" charset="0"/>
              <a:cs typeface="Times New Roman" panose="02020603050405020304" pitchFamily="18" charset="0"/>
            </a:endParaRPr>
          </a:p>
          <a:p>
            <a:pPr marL="0" lvl="0" indent="0" algn="just">
              <a:buNone/>
            </a:pPr>
            <a:r>
              <a:rPr lang="en-PH" sz="2200" dirty="0">
                <a:latin typeface="Times New Roman" panose="02020603050405020304" pitchFamily="18" charset="0"/>
                <a:cs typeface="Times New Roman" panose="02020603050405020304" pitchFamily="18" charset="0"/>
              </a:rPr>
              <a:t>13. Performance bond which is twice the annual rental or users fee as the case maybe, but  </a:t>
            </a:r>
          </a:p>
          <a:p>
            <a:pPr marL="0" lvl="0" indent="0" algn="just">
              <a:buNone/>
            </a:pPr>
            <a:r>
              <a:rPr lang="en-PH" sz="2200" dirty="0">
                <a:latin typeface="Times New Roman" panose="02020603050405020304" pitchFamily="18" charset="0"/>
                <a:cs typeface="Times New Roman" panose="02020603050405020304" pitchFamily="18" charset="0"/>
              </a:rPr>
              <a:t>      not less than P10,000. Provided, that 50% of the computed bond deposit shall be posted  </a:t>
            </a:r>
          </a:p>
          <a:p>
            <a:pPr marL="0" lvl="0" indent="0" algn="just">
              <a:buNone/>
            </a:pPr>
            <a:r>
              <a:rPr lang="en-PH" sz="2200" dirty="0">
                <a:latin typeface="Times New Roman" panose="02020603050405020304" pitchFamily="18" charset="0"/>
                <a:cs typeface="Times New Roman" panose="02020603050405020304" pitchFamily="18" charset="0"/>
              </a:rPr>
              <a:t>      in CASH and the balance in the form of surety bond with a duration of five (5) years  </a:t>
            </a:r>
          </a:p>
          <a:p>
            <a:pPr marL="0" lvl="0" indent="0" algn="just">
              <a:buNone/>
            </a:pPr>
            <a:r>
              <a:rPr lang="en-PH" sz="2200" dirty="0">
                <a:latin typeface="Times New Roman" panose="02020603050405020304" pitchFamily="18" charset="0"/>
                <a:cs typeface="Times New Roman" panose="02020603050405020304" pitchFamily="18" charset="0"/>
              </a:rPr>
              <a:t>      renewable every five (5) years in case of a lease or management agreement or  </a:t>
            </a:r>
          </a:p>
          <a:p>
            <a:pPr marL="0" lvl="0" indent="0" algn="just">
              <a:buNone/>
            </a:pPr>
            <a:r>
              <a:rPr lang="en-PH" sz="2200" dirty="0">
                <a:latin typeface="Times New Roman" panose="02020603050405020304" pitchFamily="18" charset="0"/>
                <a:cs typeface="Times New Roman" panose="02020603050405020304" pitchFamily="18" charset="0"/>
              </a:rPr>
              <a:t>      coterminous to a permit. Provided, further, that the face value of the surety bond shall be </a:t>
            </a:r>
          </a:p>
          <a:p>
            <a:pPr marL="0" lvl="0" indent="0" algn="just">
              <a:buNone/>
            </a:pPr>
            <a:r>
              <a:rPr lang="en-PH" sz="2200" dirty="0">
                <a:latin typeface="Times New Roman" panose="02020603050405020304" pitchFamily="18" charset="0"/>
                <a:cs typeface="Times New Roman" panose="02020603050405020304" pitchFamily="18" charset="0"/>
              </a:rPr>
              <a:t>      increased by 25%. (</a:t>
            </a:r>
            <a:r>
              <a:rPr lang="en-PH" sz="2200" i="1" dirty="0">
                <a:latin typeface="Times New Roman" panose="02020603050405020304" pitchFamily="18" charset="0"/>
                <a:cs typeface="Times New Roman" panose="02020603050405020304" pitchFamily="18" charset="0"/>
              </a:rPr>
              <a:t>DAO No. 2004-16 Section C Item 10) </a:t>
            </a:r>
            <a:r>
              <a:rPr lang="en-PH" sz="2200" dirty="0">
                <a:latin typeface="Times New Roman" panose="02020603050405020304" pitchFamily="18" charset="0"/>
                <a:cs typeface="Times New Roman" panose="02020603050405020304" pitchFamily="18" charset="0"/>
              </a:rPr>
              <a:t>The performance bond shall </a:t>
            </a:r>
          </a:p>
          <a:p>
            <a:pPr marL="0" lvl="0" indent="0" algn="just">
              <a:buNone/>
            </a:pPr>
            <a:r>
              <a:rPr lang="en-PH" sz="2200" dirty="0">
                <a:latin typeface="Times New Roman" panose="02020603050405020304" pitchFamily="18" charset="0"/>
                <a:cs typeface="Times New Roman" panose="02020603050405020304" pitchFamily="18" charset="0"/>
              </a:rPr>
              <a:t>      be posted within thirty (30) days upon issuance of the FLAgT. </a:t>
            </a:r>
          </a:p>
          <a:p>
            <a:pPr marL="0" indent="0" algn="just">
              <a:buNone/>
            </a:pPr>
            <a:endParaRPr lang="en-PH" dirty="0"/>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877550" y="5844012"/>
            <a:ext cx="828675" cy="833013"/>
          </a:xfrm>
          <a:prstGeom prst="rect">
            <a:avLst/>
          </a:prstGeom>
          <a:noFill/>
        </p:spPr>
      </p:pic>
    </p:spTree>
    <p:extLst>
      <p:ext uri="{BB962C8B-B14F-4D97-AF65-F5344CB8AC3E}">
        <p14:creationId xmlns:p14="http://schemas.microsoft.com/office/powerpoint/2010/main" val="2583750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Share</a:t>
            </a:r>
            <a:endParaRPr lang="en-PH" dirty="0"/>
          </a:p>
        </p:txBody>
      </p:sp>
      <p:sp>
        <p:nvSpPr>
          <p:cNvPr id="3" name="Content Placeholder 2"/>
          <p:cNvSpPr>
            <a:spLocks noGrp="1"/>
          </p:cNvSpPr>
          <p:nvPr>
            <p:ph idx="1"/>
          </p:nvPr>
        </p:nvSpPr>
        <p:spPr/>
        <p:txBody>
          <a:bodyPr>
            <a:normAutofit/>
          </a:bodyPr>
          <a:lstStyle/>
          <a:p>
            <a:pPr lvl="0"/>
            <a:r>
              <a:rPr lang="en-PH" dirty="0">
                <a:latin typeface="Calibri" panose="020F0502020204030204" pitchFamily="34" charset="0"/>
                <a:cs typeface="Calibri" panose="020F0502020204030204" pitchFamily="34" charset="0"/>
              </a:rPr>
              <a:t>Five percent (5%) per annum of the value of the land based on the most recent BIR zonal value of the commercial zone within the barangay, or the nearest and adjacent barangay within the municipality.</a:t>
            </a:r>
          </a:p>
          <a:p>
            <a:pPr lvl="0"/>
            <a:r>
              <a:rPr lang="en-PH" dirty="0">
                <a:latin typeface="Calibri" panose="020F0502020204030204" pitchFamily="34" charset="0"/>
                <a:cs typeface="Calibri" panose="020F0502020204030204" pitchFamily="34" charset="0"/>
              </a:rPr>
              <a:t>The revaluation shall be undertaken every five (5) years thereafter. Failure to pay the user’s fee within the prescribed period shall be subject to surcharges of 8.33% monthly for late payment or 100% for one (1) year</a:t>
            </a:r>
            <a:r>
              <a:rPr lang="en-PH" b="1" i="1" dirty="0">
                <a:latin typeface="Calibri" panose="020F0502020204030204" pitchFamily="34" charset="0"/>
                <a:cs typeface="Calibri" panose="020F0502020204030204" pitchFamily="34" charset="0"/>
              </a:rPr>
              <a:t>. </a:t>
            </a:r>
            <a:endParaRPr lang="en-PH" dirty="0"/>
          </a:p>
        </p:txBody>
      </p:sp>
    </p:spTree>
    <p:extLst>
      <p:ext uri="{BB962C8B-B14F-4D97-AF65-F5344CB8AC3E}">
        <p14:creationId xmlns:p14="http://schemas.microsoft.com/office/powerpoint/2010/main" val="29641256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F7E44C47-BF28-4403-989A-FCC32443B344}"/>
              </a:ext>
            </a:extLst>
          </p:cNvPr>
          <p:cNvSpPr>
            <a:spLocks noGrp="1"/>
          </p:cNvSpPr>
          <p:nvPr>
            <p:ph type="title"/>
          </p:nvPr>
        </p:nvSpPr>
        <p:spPr/>
        <p:txBody>
          <a:bodyPr>
            <a:normAutofit/>
          </a:bodyPr>
          <a:lstStyle/>
          <a:p>
            <a:pPr algn="ctr"/>
            <a:r>
              <a:rPr lang="en-PH" b="1" dirty="0"/>
              <a:t>Approved/Existing FLAgT within MIMAROPA</a:t>
            </a:r>
          </a:p>
        </p:txBody>
      </p:sp>
      <p:graphicFrame>
        <p:nvGraphicFramePr>
          <p:cNvPr id="2" name="Table 1">
            <a:extLst>
              <a:ext uri="{FF2B5EF4-FFF2-40B4-BE49-F238E27FC236}">
                <a16:creationId xmlns="" xmlns:a16="http://schemas.microsoft.com/office/drawing/2014/main" id="{1FC8050F-7BC6-4059-A43A-EF32A66216E1}"/>
              </a:ext>
            </a:extLst>
          </p:cNvPr>
          <p:cNvGraphicFramePr>
            <a:graphicFrameLocks noGrp="1"/>
          </p:cNvGraphicFramePr>
          <p:nvPr>
            <p:extLst>
              <p:ext uri="{D42A27DB-BD31-4B8C-83A1-F6EECF244321}">
                <p14:modId xmlns:p14="http://schemas.microsoft.com/office/powerpoint/2010/main" val="3501851041"/>
              </p:ext>
            </p:extLst>
          </p:nvPr>
        </p:nvGraphicFramePr>
        <p:xfrm>
          <a:off x="2132668" y="1868957"/>
          <a:ext cx="6751273" cy="4288560"/>
        </p:xfrm>
        <a:graphic>
          <a:graphicData uri="http://schemas.openxmlformats.org/drawingml/2006/table">
            <a:tbl>
              <a:tblPr firstRow="1" bandRow="1">
                <a:tableStyleId>{46F890A9-2807-4EBB-B81D-B2AA78EC7F39}</a:tableStyleId>
              </a:tblPr>
              <a:tblGrid>
                <a:gridCol w="3835369">
                  <a:extLst>
                    <a:ext uri="{9D8B030D-6E8A-4147-A177-3AD203B41FA5}">
                      <a16:colId xmlns="" xmlns:a16="http://schemas.microsoft.com/office/drawing/2014/main" val="3516987270"/>
                    </a:ext>
                  </a:extLst>
                </a:gridCol>
                <a:gridCol w="1048803">
                  <a:extLst>
                    <a:ext uri="{9D8B030D-6E8A-4147-A177-3AD203B41FA5}">
                      <a16:colId xmlns="" xmlns:a16="http://schemas.microsoft.com/office/drawing/2014/main" val="1930715884"/>
                    </a:ext>
                  </a:extLst>
                </a:gridCol>
                <a:gridCol w="1867101">
                  <a:extLst>
                    <a:ext uri="{9D8B030D-6E8A-4147-A177-3AD203B41FA5}">
                      <a16:colId xmlns="" xmlns:a16="http://schemas.microsoft.com/office/drawing/2014/main" val="2503844972"/>
                    </a:ext>
                  </a:extLst>
                </a:gridCol>
              </a:tblGrid>
              <a:tr h="536070">
                <a:tc rowSpan="2">
                  <a:txBody>
                    <a:bodyPr/>
                    <a:lstStyle/>
                    <a:p>
                      <a:pPr algn="ctr"/>
                      <a:r>
                        <a:rPr lang="en-PH" dirty="0"/>
                        <a:t>PROVINCE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PH" dirty="0"/>
                        <a:t>FLAgT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PH" dirty="0"/>
                    </a:p>
                  </a:txBody>
                  <a:tcPr/>
                </a:tc>
                <a:extLst>
                  <a:ext uri="{0D108BD9-81ED-4DB2-BD59-A6C34878D82A}">
                    <a16:rowId xmlns="" xmlns:a16="http://schemas.microsoft.com/office/drawing/2014/main" val="1763022868"/>
                  </a:ext>
                </a:extLst>
              </a:tr>
              <a:tr h="536070">
                <a:tc vMerge="1">
                  <a:txBody>
                    <a:bodyPr/>
                    <a:lstStyle/>
                    <a:p>
                      <a:endParaRPr lang="en-PH" dirty="0"/>
                    </a:p>
                  </a:txBody>
                  <a:tcPr/>
                </a:tc>
                <a:tc>
                  <a:txBody>
                    <a:bodyPr/>
                    <a:lstStyle/>
                    <a:p>
                      <a:pPr algn="ctr"/>
                      <a:r>
                        <a:rPr lang="en-PH" b="1" dirty="0"/>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b="1" dirty="0"/>
                        <a:t>Area (has.)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07059244"/>
                  </a:ext>
                </a:extLst>
              </a:tr>
              <a:tr h="536070">
                <a:tc>
                  <a:txBody>
                    <a:bodyPr/>
                    <a:lstStyle/>
                    <a:p>
                      <a:r>
                        <a:rPr lang="en-PH" dirty="0"/>
                        <a:t>Occidental Mindoro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4.9500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644158071"/>
                  </a:ext>
                </a:extLst>
              </a:tr>
              <a:tr h="536070">
                <a:tc>
                  <a:txBody>
                    <a:bodyPr/>
                    <a:lstStyle/>
                    <a:p>
                      <a:r>
                        <a:rPr lang="en-PH" dirty="0"/>
                        <a:t>Oriental Mindoro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9950096"/>
                  </a:ext>
                </a:extLst>
              </a:tr>
              <a:tr h="536070">
                <a:tc>
                  <a:txBody>
                    <a:bodyPr/>
                    <a:lstStyle/>
                    <a:p>
                      <a:r>
                        <a:rPr lang="en-PH" dirty="0"/>
                        <a:t>Marinduque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10.2000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680066653"/>
                  </a:ext>
                </a:extLst>
              </a:tr>
              <a:tr h="536070">
                <a:tc>
                  <a:txBody>
                    <a:bodyPr/>
                    <a:lstStyle/>
                    <a:p>
                      <a:r>
                        <a:rPr lang="en-PH" dirty="0"/>
                        <a:t>Romblon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245847865"/>
                  </a:ext>
                </a:extLst>
              </a:tr>
              <a:tr h="536070">
                <a:tc>
                  <a:txBody>
                    <a:bodyPr/>
                    <a:lstStyle/>
                    <a:p>
                      <a:r>
                        <a:rPr lang="en-PH" dirty="0"/>
                        <a:t>Palawan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dirty="0"/>
                        <a:t>233.9563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914518943"/>
                  </a:ext>
                </a:extLst>
              </a:tr>
              <a:tr h="536070">
                <a:tc>
                  <a:txBody>
                    <a:bodyPr/>
                    <a:lstStyle/>
                    <a:p>
                      <a:pPr algn="r"/>
                      <a:r>
                        <a:rPr lang="en-PH" b="1" dirty="0"/>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b="1" dirty="0"/>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b="1" dirty="0"/>
                        <a:t>249.1063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761873733"/>
                  </a:ext>
                </a:extLst>
              </a:tr>
            </a:tbl>
          </a:graphicData>
        </a:graphic>
      </p:graphicFrame>
      <p:pic>
        <p:nvPicPr>
          <p:cNvPr id="4"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18030610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558800" y="970280"/>
          <a:ext cx="11252199" cy="4973320"/>
        </p:xfrm>
        <a:graphic>
          <a:graphicData uri="http://schemas.openxmlformats.org/drawingml/2006/table">
            <a:tbl>
              <a:tblPr firstRow="1" bandRow="1">
                <a:tableStyleId>{5C22544A-7EE6-4342-B048-85BDC9FD1C3A}</a:tableStyleId>
              </a:tblPr>
              <a:tblGrid>
                <a:gridCol w="647700">
                  <a:extLst>
                    <a:ext uri="{9D8B030D-6E8A-4147-A177-3AD203B41FA5}">
                      <a16:colId xmlns="" xmlns:a16="http://schemas.microsoft.com/office/drawing/2014/main" val="20000"/>
                    </a:ext>
                  </a:extLst>
                </a:gridCol>
                <a:gridCol w="2567214">
                  <a:extLst>
                    <a:ext uri="{9D8B030D-6E8A-4147-A177-3AD203B41FA5}">
                      <a16:colId xmlns="" xmlns:a16="http://schemas.microsoft.com/office/drawing/2014/main" val="20001"/>
                    </a:ext>
                  </a:extLst>
                </a:gridCol>
                <a:gridCol w="2487386">
                  <a:extLst>
                    <a:ext uri="{9D8B030D-6E8A-4147-A177-3AD203B41FA5}">
                      <a16:colId xmlns="" xmlns:a16="http://schemas.microsoft.com/office/drawing/2014/main" val="20002"/>
                    </a:ext>
                  </a:extLst>
                </a:gridCol>
                <a:gridCol w="1003300">
                  <a:extLst>
                    <a:ext uri="{9D8B030D-6E8A-4147-A177-3AD203B41FA5}">
                      <a16:colId xmlns="" xmlns:a16="http://schemas.microsoft.com/office/drawing/2014/main" val="20003"/>
                    </a:ext>
                  </a:extLst>
                </a:gridCol>
                <a:gridCol w="1331685">
                  <a:extLst>
                    <a:ext uri="{9D8B030D-6E8A-4147-A177-3AD203B41FA5}">
                      <a16:colId xmlns="" xmlns:a16="http://schemas.microsoft.com/office/drawing/2014/main" val="20004"/>
                    </a:ext>
                  </a:extLst>
                </a:gridCol>
                <a:gridCol w="1360715">
                  <a:extLst>
                    <a:ext uri="{9D8B030D-6E8A-4147-A177-3AD203B41FA5}">
                      <a16:colId xmlns="" xmlns:a16="http://schemas.microsoft.com/office/drawing/2014/main" val="20005"/>
                    </a:ext>
                  </a:extLst>
                </a:gridCol>
                <a:gridCol w="1854199">
                  <a:extLst>
                    <a:ext uri="{9D8B030D-6E8A-4147-A177-3AD203B41FA5}">
                      <a16:colId xmlns="" xmlns:a16="http://schemas.microsoft.com/office/drawing/2014/main" val="20006"/>
                    </a:ext>
                  </a:extLst>
                </a:gridCol>
              </a:tblGrid>
              <a:tr h="799460">
                <a:tc>
                  <a:txBody>
                    <a:bodyPr/>
                    <a:lstStyle/>
                    <a:p>
                      <a:pPr algn="ctr" fontAlgn="ctr"/>
                      <a:r>
                        <a:rPr lang="en-PH" sz="1200" b="1" i="0" u="none" strike="noStrike" dirty="0">
                          <a:solidFill>
                            <a:schemeClr val="bg1"/>
                          </a:solidFill>
                          <a:latin typeface="Arial Narrow"/>
                        </a:rPr>
                        <a:t> </a:t>
                      </a:r>
                    </a:p>
                  </a:txBody>
                  <a:tcPr marL="9525" marR="9525" marT="9525" marB="0" anchor="ctr"/>
                </a:tc>
                <a:tc>
                  <a:txBody>
                    <a:bodyPr/>
                    <a:lstStyle/>
                    <a:p>
                      <a:pPr algn="ctr" rtl="0" fontAlgn="ctr"/>
                      <a:r>
                        <a:rPr lang="en-PH" sz="1200" b="1" i="0" u="none" strike="noStrike" dirty="0">
                          <a:solidFill>
                            <a:schemeClr val="bg1"/>
                          </a:solidFill>
                          <a:latin typeface="Calibri"/>
                        </a:rPr>
                        <a:t>NAME OF ESTABLISHMENT &amp; HOLDER </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LOCATION</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AREA (SQ.M.)</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DATE OF ISSUANCE</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DATE OF EXPIRATION</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GOVERNMENT SHARE (Based on Contract)</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extLst>
                  <a:ext uri="{0D108BD9-81ED-4DB2-BD59-A6C34878D82A}">
                    <a16:rowId xmlns="" xmlns:a16="http://schemas.microsoft.com/office/drawing/2014/main" val="10000"/>
                  </a:ext>
                </a:extLst>
              </a:tr>
              <a:tr h="417386">
                <a:tc>
                  <a:txBody>
                    <a:bodyPr/>
                    <a:lstStyle/>
                    <a:p>
                      <a:pPr algn="ctr" rtl="0" fontAlgn="ctr"/>
                      <a:r>
                        <a:rPr lang="en-PH" sz="1200" b="0" i="0" u="none" strike="noStrike">
                          <a:solidFill>
                            <a:srgbClr val="000000"/>
                          </a:solidFill>
                          <a:latin typeface="Calibri"/>
                        </a:rPr>
                        <a:t>1</a:t>
                      </a:r>
                    </a:p>
                  </a:txBody>
                  <a:tcPr marL="9525" marR="9525" marT="9525" marB="0" anchor="ctr"/>
                </a:tc>
                <a:tc>
                  <a:txBody>
                    <a:bodyPr/>
                    <a:lstStyle/>
                    <a:p>
                      <a:pPr algn="l" rtl="0" fontAlgn="ctr"/>
                      <a:r>
                        <a:rPr lang="en-PH" sz="1200" b="0" i="0" u="none" strike="noStrike">
                          <a:solidFill>
                            <a:srgbClr val="000000"/>
                          </a:solidFill>
                          <a:latin typeface="Calibri"/>
                        </a:rPr>
                        <a:t>Club Paradise - Euro Pacific Resorts, Inc.</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l" rtl="0" fontAlgn="ctr"/>
                      <a:r>
                        <a:rPr lang="en-PH" sz="1200" b="0" i="0" u="none" strike="noStrike" dirty="0" err="1">
                          <a:solidFill>
                            <a:srgbClr val="000000"/>
                          </a:solidFill>
                          <a:latin typeface="Calibri"/>
                        </a:rPr>
                        <a:t>Dimakya</a:t>
                      </a:r>
                      <a:r>
                        <a:rPr lang="en-PH" sz="1200" b="0" i="0" u="none" strike="noStrike" dirty="0">
                          <a:solidFill>
                            <a:srgbClr val="000000"/>
                          </a:solidFill>
                          <a:latin typeface="Calibri"/>
                        </a:rPr>
                        <a:t> Island, </a:t>
                      </a:r>
                      <a:r>
                        <a:rPr lang="en-PH" sz="1200" b="0" i="0" u="none" strike="noStrike" dirty="0" err="1">
                          <a:solidFill>
                            <a:srgbClr val="000000"/>
                          </a:solidFill>
                          <a:latin typeface="Calibri"/>
                        </a:rPr>
                        <a:t>Barangay</a:t>
                      </a:r>
                      <a:r>
                        <a:rPr lang="en-PH" sz="1200" b="0" i="0" u="none" strike="noStrike" dirty="0">
                          <a:solidFill>
                            <a:srgbClr val="000000"/>
                          </a:solidFill>
                          <a:latin typeface="Calibri"/>
                        </a:rPr>
                        <a:t> San Jose, </a:t>
                      </a:r>
                      <a:r>
                        <a:rPr lang="en-PH" sz="1200" b="0" i="0" u="none" strike="noStrike" dirty="0" err="1">
                          <a:solidFill>
                            <a:srgbClr val="000000"/>
                          </a:solidFill>
                          <a:latin typeface="Calibri"/>
                        </a:rPr>
                        <a:t>Coron</a:t>
                      </a:r>
                      <a:r>
                        <a:rPr lang="en-PH" sz="1200" b="0" i="0" u="none" strike="noStrike" dirty="0">
                          <a:solidFill>
                            <a:srgbClr val="000000"/>
                          </a:solidFill>
                          <a:latin typeface="Calibri"/>
                        </a:rPr>
                        <a:t>, Palawan</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r" rtl="0" fontAlgn="ctr"/>
                      <a:r>
                        <a:rPr lang="en-PH" sz="1200" b="0" i="0" u="none" strike="noStrike" dirty="0">
                          <a:solidFill>
                            <a:srgbClr val="000000"/>
                          </a:solidFill>
                          <a:latin typeface="Calibri"/>
                        </a:rPr>
                        <a:t>140,000</a:t>
                      </a:r>
                    </a:p>
                  </a:txBody>
                  <a:tcPr marL="9525" marR="9525" marT="9525" marB="0" anchor="ctr"/>
                </a:tc>
                <a:tc>
                  <a:txBody>
                    <a:bodyPr/>
                    <a:lstStyle/>
                    <a:p>
                      <a:pPr algn="ctr" rtl="0" fontAlgn="ctr"/>
                      <a:r>
                        <a:rPr lang="en-PH" sz="1200" b="0" i="0" u="none" strike="noStrike" dirty="0">
                          <a:solidFill>
                            <a:srgbClr val="000000"/>
                          </a:solidFill>
                          <a:latin typeface="Calibri"/>
                        </a:rPr>
                        <a:t>12/16/2004</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ctr" rtl="0" fontAlgn="ctr"/>
                      <a:r>
                        <a:rPr lang="en-PH" sz="1200" b="0" i="0" u="none" strike="noStrike" dirty="0">
                          <a:solidFill>
                            <a:srgbClr val="000000"/>
                          </a:solidFill>
                          <a:latin typeface="Calibri"/>
                        </a:rPr>
                        <a:t>12/31/2029</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217,825.12</a:t>
                      </a:r>
                    </a:p>
                  </a:txBody>
                  <a:tcPr marL="9525" marR="9525" marT="9525" marB="0" anchor="ctr"/>
                </a:tc>
                <a:extLst>
                  <a:ext uri="{0D108BD9-81ED-4DB2-BD59-A6C34878D82A}">
                    <a16:rowId xmlns="" xmlns:a16="http://schemas.microsoft.com/office/drawing/2014/main" val="10001"/>
                  </a:ext>
                </a:extLst>
              </a:tr>
              <a:tr h="417386">
                <a:tc>
                  <a:txBody>
                    <a:bodyPr/>
                    <a:lstStyle/>
                    <a:p>
                      <a:pPr algn="ctr" rtl="0" fontAlgn="ctr"/>
                      <a:r>
                        <a:rPr lang="en-PH" sz="1200" b="0" i="0" u="none" strike="noStrike">
                          <a:solidFill>
                            <a:srgbClr val="000000"/>
                          </a:solidFill>
                          <a:latin typeface="Calibri"/>
                        </a:rPr>
                        <a:t>2</a:t>
                      </a:r>
                    </a:p>
                  </a:txBody>
                  <a:tcPr marL="9525" marR="9525" marT="9525" marB="0" anchor="ctr"/>
                </a:tc>
                <a:tc>
                  <a:txBody>
                    <a:bodyPr/>
                    <a:lstStyle/>
                    <a:p>
                      <a:pPr algn="l" rtl="0" fontAlgn="ctr"/>
                      <a:r>
                        <a:rPr lang="en-PH" sz="1200" b="0" i="0" u="none" strike="noStrike" dirty="0" err="1">
                          <a:solidFill>
                            <a:srgbClr val="000000"/>
                          </a:solidFill>
                          <a:latin typeface="Calibri"/>
                        </a:rPr>
                        <a:t>Bacuit</a:t>
                      </a:r>
                      <a:r>
                        <a:rPr lang="en-PH" sz="1200" b="0" i="0" u="none" strike="noStrike" dirty="0">
                          <a:solidFill>
                            <a:srgbClr val="000000"/>
                          </a:solidFill>
                          <a:latin typeface="Calibri"/>
                        </a:rPr>
                        <a:t> Bay Development Corporation</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l" rtl="0" fontAlgn="ctr"/>
                      <a:r>
                        <a:rPr lang="en-PH" sz="1200" b="0" i="0" u="none" strike="noStrike" dirty="0" err="1">
                          <a:solidFill>
                            <a:srgbClr val="000000"/>
                          </a:solidFill>
                          <a:latin typeface="Calibri"/>
                        </a:rPr>
                        <a:t>Apulit</a:t>
                      </a:r>
                      <a:r>
                        <a:rPr lang="en-PH" sz="1200" b="0" i="0" u="none" strike="noStrike" dirty="0">
                          <a:solidFill>
                            <a:srgbClr val="000000"/>
                          </a:solidFill>
                          <a:latin typeface="Calibri"/>
                        </a:rPr>
                        <a:t> Island, </a:t>
                      </a:r>
                      <a:r>
                        <a:rPr lang="en-PH" sz="1200" b="0" i="0" u="none" strike="noStrike" dirty="0" err="1">
                          <a:solidFill>
                            <a:srgbClr val="000000"/>
                          </a:solidFill>
                          <a:latin typeface="Calibri"/>
                        </a:rPr>
                        <a:t>Maytegued</a:t>
                      </a:r>
                      <a:r>
                        <a:rPr lang="en-PH" sz="1200" b="0" i="0" u="none" strike="noStrike" dirty="0">
                          <a:solidFill>
                            <a:srgbClr val="000000"/>
                          </a:solidFill>
                          <a:latin typeface="Calibri"/>
                        </a:rPr>
                        <a:t>, </a:t>
                      </a:r>
                      <a:r>
                        <a:rPr lang="en-PH" sz="1200" b="0" i="0" u="none" strike="noStrike" dirty="0" err="1">
                          <a:solidFill>
                            <a:srgbClr val="000000"/>
                          </a:solidFill>
                          <a:latin typeface="Calibri"/>
                        </a:rPr>
                        <a:t>Taytay</a:t>
                      </a:r>
                      <a:r>
                        <a:rPr lang="en-PH" sz="1200" b="0" i="0" u="none" strike="noStrike" dirty="0">
                          <a:solidFill>
                            <a:srgbClr val="000000"/>
                          </a:solidFill>
                          <a:latin typeface="Calibri"/>
                        </a:rPr>
                        <a:t>, Palawan</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r" rtl="0" fontAlgn="ctr"/>
                      <a:r>
                        <a:rPr lang="en-PH" sz="1200" b="0" i="0" u="none" strike="noStrike">
                          <a:solidFill>
                            <a:srgbClr val="000000"/>
                          </a:solidFill>
                          <a:latin typeface="Calibri"/>
                        </a:rPr>
                        <a:t>115,000</a:t>
                      </a:r>
                    </a:p>
                  </a:txBody>
                  <a:tcPr marL="9525" marR="9525" marT="9525" marB="0" anchor="ctr"/>
                </a:tc>
                <a:tc>
                  <a:txBody>
                    <a:bodyPr/>
                    <a:lstStyle/>
                    <a:p>
                      <a:pPr algn="ctr" rtl="0" fontAlgn="ctr"/>
                      <a:r>
                        <a:rPr lang="en-PH" sz="1200" b="0" i="0" u="none" strike="noStrike">
                          <a:solidFill>
                            <a:srgbClr val="000000"/>
                          </a:solidFill>
                          <a:latin typeface="Calibri"/>
                        </a:rPr>
                        <a:t>12/24/2004</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12/31/2029</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172,500.00</a:t>
                      </a:r>
                    </a:p>
                  </a:txBody>
                  <a:tcPr marL="9525" marR="9525" marT="9525" marB="0" anchor="ctr"/>
                </a:tc>
                <a:extLst>
                  <a:ext uri="{0D108BD9-81ED-4DB2-BD59-A6C34878D82A}">
                    <a16:rowId xmlns="" xmlns:a16="http://schemas.microsoft.com/office/drawing/2014/main" val="10002"/>
                  </a:ext>
                </a:extLst>
              </a:tr>
              <a:tr h="417386">
                <a:tc>
                  <a:txBody>
                    <a:bodyPr/>
                    <a:lstStyle/>
                    <a:p>
                      <a:pPr algn="ctr" rtl="0" fontAlgn="ctr"/>
                      <a:r>
                        <a:rPr lang="en-PH" sz="1200" b="0" i="0" u="none" strike="noStrike">
                          <a:solidFill>
                            <a:srgbClr val="000000"/>
                          </a:solidFill>
                          <a:latin typeface="Calibri"/>
                        </a:rPr>
                        <a:t>3</a:t>
                      </a:r>
                    </a:p>
                  </a:txBody>
                  <a:tcPr marL="9525" marR="9525" marT="9525" marB="0" anchor="ctr"/>
                </a:tc>
                <a:tc>
                  <a:txBody>
                    <a:bodyPr/>
                    <a:lstStyle/>
                    <a:p>
                      <a:pPr algn="l" rtl="0" fontAlgn="ctr"/>
                      <a:r>
                        <a:rPr lang="en-PH" sz="1200" b="0" i="0" u="none" strike="noStrike">
                          <a:solidFill>
                            <a:srgbClr val="000000"/>
                          </a:solidFill>
                          <a:latin typeface="Calibri"/>
                        </a:rPr>
                        <a:t>Bacuit Bay Development Corporation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l" rtl="0" fontAlgn="ctr"/>
                      <a:r>
                        <a:rPr lang="en-PH" sz="1200" b="0" i="0" u="none" strike="noStrike">
                          <a:solidFill>
                            <a:srgbClr val="000000"/>
                          </a:solidFill>
                          <a:latin typeface="Calibri"/>
                        </a:rPr>
                        <a:t>Apulit Island, Maytegued, Taytay, Palawan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r" rtl="0" fontAlgn="ctr"/>
                      <a:r>
                        <a:rPr lang="en-PH" sz="1200" b="0" i="0" u="none" strike="noStrike" dirty="0">
                          <a:solidFill>
                            <a:srgbClr val="000000"/>
                          </a:solidFill>
                          <a:latin typeface="Calibri"/>
                        </a:rPr>
                        <a:t>60,000</a:t>
                      </a:r>
                    </a:p>
                  </a:txBody>
                  <a:tcPr marL="9525" marR="9525" marT="9525" marB="0" anchor="ctr"/>
                </a:tc>
                <a:tc>
                  <a:txBody>
                    <a:bodyPr/>
                    <a:lstStyle/>
                    <a:p>
                      <a:pPr algn="ctr" rtl="0" fontAlgn="ctr"/>
                      <a:r>
                        <a:rPr lang="en-PH" sz="1200" b="0" i="0" u="none" strike="noStrike">
                          <a:solidFill>
                            <a:srgbClr val="000000"/>
                          </a:solidFill>
                          <a:latin typeface="Calibri"/>
                        </a:rPr>
                        <a:t>12/24/2004</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dirty="0">
                          <a:solidFill>
                            <a:srgbClr val="000000"/>
                          </a:solidFill>
                          <a:latin typeface="Calibri"/>
                        </a:rPr>
                        <a:t>12/31/2029</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90,000.00</a:t>
                      </a:r>
                    </a:p>
                  </a:txBody>
                  <a:tcPr marL="9525" marR="9525" marT="9525" marB="0" anchor="ctr"/>
                </a:tc>
                <a:extLst>
                  <a:ext uri="{0D108BD9-81ED-4DB2-BD59-A6C34878D82A}">
                    <a16:rowId xmlns="" xmlns:a16="http://schemas.microsoft.com/office/drawing/2014/main" val="10003"/>
                  </a:ext>
                </a:extLst>
              </a:tr>
              <a:tr h="417386">
                <a:tc>
                  <a:txBody>
                    <a:bodyPr/>
                    <a:lstStyle/>
                    <a:p>
                      <a:pPr algn="ctr" rtl="0" fontAlgn="ctr"/>
                      <a:r>
                        <a:rPr lang="en-PH" sz="1200" b="0" i="0" u="none" strike="noStrike">
                          <a:solidFill>
                            <a:srgbClr val="000000"/>
                          </a:solidFill>
                          <a:latin typeface="Calibri"/>
                        </a:rPr>
                        <a:t>4</a:t>
                      </a:r>
                    </a:p>
                  </a:txBody>
                  <a:tcPr marL="9525" marR="9525" marT="9525" marB="0" anchor="ctr"/>
                </a:tc>
                <a:tc>
                  <a:txBody>
                    <a:bodyPr/>
                    <a:lstStyle/>
                    <a:p>
                      <a:pPr algn="l" rtl="0" fontAlgn="ctr"/>
                      <a:r>
                        <a:rPr lang="en-PH" sz="1200" b="0" i="0" u="none" strike="noStrike">
                          <a:solidFill>
                            <a:srgbClr val="000000"/>
                          </a:solidFill>
                          <a:latin typeface="Calibri"/>
                        </a:rPr>
                        <a:t>Bacuit Bay Development Corporation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l" rtl="0" fontAlgn="ctr"/>
                      <a:r>
                        <a:rPr lang="en-PH" sz="1200" b="0" i="0" u="none" strike="noStrike">
                          <a:solidFill>
                            <a:srgbClr val="000000"/>
                          </a:solidFill>
                          <a:latin typeface="Calibri"/>
                        </a:rPr>
                        <a:t>Apulit Island, Maytegued, Taytay, Palawan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r" rtl="0" fontAlgn="ctr"/>
                      <a:r>
                        <a:rPr lang="en-PH" sz="1200" b="0" i="0" u="none" strike="noStrike" dirty="0">
                          <a:solidFill>
                            <a:srgbClr val="000000"/>
                          </a:solidFill>
                          <a:latin typeface="Calibri"/>
                        </a:rPr>
                        <a:t>18,100</a:t>
                      </a:r>
                    </a:p>
                  </a:txBody>
                  <a:tcPr marL="9525" marR="9525" marT="9525" marB="0" anchor="ctr"/>
                </a:tc>
                <a:tc>
                  <a:txBody>
                    <a:bodyPr/>
                    <a:lstStyle/>
                    <a:p>
                      <a:pPr algn="ctr" rtl="0" fontAlgn="ctr"/>
                      <a:r>
                        <a:rPr lang="en-PH" sz="1200" b="0" i="0" u="none" strike="noStrike">
                          <a:solidFill>
                            <a:srgbClr val="000000"/>
                          </a:solidFill>
                          <a:latin typeface="Calibri"/>
                        </a:rPr>
                        <a:t>12/24/2004</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12/31/2029</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27,150.00</a:t>
                      </a:r>
                    </a:p>
                  </a:txBody>
                  <a:tcPr marL="9525" marR="9525" marT="9525" marB="0" anchor="ctr"/>
                </a:tc>
                <a:extLst>
                  <a:ext uri="{0D108BD9-81ED-4DB2-BD59-A6C34878D82A}">
                    <a16:rowId xmlns="" xmlns:a16="http://schemas.microsoft.com/office/drawing/2014/main" val="10004"/>
                  </a:ext>
                </a:extLst>
              </a:tr>
              <a:tr h="417386">
                <a:tc>
                  <a:txBody>
                    <a:bodyPr/>
                    <a:lstStyle/>
                    <a:p>
                      <a:pPr algn="ctr" rtl="0" fontAlgn="ctr"/>
                      <a:r>
                        <a:rPr lang="en-PH" sz="1200" b="0" i="0" u="none" strike="noStrike">
                          <a:solidFill>
                            <a:srgbClr val="000000"/>
                          </a:solidFill>
                          <a:latin typeface="Calibri"/>
                        </a:rPr>
                        <a:t>5</a:t>
                      </a:r>
                    </a:p>
                  </a:txBody>
                  <a:tcPr marL="9525" marR="9525" marT="9525" marB="0" anchor="ctr"/>
                </a:tc>
                <a:tc>
                  <a:txBody>
                    <a:bodyPr/>
                    <a:lstStyle/>
                    <a:p>
                      <a:pPr algn="l" rtl="0" fontAlgn="ctr"/>
                      <a:r>
                        <a:rPr lang="en-PH" sz="1200" b="0" i="0" u="none" strike="noStrike">
                          <a:solidFill>
                            <a:srgbClr val="000000"/>
                          </a:solidFill>
                          <a:latin typeface="Calibri"/>
                        </a:rPr>
                        <a:t>Besaga Beach Front Bed and Breakfast – Ms. Emelie L. Besaga</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l" rtl="0" fontAlgn="ctr"/>
                      <a:r>
                        <a:rPr lang="en-PH" sz="1200" b="0" i="0" u="none" strike="noStrike" dirty="0">
                          <a:solidFill>
                            <a:srgbClr val="000000"/>
                          </a:solidFill>
                          <a:latin typeface="Calibri"/>
                        </a:rPr>
                        <a:t>Port Barton, San Vicente, Palawan</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r" rtl="0" fontAlgn="ctr"/>
                      <a:r>
                        <a:rPr lang="en-PH" sz="1200" b="0" i="0" u="none" strike="noStrike" dirty="0">
                          <a:solidFill>
                            <a:srgbClr val="000000"/>
                          </a:solidFill>
                          <a:latin typeface="Calibri"/>
                        </a:rPr>
                        <a:t>14,000</a:t>
                      </a:r>
                    </a:p>
                  </a:txBody>
                  <a:tcPr marL="9525" marR="9525" marT="9525" marB="0" anchor="ctr"/>
                </a:tc>
                <a:tc>
                  <a:txBody>
                    <a:bodyPr/>
                    <a:lstStyle/>
                    <a:p>
                      <a:pPr algn="ctr" rtl="0" fontAlgn="ctr"/>
                      <a:r>
                        <a:rPr lang="en-PH" sz="1200" b="0" i="0" u="none" strike="noStrike">
                          <a:solidFill>
                            <a:srgbClr val="000000"/>
                          </a:solidFill>
                          <a:latin typeface="Calibri"/>
                        </a:rPr>
                        <a:t>11/23/2005</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11/30/2030</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1,575.00</a:t>
                      </a:r>
                    </a:p>
                  </a:txBody>
                  <a:tcPr marL="9525" marR="9525" marT="9525" marB="0" anchor="ctr"/>
                </a:tc>
                <a:extLst>
                  <a:ext uri="{0D108BD9-81ED-4DB2-BD59-A6C34878D82A}">
                    <a16:rowId xmlns="" xmlns:a16="http://schemas.microsoft.com/office/drawing/2014/main" val="10005"/>
                  </a:ext>
                </a:extLst>
              </a:tr>
              <a:tr h="417386">
                <a:tc>
                  <a:txBody>
                    <a:bodyPr/>
                    <a:lstStyle/>
                    <a:p>
                      <a:pPr algn="ctr" rtl="0" fontAlgn="ctr"/>
                      <a:r>
                        <a:rPr lang="en-PH" sz="1200" b="0" i="0" u="none" strike="noStrike">
                          <a:solidFill>
                            <a:srgbClr val="000000"/>
                          </a:solidFill>
                          <a:latin typeface="Calibri"/>
                        </a:rPr>
                        <a:t>6</a:t>
                      </a:r>
                    </a:p>
                  </a:txBody>
                  <a:tcPr marL="9525" marR="9525" marT="9525" marB="0" anchor="ctr"/>
                </a:tc>
                <a:tc>
                  <a:txBody>
                    <a:bodyPr/>
                    <a:lstStyle/>
                    <a:p>
                      <a:pPr algn="l" rtl="0" fontAlgn="ctr"/>
                      <a:r>
                        <a:rPr lang="en-PH" sz="1200" b="0" i="0" u="none" strike="noStrike" dirty="0">
                          <a:solidFill>
                            <a:srgbClr val="000000"/>
                          </a:solidFill>
                          <a:latin typeface="Calibri"/>
                        </a:rPr>
                        <a:t>Ten Knots Philippines, Inc. (Ten Knots Development Corporation)</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l" rtl="0" fontAlgn="ctr"/>
                      <a:r>
                        <a:rPr lang="es-ES" sz="1200" b="0" i="0" u="none" strike="noStrike">
                          <a:solidFill>
                            <a:srgbClr val="000000"/>
                          </a:solidFill>
                          <a:latin typeface="Calibri"/>
                        </a:rPr>
                        <a:t>Miniloc Island, Barangay Bebeladan, El Nido, Palawan</a:t>
                      </a:r>
                      <a:r>
                        <a:rPr lang="es-ES" sz="1200" b="0" i="0" u="none" strike="noStrike">
                          <a:solidFill>
                            <a:srgbClr val="000000"/>
                          </a:solidFill>
                          <a:latin typeface="Arial Narrow"/>
                        </a:rPr>
                        <a:t> </a:t>
                      </a:r>
                      <a:endParaRPr lang="es-ES" sz="1200" b="0" i="0" u="none" strike="noStrike">
                        <a:solidFill>
                          <a:srgbClr val="000000"/>
                        </a:solidFill>
                        <a:latin typeface="Calibri"/>
                      </a:endParaRPr>
                    </a:p>
                  </a:txBody>
                  <a:tcPr marL="9525" marR="9525" marT="9525" marB="0" anchor="ctr"/>
                </a:tc>
                <a:tc>
                  <a:txBody>
                    <a:bodyPr/>
                    <a:lstStyle/>
                    <a:p>
                      <a:pPr algn="r" rtl="0" fontAlgn="ctr"/>
                      <a:r>
                        <a:rPr lang="en-PH" sz="1200" b="0" i="0" u="none" strike="noStrike">
                          <a:solidFill>
                            <a:srgbClr val="000000"/>
                          </a:solidFill>
                          <a:latin typeface="Calibri"/>
                        </a:rPr>
                        <a:t>48,700</a:t>
                      </a:r>
                    </a:p>
                  </a:txBody>
                  <a:tcPr marL="9525" marR="9525" marT="9525" marB="0" anchor="ctr"/>
                </a:tc>
                <a:tc>
                  <a:txBody>
                    <a:bodyPr/>
                    <a:lstStyle/>
                    <a:p>
                      <a:pPr algn="ctr" rtl="0" fontAlgn="ctr"/>
                      <a:r>
                        <a:rPr lang="en-PH" sz="1200" b="0" i="0" u="none" strike="noStrike">
                          <a:solidFill>
                            <a:srgbClr val="000000"/>
                          </a:solidFill>
                          <a:latin typeface="Calibri"/>
                        </a:rPr>
                        <a:t>11/23/2005</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dirty="0">
                          <a:solidFill>
                            <a:srgbClr val="000000"/>
                          </a:solidFill>
                          <a:latin typeface="Calibri"/>
                        </a:rPr>
                        <a:t>11/30/2030</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73,050.00</a:t>
                      </a:r>
                    </a:p>
                  </a:txBody>
                  <a:tcPr marL="9525" marR="9525" marT="9525" marB="0" anchor="ctr"/>
                </a:tc>
                <a:extLst>
                  <a:ext uri="{0D108BD9-81ED-4DB2-BD59-A6C34878D82A}">
                    <a16:rowId xmlns="" xmlns:a16="http://schemas.microsoft.com/office/drawing/2014/main" val="10006"/>
                  </a:ext>
                </a:extLst>
              </a:tr>
              <a:tr h="417386">
                <a:tc>
                  <a:txBody>
                    <a:bodyPr/>
                    <a:lstStyle/>
                    <a:p>
                      <a:pPr algn="ctr" rtl="0" fontAlgn="ctr"/>
                      <a:r>
                        <a:rPr lang="en-PH" sz="1200" b="0" i="0" u="none" strike="noStrike">
                          <a:solidFill>
                            <a:srgbClr val="000000"/>
                          </a:solidFill>
                          <a:latin typeface="Calibri"/>
                        </a:rPr>
                        <a:t>7</a:t>
                      </a:r>
                    </a:p>
                  </a:txBody>
                  <a:tcPr marL="9525" marR="9525" marT="9525" marB="0" anchor="ctr"/>
                </a:tc>
                <a:tc>
                  <a:txBody>
                    <a:bodyPr/>
                    <a:lstStyle/>
                    <a:p>
                      <a:pPr algn="l" rtl="0" fontAlgn="ctr"/>
                      <a:r>
                        <a:rPr lang="en-PH" sz="1200" b="0" i="0" u="none" strike="noStrike">
                          <a:solidFill>
                            <a:srgbClr val="000000"/>
                          </a:solidFill>
                          <a:latin typeface="Calibri"/>
                        </a:rPr>
                        <a:t>Winther's, Inc.</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l" rtl="0" fontAlgn="ctr"/>
                      <a:r>
                        <a:rPr lang="en-PH" sz="1200" b="0" i="0" u="none" strike="noStrike">
                          <a:solidFill>
                            <a:srgbClr val="000000"/>
                          </a:solidFill>
                          <a:latin typeface="Calibri"/>
                        </a:rPr>
                        <a:t>Popototan Island, Barangay Maglalambay, Busuanga, Palawan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r" rtl="0" fontAlgn="ctr"/>
                      <a:r>
                        <a:rPr lang="en-PH" sz="1200" b="0" i="0" u="none" strike="noStrike">
                          <a:solidFill>
                            <a:srgbClr val="000000"/>
                          </a:solidFill>
                          <a:latin typeface="Calibri"/>
                        </a:rPr>
                        <a:t>10,000</a:t>
                      </a:r>
                    </a:p>
                  </a:txBody>
                  <a:tcPr marL="9525" marR="9525" marT="9525" marB="0" anchor="ctr"/>
                </a:tc>
                <a:tc>
                  <a:txBody>
                    <a:bodyPr/>
                    <a:lstStyle/>
                    <a:p>
                      <a:pPr algn="ctr" rtl="0" fontAlgn="ctr"/>
                      <a:r>
                        <a:rPr lang="en-PH" sz="1200" b="0" i="0" u="none" strike="noStrike">
                          <a:solidFill>
                            <a:srgbClr val="000000"/>
                          </a:solidFill>
                          <a:latin typeface="Calibri"/>
                        </a:rPr>
                        <a:t>11/23/2005</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11/30/2030</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1,125.00</a:t>
                      </a:r>
                    </a:p>
                  </a:txBody>
                  <a:tcPr marL="9525" marR="9525" marT="9525" marB="0" anchor="ctr"/>
                </a:tc>
                <a:extLst>
                  <a:ext uri="{0D108BD9-81ED-4DB2-BD59-A6C34878D82A}">
                    <a16:rowId xmlns="" xmlns:a16="http://schemas.microsoft.com/office/drawing/2014/main" val="10007"/>
                  </a:ext>
                </a:extLst>
              </a:tr>
              <a:tr h="417386">
                <a:tc>
                  <a:txBody>
                    <a:bodyPr/>
                    <a:lstStyle/>
                    <a:p>
                      <a:pPr algn="ctr" rtl="0" fontAlgn="ctr"/>
                      <a:r>
                        <a:rPr lang="en-PH" sz="1200" b="0" i="0" u="none" strike="noStrike" dirty="0">
                          <a:solidFill>
                            <a:srgbClr val="000000"/>
                          </a:solidFill>
                          <a:latin typeface="Calibri"/>
                        </a:rPr>
                        <a:t>8</a:t>
                      </a:r>
                    </a:p>
                  </a:txBody>
                  <a:tcPr marL="9525" marR="9525" marT="9525" marB="0" anchor="ctr"/>
                </a:tc>
                <a:tc>
                  <a:txBody>
                    <a:bodyPr/>
                    <a:lstStyle/>
                    <a:p>
                      <a:pPr algn="l" rtl="0" fontAlgn="ctr"/>
                      <a:r>
                        <a:rPr lang="en-PH" sz="1200" b="0" i="0" u="none" strike="noStrike" dirty="0">
                          <a:solidFill>
                            <a:srgbClr val="000000"/>
                          </a:solidFill>
                          <a:latin typeface="Calibri"/>
                        </a:rPr>
                        <a:t>Ten Knots Philippines, Inc. (Ten Knots Development Corporation)</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l" rtl="0" fontAlgn="ctr"/>
                      <a:r>
                        <a:rPr lang="en-PH" sz="1200" b="0" i="0" u="none" strike="noStrike">
                          <a:solidFill>
                            <a:srgbClr val="000000"/>
                          </a:solidFill>
                          <a:latin typeface="Calibri"/>
                        </a:rPr>
                        <a:t>Lagen Island, Barangay Aberawan, El Nido, Palawan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r" rtl="0" fontAlgn="ctr"/>
                      <a:r>
                        <a:rPr lang="en-PH" sz="1200" b="0" i="0" u="none" strike="noStrike">
                          <a:solidFill>
                            <a:srgbClr val="000000"/>
                          </a:solidFill>
                          <a:latin typeface="Calibri"/>
                        </a:rPr>
                        <a:t>50,000</a:t>
                      </a:r>
                    </a:p>
                  </a:txBody>
                  <a:tcPr marL="9525" marR="9525" marT="9525" marB="0" anchor="ctr"/>
                </a:tc>
                <a:tc>
                  <a:txBody>
                    <a:bodyPr/>
                    <a:lstStyle/>
                    <a:p>
                      <a:pPr algn="ctr" rtl="0" fontAlgn="ctr"/>
                      <a:r>
                        <a:rPr lang="en-PH" sz="1200" b="0" i="0" u="none" strike="noStrike">
                          <a:solidFill>
                            <a:srgbClr val="000000"/>
                          </a:solidFill>
                          <a:latin typeface="Calibri"/>
                        </a:rPr>
                        <a:t>12/27/2005</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12/30/2030</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dirty="0">
                          <a:solidFill>
                            <a:srgbClr val="000000"/>
                          </a:solidFill>
                          <a:latin typeface="Calibri"/>
                        </a:rPr>
                        <a:t>75,000.00</a:t>
                      </a:r>
                    </a:p>
                  </a:txBody>
                  <a:tcPr marL="9525" marR="9525" marT="9525" marB="0" anchor="ctr"/>
                </a:tc>
                <a:extLst>
                  <a:ext uri="{0D108BD9-81ED-4DB2-BD59-A6C34878D82A}">
                    <a16:rowId xmlns="" xmlns:a16="http://schemas.microsoft.com/office/drawing/2014/main" val="10008"/>
                  </a:ext>
                </a:extLst>
              </a:tr>
              <a:tr h="417386">
                <a:tc>
                  <a:txBody>
                    <a:bodyPr/>
                    <a:lstStyle/>
                    <a:p>
                      <a:pPr algn="ctr" rtl="0" fontAlgn="ctr"/>
                      <a:r>
                        <a:rPr lang="en-PH" sz="1200" b="0" i="0" u="none" strike="noStrike">
                          <a:solidFill>
                            <a:srgbClr val="000000"/>
                          </a:solidFill>
                          <a:latin typeface="Calibri"/>
                        </a:rPr>
                        <a:t>9</a:t>
                      </a:r>
                    </a:p>
                  </a:txBody>
                  <a:tcPr marL="9525" marR="9525" marT="9525" marB="0" anchor="ctr"/>
                </a:tc>
                <a:tc>
                  <a:txBody>
                    <a:bodyPr/>
                    <a:lstStyle/>
                    <a:p>
                      <a:pPr algn="l" rtl="0" fontAlgn="ctr"/>
                      <a:r>
                        <a:rPr lang="en-PH" sz="1200" b="0" i="0" u="none" strike="noStrike">
                          <a:solidFill>
                            <a:srgbClr val="000000"/>
                          </a:solidFill>
                          <a:latin typeface="Calibri"/>
                        </a:rPr>
                        <a:t>Ten Knots Philippines, Inc. (Ten Knots Development Corporation)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l" rtl="0" fontAlgn="ctr"/>
                      <a:r>
                        <a:rPr lang="es-ES" sz="1200" b="0" i="0" u="none" strike="noStrike" dirty="0" err="1">
                          <a:solidFill>
                            <a:srgbClr val="000000"/>
                          </a:solidFill>
                          <a:latin typeface="Calibri"/>
                        </a:rPr>
                        <a:t>Pangulasian</a:t>
                      </a:r>
                      <a:r>
                        <a:rPr lang="es-ES" sz="1200" b="0" i="0" u="none" strike="noStrike" dirty="0">
                          <a:solidFill>
                            <a:srgbClr val="000000"/>
                          </a:solidFill>
                          <a:latin typeface="Calibri"/>
                        </a:rPr>
                        <a:t> </a:t>
                      </a:r>
                      <a:r>
                        <a:rPr lang="es-ES" sz="1200" b="0" i="0" u="none" strike="noStrike" dirty="0" err="1">
                          <a:solidFill>
                            <a:srgbClr val="000000"/>
                          </a:solidFill>
                          <a:latin typeface="Calibri"/>
                        </a:rPr>
                        <a:t>Island,Barangay</a:t>
                      </a:r>
                      <a:r>
                        <a:rPr lang="es-ES" sz="1200" b="0" i="0" u="none" strike="noStrike" dirty="0">
                          <a:solidFill>
                            <a:srgbClr val="000000"/>
                          </a:solidFill>
                          <a:latin typeface="Calibri"/>
                        </a:rPr>
                        <a:t> </a:t>
                      </a:r>
                      <a:r>
                        <a:rPr lang="es-ES" sz="1200" b="0" i="0" u="none" strike="noStrike" dirty="0" err="1">
                          <a:solidFill>
                            <a:srgbClr val="000000"/>
                          </a:solidFill>
                          <a:latin typeface="Calibri"/>
                        </a:rPr>
                        <a:t>Bebeladan</a:t>
                      </a:r>
                      <a:r>
                        <a:rPr lang="es-ES" sz="1200" b="0" i="0" u="none" strike="noStrike" dirty="0">
                          <a:solidFill>
                            <a:srgbClr val="000000"/>
                          </a:solidFill>
                          <a:latin typeface="Calibri"/>
                        </a:rPr>
                        <a:t>, El Nido, Palawan</a:t>
                      </a:r>
                      <a:r>
                        <a:rPr lang="es-ES" sz="1200" b="0" i="0" u="none" strike="noStrike" dirty="0">
                          <a:solidFill>
                            <a:srgbClr val="000000"/>
                          </a:solidFill>
                          <a:latin typeface="Arial Narrow"/>
                        </a:rPr>
                        <a:t> </a:t>
                      </a:r>
                      <a:endParaRPr lang="es-ES" sz="1200" b="0" i="0" u="none" strike="noStrike" dirty="0">
                        <a:solidFill>
                          <a:srgbClr val="000000"/>
                        </a:solidFill>
                        <a:latin typeface="Calibri"/>
                      </a:endParaRPr>
                    </a:p>
                  </a:txBody>
                  <a:tcPr marL="9525" marR="9525" marT="9525" marB="0" anchor="ctr"/>
                </a:tc>
                <a:tc>
                  <a:txBody>
                    <a:bodyPr/>
                    <a:lstStyle/>
                    <a:p>
                      <a:pPr algn="r" rtl="0" fontAlgn="ctr"/>
                      <a:r>
                        <a:rPr lang="en-PH" sz="1200" b="0" i="0" u="none" strike="noStrike">
                          <a:solidFill>
                            <a:srgbClr val="000000"/>
                          </a:solidFill>
                          <a:latin typeface="Calibri"/>
                        </a:rPr>
                        <a:t>50,000</a:t>
                      </a:r>
                    </a:p>
                  </a:txBody>
                  <a:tcPr marL="9525" marR="9525" marT="9525" marB="0" anchor="ctr"/>
                </a:tc>
                <a:tc>
                  <a:txBody>
                    <a:bodyPr/>
                    <a:lstStyle/>
                    <a:p>
                      <a:pPr algn="ctr" rtl="0" fontAlgn="ctr"/>
                      <a:r>
                        <a:rPr lang="en-PH" sz="1200" b="0" i="0" u="none" strike="noStrike">
                          <a:solidFill>
                            <a:srgbClr val="000000"/>
                          </a:solidFill>
                          <a:latin typeface="Calibri"/>
                        </a:rPr>
                        <a:t>12/27/2005</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a:solidFill>
                            <a:srgbClr val="000000"/>
                          </a:solidFill>
                          <a:latin typeface="Calibri"/>
                        </a:rPr>
                        <a:t>12/30/2030</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dirty="0">
                          <a:solidFill>
                            <a:srgbClr val="000000"/>
                          </a:solidFill>
                          <a:latin typeface="Calibri"/>
                        </a:rPr>
                        <a:t>75,000.00</a:t>
                      </a:r>
                    </a:p>
                  </a:txBody>
                  <a:tcPr marL="9525" marR="9525" marT="9525" marB="0" anchor="ctr"/>
                </a:tc>
                <a:extLst>
                  <a:ext uri="{0D108BD9-81ED-4DB2-BD59-A6C34878D82A}">
                    <a16:rowId xmlns="" xmlns:a16="http://schemas.microsoft.com/office/drawing/2014/main" val="10009"/>
                  </a:ext>
                </a:extLst>
              </a:tr>
              <a:tr h="417386">
                <a:tc>
                  <a:txBody>
                    <a:bodyPr/>
                    <a:lstStyle/>
                    <a:p>
                      <a:pPr algn="ctr" rtl="0" fontAlgn="ctr"/>
                      <a:r>
                        <a:rPr lang="en-PH" sz="1200" b="0" i="0" u="none" strike="noStrike">
                          <a:solidFill>
                            <a:srgbClr val="000000"/>
                          </a:solidFill>
                          <a:latin typeface="Calibri"/>
                        </a:rPr>
                        <a:t>10</a:t>
                      </a:r>
                    </a:p>
                  </a:txBody>
                  <a:tcPr marL="9525" marR="9525" marT="9525" marB="0" anchor="ctr"/>
                </a:tc>
                <a:tc>
                  <a:txBody>
                    <a:bodyPr/>
                    <a:lstStyle/>
                    <a:p>
                      <a:pPr algn="l" rtl="0" fontAlgn="ctr"/>
                      <a:r>
                        <a:rPr lang="en-PH" sz="1200" b="0" i="0" u="none" strike="noStrike">
                          <a:solidFill>
                            <a:srgbClr val="000000"/>
                          </a:solidFill>
                          <a:latin typeface="Calibri"/>
                        </a:rPr>
                        <a:t>Ten Knots Philippines, Inc. (Ten Knots Development Corporation)</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l" rtl="0" fontAlgn="ctr"/>
                      <a:r>
                        <a:rPr lang="es-ES" sz="1200" b="0" i="0" u="none" strike="noStrike" dirty="0" err="1">
                          <a:solidFill>
                            <a:srgbClr val="000000"/>
                          </a:solidFill>
                          <a:latin typeface="Calibri"/>
                        </a:rPr>
                        <a:t>Cadlao</a:t>
                      </a:r>
                      <a:r>
                        <a:rPr lang="es-ES" sz="1200" b="0" i="0" u="none" strike="noStrike" dirty="0">
                          <a:solidFill>
                            <a:srgbClr val="000000"/>
                          </a:solidFill>
                          <a:latin typeface="Calibri"/>
                        </a:rPr>
                        <a:t> Island, Barangay Buena Suerte, El Nido, Palawan</a:t>
                      </a:r>
                      <a:r>
                        <a:rPr lang="es-ES" sz="1200" b="0" i="0" u="none" strike="noStrike" dirty="0">
                          <a:solidFill>
                            <a:srgbClr val="000000"/>
                          </a:solidFill>
                          <a:latin typeface="Arial Narrow"/>
                        </a:rPr>
                        <a:t> </a:t>
                      </a:r>
                      <a:endParaRPr lang="es-ES" sz="1200" b="0" i="0" u="none" strike="noStrike" dirty="0">
                        <a:solidFill>
                          <a:srgbClr val="000000"/>
                        </a:solidFill>
                        <a:latin typeface="Calibri"/>
                      </a:endParaRPr>
                    </a:p>
                  </a:txBody>
                  <a:tcPr marL="9525" marR="9525" marT="9525" marB="0" anchor="ctr"/>
                </a:tc>
                <a:tc>
                  <a:txBody>
                    <a:bodyPr/>
                    <a:lstStyle/>
                    <a:p>
                      <a:pPr algn="r" rtl="0" fontAlgn="ctr"/>
                      <a:r>
                        <a:rPr lang="en-PH" sz="1200" b="0" i="0" u="none" strike="noStrike">
                          <a:solidFill>
                            <a:srgbClr val="000000"/>
                          </a:solidFill>
                          <a:latin typeface="Calibri"/>
                        </a:rPr>
                        <a:t>32,060</a:t>
                      </a:r>
                    </a:p>
                  </a:txBody>
                  <a:tcPr marL="9525" marR="9525" marT="9525" marB="0" anchor="ctr"/>
                </a:tc>
                <a:tc>
                  <a:txBody>
                    <a:bodyPr/>
                    <a:lstStyle/>
                    <a:p>
                      <a:pPr algn="ctr" rtl="0" fontAlgn="ctr"/>
                      <a:r>
                        <a:rPr lang="en-PH" sz="1200" b="0" i="0" u="none" strike="noStrike">
                          <a:solidFill>
                            <a:srgbClr val="000000"/>
                          </a:solidFill>
                          <a:latin typeface="Calibri"/>
                        </a:rPr>
                        <a:t>12/27/2005</a:t>
                      </a:r>
                      <a:r>
                        <a:rPr lang="en-PH" sz="1200" b="0" i="0" u="none" strike="noStrike">
                          <a:solidFill>
                            <a:srgbClr val="000000"/>
                          </a:solidFill>
                          <a:latin typeface="Arial Narrow"/>
                        </a:rPr>
                        <a:t> </a:t>
                      </a:r>
                      <a:endParaRPr lang="en-PH" sz="1200" b="0" i="0" u="none" strike="noStrike">
                        <a:solidFill>
                          <a:srgbClr val="000000"/>
                        </a:solidFill>
                        <a:latin typeface="Calibri"/>
                      </a:endParaRPr>
                    </a:p>
                  </a:txBody>
                  <a:tcPr marL="9525" marR="9525" marT="9525" marB="0" anchor="ctr"/>
                </a:tc>
                <a:tc>
                  <a:txBody>
                    <a:bodyPr/>
                    <a:lstStyle/>
                    <a:p>
                      <a:pPr algn="ctr" rtl="0" fontAlgn="ctr"/>
                      <a:r>
                        <a:rPr lang="en-PH" sz="1200" b="0" i="0" u="none" strike="noStrike" dirty="0">
                          <a:solidFill>
                            <a:srgbClr val="000000"/>
                          </a:solidFill>
                          <a:latin typeface="Calibri"/>
                        </a:rPr>
                        <a:t>12/30/2030</a:t>
                      </a:r>
                      <a:r>
                        <a:rPr lang="en-PH" sz="1200" b="0" i="0" u="none" strike="noStrike" dirty="0">
                          <a:solidFill>
                            <a:srgbClr val="000000"/>
                          </a:solidFill>
                          <a:latin typeface="Arial Narrow"/>
                        </a:rPr>
                        <a:t> </a:t>
                      </a:r>
                      <a:endParaRPr lang="en-PH" sz="1200" b="0" i="0" u="none" strike="noStrike" dirty="0">
                        <a:solidFill>
                          <a:srgbClr val="000000"/>
                        </a:solidFill>
                        <a:latin typeface="Calibri"/>
                      </a:endParaRPr>
                    </a:p>
                  </a:txBody>
                  <a:tcPr marL="9525" marR="9525" marT="9525" marB="0" anchor="ctr"/>
                </a:tc>
                <a:tc>
                  <a:txBody>
                    <a:bodyPr/>
                    <a:lstStyle/>
                    <a:p>
                      <a:pPr algn="ctr" rtl="0" fontAlgn="ctr"/>
                      <a:r>
                        <a:rPr lang="en-PH" sz="1200" b="0" i="0" u="none" strike="noStrike" dirty="0">
                          <a:solidFill>
                            <a:srgbClr val="000000"/>
                          </a:solidFill>
                          <a:latin typeface="Calibri"/>
                        </a:rPr>
                        <a:t>48,090.00</a:t>
                      </a:r>
                    </a:p>
                  </a:txBody>
                  <a:tcPr marL="9525" marR="9525" marT="9525" marB="0" anchor="ctr"/>
                </a:tc>
                <a:extLst>
                  <a:ext uri="{0D108BD9-81ED-4DB2-BD59-A6C34878D82A}">
                    <a16:rowId xmlns="" xmlns:a16="http://schemas.microsoft.com/office/drawing/2014/main" val="10010"/>
                  </a:ext>
                </a:extLst>
              </a:tr>
            </a:tbl>
          </a:graphicData>
        </a:graphic>
      </p:graphicFrame>
      <p:pic>
        <p:nvPicPr>
          <p:cNvPr id="4" name="Picture 2" descr="C:\DESKTOP\FORMS\denr_logo.png"/>
          <p:cNvPicPr>
            <a:picLocks noChangeAspect="1" noChangeArrowheads="1"/>
          </p:cNvPicPr>
          <p:nvPr/>
        </p:nvPicPr>
        <p:blipFill>
          <a:blip r:embed="rId2" cstate="print"/>
          <a:srcRect/>
          <a:stretch>
            <a:fillRect/>
          </a:stretch>
        </p:blipFill>
        <p:spPr bwMode="auto">
          <a:xfrm>
            <a:off x="11229975" y="6000750"/>
            <a:ext cx="714375" cy="718115"/>
          </a:xfrm>
          <a:prstGeom prst="rect">
            <a:avLst/>
          </a:prstGeom>
          <a:noFill/>
        </p:spPr>
      </p:pic>
    </p:spTree>
    <p:extLst>
      <p:ext uri="{BB962C8B-B14F-4D97-AF65-F5344CB8AC3E}">
        <p14:creationId xmlns:p14="http://schemas.microsoft.com/office/powerpoint/2010/main" val="3283272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558800" y="970280"/>
          <a:ext cx="11252199" cy="4973320"/>
        </p:xfrm>
        <a:graphic>
          <a:graphicData uri="http://schemas.openxmlformats.org/drawingml/2006/table">
            <a:tbl>
              <a:tblPr firstRow="1" bandRow="1">
                <a:tableStyleId>{5C22544A-7EE6-4342-B048-85BDC9FD1C3A}</a:tableStyleId>
              </a:tblPr>
              <a:tblGrid>
                <a:gridCol w="647700">
                  <a:extLst>
                    <a:ext uri="{9D8B030D-6E8A-4147-A177-3AD203B41FA5}">
                      <a16:colId xmlns="" xmlns:a16="http://schemas.microsoft.com/office/drawing/2014/main" val="20000"/>
                    </a:ext>
                  </a:extLst>
                </a:gridCol>
                <a:gridCol w="2567214">
                  <a:extLst>
                    <a:ext uri="{9D8B030D-6E8A-4147-A177-3AD203B41FA5}">
                      <a16:colId xmlns="" xmlns:a16="http://schemas.microsoft.com/office/drawing/2014/main" val="20001"/>
                    </a:ext>
                  </a:extLst>
                </a:gridCol>
                <a:gridCol w="2487386">
                  <a:extLst>
                    <a:ext uri="{9D8B030D-6E8A-4147-A177-3AD203B41FA5}">
                      <a16:colId xmlns="" xmlns:a16="http://schemas.microsoft.com/office/drawing/2014/main" val="20002"/>
                    </a:ext>
                  </a:extLst>
                </a:gridCol>
                <a:gridCol w="1003300">
                  <a:extLst>
                    <a:ext uri="{9D8B030D-6E8A-4147-A177-3AD203B41FA5}">
                      <a16:colId xmlns="" xmlns:a16="http://schemas.microsoft.com/office/drawing/2014/main" val="20003"/>
                    </a:ext>
                  </a:extLst>
                </a:gridCol>
                <a:gridCol w="1331685">
                  <a:extLst>
                    <a:ext uri="{9D8B030D-6E8A-4147-A177-3AD203B41FA5}">
                      <a16:colId xmlns="" xmlns:a16="http://schemas.microsoft.com/office/drawing/2014/main" val="20004"/>
                    </a:ext>
                  </a:extLst>
                </a:gridCol>
                <a:gridCol w="1360715">
                  <a:extLst>
                    <a:ext uri="{9D8B030D-6E8A-4147-A177-3AD203B41FA5}">
                      <a16:colId xmlns="" xmlns:a16="http://schemas.microsoft.com/office/drawing/2014/main" val="20005"/>
                    </a:ext>
                  </a:extLst>
                </a:gridCol>
                <a:gridCol w="1854199">
                  <a:extLst>
                    <a:ext uri="{9D8B030D-6E8A-4147-A177-3AD203B41FA5}">
                      <a16:colId xmlns="" xmlns:a16="http://schemas.microsoft.com/office/drawing/2014/main" val="20006"/>
                    </a:ext>
                  </a:extLst>
                </a:gridCol>
              </a:tblGrid>
              <a:tr h="799460">
                <a:tc>
                  <a:txBody>
                    <a:bodyPr/>
                    <a:lstStyle/>
                    <a:p>
                      <a:pPr algn="ctr" fontAlgn="ctr"/>
                      <a:r>
                        <a:rPr lang="en-PH" sz="1200" b="1" i="0" u="none" strike="noStrike" dirty="0">
                          <a:solidFill>
                            <a:schemeClr val="bg1"/>
                          </a:solidFill>
                          <a:latin typeface="Arial Narrow"/>
                        </a:rPr>
                        <a:t> </a:t>
                      </a:r>
                    </a:p>
                  </a:txBody>
                  <a:tcPr marL="9525" marR="9525" marT="9525" marB="0" anchor="ctr"/>
                </a:tc>
                <a:tc>
                  <a:txBody>
                    <a:bodyPr/>
                    <a:lstStyle/>
                    <a:p>
                      <a:pPr algn="ctr" rtl="0" fontAlgn="ctr"/>
                      <a:r>
                        <a:rPr lang="en-PH" sz="1200" b="1" i="0" u="none" strike="noStrike" dirty="0">
                          <a:solidFill>
                            <a:schemeClr val="bg1"/>
                          </a:solidFill>
                          <a:latin typeface="Calibri"/>
                        </a:rPr>
                        <a:t>NAME OF ESTABLISHMENT &amp; HOLDER </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LOCATION</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AREA (SQ.M.)</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DATE OF ISSUANCE</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DATE OF EXPIRATION</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GOVERNMENT SHARE (Based on Contract)</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extLst>
                  <a:ext uri="{0D108BD9-81ED-4DB2-BD59-A6C34878D82A}">
                    <a16:rowId xmlns="" xmlns:a16="http://schemas.microsoft.com/office/drawing/2014/main" val="10000"/>
                  </a:ext>
                </a:extLst>
              </a:tr>
              <a:tr h="417386">
                <a:tc>
                  <a:txBody>
                    <a:bodyPr/>
                    <a:lstStyle/>
                    <a:p>
                      <a:pPr algn="ctr" rtl="0" fontAlgn="ctr"/>
                      <a:r>
                        <a:rPr lang="en-PH" sz="1200" b="0" i="0" u="none" strike="noStrike">
                          <a:solidFill>
                            <a:srgbClr val="000000"/>
                          </a:solidFill>
                          <a:latin typeface="Arial Narrow"/>
                        </a:rPr>
                        <a:t>11</a:t>
                      </a:r>
                    </a:p>
                  </a:txBody>
                  <a:tcPr marL="9525" marR="9525" marT="9525" marB="0" anchor="ctr"/>
                </a:tc>
                <a:tc>
                  <a:txBody>
                    <a:bodyPr/>
                    <a:lstStyle/>
                    <a:p>
                      <a:pPr algn="l" rtl="0" fontAlgn="ctr"/>
                      <a:r>
                        <a:rPr lang="en-PH" sz="1200" b="0" i="0" u="none" strike="noStrike" dirty="0">
                          <a:solidFill>
                            <a:srgbClr val="000000"/>
                          </a:solidFill>
                          <a:latin typeface="Arial Narrow"/>
                        </a:rPr>
                        <a:t>Sigmund S. </a:t>
                      </a:r>
                      <a:r>
                        <a:rPr lang="en-PH" sz="1200" b="0" i="0" u="none" strike="noStrike" dirty="0" err="1">
                          <a:solidFill>
                            <a:srgbClr val="000000"/>
                          </a:solidFill>
                          <a:latin typeface="Arial Narrow"/>
                        </a:rPr>
                        <a:t>Salamat</a:t>
                      </a:r>
                      <a:endParaRPr lang="en-PH" sz="1200" b="0" i="0" u="none" strike="noStrike" dirty="0">
                        <a:solidFill>
                          <a:srgbClr val="000000"/>
                        </a:solidFill>
                        <a:latin typeface="Arial Narrow"/>
                      </a:endParaRPr>
                    </a:p>
                  </a:txBody>
                  <a:tcPr marL="9525" marR="9525" marT="9525" marB="0" anchor="ctr"/>
                </a:tc>
                <a:tc>
                  <a:txBody>
                    <a:bodyPr/>
                    <a:lstStyle/>
                    <a:p>
                      <a:pPr algn="l" rtl="0" fontAlgn="ctr"/>
                      <a:r>
                        <a:rPr lang="en-PH" sz="1200" b="0" i="0" u="none" strike="noStrike">
                          <a:solidFill>
                            <a:srgbClr val="000000"/>
                          </a:solidFill>
                          <a:latin typeface="Arial Narrow"/>
                        </a:rPr>
                        <a:t>Ambil Island, Brgy. Tambo, Looc, Occidental Mindoro</a:t>
                      </a:r>
                    </a:p>
                  </a:txBody>
                  <a:tcPr marL="9525" marR="9525" marT="9525" marB="0" anchor="ctr"/>
                </a:tc>
                <a:tc>
                  <a:txBody>
                    <a:bodyPr/>
                    <a:lstStyle/>
                    <a:p>
                      <a:pPr algn="r" rtl="0" fontAlgn="ctr"/>
                      <a:r>
                        <a:rPr lang="en-PH" sz="1200" b="0" i="0" u="none" strike="noStrike">
                          <a:solidFill>
                            <a:srgbClr val="000000"/>
                          </a:solidFill>
                          <a:latin typeface="Arial Narrow"/>
                        </a:rPr>
                        <a:t>9,900</a:t>
                      </a:r>
                    </a:p>
                  </a:txBody>
                  <a:tcPr marL="9525" marR="9525" marT="9525" marB="0" anchor="ctr"/>
                </a:tc>
                <a:tc>
                  <a:txBody>
                    <a:bodyPr/>
                    <a:lstStyle/>
                    <a:p>
                      <a:pPr algn="ctr" rtl="0" fontAlgn="ctr"/>
                      <a:r>
                        <a:rPr lang="en-PH" sz="1200" b="0" i="0" u="none" strike="noStrike">
                          <a:solidFill>
                            <a:srgbClr val="000000"/>
                          </a:solidFill>
                          <a:latin typeface="Arial Narrow"/>
                        </a:rPr>
                        <a:t>02/21/2006</a:t>
                      </a:r>
                    </a:p>
                  </a:txBody>
                  <a:tcPr marL="9525" marR="9525" marT="9525" marB="0" anchor="ctr"/>
                </a:tc>
                <a:tc>
                  <a:txBody>
                    <a:bodyPr/>
                    <a:lstStyle/>
                    <a:p>
                      <a:pPr algn="ctr" rtl="0" fontAlgn="ctr"/>
                      <a:r>
                        <a:rPr lang="en-PH" sz="1200" b="0" i="0" u="none" strike="noStrike">
                          <a:solidFill>
                            <a:srgbClr val="000000"/>
                          </a:solidFill>
                          <a:latin typeface="Arial Narrow"/>
                        </a:rPr>
                        <a:t>02/28/2031</a:t>
                      </a:r>
                    </a:p>
                  </a:txBody>
                  <a:tcPr marL="9525" marR="9525" marT="9525" marB="0" anchor="ctr"/>
                </a:tc>
                <a:tc>
                  <a:txBody>
                    <a:bodyPr/>
                    <a:lstStyle/>
                    <a:p>
                      <a:pPr algn="ctr" rtl="0" fontAlgn="ctr"/>
                      <a:r>
                        <a:rPr lang="en-PH" sz="1200" b="0" i="0" u="none" strike="noStrike">
                          <a:solidFill>
                            <a:srgbClr val="000000"/>
                          </a:solidFill>
                          <a:latin typeface="Arial Narrow"/>
                        </a:rPr>
                        <a:t>1,980.00</a:t>
                      </a:r>
                    </a:p>
                  </a:txBody>
                  <a:tcPr marL="9525" marR="9525" marT="9525" marB="0" anchor="ctr"/>
                </a:tc>
                <a:extLst>
                  <a:ext uri="{0D108BD9-81ED-4DB2-BD59-A6C34878D82A}">
                    <a16:rowId xmlns="" xmlns:a16="http://schemas.microsoft.com/office/drawing/2014/main" val="10001"/>
                  </a:ext>
                </a:extLst>
              </a:tr>
              <a:tr h="417386">
                <a:tc>
                  <a:txBody>
                    <a:bodyPr/>
                    <a:lstStyle/>
                    <a:p>
                      <a:pPr algn="ctr" rtl="0" fontAlgn="ctr"/>
                      <a:r>
                        <a:rPr lang="en-PH" sz="1200" b="0" i="0" u="none" strike="noStrike">
                          <a:solidFill>
                            <a:srgbClr val="000000"/>
                          </a:solidFill>
                          <a:latin typeface="Arial Narrow"/>
                        </a:rPr>
                        <a:t>12</a:t>
                      </a:r>
                    </a:p>
                  </a:txBody>
                  <a:tcPr marL="9525" marR="9525" marT="9525" marB="0" anchor="ctr"/>
                </a:tc>
                <a:tc>
                  <a:txBody>
                    <a:bodyPr/>
                    <a:lstStyle/>
                    <a:p>
                      <a:pPr algn="l" rtl="0" fontAlgn="ctr"/>
                      <a:r>
                        <a:rPr lang="en-PH" sz="1200" b="0" i="0" u="none" strike="noStrike">
                          <a:solidFill>
                            <a:srgbClr val="000000"/>
                          </a:solidFill>
                          <a:latin typeface="Arial Narrow"/>
                        </a:rPr>
                        <a:t>Vicente M. Warns</a:t>
                      </a:r>
                    </a:p>
                  </a:txBody>
                  <a:tcPr marL="9525" marR="9525" marT="9525" marB="0" anchor="ctr"/>
                </a:tc>
                <a:tc>
                  <a:txBody>
                    <a:bodyPr/>
                    <a:lstStyle/>
                    <a:p>
                      <a:pPr algn="l" rtl="0" fontAlgn="ctr"/>
                      <a:r>
                        <a:rPr lang="en-PH" sz="1200" b="0" i="0" u="none" strike="noStrike" dirty="0" err="1">
                          <a:solidFill>
                            <a:srgbClr val="000000"/>
                          </a:solidFill>
                          <a:latin typeface="Arial Narrow"/>
                        </a:rPr>
                        <a:t>Ambil</a:t>
                      </a:r>
                      <a:r>
                        <a:rPr lang="en-PH" sz="1200" b="0" i="0" u="none" strike="noStrike" dirty="0">
                          <a:solidFill>
                            <a:srgbClr val="000000"/>
                          </a:solidFill>
                          <a:latin typeface="Arial Narrow"/>
                        </a:rPr>
                        <a:t> Island, </a:t>
                      </a:r>
                      <a:r>
                        <a:rPr lang="en-PH" sz="1200" b="0" i="0" u="none" strike="noStrike" dirty="0" err="1">
                          <a:solidFill>
                            <a:srgbClr val="000000"/>
                          </a:solidFill>
                          <a:latin typeface="Arial Narrow"/>
                        </a:rPr>
                        <a:t>Brgy</a:t>
                      </a:r>
                      <a:r>
                        <a:rPr lang="en-PH" sz="1200" b="0" i="0" u="none" strike="noStrike" dirty="0">
                          <a:solidFill>
                            <a:srgbClr val="000000"/>
                          </a:solidFill>
                          <a:latin typeface="Arial Narrow"/>
                        </a:rPr>
                        <a:t>. Tambo, </a:t>
                      </a:r>
                      <a:r>
                        <a:rPr lang="en-PH" sz="1200" b="0" i="0" u="none" strike="noStrike" dirty="0" err="1">
                          <a:solidFill>
                            <a:srgbClr val="000000"/>
                          </a:solidFill>
                          <a:latin typeface="Arial Narrow"/>
                        </a:rPr>
                        <a:t>Looc</a:t>
                      </a:r>
                      <a:r>
                        <a:rPr lang="en-PH" sz="1200" b="0" i="0" u="none" strike="noStrike" dirty="0">
                          <a:solidFill>
                            <a:srgbClr val="000000"/>
                          </a:solidFill>
                          <a:latin typeface="Arial Narrow"/>
                        </a:rPr>
                        <a:t>, Occidental Mindoro</a:t>
                      </a:r>
                    </a:p>
                  </a:txBody>
                  <a:tcPr marL="9525" marR="9525" marT="9525" marB="0" anchor="ctr"/>
                </a:tc>
                <a:tc>
                  <a:txBody>
                    <a:bodyPr/>
                    <a:lstStyle/>
                    <a:p>
                      <a:pPr algn="r" rtl="0" fontAlgn="ctr"/>
                      <a:r>
                        <a:rPr lang="en-PH" sz="1200" b="0" i="0" u="none" strike="noStrike">
                          <a:solidFill>
                            <a:srgbClr val="000000"/>
                          </a:solidFill>
                          <a:latin typeface="Arial Narrow"/>
                        </a:rPr>
                        <a:t>9,900</a:t>
                      </a:r>
                    </a:p>
                  </a:txBody>
                  <a:tcPr marL="9525" marR="9525" marT="9525" marB="0" anchor="ctr"/>
                </a:tc>
                <a:tc>
                  <a:txBody>
                    <a:bodyPr/>
                    <a:lstStyle/>
                    <a:p>
                      <a:pPr algn="ctr" rtl="0" fontAlgn="ctr"/>
                      <a:r>
                        <a:rPr lang="en-PH" sz="1200" b="0" i="0" u="none" strike="noStrike">
                          <a:solidFill>
                            <a:srgbClr val="000000"/>
                          </a:solidFill>
                          <a:latin typeface="Arial Narrow"/>
                        </a:rPr>
                        <a:t>02/21/2006</a:t>
                      </a:r>
                    </a:p>
                  </a:txBody>
                  <a:tcPr marL="9525" marR="9525" marT="9525" marB="0" anchor="ctr"/>
                </a:tc>
                <a:tc>
                  <a:txBody>
                    <a:bodyPr/>
                    <a:lstStyle/>
                    <a:p>
                      <a:pPr algn="ctr" rtl="0" fontAlgn="ctr"/>
                      <a:r>
                        <a:rPr lang="en-PH" sz="1200" b="0" i="0" u="none" strike="noStrike">
                          <a:solidFill>
                            <a:srgbClr val="000000"/>
                          </a:solidFill>
                          <a:latin typeface="Arial Narrow"/>
                        </a:rPr>
                        <a:t>02/28/2031</a:t>
                      </a:r>
                    </a:p>
                  </a:txBody>
                  <a:tcPr marL="9525" marR="9525" marT="9525" marB="0" anchor="ctr"/>
                </a:tc>
                <a:tc>
                  <a:txBody>
                    <a:bodyPr/>
                    <a:lstStyle/>
                    <a:p>
                      <a:pPr algn="ctr" rtl="0" fontAlgn="ctr"/>
                      <a:r>
                        <a:rPr lang="en-PH" sz="1200" b="0" i="0" u="none" strike="noStrike">
                          <a:solidFill>
                            <a:srgbClr val="000000"/>
                          </a:solidFill>
                          <a:latin typeface="Arial Narrow"/>
                        </a:rPr>
                        <a:t>1,980.00</a:t>
                      </a:r>
                    </a:p>
                  </a:txBody>
                  <a:tcPr marL="9525" marR="9525" marT="9525" marB="0" anchor="ctr"/>
                </a:tc>
                <a:extLst>
                  <a:ext uri="{0D108BD9-81ED-4DB2-BD59-A6C34878D82A}">
                    <a16:rowId xmlns="" xmlns:a16="http://schemas.microsoft.com/office/drawing/2014/main" val="10002"/>
                  </a:ext>
                </a:extLst>
              </a:tr>
              <a:tr h="417386">
                <a:tc>
                  <a:txBody>
                    <a:bodyPr/>
                    <a:lstStyle/>
                    <a:p>
                      <a:pPr algn="ctr" rtl="0" fontAlgn="ctr"/>
                      <a:r>
                        <a:rPr lang="en-PH" sz="1200" b="0" i="0" u="none" strike="noStrike">
                          <a:solidFill>
                            <a:srgbClr val="000000"/>
                          </a:solidFill>
                          <a:latin typeface="Arial Narrow"/>
                        </a:rPr>
                        <a:t>13</a:t>
                      </a:r>
                    </a:p>
                  </a:txBody>
                  <a:tcPr marL="9525" marR="9525" marT="9525" marB="0" anchor="ctr"/>
                </a:tc>
                <a:tc>
                  <a:txBody>
                    <a:bodyPr/>
                    <a:lstStyle/>
                    <a:p>
                      <a:pPr algn="l" rtl="0" fontAlgn="ctr"/>
                      <a:r>
                        <a:rPr lang="en-PH" sz="1200" b="0" i="0" u="none" strike="noStrike">
                          <a:solidFill>
                            <a:srgbClr val="000000"/>
                          </a:solidFill>
                          <a:latin typeface="Arial Narrow"/>
                        </a:rPr>
                        <a:t>Benjamin C. Salamat</a:t>
                      </a:r>
                    </a:p>
                  </a:txBody>
                  <a:tcPr marL="9525" marR="9525" marT="9525" marB="0" anchor="ctr"/>
                </a:tc>
                <a:tc>
                  <a:txBody>
                    <a:bodyPr/>
                    <a:lstStyle/>
                    <a:p>
                      <a:pPr algn="l" rtl="0" fontAlgn="ctr"/>
                      <a:r>
                        <a:rPr lang="en-PH" sz="1200" b="0" i="0" u="none" strike="noStrike" dirty="0" err="1">
                          <a:solidFill>
                            <a:srgbClr val="000000"/>
                          </a:solidFill>
                          <a:latin typeface="Arial Narrow"/>
                        </a:rPr>
                        <a:t>Ambil</a:t>
                      </a:r>
                      <a:r>
                        <a:rPr lang="en-PH" sz="1200" b="0" i="0" u="none" strike="noStrike" dirty="0">
                          <a:solidFill>
                            <a:srgbClr val="000000"/>
                          </a:solidFill>
                          <a:latin typeface="Arial Narrow"/>
                        </a:rPr>
                        <a:t> Island, </a:t>
                      </a:r>
                      <a:r>
                        <a:rPr lang="en-PH" sz="1200" b="0" i="0" u="none" strike="noStrike" dirty="0" err="1">
                          <a:solidFill>
                            <a:srgbClr val="000000"/>
                          </a:solidFill>
                          <a:latin typeface="Arial Narrow"/>
                        </a:rPr>
                        <a:t>Brgy</a:t>
                      </a:r>
                      <a:r>
                        <a:rPr lang="en-PH" sz="1200" b="0" i="0" u="none" strike="noStrike" dirty="0">
                          <a:solidFill>
                            <a:srgbClr val="000000"/>
                          </a:solidFill>
                          <a:latin typeface="Arial Narrow"/>
                        </a:rPr>
                        <a:t>. Tambo, </a:t>
                      </a:r>
                      <a:r>
                        <a:rPr lang="en-PH" sz="1200" b="0" i="0" u="none" strike="noStrike" dirty="0" err="1">
                          <a:solidFill>
                            <a:srgbClr val="000000"/>
                          </a:solidFill>
                          <a:latin typeface="Arial Narrow"/>
                        </a:rPr>
                        <a:t>Looc</a:t>
                      </a:r>
                      <a:r>
                        <a:rPr lang="en-PH" sz="1200" b="0" i="0" u="none" strike="noStrike" dirty="0">
                          <a:solidFill>
                            <a:srgbClr val="000000"/>
                          </a:solidFill>
                          <a:latin typeface="Arial Narrow"/>
                        </a:rPr>
                        <a:t>, Occidental Mindoro</a:t>
                      </a:r>
                    </a:p>
                  </a:txBody>
                  <a:tcPr marL="9525" marR="9525" marT="9525" marB="0" anchor="ctr"/>
                </a:tc>
                <a:tc>
                  <a:txBody>
                    <a:bodyPr/>
                    <a:lstStyle/>
                    <a:p>
                      <a:pPr algn="r" rtl="0" fontAlgn="ctr"/>
                      <a:r>
                        <a:rPr lang="en-PH" sz="1200" b="0" i="0" u="none" strike="noStrike">
                          <a:solidFill>
                            <a:srgbClr val="000000"/>
                          </a:solidFill>
                          <a:latin typeface="Arial Narrow"/>
                        </a:rPr>
                        <a:t>9,900</a:t>
                      </a:r>
                    </a:p>
                  </a:txBody>
                  <a:tcPr marL="9525" marR="9525" marT="9525" marB="0" anchor="ctr"/>
                </a:tc>
                <a:tc>
                  <a:txBody>
                    <a:bodyPr/>
                    <a:lstStyle/>
                    <a:p>
                      <a:pPr algn="ctr" rtl="0" fontAlgn="ctr"/>
                      <a:r>
                        <a:rPr lang="en-PH" sz="1200" b="0" i="0" u="none" strike="noStrike">
                          <a:solidFill>
                            <a:srgbClr val="000000"/>
                          </a:solidFill>
                          <a:latin typeface="Arial Narrow"/>
                        </a:rPr>
                        <a:t>02/21/2006</a:t>
                      </a:r>
                    </a:p>
                  </a:txBody>
                  <a:tcPr marL="9525" marR="9525" marT="9525" marB="0" anchor="ctr"/>
                </a:tc>
                <a:tc>
                  <a:txBody>
                    <a:bodyPr/>
                    <a:lstStyle/>
                    <a:p>
                      <a:pPr algn="ctr" rtl="0" fontAlgn="ctr"/>
                      <a:r>
                        <a:rPr lang="en-PH" sz="1200" b="0" i="0" u="none" strike="noStrike">
                          <a:solidFill>
                            <a:srgbClr val="000000"/>
                          </a:solidFill>
                          <a:latin typeface="Arial Narrow"/>
                        </a:rPr>
                        <a:t>02/28/2031</a:t>
                      </a:r>
                    </a:p>
                  </a:txBody>
                  <a:tcPr marL="9525" marR="9525" marT="9525" marB="0" anchor="ctr"/>
                </a:tc>
                <a:tc>
                  <a:txBody>
                    <a:bodyPr/>
                    <a:lstStyle/>
                    <a:p>
                      <a:pPr algn="ctr" rtl="0" fontAlgn="ctr"/>
                      <a:r>
                        <a:rPr lang="en-PH" sz="1200" b="0" i="0" u="none" strike="noStrike">
                          <a:solidFill>
                            <a:srgbClr val="000000"/>
                          </a:solidFill>
                          <a:latin typeface="Arial Narrow"/>
                        </a:rPr>
                        <a:t>1,980.00</a:t>
                      </a:r>
                    </a:p>
                  </a:txBody>
                  <a:tcPr marL="9525" marR="9525" marT="9525" marB="0" anchor="ctr"/>
                </a:tc>
                <a:extLst>
                  <a:ext uri="{0D108BD9-81ED-4DB2-BD59-A6C34878D82A}">
                    <a16:rowId xmlns="" xmlns:a16="http://schemas.microsoft.com/office/drawing/2014/main" val="10003"/>
                  </a:ext>
                </a:extLst>
              </a:tr>
              <a:tr h="417386">
                <a:tc>
                  <a:txBody>
                    <a:bodyPr/>
                    <a:lstStyle/>
                    <a:p>
                      <a:pPr algn="ctr" rtl="0" fontAlgn="ctr"/>
                      <a:r>
                        <a:rPr lang="en-PH" sz="1200" b="0" i="0" u="none" strike="noStrike">
                          <a:solidFill>
                            <a:srgbClr val="000000"/>
                          </a:solidFill>
                          <a:latin typeface="Arial Narrow"/>
                        </a:rPr>
                        <a:t>14</a:t>
                      </a:r>
                    </a:p>
                  </a:txBody>
                  <a:tcPr marL="9525" marR="9525" marT="9525" marB="0" anchor="ctr"/>
                </a:tc>
                <a:tc>
                  <a:txBody>
                    <a:bodyPr/>
                    <a:lstStyle/>
                    <a:p>
                      <a:pPr algn="l" rtl="0" fontAlgn="ctr"/>
                      <a:r>
                        <a:rPr lang="en-PH" sz="1200" b="0" i="0" u="none" strike="noStrike">
                          <a:solidFill>
                            <a:srgbClr val="000000"/>
                          </a:solidFill>
                          <a:latin typeface="Arial Narrow"/>
                        </a:rPr>
                        <a:t>Marian P. Warns</a:t>
                      </a:r>
                    </a:p>
                  </a:txBody>
                  <a:tcPr marL="9525" marR="9525" marT="9525" marB="0" anchor="ctr"/>
                </a:tc>
                <a:tc>
                  <a:txBody>
                    <a:bodyPr/>
                    <a:lstStyle/>
                    <a:p>
                      <a:pPr algn="l" rtl="0" fontAlgn="ctr"/>
                      <a:r>
                        <a:rPr lang="en-PH" sz="1200" b="0" i="0" u="none" strike="noStrike" dirty="0" err="1">
                          <a:solidFill>
                            <a:srgbClr val="000000"/>
                          </a:solidFill>
                          <a:latin typeface="Arial Narrow"/>
                        </a:rPr>
                        <a:t>Ambil</a:t>
                      </a:r>
                      <a:r>
                        <a:rPr lang="en-PH" sz="1200" b="0" i="0" u="none" strike="noStrike" dirty="0">
                          <a:solidFill>
                            <a:srgbClr val="000000"/>
                          </a:solidFill>
                          <a:latin typeface="Arial Narrow"/>
                        </a:rPr>
                        <a:t> Island, </a:t>
                      </a:r>
                      <a:r>
                        <a:rPr lang="en-PH" sz="1200" b="0" i="0" u="none" strike="noStrike" dirty="0" err="1">
                          <a:solidFill>
                            <a:srgbClr val="000000"/>
                          </a:solidFill>
                          <a:latin typeface="Arial Narrow"/>
                        </a:rPr>
                        <a:t>Brgy</a:t>
                      </a:r>
                      <a:r>
                        <a:rPr lang="en-PH" sz="1200" b="0" i="0" u="none" strike="noStrike" dirty="0">
                          <a:solidFill>
                            <a:srgbClr val="000000"/>
                          </a:solidFill>
                          <a:latin typeface="Arial Narrow"/>
                        </a:rPr>
                        <a:t>. Tambo, </a:t>
                      </a:r>
                      <a:r>
                        <a:rPr lang="en-PH" sz="1200" b="0" i="0" u="none" strike="noStrike" dirty="0" err="1">
                          <a:solidFill>
                            <a:srgbClr val="000000"/>
                          </a:solidFill>
                          <a:latin typeface="Arial Narrow"/>
                        </a:rPr>
                        <a:t>Looc</a:t>
                      </a:r>
                      <a:r>
                        <a:rPr lang="en-PH" sz="1200" b="0" i="0" u="none" strike="noStrike" dirty="0">
                          <a:solidFill>
                            <a:srgbClr val="000000"/>
                          </a:solidFill>
                          <a:latin typeface="Arial Narrow"/>
                        </a:rPr>
                        <a:t>, Occidental Mindoro</a:t>
                      </a:r>
                    </a:p>
                  </a:txBody>
                  <a:tcPr marL="9525" marR="9525" marT="9525" marB="0" anchor="ctr"/>
                </a:tc>
                <a:tc>
                  <a:txBody>
                    <a:bodyPr/>
                    <a:lstStyle/>
                    <a:p>
                      <a:pPr algn="r" rtl="0" fontAlgn="ctr"/>
                      <a:r>
                        <a:rPr lang="en-PH" sz="1200" b="0" i="0" u="none" strike="noStrike">
                          <a:solidFill>
                            <a:srgbClr val="000000"/>
                          </a:solidFill>
                          <a:latin typeface="Arial Narrow"/>
                        </a:rPr>
                        <a:t>9,900</a:t>
                      </a:r>
                    </a:p>
                  </a:txBody>
                  <a:tcPr marL="9525" marR="9525" marT="9525" marB="0" anchor="ctr"/>
                </a:tc>
                <a:tc>
                  <a:txBody>
                    <a:bodyPr/>
                    <a:lstStyle/>
                    <a:p>
                      <a:pPr algn="ctr" rtl="0" fontAlgn="ctr"/>
                      <a:r>
                        <a:rPr lang="en-PH" sz="1200" b="0" i="0" u="none" strike="noStrike">
                          <a:solidFill>
                            <a:srgbClr val="000000"/>
                          </a:solidFill>
                          <a:latin typeface="Arial Narrow"/>
                        </a:rPr>
                        <a:t>02/21/2006</a:t>
                      </a:r>
                    </a:p>
                  </a:txBody>
                  <a:tcPr marL="9525" marR="9525" marT="9525" marB="0" anchor="ctr"/>
                </a:tc>
                <a:tc>
                  <a:txBody>
                    <a:bodyPr/>
                    <a:lstStyle/>
                    <a:p>
                      <a:pPr algn="ctr" rtl="0" fontAlgn="ctr"/>
                      <a:r>
                        <a:rPr lang="en-PH" sz="1200" b="0" i="0" u="none" strike="noStrike">
                          <a:solidFill>
                            <a:srgbClr val="000000"/>
                          </a:solidFill>
                          <a:latin typeface="Arial Narrow"/>
                        </a:rPr>
                        <a:t>02/28/2031</a:t>
                      </a:r>
                    </a:p>
                  </a:txBody>
                  <a:tcPr marL="9525" marR="9525" marT="9525" marB="0" anchor="ctr"/>
                </a:tc>
                <a:tc>
                  <a:txBody>
                    <a:bodyPr/>
                    <a:lstStyle/>
                    <a:p>
                      <a:pPr algn="ctr" rtl="0" fontAlgn="ctr"/>
                      <a:r>
                        <a:rPr lang="en-PH" sz="1200" b="0" i="0" u="none" strike="noStrike">
                          <a:solidFill>
                            <a:srgbClr val="000000"/>
                          </a:solidFill>
                          <a:latin typeface="Arial Narrow"/>
                        </a:rPr>
                        <a:t>1,980.00</a:t>
                      </a:r>
                    </a:p>
                  </a:txBody>
                  <a:tcPr marL="9525" marR="9525" marT="9525" marB="0" anchor="ctr"/>
                </a:tc>
                <a:extLst>
                  <a:ext uri="{0D108BD9-81ED-4DB2-BD59-A6C34878D82A}">
                    <a16:rowId xmlns="" xmlns:a16="http://schemas.microsoft.com/office/drawing/2014/main" val="10004"/>
                  </a:ext>
                </a:extLst>
              </a:tr>
              <a:tr h="417386">
                <a:tc>
                  <a:txBody>
                    <a:bodyPr/>
                    <a:lstStyle/>
                    <a:p>
                      <a:pPr algn="ctr" rtl="0" fontAlgn="ctr"/>
                      <a:r>
                        <a:rPr lang="en-PH" sz="1200" b="0" i="0" u="none" strike="noStrike">
                          <a:solidFill>
                            <a:srgbClr val="000000"/>
                          </a:solidFill>
                          <a:latin typeface="Arial Narrow"/>
                        </a:rPr>
                        <a:t>15</a:t>
                      </a:r>
                    </a:p>
                  </a:txBody>
                  <a:tcPr marL="9525" marR="9525" marT="9525" marB="0" anchor="ctr"/>
                </a:tc>
                <a:tc>
                  <a:txBody>
                    <a:bodyPr/>
                    <a:lstStyle/>
                    <a:p>
                      <a:pPr algn="l" rtl="0" fontAlgn="ctr"/>
                      <a:r>
                        <a:rPr lang="en-PH" sz="1200" b="0" i="0" u="none" strike="noStrike" dirty="0" err="1">
                          <a:solidFill>
                            <a:srgbClr val="000000"/>
                          </a:solidFill>
                          <a:latin typeface="Arial Narrow"/>
                        </a:rPr>
                        <a:t>Lamberto</a:t>
                      </a:r>
                      <a:r>
                        <a:rPr lang="en-PH" sz="1200" b="0" i="0" u="none" strike="noStrike" dirty="0">
                          <a:solidFill>
                            <a:srgbClr val="000000"/>
                          </a:solidFill>
                          <a:latin typeface="Arial Narrow"/>
                        </a:rPr>
                        <a:t> M. Reyes</a:t>
                      </a:r>
                    </a:p>
                  </a:txBody>
                  <a:tcPr marL="9525" marR="9525" marT="9525" marB="0" anchor="ctr"/>
                </a:tc>
                <a:tc>
                  <a:txBody>
                    <a:bodyPr/>
                    <a:lstStyle/>
                    <a:p>
                      <a:pPr algn="l" rtl="0" fontAlgn="ctr"/>
                      <a:r>
                        <a:rPr lang="en-PH" sz="1200" b="0" i="0" u="none" strike="noStrike" dirty="0" err="1">
                          <a:solidFill>
                            <a:srgbClr val="000000"/>
                          </a:solidFill>
                          <a:latin typeface="Arial Narrow"/>
                        </a:rPr>
                        <a:t>Ambil</a:t>
                      </a:r>
                      <a:r>
                        <a:rPr lang="en-PH" sz="1200" b="0" i="0" u="none" strike="noStrike" dirty="0">
                          <a:solidFill>
                            <a:srgbClr val="000000"/>
                          </a:solidFill>
                          <a:latin typeface="Arial Narrow"/>
                        </a:rPr>
                        <a:t> Island, </a:t>
                      </a:r>
                      <a:r>
                        <a:rPr lang="en-PH" sz="1200" b="0" i="0" u="none" strike="noStrike" dirty="0" err="1">
                          <a:solidFill>
                            <a:srgbClr val="000000"/>
                          </a:solidFill>
                          <a:latin typeface="Arial Narrow"/>
                        </a:rPr>
                        <a:t>Brgy</a:t>
                      </a:r>
                      <a:r>
                        <a:rPr lang="en-PH" sz="1200" b="0" i="0" u="none" strike="noStrike" dirty="0">
                          <a:solidFill>
                            <a:srgbClr val="000000"/>
                          </a:solidFill>
                          <a:latin typeface="Arial Narrow"/>
                        </a:rPr>
                        <a:t>. Tambo, </a:t>
                      </a:r>
                      <a:r>
                        <a:rPr lang="en-PH" sz="1200" b="0" i="0" u="none" strike="noStrike" dirty="0" err="1">
                          <a:solidFill>
                            <a:srgbClr val="000000"/>
                          </a:solidFill>
                          <a:latin typeface="Arial Narrow"/>
                        </a:rPr>
                        <a:t>Looc</a:t>
                      </a:r>
                      <a:r>
                        <a:rPr lang="en-PH" sz="1200" b="0" i="0" u="none" strike="noStrike" dirty="0">
                          <a:solidFill>
                            <a:srgbClr val="000000"/>
                          </a:solidFill>
                          <a:latin typeface="Arial Narrow"/>
                        </a:rPr>
                        <a:t>, Occidental Mindoro</a:t>
                      </a:r>
                    </a:p>
                  </a:txBody>
                  <a:tcPr marL="9525" marR="9525" marT="9525" marB="0" anchor="ctr"/>
                </a:tc>
                <a:tc>
                  <a:txBody>
                    <a:bodyPr/>
                    <a:lstStyle/>
                    <a:p>
                      <a:pPr algn="r" rtl="0" fontAlgn="ctr"/>
                      <a:r>
                        <a:rPr lang="en-PH" sz="1200" b="0" i="0" u="none" strike="noStrike" dirty="0">
                          <a:solidFill>
                            <a:srgbClr val="000000"/>
                          </a:solidFill>
                          <a:latin typeface="Arial Narrow"/>
                        </a:rPr>
                        <a:t>9,900</a:t>
                      </a:r>
                    </a:p>
                  </a:txBody>
                  <a:tcPr marL="9525" marR="9525" marT="9525" marB="0" anchor="ctr"/>
                </a:tc>
                <a:tc>
                  <a:txBody>
                    <a:bodyPr/>
                    <a:lstStyle/>
                    <a:p>
                      <a:pPr algn="ctr" rtl="0" fontAlgn="ctr"/>
                      <a:r>
                        <a:rPr lang="en-PH" sz="1200" b="0" i="0" u="none" strike="noStrike">
                          <a:solidFill>
                            <a:srgbClr val="000000"/>
                          </a:solidFill>
                          <a:latin typeface="Arial Narrow"/>
                        </a:rPr>
                        <a:t>02/21/2006</a:t>
                      </a:r>
                    </a:p>
                  </a:txBody>
                  <a:tcPr marL="9525" marR="9525" marT="9525" marB="0" anchor="ctr"/>
                </a:tc>
                <a:tc>
                  <a:txBody>
                    <a:bodyPr/>
                    <a:lstStyle/>
                    <a:p>
                      <a:pPr algn="ctr" rtl="0" fontAlgn="ctr"/>
                      <a:r>
                        <a:rPr lang="en-PH" sz="1200" b="0" i="0" u="none" strike="noStrike">
                          <a:solidFill>
                            <a:srgbClr val="000000"/>
                          </a:solidFill>
                          <a:latin typeface="Arial Narrow"/>
                        </a:rPr>
                        <a:t>02/28/2031</a:t>
                      </a:r>
                    </a:p>
                  </a:txBody>
                  <a:tcPr marL="9525" marR="9525" marT="9525" marB="0" anchor="ctr"/>
                </a:tc>
                <a:tc>
                  <a:txBody>
                    <a:bodyPr/>
                    <a:lstStyle/>
                    <a:p>
                      <a:pPr algn="ctr" rtl="0" fontAlgn="ctr"/>
                      <a:r>
                        <a:rPr lang="en-PH" sz="1200" b="0" i="0" u="none" strike="noStrike">
                          <a:solidFill>
                            <a:srgbClr val="000000"/>
                          </a:solidFill>
                          <a:latin typeface="Arial Narrow"/>
                        </a:rPr>
                        <a:t>1,980.00</a:t>
                      </a:r>
                    </a:p>
                  </a:txBody>
                  <a:tcPr marL="9525" marR="9525" marT="9525" marB="0" anchor="ctr"/>
                </a:tc>
                <a:extLst>
                  <a:ext uri="{0D108BD9-81ED-4DB2-BD59-A6C34878D82A}">
                    <a16:rowId xmlns="" xmlns:a16="http://schemas.microsoft.com/office/drawing/2014/main" val="10005"/>
                  </a:ext>
                </a:extLst>
              </a:tr>
              <a:tr h="417386">
                <a:tc>
                  <a:txBody>
                    <a:bodyPr/>
                    <a:lstStyle/>
                    <a:p>
                      <a:pPr algn="ctr" rtl="0" fontAlgn="ctr"/>
                      <a:r>
                        <a:rPr lang="en-PH" sz="1200" b="0" i="0" u="none" strike="noStrike">
                          <a:solidFill>
                            <a:srgbClr val="000000"/>
                          </a:solidFill>
                          <a:latin typeface="Arial Narrow"/>
                        </a:rPr>
                        <a:t>16</a:t>
                      </a:r>
                    </a:p>
                  </a:txBody>
                  <a:tcPr marL="9525" marR="9525" marT="9525" marB="0" anchor="ctr"/>
                </a:tc>
                <a:tc>
                  <a:txBody>
                    <a:bodyPr/>
                    <a:lstStyle/>
                    <a:p>
                      <a:pPr algn="l" rtl="0" fontAlgn="ctr"/>
                      <a:r>
                        <a:rPr lang="en-PH" sz="1200" b="0" i="0" u="none" strike="noStrike">
                          <a:solidFill>
                            <a:srgbClr val="000000"/>
                          </a:solidFill>
                          <a:latin typeface="Arial Narrow"/>
                        </a:rPr>
                        <a:t>Bella Roca Island Resort and Spa – Gold Barrel Social Club Resort Capital, Inc.</a:t>
                      </a:r>
                    </a:p>
                  </a:txBody>
                  <a:tcPr marL="9525" marR="9525" marT="9525" marB="0" anchor="ctr"/>
                </a:tc>
                <a:tc>
                  <a:txBody>
                    <a:bodyPr/>
                    <a:lstStyle/>
                    <a:p>
                      <a:pPr algn="l" rtl="0" fontAlgn="ctr"/>
                      <a:r>
                        <a:rPr lang="en-PH" sz="1200" b="0" i="0" u="none" strike="noStrike">
                          <a:solidFill>
                            <a:srgbClr val="000000"/>
                          </a:solidFill>
                          <a:latin typeface="Arial Narrow"/>
                        </a:rPr>
                        <a:t>Elephant Island, Barangay Tungib, Buenavista, Marinduque</a:t>
                      </a:r>
                    </a:p>
                  </a:txBody>
                  <a:tcPr marL="9525" marR="9525" marT="9525" marB="0" anchor="ctr"/>
                </a:tc>
                <a:tc>
                  <a:txBody>
                    <a:bodyPr/>
                    <a:lstStyle/>
                    <a:p>
                      <a:pPr algn="r" rtl="0" fontAlgn="ctr"/>
                      <a:r>
                        <a:rPr lang="en-PH" sz="1200" b="0" i="0" u="none" strike="noStrike" dirty="0">
                          <a:solidFill>
                            <a:srgbClr val="000000"/>
                          </a:solidFill>
                          <a:latin typeface="Arial Narrow"/>
                        </a:rPr>
                        <a:t>102,000</a:t>
                      </a:r>
                    </a:p>
                  </a:txBody>
                  <a:tcPr marL="9525" marR="9525" marT="9525" marB="0" anchor="ctr"/>
                </a:tc>
                <a:tc>
                  <a:txBody>
                    <a:bodyPr/>
                    <a:lstStyle/>
                    <a:p>
                      <a:pPr algn="ctr" rtl="0" fontAlgn="ctr"/>
                      <a:r>
                        <a:rPr lang="en-PH" sz="1200" b="0" i="0" u="none" strike="noStrike">
                          <a:solidFill>
                            <a:srgbClr val="000000"/>
                          </a:solidFill>
                          <a:latin typeface="Arial Narrow"/>
                        </a:rPr>
                        <a:t>05/04/2006</a:t>
                      </a:r>
                    </a:p>
                  </a:txBody>
                  <a:tcPr marL="9525" marR="9525" marT="9525" marB="0" anchor="ctr"/>
                </a:tc>
                <a:tc>
                  <a:txBody>
                    <a:bodyPr/>
                    <a:lstStyle/>
                    <a:p>
                      <a:pPr algn="ctr" rtl="0" fontAlgn="ctr"/>
                      <a:r>
                        <a:rPr lang="en-PH" sz="1200" b="0" i="0" u="none" strike="noStrike">
                          <a:solidFill>
                            <a:srgbClr val="000000"/>
                          </a:solidFill>
                          <a:latin typeface="Arial Narrow"/>
                        </a:rPr>
                        <a:t>04/30/2031</a:t>
                      </a:r>
                    </a:p>
                  </a:txBody>
                  <a:tcPr marL="9525" marR="9525" marT="9525" marB="0" anchor="ctr"/>
                </a:tc>
                <a:tc>
                  <a:txBody>
                    <a:bodyPr/>
                    <a:lstStyle/>
                    <a:p>
                      <a:pPr algn="ctr" rtl="0" fontAlgn="ctr"/>
                      <a:r>
                        <a:rPr lang="en-PH" sz="1200" b="0" i="0" u="none" strike="noStrike">
                          <a:solidFill>
                            <a:srgbClr val="000000"/>
                          </a:solidFill>
                          <a:latin typeface="Arial Narrow"/>
                        </a:rPr>
                        <a:t>25,500.00</a:t>
                      </a:r>
                    </a:p>
                  </a:txBody>
                  <a:tcPr marL="9525" marR="9525" marT="9525" marB="0" anchor="ctr"/>
                </a:tc>
                <a:extLst>
                  <a:ext uri="{0D108BD9-81ED-4DB2-BD59-A6C34878D82A}">
                    <a16:rowId xmlns="" xmlns:a16="http://schemas.microsoft.com/office/drawing/2014/main" val="10006"/>
                  </a:ext>
                </a:extLst>
              </a:tr>
              <a:tr h="417386">
                <a:tc>
                  <a:txBody>
                    <a:bodyPr/>
                    <a:lstStyle/>
                    <a:p>
                      <a:pPr algn="ctr" rtl="0" fontAlgn="ctr"/>
                      <a:r>
                        <a:rPr lang="en-PH" sz="1200" b="0" i="0" u="none" strike="noStrike">
                          <a:solidFill>
                            <a:srgbClr val="000000"/>
                          </a:solidFill>
                          <a:latin typeface="Arial Narrow"/>
                        </a:rPr>
                        <a:t>17</a:t>
                      </a:r>
                    </a:p>
                  </a:txBody>
                  <a:tcPr marL="9525" marR="9525" marT="9525" marB="0" anchor="ctr"/>
                </a:tc>
                <a:tc>
                  <a:txBody>
                    <a:bodyPr/>
                    <a:lstStyle/>
                    <a:p>
                      <a:pPr algn="l" rtl="0" fontAlgn="ctr"/>
                      <a:r>
                        <a:rPr lang="en-PH" sz="1200" b="0" i="0" u="none" strike="noStrike" dirty="0">
                          <a:solidFill>
                            <a:srgbClr val="000000"/>
                          </a:solidFill>
                          <a:latin typeface="Arial Narrow"/>
                        </a:rPr>
                        <a:t>Starfish Sandbar Resort - Ma. Isabel B. Gallardo</a:t>
                      </a:r>
                    </a:p>
                  </a:txBody>
                  <a:tcPr marL="9525" marR="9525" marT="9525" marB="0" anchor="ctr"/>
                </a:tc>
                <a:tc>
                  <a:txBody>
                    <a:bodyPr/>
                    <a:lstStyle/>
                    <a:p>
                      <a:pPr algn="l" rtl="0" fontAlgn="ctr"/>
                      <a:r>
                        <a:rPr lang="en-PH" sz="1200" b="0" i="0" u="none" strike="noStrike">
                          <a:solidFill>
                            <a:srgbClr val="000000"/>
                          </a:solidFill>
                          <a:latin typeface="Arial Narrow"/>
                        </a:rPr>
                        <a:t>Sta. Lourdes, Puerto Princesa City, Palawan</a:t>
                      </a:r>
                    </a:p>
                  </a:txBody>
                  <a:tcPr marL="9525" marR="9525" marT="9525" marB="0" anchor="ctr"/>
                </a:tc>
                <a:tc>
                  <a:txBody>
                    <a:bodyPr/>
                    <a:lstStyle/>
                    <a:p>
                      <a:pPr algn="r" rtl="0" fontAlgn="ctr"/>
                      <a:r>
                        <a:rPr lang="en-PH" sz="1200" b="0" i="0" u="none" strike="noStrike" dirty="0">
                          <a:solidFill>
                            <a:srgbClr val="000000"/>
                          </a:solidFill>
                          <a:latin typeface="Arial Narrow"/>
                        </a:rPr>
                        <a:t>26,300</a:t>
                      </a:r>
                    </a:p>
                  </a:txBody>
                  <a:tcPr marL="9525" marR="9525" marT="9525" marB="0" anchor="ctr"/>
                </a:tc>
                <a:tc>
                  <a:txBody>
                    <a:bodyPr/>
                    <a:lstStyle/>
                    <a:p>
                      <a:pPr algn="ctr" rtl="0" fontAlgn="ctr"/>
                      <a:r>
                        <a:rPr lang="en-PH" sz="1200" b="0" i="0" u="none" strike="noStrike" dirty="0">
                          <a:solidFill>
                            <a:srgbClr val="000000"/>
                          </a:solidFill>
                          <a:latin typeface="Arial Narrow"/>
                        </a:rPr>
                        <a:t>06/02/2008</a:t>
                      </a:r>
                    </a:p>
                  </a:txBody>
                  <a:tcPr marL="9525" marR="9525" marT="9525" marB="0" anchor="ctr"/>
                </a:tc>
                <a:tc>
                  <a:txBody>
                    <a:bodyPr/>
                    <a:lstStyle/>
                    <a:p>
                      <a:pPr algn="ctr" rtl="0" fontAlgn="ctr"/>
                      <a:r>
                        <a:rPr lang="en-PH" sz="1200" b="0" i="0" u="none" strike="noStrike">
                          <a:solidFill>
                            <a:srgbClr val="000000"/>
                          </a:solidFill>
                          <a:latin typeface="Arial Narrow"/>
                        </a:rPr>
                        <a:t>10/15/2032</a:t>
                      </a:r>
                    </a:p>
                  </a:txBody>
                  <a:tcPr marL="9525" marR="9525" marT="9525" marB="0" anchor="ctr"/>
                </a:tc>
                <a:tc>
                  <a:txBody>
                    <a:bodyPr/>
                    <a:lstStyle/>
                    <a:p>
                      <a:pPr algn="ctr" rtl="0" fontAlgn="ctr"/>
                      <a:r>
                        <a:rPr lang="en-PH" sz="1200" b="0" i="0" u="none" strike="noStrike">
                          <a:solidFill>
                            <a:srgbClr val="000000"/>
                          </a:solidFill>
                          <a:latin typeface="Arial Narrow"/>
                        </a:rPr>
                        <a:t>85,475.00</a:t>
                      </a:r>
                    </a:p>
                  </a:txBody>
                  <a:tcPr marL="9525" marR="9525" marT="9525" marB="0" anchor="ctr"/>
                </a:tc>
                <a:extLst>
                  <a:ext uri="{0D108BD9-81ED-4DB2-BD59-A6C34878D82A}">
                    <a16:rowId xmlns="" xmlns:a16="http://schemas.microsoft.com/office/drawing/2014/main" val="10007"/>
                  </a:ext>
                </a:extLst>
              </a:tr>
              <a:tr h="417386">
                <a:tc>
                  <a:txBody>
                    <a:bodyPr/>
                    <a:lstStyle/>
                    <a:p>
                      <a:pPr algn="ctr" rtl="0" fontAlgn="ctr"/>
                      <a:r>
                        <a:rPr lang="en-PH" sz="1200" b="0" i="0" u="none" strike="noStrike">
                          <a:solidFill>
                            <a:srgbClr val="000000"/>
                          </a:solidFill>
                          <a:latin typeface="Arial Narrow"/>
                        </a:rPr>
                        <a:t>18</a:t>
                      </a:r>
                    </a:p>
                  </a:txBody>
                  <a:tcPr marL="9525" marR="9525" marT="9525" marB="0" anchor="ctr"/>
                </a:tc>
                <a:tc>
                  <a:txBody>
                    <a:bodyPr/>
                    <a:lstStyle/>
                    <a:p>
                      <a:pPr algn="l" rtl="0" fontAlgn="ctr"/>
                      <a:r>
                        <a:rPr lang="en-PH" sz="1200" b="0" i="0" u="none" strike="noStrike">
                          <a:solidFill>
                            <a:srgbClr val="000000"/>
                          </a:solidFill>
                          <a:latin typeface="Arial Narrow"/>
                        </a:rPr>
                        <a:t>Sangat Island Resort - Edith S. Pownall</a:t>
                      </a:r>
                    </a:p>
                  </a:txBody>
                  <a:tcPr marL="9525" marR="9525" marT="9525" marB="0" anchor="ctr"/>
                </a:tc>
                <a:tc>
                  <a:txBody>
                    <a:bodyPr/>
                    <a:lstStyle/>
                    <a:p>
                      <a:pPr algn="l" rtl="0" fontAlgn="ctr"/>
                      <a:r>
                        <a:rPr lang="en-PH" sz="1200" b="0" i="0" u="none" strike="noStrike">
                          <a:solidFill>
                            <a:srgbClr val="000000"/>
                          </a:solidFill>
                          <a:latin typeface="Arial Narrow"/>
                        </a:rPr>
                        <a:t>Sangat Island, Brgy. Bintuan, Coron, Palawan</a:t>
                      </a:r>
                    </a:p>
                  </a:txBody>
                  <a:tcPr marL="9525" marR="9525" marT="9525" marB="0" anchor="ctr"/>
                </a:tc>
                <a:tc>
                  <a:txBody>
                    <a:bodyPr/>
                    <a:lstStyle/>
                    <a:p>
                      <a:pPr algn="r" rtl="0" fontAlgn="ctr"/>
                      <a:r>
                        <a:rPr lang="en-PH" sz="1200" b="0" i="0" u="none" strike="noStrike">
                          <a:solidFill>
                            <a:srgbClr val="000000"/>
                          </a:solidFill>
                          <a:latin typeface="Arial Narrow"/>
                        </a:rPr>
                        <a:t>10,000</a:t>
                      </a:r>
                    </a:p>
                  </a:txBody>
                  <a:tcPr marL="9525" marR="9525" marT="9525" marB="0" anchor="ctr"/>
                </a:tc>
                <a:tc>
                  <a:txBody>
                    <a:bodyPr/>
                    <a:lstStyle/>
                    <a:p>
                      <a:pPr algn="ctr" rtl="0" fontAlgn="ctr"/>
                      <a:r>
                        <a:rPr lang="en-PH" sz="1200" b="0" i="0" u="none" strike="noStrike" dirty="0">
                          <a:solidFill>
                            <a:srgbClr val="000000"/>
                          </a:solidFill>
                          <a:latin typeface="Arial Narrow"/>
                        </a:rPr>
                        <a:t>02/02/2010</a:t>
                      </a:r>
                    </a:p>
                  </a:txBody>
                  <a:tcPr marL="9525" marR="9525" marT="9525" marB="0" anchor="ctr"/>
                </a:tc>
                <a:tc>
                  <a:txBody>
                    <a:bodyPr/>
                    <a:lstStyle/>
                    <a:p>
                      <a:pPr algn="ctr" rtl="0" fontAlgn="ctr"/>
                      <a:r>
                        <a:rPr lang="en-PH" sz="1200" b="0" i="0" u="none" strike="noStrike">
                          <a:solidFill>
                            <a:srgbClr val="000000"/>
                          </a:solidFill>
                          <a:latin typeface="Arial Narrow"/>
                        </a:rPr>
                        <a:t>11/30/2034</a:t>
                      </a:r>
                    </a:p>
                  </a:txBody>
                  <a:tcPr marL="9525" marR="9525" marT="9525" marB="0" anchor="ctr"/>
                </a:tc>
                <a:tc>
                  <a:txBody>
                    <a:bodyPr/>
                    <a:lstStyle/>
                    <a:p>
                      <a:pPr algn="ctr" rtl="0" fontAlgn="ctr"/>
                      <a:r>
                        <a:rPr lang="en-PH" sz="1200" b="0" i="0" u="none" strike="noStrike">
                          <a:solidFill>
                            <a:srgbClr val="000000"/>
                          </a:solidFill>
                          <a:latin typeface="Arial Narrow"/>
                        </a:rPr>
                        <a:t>37,500.00</a:t>
                      </a:r>
                    </a:p>
                  </a:txBody>
                  <a:tcPr marL="9525" marR="9525" marT="9525" marB="0" anchor="ctr"/>
                </a:tc>
                <a:extLst>
                  <a:ext uri="{0D108BD9-81ED-4DB2-BD59-A6C34878D82A}">
                    <a16:rowId xmlns="" xmlns:a16="http://schemas.microsoft.com/office/drawing/2014/main" val="10008"/>
                  </a:ext>
                </a:extLst>
              </a:tr>
              <a:tr h="417386">
                <a:tc>
                  <a:txBody>
                    <a:bodyPr/>
                    <a:lstStyle/>
                    <a:p>
                      <a:pPr algn="ctr" rtl="0" fontAlgn="ctr"/>
                      <a:r>
                        <a:rPr lang="en-PH" sz="1200" b="0" i="0" u="none" strike="noStrike">
                          <a:solidFill>
                            <a:srgbClr val="000000"/>
                          </a:solidFill>
                          <a:latin typeface="Arial Narrow"/>
                        </a:rPr>
                        <a:t>19</a:t>
                      </a:r>
                    </a:p>
                  </a:txBody>
                  <a:tcPr marL="9525" marR="9525" marT="9525" marB="0" anchor="ctr"/>
                </a:tc>
                <a:tc>
                  <a:txBody>
                    <a:bodyPr/>
                    <a:lstStyle/>
                    <a:p>
                      <a:pPr algn="l" rtl="0" fontAlgn="ctr"/>
                      <a:r>
                        <a:rPr lang="en-PH" sz="1200" b="0" i="0" u="none" strike="noStrike">
                          <a:solidFill>
                            <a:srgbClr val="000000"/>
                          </a:solidFill>
                          <a:latin typeface="Arial Narrow"/>
                        </a:rPr>
                        <a:t>Last Escape Development Corporation</a:t>
                      </a:r>
                    </a:p>
                  </a:txBody>
                  <a:tcPr marL="9525" marR="9525" marT="9525" marB="0" anchor="ctr"/>
                </a:tc>
                <a:tc>
                  <a:txBody>
                    <a:bodyPr/>
                    <a:lstStyle/>
                    <a:p>
                      <a:pPr algn="l" rtl="0" fontAlgn="ctr"/>
                      <a:r>
                        <a:rPr lang="en-PH" sz="1200" b="0" i="0" u="none" strike="noStrike">
                          <a:solidFill>
                            <a:srgbClr val="000000"/>
                          </a:solidFill>
                          <a:latin typeface="Arial Narrow"/>
                        </a:rPr>
                        <a:t>Cagdanao Island, Barangay Casian, Taytay, Palawan</a:t>
                      </a:r>
                    </a:p>
                  </a:txBody>
                  <a:tcPr marL="9525" marR="9525" marT="9525" marB="0" anchor="ctr"/>
                </a:tc>
                <a:tc>
                  <a:txBody>
                    <a:bodyPr/>
                    <a:lstStyle/>
                    <a:p>
                      <a:pPr algn="r" rtl="0" fontAlgn="ctr"/>
                      <a:r>
                        <a:rPr lang="en-PH" sz="1200" b="0" i="0" u="none" strike="noStrike">
                          <a:solidFill>
                            <a:srgbClr val="000000"/>
                          </a:solidFill>
                          <a:latin typeface="Arial Narrow"/>
                        </a:rPr>
                        <a:t>49,300</a:t>
                      </a:r>
                    </a:p>
                  </a:txBody>
                  <a:tcPr marL="9525" marR="9525" marT="9525" marB="0" anchor="ctr"/>
                </a:tc>
                <a:tc>
                  <a:txBody>
                    <a:bodyPr/>
                    <a:lstStyle/>
                    <a:p>
                      <a:pPr algn="ctr" rtl="0" fontAlgn="ctr"/>
                      <a:r>
                        <a:rPr lang="en-PH" sz="1200" b="0" i="0" u="none" strike="noStrike" dirty="0">
                          <a:solidFill>
                            <a:srgbClr val="000000"/>
                          </a:solidFill>
                          <a:latin typeface="Arial Narrow"/>
                        </a:rPr>
                        <a:t>02/09/2010</a:t>
                      </a:r>
                    </a:p>
                  </a:txBody>
                  <a:tcPr marL="9525" marR="9525" marT="9525" marB="0" anchor="ctr"/>
                </a:tc>
                <a:tc>
                  <a:txBody>
                    <a:bodyPr/>
                    <a:lstStyle/>
                    <a:p>
                      <a:pPr algn="ctr" rtl="0" fontAlgn="ctr"/>
                      <a:r>
                        <a:rPr lang="en-PH" sz="1200" b="0" i="0" u="none" strike="noStrike" dirty="0">
                          <a:solidFill>
                            <a:srgbClr val="000000"/>
                          </a:solidFill>
                          <a:latin typeface="Arial Narrow"/>
                        </a:rPr>
                        <a:t>02/13/2035</a:t>
                      </a:r>
                    </a:p>
                  </a:txBody>
                  <a:tcPr marL="9525" marR="9525" marT="9525" marB="0" anchor="ctr"/>
                </a:tc>
                <a:tc>
                  <a:txBody>
                    <a:bodyPr/>
                    <a:lstStyle/>
                    <a:p>
                      <a:pPr algn="ctr" rtl="0" fontAlgn="ctr"/>
                      <a:r>
                        <a:rPr lang="en-PH" sz="1200" b="0" i="0" u="none" strike="noStrike">
                          <a:solidFill>
                            <a:srgbClr val="000000"/>
                          </a:solidFill>
                          <a:latin typeface="Arial Narrow"/>
                        </a:rPr>
                        <a:t>110,925.00</a:t>
                      </a:r>
                    </a:p>
                  </a:txBody>
                  <a:tcPr marL="9525" marR="9525" marT="9525" marB="0" anchor="ctr"/>
                </a:tc>
                <a:extLst>
                  <a:ext uri="{0D108BD9-81ED-4DB2-BD59-A6C34878D82A}">
                    <a16:rowId xmlns="" xmlns:a16="http://schemas.microsoft.com/office/drawing/2014/main" val="10009"/>
                  </a:ext>
                </a:extLst>
              </a:tr>
              <a:tr h="417386">
                <a:tc>
                  <a:txBody>
                    <a:bodyPr/>
                    <a:lstStyle/>
                    <a:p>
                      <a:pPr algn="ctr" rtl="0" fontAlgn="ctr"/>
                      <a:r>
                        <a:rPr lang="en-PH" sz="1200" b="0" i="0" u="none" strike="noStrike">
                          <a:solidFill>
                            <a:srgbClr val="000000"/>
                          </a:solidFill>
                          <a:latin typeface="Arial Narrow"/>
                        </a:rPr>
                        <a:t>20</a:t>
                      </a:r>
                    </a:p>
                  </a:txBody>
                  <a:tcPr marL="9525" marR="9525" marT="9525" marB="0" anchor="ctr"/>
                </a:tc>
                <a:tc>
                  <a:txBody>
                    <a:bodyPr/>
                    <a:lstStyle/>
                    <a:p>
                      <a:pPr algn="l" rtl="0" fontAlgn="ctr"/>
                      <a:r>
                        <a:rPr lang="en-PH" sz="1200" b="0" i="0" u="none" strike="noStrike">
                          <a:solidFill>
                            <a:srgbClr val="000000"/>
                          </a:solidFill>
                          <a:latin typeface="Arial Narrow"/>
                        </a:rPr>
                        <a:t>Rollway Realty Development Corporation</a:t>
                      </a:r>
                    </a:p>
                  </a:txBody>
                  <a:tcPr marL="9525" marR="9525" marT="9525" marB="0" anchor="ctr"/>
                </a:tc>
                <a:tc>
                  <a:txBody>
                    <a:bodyPr/>
                    <a:lstStyle/>
                    <a:p>
                      <a:pPr algn="l" rtl="0" fontAlgn="ctr"/>
                      <a:r>
                        <a:rPr lang="en-PH" sz="1200" b="0" i="0" u="none" strike="noStrike">
                          <a:solidFill>
                            <a:srgbClr val="000000"/>
                          </a:solidFill>
                          <a:latin typeface="Arial Narrow"/>
                        </a:rPr>
                        <a:t>Malaroyroy Island, Barangay Bulalacao, Coron, Palawan</a:t>
                      </a:r>
                    </a:p>
                  </a:txBody>
                  <a:tcPr marL="9525" marR="9525" marT="9525" marB="0" anchor="ctr"/>
                </a:tc>
                <a:tc>
                  <a:txBody>
                    <a:bodyPr/>
                    <a:lstStyle/>
                    <a:p>
                      <a:pPr algn="r" rtl="0" fontAlgn="ctr"/>
                      <a:r>
                        <a:rPr lang="en-PH" sz="1200" b="0" i="0" u="none" strike="noStrike">
                          <a:solidFill>
                            <a:srgbClr val="000000"/>
                          </a:solidFill>
                          <a:latin typeface="Arial Narrow"/>
                        </a:rPr>
                        <a:t>60,000</a:t>
                      </a:r>
                    </a:p>
                  </a:txBody>
                  <a:tcPr marL="9525" marR="9525" marT="9525" marB="0" anchor="ctr"/>
                </a:tc>
                <a:tc>
                  <a:txBody>
                    <a:bodyPr/>
                    <a:lstStyle/>
                    <a:p>
                      <a:pPr algn="ctr" rtl="0" fontAlgn="ctr"/>
                      <a:r>
                        <a:rPr lang="en-PH" sz="1200" b="0" i="0" u="none" strike="noStrike">
                          <a:solidFill>
                            <a:srgbClr val="000000"/>
                          </a:solidFill>
                          <a:latin typeface="Arial Narrow"/>
                        </a:rPr>
                        <a:t>undated</a:t>
                      </a:r>
                    </a:p>
                  </a:txBody>
                  <a:tcPr marL="9525" marR="9525" marT="9525" marB="0" anchor="ctr"/>
                </a:tc>
                <a:tc>
                  <a:txBody>
                    <a:bodyPr/>
                    <a:lstStyle/>
                    <a:p>
                      <a:pPr algn="ctr" rtl="0" fontAlgn="ctr"/>
                      <a:r>
                        <a:rPr lang="en-PH" sz="1200" b="0" i="0" u="none" strike="noStrike" dirty="0">
                          <a:solidFill>
                            <a:srgbClr val="000000"/>
                          </a:solidFill>
                          <a:latin typeface="Arial Narrow"/>
                        </a:rPr>
                        <a:t>03/02/2035</a:t>
                      </a:r>
                    </a:p>
                  </a:txBody>
                  <a:tcPr marL="9525" marR="9525" marT="9525" marB="0" anchor="ctr"/>
                </a:tc>
                <a:tc>
                  <a:txBody>
                    <a:bodyPr/>
                    <a:lstStyle/>
                    <a:p>
                      <a:pPr algn="ctr" rtl="0" fontAlgn="ctr"/>
                      <a:r>
                        <a:rPr lang="en-PH" sz="1200" b="0" i="0" u="none" strike="noStrike" dirty="0">
                          <a:solidFill>
                            <a:srgbClr val="000000"/>
                          </a:solidFill>
                          <a:latin typeface="Arial Narrow"/>
                        </a:rPr>
                        <a:t>180,000.00</a:t>
                      </a:r>
                    </a:p>
                  </a:txBody>
                  <a:tcPr marL="9525" marR="9525" marT="9525" marB="0" anchor="ctr"/>
                </a:tc>
                <a:extLst>
                  <a:ext uri="{0D108BD9-81ED-4DB2-BD59-A6C34878D82A}">
                    <a16:rowId xmlns="" xmlns:a16="http://schemas.microsoft.com/office/drawing/2014/main" val="10010"/>
                  </a:ext>
                </a:extLst>
              </a:tr>
            </a:tbl>
          </a:graphicData>
        </a:graphic>
      </p:graphicFrame>
      <p:pic>
        <p:nvPicPr>
          <p:cNvPr id="4" name="Picture 2" descr="C:\DESKTOP\FORMS\denr_logo.png"/>
          <p:cNvPicPr>
            <a:picLocks noChangeAspect="1" noChangeArrowheads="1"/>
          </p:cNvPicPr>
          <p:nvPr/>
        </p:nvPicPr>
        <p:blipFill>
          <a:blip r:embed="rId2" cstate="print"/>
          <a:srcRect/>
          <a:stretch>
            <a:fillRect/>
          </a:stretch>
        </p:blipFill>
        <p:spPr bwMode="auto">
          <a:xfrm>
            <a:off x="11287125" y="6010275"/>
            <a:ext cx="786458" cy="79057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31800" y="548216"/>
          <a:ext cx="11252199" cy="5390706"/>
        </p:xfrm>
        <a:graphic>
          <a:graphicData uri="http://schemas.openxmlformats.org/drawingml/2006/table">
            <a:tbl>
              <a:tblPr firstRow="1" bandRow="1">
                <a:tableStyleId>{5C22544A-7EE6-4342-B048-85BDC9FD1C3A}</a:tableStyleId>
              </a:tblPr>
              <a:tblGrid>
                <a:gridCol w="647700">
                  <a:extLst>
                    <a:ext uri="{9D8B030D-6E8A-4147-A177-3AD203B41FA5}">
                      <a16:colId xmlns="" xmlns:a16="http://schemas.microsoft.com/office/drawing/2014/main" val="20000"/>
                    </a:ext>
                  </a:extLst>
                </a:gridCol>
                <a:gridCol w="2567214">
                  <a:extLst>
                    <a:ext uri="{9D8B030D-6E8A-4147-A177-3AD203B41FA5}">
                      <a16:colId xmlns="" xmlns:a16="http://schemas.microsoft.com/office/drawing/2014/main" val="20001"/>
                    </a:ext>
                  </a:extLst>
                </a:gridCol>
                <a:gridCol w="2487386">
                  <a:extLst>
                    <a:ext uri="{9D8B030D-6E8A-4147-A177-3AD203B41FA5}">
                      <a16:colId xmlns="" xmlns:a16="http://schemas.microsoft.com/office/drawing/2014/main" val="20002"/>
                    </a:ext>
                  </a:extLst>
                </a:gridCol>
                <a:gridCol w="1003300">
                  <a:extLst>
                    <a:ext uri="{9D8B030D-6E8A-4147-A177-3AD203B41FA5}">
                      <a16:colId xmlns="" xmlns:a16="http://schemas.microsoft.com/office/drawing/2014/main" val="20003"/>
                    </a:ext>
                  </a:extLst>
                </a:gridCol>
                <a:gridCol w="1331685">
                  <a:extLst>
                    <a:ext uri="{9D8B030D-6E8A-4147-A177-3AD203B41FA5}">
                      <a16:colId xmlns="" xmlns:a16="http://schemas.microsoft.com/office/drawing/2014/main" val="20004"/>
                    </a:ext>
                  </a:extLst>
                </a:gridCol>
                <a:gridCol w="1360715">
                  <a:extLst>
                    <a:ext uri="{9D8B030D-6E8A-4147-A177-3AD203B41FA5}">
                      <a16:colId xmlns="" xmlns:a16="http://schemas.microsoft.com/office/drawing/2014/main" val="20005"/>
                    </a:ext>
                  </a:extLst>
                </a:gridCol>
                <a:gridCol w="1854199">
                  <a:extLst>
                    <a:ext uri="{9D8B030D-6E8A-4147-A177-3AD203B41FA5}">
                      <a16:colId xmlns="" xmlns:a16="http://schemas.microsoft.com/office/drawing/2014/main" val="20006"/>
                    </a:ext>
                  </a:extLst>
                </a:gridCol>
              </a:tblGrid>
              <a:tr h="799460">
                <a:tc>
                  <a:txBody>
                    <a:bodyPr/>
                    <a:lstStyle/>
                    <a:p>
                      <a:pPr algn="ctr" fontAlgn="ctr"/>
                      <a:r>
                        <a:rPr lang="en-PH" sz="1200" b="1" i="0" u="none" strike="noStrike" dirty="0">
                          <a:solidFill>
                            <a:schemeClr val="bg1"/>
                          </a:solidFill>
                          <a:latin typeface="Arial Narrow"/>
                        </a:rPr>
                        <a:t> </a:t>
                      </a:r>
                    </a:p>
                  </a:txBody>
                  <a:tcPr marL="9525" marR="9525" marT="9525" marB="0" anchor="ctr"/>
                </a:tc>
                <a:tc>
                  <a:txBody>
                    <a:bodyPr/>
                    <a:lstStyle/>
                    <a:p>
                      <a:pPr algn="ctr" rtl="0" fontAlgn="ctr"/>
                      <a:r>
                        <a:rPr lang="en-PH" sz="1200" b="1" i="0" u="none" strike="noStrike" dirty="0">
                          <a:solidFill>
                            <a:schemeClr val="bg1"/>
                          </a:solidFill>
                          <a:latin typeface="Calibri"/>
                        </a:rPr>
                        <a:t>NAME OF ESTABLISHMENT &amp; HOLDER </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LOCATION</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AREA (SQ.M.)</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DATE OF ISSUANCE</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DATE OF EXPIRATION</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tc>
                  <a:txBody>
                    <a:bodyPr/>
                    <a:lstStyle/>
                    <a:p>
                      <a:pPr algn="ctr" rtl="0" fontAlgn="ctr"/>
                      <a:r>
                        <a:rPr lang="en-PH" sz="1200" b="1" i="0" u="none" strike="noStrike" dirty="0">
                          <a:solidFill>
                            <a:schemeClr val="bg1"/>
                          </a:solidFill>
                          <a:latin typeface="Calibri"/>
                        </a:rPr>
                        <a:t>GOVERNMENT SHARE (Based on Contract)</a:t>
                      </a:r>
                      <a:r>
                        <a:rPr lang="en-PH" sz="1200" b="1" i="0" u="none" strike="noStrike" dirty="0">
                          <a:solidFill>
                            <a:schemeClr val="bg1"/>
                          </a:solidFill>
                          <a:latin typeface="Arial Narrow"/>
                        </a:rPr>
                        <a:t> </a:t>
                      </a:r>
                      <a:endParaRPr lang="en-PH" sz="1200" b="1" i="0" u="none" strike="noStrike" dirty="0">
                        <a:solidFill>
                          <a:schemeClr val="bg1"/>
                        </a:solidFill>
                        <a:latin typeface="Calibri"/>
                      </a:endParaRPr>
                    </a:p>
                  </a:txBody>
                  <a:tcPr marL="9525" marR="9525" marT="9525" marB="0" anchor="ctr"/>
                </a:tc>
                <a:extLst>
                  <a:ext uri="{0D108BD9-81ED-4DB2-BD59-A6C34878D82A}">
                    <a16:rowId xmlns="" xmlns:a16="http://schemas.microsoft.com/office/drawing/2014/main" val="10000"/>
                  </a:ext>
                </a:extLst>
              </a:tr>
              <a:tr h="417386">
                <a:tc>
                  <a:txBody>
                    <a:bodyPr/>
                    <a:lstStyle/>
                    <a:p>
                      <a:pPr algn="ctr" rtl="0" fontAlgn="ctr"/>
                      <a:r>
                        <a:rPr lang="en-PH" sz="1200" b="0" i="0" u="none" strike="noStrike">
                          <a:solidFill>
                            <a:srgbClr val="000000"/>
                          </a:solidFill>
                          <a:latin typeface="Arial Narrow"/>
                        </a:rPr>
                        <a:t>21</a:t>
                      </a:r>
                    </a:p>
                  </a:txBody>
                  <a:tcPr marL="9525" marR="9525" marT="9525" marB="0" anchor="ctr"/>
                </a:tc>
                <a:tc>
                  <a:txBody>
                    <a:bodyPr/>
                    <a:lstStyle/>
                    <a:p>
                      <a:pPr algn="l" rtl="0" fontAlgn="ctr"/>
                      <a:r>
                        <a:rPr lang="en-PH" sz="1200" b="0" i="0" u="none" strike="noStrike" dirty="0" err="1">
                          <a:solidFill>
                            <a:srgbClr val="000000"/>
                          </a:solidFill>
                          <a:latin typeface="Arial Narrow"/>
                        </a:rPr>
                        <a:t>Mr.</a:t>
                      </a:r>
                      <a:r>
                        <a:rPr lang="en-PH" sz="1200" b="0" i="0" u="none" strike="noStrike" dirty="0">
                          <a:solidFill>
                            <a:srgbClr val="000000"/>
                          </a:solidFill>
                          <a:latin typeface="Arial Narrow"/>
                        </a:rPr>
                        <a:t> Winthrop Hawthorne R. </a:t>
                      </a:r>
                      <a:r>
                        <a:rPr lang="en-PH" sz="1200" b="0" i="0" u="none" strike="noStrike" dirty="0" err="1">
                          <a:solidFill>
                            <a:srgbClr val="000000"/>
                          </a:solidFill>
                          <a:latin typeface="Arial Narrow"/>
                        </a:rPr>
                        <a:t>Bañez</a:t>
                      </a:r>
                      <a:r>
                        <a:rPr lang="en-PH" sz="1200" b="0" i="0" u="none" strike="noStrike" dirty="0">
                          <a:solidFill>
                            <a:srgbClr val="000000"/>
                          </a:solidFill>
                          <a:latin typeface="Arial Narrow"/>
                        </a:rPr>
                        <a:t> </a:t>
                      </a:r>
                    </a:p>
                  </a:txBody>
                  <a:tcPr marL="9525" marR="9525" marT="9525" marB="0" anchor="ctr"/>
                </a:tc>
                <a:tc>
                  <a:txBody>
                    <a:bodyPr/>
                    <a:lstStyle/>
                    <a:p>
                      <a:pPr algn="l" rtl="0" fontAlgn="ctr"/>
                      <a:r>
                        <a:rPr lang="en-PH" sz="1200" b="0" i="0" u="none" strike="noStrike">
                          <a:solidFill>
                            <a:srgbClr val="000000"/>
                          </a:solidFill>
                          <a:latin typeface="Arial Narrow"/>
                        </a:rPr>
                        <a:t>Napulan Island, Barangay Galoc, Culion, Palawan</a:t>
                      </a:r>
                    </a:p>
                  </a:txBody>
                  <a:tcPr marL="9525" marR="9525" marT="9525" marB="0" anchor="ctr"/>
                </a:tc>
                <a:tc>
                  <a:txBody>
                    <a:bodyPr/>
                    <a:lstStyle/>
                    <a:p>
                      <a:pPr algn="r" rtl="0" fontAlgn="ctr"/>
                      <a:r>
                        <a:rPr lang="en-PH" sz="1200" b="0" i="0" u="none" strike="noStrike">
                          <a:solidFill>
                            <a:srgbClr val="000000"/>
                          </a:solidFill>
                          <a:latin typeface="Arial Narrow"/>
                        </a:rPr>
                        <a:t>40,000</a:t>
                      </a:r>
                    </a:p>
                  </a:txBody>
                  <a:tcPr marL="9525" marR="9525" marT="9525" marB="0" anchor="ctr"/>
                </a:tc>
                <a:tc>
                  <a:txBody>
                    <a:bodyPr/>
                    <a:lstStyle/>
                    <a:p>
                      <a:pPr algn="ctr" rtl="0" fontAlgn="ctr"/>
                      <a:r>
                        <a:rPr lang="en-PH" sz="1200" b="0" i="0" u="none" strike="noStrike">
                          <a:solidFill>
                            <a:srgbClr val="000000"/>
                          </a:solidFill>
                          <a:latin typeface="Arial Narrow"/>
                        </a:rPr>
                        <a:t>04/07/2010</a:t>
                      </a:r>
                    </a:p>
                  </a:txBody>
                  <a:tcPr marL="9525" marR="9525" marT="9525" marB="0" anchor="ctr"/>
                </a:tc>
                <a:tc>
                  <a:txBody>
                    <a:bodyPr/>
                    <a:lstStyle/>
                    <a:p>
                      <a:pPr algn="ctr" rtl="0" fontAlgn="ctr"/>
                      <a:r>
                        <a:rPr lang="en-PH" sz="1200" b="0" i="0" u="none" strike="noStrike">
                          <a:solidFill>
                            <a:srgbClr val="000000"/>
                          </a:solidFill>
                          <a:latin typeface="Arial Narrow"/>
                        </a:rPr>
                        <a:t>04/08/2035</a:t>
                      </a:r>
                    </a:p>
                  </a:txBody>
                  <a:tcPr marL="9525" marR="9525" marT="9525" marB="0" anchor="ctr"/>
                </a:tc>
                <a:tc>
                  <a:txBody>
                    <a:bodyPr/>
                    <a:lstStyle/>
                    <a:p>
                      <a:pPr algn="ctr" rtl="0" fontAlgn="ctr"/>
                      <a:r>
                        <a:rPr lang="en-PH" sz="1200" b="0" i="0" u="none" strike="noStrike">
                          <a:solidFill>
                            <a:srgbClr val="000000"/>
                          </a:solidFill>
                          <a:latin typeface="Arial Narrow"/>
                        </a:rPr>
                        <a:t>150,000.00</a:t>
                      </a:r>
                    </a:p>
                  </a:txBody>
                  <a:tcPr marL="9525" marR="9525" marT="9525" marB="0" anchor="ctr"/>
                </a:tc>
                <a:extLst>
                  <a:ext uri="{0D108BD9-81ED-4DB2-BD59-A6C34878D82A}">
                    <a16:rowId xmlns="" xmlns:a16="http://schemas.microsoft.com/office/drawing/2014/main" val="10001"/>
                  </a:ext>
                </a:extLst>
              </a:tr>
              <a:tr h="417386">
                <a:tc>
                  <a:txBody>
                    <a:bodyPr/>
                    <a:lstStyle/>
                    <a:p>
                      <a:pPr algn="ctr" rtl="0" fontAlgn="ctr"/>
                      <a:r>
                        <a:rPr lang="en-PH" sz="1200" b="0" i="0" u="none" strike="noStrike">
                          <a:solidFill>
                            <a:srgbClr val="000000"/>
                          </a:solidFill>
                          <a:latin typeface="Arial Narrow"/>
                        </a:rPr>
                        <a:t>22</a:t>
                      </a:r>
                    </a:p>
                  </a:txBody>
                  <a:tcPr marL="9525" marR="9525" marT="9525" marB="0" anchor="ctr"/>
                </a:tc>
                <a:tc>
                  <a:txBody>
                    <a:bodyPr/>
                    <a:lstStyle/>
                    <a:p>
                      <a:pPr algn="l" rtl="0" fontAlgn="ctr"/>
                      <a:r>
                        <a:rPr lang="en-PH" sz="1200" b="0" i="0" u="none" strike="noStrike">
                          <a:solidFill>
                            <a:srgbClr val="000000"/>
                          </a:solidFill>
                          <a:latin typeface="Arial Narrow"/>
                        </a:rPr>
                        <a:t>Ms. Jennifer B. Corpuz</a:t>
                      </a:r>
                    </a:p>
                  </a:txBody>
                  <a:tcPr marL="9525" marR="9525" marT="9525" marB="0" anchor="ctr"/>
                </a:tc>
                <a:tc>
                  <a:txBody>
                    <a:bodyPr/>
                    <a:lstStyle/>
                    <a:p>
                      <a:pPr algn="l" rtl="0" fontAlgn="ctr"/>
                      <a:r>
                        <a:rPr lang="en-PH" sz="1200" b="0" i="0" u="none" strike="noStrike">
                          <a:solidFill>
                            <a:srgbClr val="000000"/>
                          </a:solidFill>
                          <a:latin typeface="Arial Narrow"/>
                        </a:rPr>
                        <a:t>Sitio Lahid-Tahom, Barangay Galoc, Culion, Palawan</a:t>
                      </a:r>
                    </a:p>
                  </a:txBody>
                  <a:tcPr marL="9525" marR="9525" marT="9525" marB="0" anchor="ctr"/>
                </a:tc>
                <a:tc>
                  <a:txBody>
                    <a:bodyPr/>
                    <a:lstStyle/>
                    <a:p>
                      <a:pPr algn="r" rtl="0" fontAlgn="ctr"/>
                      <a:r>
                        <a:rPr lang="en-PH" sz="1200" b="0" i="0" u="none" strike="noStrike">
                          <a:solidFill>
                            <a:srgbClr val="000000"/>
                          </a:solidFill>
                          <a:latin typeface="Arial Narrow"/>
                        </a:rPr>
                        <a:t>31,000</a:t>
                      </a:r>
                    </a:p>
                  </a:txBody>
                  <a:tcPr marL="9525" marR="9525" marT="9525" marB="0" anchor="ctr"/>
                </a:tc>
                <a:tc>
                  <a:txBody>
                    <a:bodyPr/>
                    <a:lstStyle/>
                    <a:p>
                      <a:pPr algn="ctr" rtl="0" fontAlgn="ctr"/>
                      <a:r>
                        <a:rPr lang="en-PH" sz="1200" b="0" i="0" u="none" strike="noStrike" dirty="0">
                          <a:solidFill>
                            <a:srgbClr val="000000"/>
                          </a:solidFill>
                          <a:latin typeface="Arial Narrow"/>
                        </a:rPr>
                        <a:t>04/07/2010</a:t>
                      </a:r>
                    </a:p>
                  </a:txBody>
                  <a:tcPr marL="9525" marR="9525" marT="9525" marB="0" anchor="ctr"/>
                </a:tc>
                <a:tc>
                  <a:txBody>
                    <a:bodyPr/>
                    <a:lstStyle/>
                    <a:p>
                      <a:pPr algn="ctr" rtl="0" fontAlgn="ctr"/>
                      <a:r>
                        <a:rPr lang="en-PH" sz="1200" b="0" i="0" u="none" strike="noStrike">
                          <a:solidFill>
                            <a:srgbClr val="000000"/>
                          </a:solidFill>
                          <a:latin typeface="Arial Narrow"/>
                        </a:rPr>
                        <a:t>04/08/2035</a:t>
                      </a:r>
                    </a:p>
                  </a:txBody>
                  <a:tcPr marL="9525" marR="9525" marT="9525" marB="0" anchor="ctr"/>
                </a:tc>
                <a:tc>
                  <a:txBody>
                    <a:bodyPr/>
                    <a:lstStyle/>
                    <a:p>
                      <a:pPr algn="ctr" rtl="0" fontAlgn="ctr"/>
                      <a:r>
                        <a:rPr lang="en-PH" sz="1200" b="0" i="0" u="none" strike="noStrike">
                          <a:solidFill>
                            <a:srgbClr val="000000"/>
                          </a:solidFill>
                          <a:latin typeface="Arial Narrow"/>
                        </a:rPr>
                        <a:t>116,250.00</a:t>
                      </a:r>
                    </a:p>
                  </a:txBody>
                  <a:tcPr marL="9525" marR="9525" marT="9525" marB="0" anchor="ctr"/>
                </a:tc>
                <a:extLst>
                  <a:ext uri="{0D108BD9-81ED-4DB2-BD59-A6C34878D82A}">
                    <a16:rowId xmlns="" xmlns:a16="http://schemas.microsoft.com/office/drawing/2014/main" val="10002"/>
                  </a:ext>
                </a:extLst>
              </a:tr>
              <a:tr h="417386">
                <a:tc>
                  <a:txBody>
                    <a:bodyPr/>
                    <a:lstStyle/>
                    <a:p>
                      <a:pPr algn="ctr" rtl="0" fontAlgn="ctr"/>
                      <a:r>
                        <a:rPr lang="en-PH" sz="1200" b="0" i="0" u="none" strike="noStrike">
                          <a:solidFill>
                            <a:srgbClr val="000000"/>
                          </a:solidFill>
                          <a:latin typeface="Arial Narrow"/>
                        </a:rPr>
                        <a:t>23</a:t>
                      </a:r>
                    </a:p>
                  </a:txBody>
                  <a:tcPr marL="9525" marR="9525" marT="9525" marB="0" anchor="ctr"/>
                </a:tc>
                <a:tc>
                  <a:txBody>
                    <a:bodyPr/>
                    <a:lstStyle/>
                    <a:p>
                      <a:pPr algn="l" rtl="0" fontAlgn="ctr"/>
                      <a:r>
                        <a:rPr lang="en-PH" sz="1200" b="0" i="0" u="none" strike="noStrike">
                          <a:solidFill>
                            <a:srgbClr val="000000"/>
                          </a:solidFill>
                          <a:latin typeface="Arial Narrow"/>
                        </a:rPr>
                        <a:t>Roland F. Rodriguez</a:t>
                      </a:r>
                    </a:p>
                  </a:txBody>
                  <a:tcPr marL="9525" marR="9525" marT="9525" marB="0" anchor="ctr"/>
                </a:tc>
                <a:tc>
                  <a:txBody>
                    <a:bodyPr/>
                    <a:lstStyle/>
                    <a:p>
                      <a:pPr algn="l" rtl="0" fontAlgn="ctr"/>
                      <a:r>
                        <a:rPr lang="sv-SE" sz="1200" b="0" i="0" u="none" strike="noStrike">
                          <a:solidFill>
                            <a:srgbClr val="000000"/>
                          </a:solidFill>
                          <a:latin typeface="Arial Narrow"/>
                        </a:rPr>
                        <a:t>Arena Island, Barangay Panacan, Narra, Palawan</a:t>
                      </a:r>
                    </a:p>
                  </a:txBody>
                  <a:tcPr marL="9525" marR="9525" marT="9525" marB="0" anchor="ctr"/>
                </a:tc>
                <a:tc>
                  <a:txBody>
                    <a:bodyPr/>
                    <a:lstStyle/>
                    <a:p>
                      <a:pPr algn="r" rtl="0" fontAlgn="ctr"/>
                      <a:r>
                        <a:rPr lang="en-PH" sz="1200" b="0" i="0" u="none" strike="noStrike">
                          <a:solidFill>
                            <a:srgbClr val="000000"/>
                          </a:solidFill>
                          <a:latin typeface="Arial Narrow"/>
                        </a:rPr>
                        <a:t>25,963</a:t>
                      </a:r>
                    </a:p>
                  </a:txBody>
                  <a:tcPr marL="9525" marR="9525" marT="9525" marB="0" anchor="ctr"/>
                </a:tc>
                <a:tc>
                  <a:txBody>
                    <a:bodyPr/>
                    <a:lstStyle/>
                    <a:p>
                      <a:pPr algn="ctr" rtl="0" fontAlgn="ctr"/>
                      <a:r>
                        <a:rPr lang="en-PH" sz="1200" b="0" i="0" u="none" strike="noStrike">
                          <a:solidFill>
                            <a:srgbClr val="000000"/>
                          </a:solidFill>
                          <a:latin typeface="Arial Narrow"/>
                        </a:rPr>
                        <a:t>04/07/2010</a:t>
                      </a:r>
                    </a:p>
                  </a:txBody>
                  <a:tcPr marL="9525" marR="9525" marT="9525" marB="0" anchor="ctr"/>
                </a:tc>
                <a:tc>
                  <a:txBody>
                    <a:bodyPr/>
                    <a:lstStyle/>
                    <a:p>
                      <a:pPr algn="ctr" rtl="0" fontAlgn="ctr"/>
                      <a:r>
                        <a:rPr lang="en-PH" sz="1200" b="0" i="0" u="none" strike="noStrike">
                          <a:solidFill>
                            <a:srgbClr val="000000"/>
                          </a:solidFill>
                          <a:latin typeface="Arial Narrow"/>
                        </a:rPr>
                        <a:t>04/08/2035</a:t>
                      </a:r>
                    </a:p>
                  </a:txBody>
                  <a:tcPr marL="9525" marR="9525" marT="9525" marB="0" anchor="ctr"/>
                </a:tc>
                <a:tc>
                  <a:txBody>
                    <a:bodyPr/>
                    <a:lstStyle/>
                    <a:p>
                      <a:pPr algn="ctr" rtl="0" fontAlgn="ctr"/>
                      <a:r>
                        <a:rPr lang="en-PH" sz="1200" b="0" i="0" u="none" strike="noStrike">
                          <a:solidFill>
                            <a:srgbClr val="000000"/>
                          </a:solidFill>
                          <a:latin typeface="Arial Narrow"/>
                        </a:rPr>
                        <a:t>116,833.50</a:t>
                      </a:r>
                    </a:p>
                  </a:txBody>
                  <a:tcPr marL="9525" marR="9525" marT="9525" marB="0" anchor="ctr"/>
                </a:tc>
                <a:extLst>
                  <a:ext uri="{0D108BD9-81ED-4DB2-BD59-A6C34878D82A}">
                    <a16:rowId xmlns="" xmlns:a16="http://schemas.microsoft.com/office/drawing/2014/main" val="10003"/>
                  </a:ext>
                </a:extLst>
              </a:tr>
              <a:tr h="417386">
                <a:tc>
                  <a:txBody>
                    <a:bodyPr/>
                    <a:lstStyle/>
                    <a:p>
                      <a:pPr algn="ctr" rtl="0" fontAlgn="ctr"/>
                      <a:r>
                        <a:rPr lang="en-PH" sz="1200" b="0" i="0" u="none" strike="noStrike">
                          <a:solidFill>
                            <a:srgbClr val="000000"/>
                          </a:solidFill>
                          <a:latin typeface="Arial Narrow"/>
                        </a:rPr>
                        <a:t>24</a:t>
                      </a:r>
                    </a:p>
                  </a:txBody>
                  <a:tcPr marL="9525" marR="9525" marT="9525" marB="0" anchor="ctr"/>
                </a:tc>
                <a:tc>
                  <a:txBody>
                    <a:bodyPr/>
                    <a:lstStyle/>
                    <a:p>
                      <a:pPr algn="l" rtl="0" fontAlgn="ctr"/>
                      <a:r>
                        <a:rPr lang="en-PH" sz="1200" b="0" i="0" u="none" strike="noStrike">
                          <a:solidFill>
                            <a:srgbClr val="000000"/>
                          </a:solidFill>
                          <a:latin typeface="Arial Narrow"/>
                        </a:rPr>
                        <a:t>Esperanza Delmo Butikofer</a:t>
                      </a:r>
                    </a:p>
                  </a:txBody>
                  <a:tcPr marL="9525" marR="9525" marT="9525" marB="0" anchor="ctr"/>
                </a:tc>
                <a:tc>
                  <a:txBody>
                    <a:bodyPr/>
                    <a:lstStyle/>
                    <a:p>
                      <a:pPr algn="l" rtl="0" fontAlgn="ctr"/>
                      <a:r>
                        <a:rPr lang="en-PH" sz="1200" b="0" i="0" u="none" strike="noStrike" dirty="0" err="1">
                          <a:solidFill>
                            <a:srgbClr val="000000"/>
                          </a:solidFill>
                          <a:latin typeface="Arial Narrow"/>
                        </a:rPr>
                        <a:t>Albaguen</a:t>
                      </a:r>
                      <a:r>
                        <a:rPr lang="en-PH" sz="1200" b="0" i="0" u="none" strike="noStrike" dirty="0">
                          <a:solidFill>
                            <a:srgbClr val="000000"/>
                          </a:solidFill>
                          <a:latin typeface="Arial Narrow"/>
                        </a:rPr>
                        <a:t> Island, Barangay Port Barton, San Vicente, Palawan</a:t>
                      </a:r>
                    </a:p>
                  </a:txBody>
                  <a:tcPr marL="9525" marR="9525" marT="9525" marB="0" anchor="ctr"/>
                </a:tc>
                <a:tc>
                  <a:txBody>
                    <a:bodyPr/>
                    <a:lstStyle/>
                    <a:p>
                      <a:pPr algn="r" rtl="0" fontAlgn="ctr"/>
                      <a:r>
                        <a:rPr lang="en-PH" sz="1200" b="0" i="0" u="none" strike="noStrike">
                          <a:solidFill>
                            <a:srgbClr val="000000"/>
                          </a:solidFill>
                          <a:latin typeface="Arial Narrow"/>
                        </a:rPr>
                        <a:t>20,000</a:t>
                      </a:r>
                    </a:p>
                  </a:txBody>
                  <a:tcPr marL="9525" marR="9525" marT="9525" marB="0" anchor="ctr"/>
                </a:tc>
                <a:tc>
                  <a:txBody>
                    <a:bodyPr/>
                    <a:lstStyle/>
                    <a:p>
                      <a:pPr algn="ctr" rtl="0" fontAlgn="ctr"/>
                      <a:r>
                        <a:rPr lang="en-PH" sz="1200" b="0" i="0" u="none" strike="noStrike">
                          <a:solidFill>
                            <a:srgbClr val="000000"/>
                          </a:solidFill>
                          <a:latin typeface="Arial Narrow"/>
                        </a:rPr>
                        <a:t>04/16/2010</a:t>
                      </a:r>
                    </a:p>
                  </a:txBody>
                  <a:tcPr marL="9525" marR="9525" marT="9525" marB="0" anchor="ctr"/>
                </a:tc>
                <a:tc>
                  <a:txBody>
                    <a:bodyPr/>
                    <a:lstStyle/>
                    <a:p>
                      <a:pPr algn="ctr" rtl="0" fontAlgn="ctr"/>
                      <a:r>
                        <a:rPr lang="en-PH" sz="1200" b="0" i="0" u="none" strike="noStrike">
                          <a:solidFill>
                            <a:srgbClr val="000000"/>
                          </a:solidFill>
                          <a:latin typeface="Arial Narrow"/>
                        </a:rPr>
                        <a:t>04/17/2035</a:t>
                      </a:r>
                    </a:p>
                  </a:txBody>
                  <a:tcPr marL="9525" marR="9525" marT="9525" marB="0" anchor="ctr"/>
                </a:tc>
                <a:tc>
                  <a:txBody>
                    <a:bodyPr/>
                    <a:lstStyle/>
                    <a:p>
                      <a:pPr algn="ctr" rtl="0" fontAlgn="ctr"/>
                      <a:r>
                        <a:rPr lang="en-PH" sz="1200" b="0" i="0" u="none" strike="noStrike">
                          <a:solidFill>
                            <a:srgbClr val="000000"/>
                          </a:solidFill>
                          <a:latin typeface="Arial Narrow"/>
                        </a:rPr>
                        <a:t>150,000.00</a:t>
                      </a:r>
                    </a:p>
                  </a:txBody>
                  <a:tcPr marL="9525" marR="9525" marT="9525" marB="0" anchor="ctr"/>
                </a:tc>
                <a:extLst>
                  <a:ext uri="{0D108BD9-81ED-4DB2-BD59-A6C34878D82A}">
                    <a16:rowId xmlns="" xmlns:a16="http://schemas.microsoft.com/office/drawing/2014/main" val="10004"/>
                  </a:ext>
                </a:extLst>
              </a:tr>
              <a:tr h="417386">
                <a:tc>
                  <a:txBody>
                    <a:bodyPr/>
                    <a:lstStyle/>
                    <a:p>
                      <a:pPr algn="ctr" rtl="0" fontAlgn="ctr"/>
                      <a:r>
                        <a:rPr lang="en-PH" sz="1200" b="0" i="0" u="none" strike="noStrike">
                          <a:solidFill>
                            <a:srgbClr val="000000"/>
                          </a:solidFill>
                          <a:latin typeface="Arial Narrow"/>
                        </a:rPr>
                        <a:t>25</a:t>
                      </a:r>
                    </a:p>
                  </a:txBody>
                  <a:tcPr marL="9525" marR="9525" marT="9525" marB="0" anchor="ctr"/>
                </a:tc>
                <a:tc>
                  <a:txBody>
                    <a:bodyPr/>
                    <a:lstStyle/>
                    <a:p>
                      <a:pPr algn="l" rtl="0" fontAlgn="ctr"/>
                      <a:r>
                        <a:rPr lang="en-PH" sz="1200" b="0" i="0" u="none" strike="noStrike">
                          <a:solidFill>
                            <a:srgbClr val="000000"/>
                          </a:solidFill>
                          <a:latin typeface="Arial Narrow"/>
                        </a:rPr>
                        <a:t>Island Resort Group (Leisure) Corporation</a:t>
                      </a:r>
                    </a:p>
                  </a:txBody>
                  <a:tcPr marL="9525" marR="9525" marT="9525" marB="0" anchor="ctr"/>
                </a:tc>
                <a:tc>
                  <a:txBody>
                    <a:bodyPr/>
                    <a:lstStyle/>
                    <a:p>
                      <a:pPr algn="l" rtl="0" fontAlgn="ctr"/>
                      <a:r>
                        <a:rPr lang="en-PH" sz="1200" b="0" i="0" u="none" strike="noStrike">
                          <a:solidFill>
                            <a:srgbClr val="000000"/>
                          </a:solidFill>
                          <a:latin typeface="Arial Narrow"/>
                        </a:rPr>
                        <a:t>Ariara Island, Barangay San Miguel, Linapacan, Palawan</a:t>
                      </a:r>
                    </a:p>
                  </a:txBody>
                  <a:tcPr marL="9525" marR="9525" marT="9525" marB="0" anchor="ctr"/>
                </a:tc>
                <a:tc>
                  <a:txBody>
                    <a:bodyPr/>
                    <a:lstStyle/>
                    <a:p>
                      <a:pPr algn="r" rtl="0" fontAlgn="ctr"/>
                      <a:r>
                        <a:rPr lang="en-PH" sz="1200" b="0" i="0" u="none" strike="noStrike">
                          <a:solidFill>
                            <a:srgbClr val="000000"/>
                          </a:solidFill>
                          <a:latin typeface="Arial Narrow"/>
                        </a:rPr>
                        <a:t>113,600</a:t>
                      </a:r>
                    </a:p>
                  </a:txBody>
                  <a:tcPr marL="9525" marR="9525" marT="9525" marB="0" anchor="ctr"/>
                </a:tc>
                <a:tc>
                  <a:txBody>
                    <a:bodyPr/>
                    <a:lstStyle/>
                    <a:p>
                      <a:pPr algn="ctr" rtl="0" fontAlgn="ctr"/>
                      <a:r>
                        <a:rPr lang="en-PH" sz="1200" b="0" i="0" u="none" strike="noStrike">
                          <a:solidFill>
                            <a:srgbClr val="000000"/>
                          </a:solidFill>
                          <a:latin typeface="Arial Narrow"/>
                        </a:rPr>
                        <a:t>undated</a:t>
                      </a:r>
                    </a:p>
                  </a:txBody>
                  <a:tcPr marL="9525" marR="9525" marT="9525" marB="0" anchor="ctr"/>
                </a:tc>
                <a:tc>
                  <a:txBody>
                    <a:bodyPr/>
                    <a:lstStyle/>
                    <a:p>
                      <a:pPr algn="ctr" rtl="0" fontAlgn="ctr"/>
                      <a:r>
                        <a:rPr lang="en-PH" sz="1200" b="0" i="0" u="none" strike="noStrike">
                          <a:solidFill>
                            <a:srgbClr val="000000"/>
                          </a:solidFill>
                          <a:latin typeface="Arial Narrow"/>
                        </a:rPr>
                        <a:t>05/25/2035</a:t>
                      </a:r>
                    </a:p>
                  </a:txBody>
                  <a:tcPr marL="9525" marR="9525" marT="9525" marB="0" anchor="ctr"/>
                </a:tc>
                <a:tc>
                  <a:txBody>
                    <a:bodyPr/>
                    <a:lstStyle/>
                    <a:p>
                      <a:pPr algn="ctr" rtl="0" fontAlgn="ctr"/>
                      <a:r>
                        <a:rPr lang="en-PH" sz="1200" b="0" i="0" u="none" strike="noStrike">
                          <a:solidFill>
                            <a:srgbClr val="000000"/>
                          </a:solidFill>
                          <a:latin typeface="Arial Narrow"/>
                        </a:rPr>
                        <a:t>340,800.00</a:t>
                      </a:r>
                    </a:p>
                  </a:txBody>
                  <a:tcPr marL="9525" marR="9525" marT="9525" marB="0" anchor="ctr"/>
                </a:tc>
                <a:extLst>
                  <a:ext uri="{0D108BD9-81ED-4DB2-BD59-A6C34878D82A}">
                    <a16:rowId xmlns="" xmlns:a16="http://schemas.microsoft.com/office/drawing/2014/main" val="10005"/>
                  </a:ext>
                </a:extLst>
              </a:tr>
              <a:tr h="417386">
                <a:tc>
                  <a:txBody>
                    <a:bodyPr/>
                    <a:lstStyle/>
                    <a:p>
                      <a:pPr algn="ctr" rtl="0" fontAlgn="ctr"/>
                      <a:r>
                        <a:rPr lang="en-PH" sz="1200" b="0" i="0" u="none" strike="noStrike">
                          <a:solidFill>
                            <a:srgbClr val="000000"/>
                          </a:solidFill>
                          <a:latin typeface="Arial Narrow"/>
                        </a:rPr>
                        <a:t>26</a:t>
                      </a:r>
                    </a:p>
                  </a:txBody>
                  <a:tcPr marL="9525" marR="9525" marT="9525" marB="0" anchor="ctr"/>
                </a:tc>
                <a:tc>
                  <a:txBody>
                    <a:bodyPr/>
                    <a:lstStyle/>
                    <a:p>
                      <a:pPr algn="l" rtl="0" fontAlgn="ctr"/>
                      <a:r>
                        <a:rPr lang="en-PH" sz="1200" b="0" i="0" u="none" strike="noStrike">
                          <a:solidFill>
                            <a:srgbClr val="000000"/>
                          </a:solidFill>
                          <a:latin typeface="Arial Narrow"/>
                        </a:rPr>
                        <a:t>Diwaran Resorts Philippines, Inc.</a:t>
                      </a:r>
                    </a:p>
                  </a:txBody>
                  <a:tcPr marL="9525" marR="9525" marT="9525" marB="0" anchor="ctr"/>
                </a:tc>
                <a:tc>
                  <a:txBody>
                    <a:bodyPr/>
                    <a:lstStyle/>
                    <a:p>
                      <a:pPr algn="l" rtl="0" fontAlgn="ctr"/>
                      <a:r>
                        <a:rPr lang="en-PH" sz="1200" b="0" i="0" u="none" strike="noStrike">
                          <a:solidFill>
                            <a:srgbClr val="000000"/>
                          </a:solidFill>
                          <a:latin typeface="Arial Narrow"/>
                        </a:rPr>
                        <a:t>Diwaran Island, Brgy. Marcilla, Coron, Palawan</a:t>
                      </a:r>
                    </a:p>
                  </a:txBody>
                  <a:tcPr marL="9525" marR="9525" marT="9525" marB="0" anchor="ctr"/>
                </a:tc>
                <a:tc>
                  <a:txBody>
                    <a:bodyPr/>
                    <a:lstStyle/>
                    <a:p>
                      <a:pPr algn="r" rtl="0" fontAlgn="ctr"/>
                      <a:r>
                        <a:rPr lang="en-PH" sz="1200" b="0" i="0" u="none" strike="noStrike">
                          <a:solidFill>
                            <a:srgbClr val="000000"/>
                          </a:solidFill>
                          <a:latin typeface="Arial Narrow"/>
                        </a:rPr>
                        <a:t>550,500</a:t>
                      </a:r>
                    </a:p>
                  </a:txBody>
                  <a:tcPr marL="9525" marR="9525" marT="9525" marB="0" anchor="ctr"/>
                </a:tc>
                <a:tc>
                  <a:txBody>
                    <a:bodyPr/>
                    <a:lstStyle/>
                    <a:p>
                      <a:pPr algn="ctr" rtl="0" fontAlgn="ctr"/>
                      <a:r>
                        <a:rPr lang="en-PH" sz="1200" b="0" i="0" u="none" strike="noStrike">
                          <a:solidFill>
                            <a:srgbClr val="000000"/>
                          </a:solidFill>
                          <a:latin typeface="Arial Narrow"/>
                        </a:rPr>
                        <a:t>05/26/2010</a:t>
                      </a:r>
                    </a:p>
                  </a:txBody>
                  <a:tcPr marL="9525" marR="9525" marT="9525" marB="0" anchor="ctr"/>
                </a:tc>
                <a:tc>
                  <a:txBody>
                    <a:bodyPr/>
                    <a:lstStyle/>
                    <a:p>
                      <a:pPr algn="ctr" rtl="0" fontAlgn="ctr"/>
                      <a:r>
                        <a:rPr lang="en-PH" sz="1200" b="0" i="0" u="none" strike="noStrike">
                          <a:solidFill>
                            <a:srgbClr val="000000"/>
                          </a:solidFill>
                          <a:latin typeface="Arial Narrow"/>
                        </a:rPr>
                        <a:t>05/27/2035</a:t>
                      </a:r>
                    </a:p>
                  </a:txBody>
                  <a:tcPr marL="9525" marR="9525" marT="9525" marB="0" anchor="ctr"/>
                </a:tc>
                <a:tc>
                  <a:txBody>
                    <a:bodyPr/>
                    <a:lstStyle/>
                    <a:p>
                      <a:pPr algn="ctr" rtl="0" fontAlgn="ctr"/>
                      <a:r>
                        <a:rPr lang="en-PH" sz="1200" b="0" i="0" u="none" strike="noStrike">
                          <a:solidFill>
                            <a:srgbClr val="000000"/>
                          </a:solidFill>
                          <a:latin typeface="Arial Narrow"/>
                        </a:rPr>
                        <a:t>2,064,375.00</a:t>
                      </a:r>
                    </a:p>
                  </a:txBody>
                  <a:tcPr marL="9525" marR="9525" marT="9525" marB="0" anchor="ctr"/>
                </a:tc>
                <a:extLst>
                  <a:ext uri="{0D108BD9-81ED-4DB2-BD59-A6C34878D82A}">
                    <a16:rowId xmlns="" xmlns:a16="http://schemas.microsoft.com/office/drawing/2014/main" val="10006"/>
                  </a:ext>
                </a:extLst>
              </a:tr>
              <a:tr h="417386">
                <a:tc>
                  <a:txBody>
                    <a:bodyPr/>
                    <a:lstStyle/>
                    <a:p>
                      <a:pPr algn="ctr" rtl="0" fontAlgn="ctr"/>
                      <a:r>
                        <a:rPr lang="en-PH" sz="1200" b="0" i="0" u="none" strike="noStrike">
                          <a:solidFill>
                            <a:srgbClr val="000000"/>
                          </a:solidFill>
                          <a:latin typeface="Arial Narrow"/>
                        </a:rPr>
                        <a:t>27</a:t>
                      </a:r>
                    </a:p>
                  </a:txBody>
                  <a:tcPr marL="9525" marR="9525" marT="9525" marB="0" anchor="ctr"/>
                </a:tc>
                <a:tc>
                  <a:txBody>
                    <a:bodyPr/>
                    <a:lstStyle/>
                    <a:p>
                      <a:pPr algn="l" rtl="0" fontAlgn="ctr"/>
                      <a:r>
                        <a:rPr lang="en-PH" sz="1200" b="0" i="0" u="none" strike="noStrike">
                          <a:solidFill>
                            <a:srgbClr val="000000"/>
                          </a:solidFill>
                          <a:latin typeface="Arial Narrow"/>
                        </a:rPr>
                        <a:t>Dos Palmas Arreceffi Island Resort - Ivy Michelle A. Lim</a:t>
                      </a:r>
                    </a:p>
                  </a:txBody>
                  <a:tcPr marL="9525" marR="9525" marT="9525" marB="0" anchor="ctr"/>
                </a:tc>
                <a:tc>
                  <a:txBody>
                    <a:bodyPr/>
                    <a:lstStyle/>
                    <a:p>
                      <a:pPr algn="l" rtl="0" fontAlgn="ctr"/>
                      <a:r>
                        <a:rPr lang="en-PH" sz="1200" b="0" i="0" u="none" strike="noStrike">
                          <a:solidFill>
                            <a:srgbClr val="000000"/>
                          </a:solidFill>
                          <a:latin typeface="Arial Narrow"/>
                        </a:rPr>
                        <a:t>Arreceffi Island, Barangay Manalo, Puerto Princesa City, Palawan</a:t>
                      </a:r>
                    </a:p>
                  </a:txBody>
                  <a:tcPr marL="9525" marR="9525" marT="9525" marB="0" anchor="ctr"/>
                </a:tc>
                <a:tc>
                  <a:txBody>
                    <a:bodyPr/>
                    <a:lstStyle/>
                    <a:p>
                      <a:pPr algn="r" rtl="0" fontAlgn="ctr"/>
                      <a:r>
                        <a:rPr lang="en-PH" sz="1200" b="0" i="0" u="none" strike="noStrike">
                          <a:solidFill>
                            <a:srgbClr val="000000"/>
                          </a:solidFill>
                          <a:latin typeface="Arial Narrow"/>
                        </a:rPr>
                        <a:t>240,000</a:t>
                      </a:r>
                    </a:p>
                  </a:txBody>
                  <a:tcPr marL="9525" marR="9525" marT="9525" marB="0" anchor="ctr"/>
                </a:tc>
                <a:tc>
                  <a:txBody>
                    <a:bodyPr/>
                    <a:lstStyle/>
                    <a:p>
                      <a:pPr algn="ctr" rtl="0" fontAlgn="ctr"/>
                      <a:r>
                        <a:rPr lang="en-PH" sz="1200" b="0" i="0" u="none" strike="noStrike">
                          <a:solidFill>
                            <a:srgbClr val="000000"/>
                          </a:solidFill>
                          <a:latin typeface="Arial Narrow"/>
                        </a:rPr>
                        <a:t>06/09/2010</a:t>
                      </a:r>
                    </a:p>
                  </a:txBody>
                  <a:tcPr marL="9525" marR="9525" marT="9525" marB="0" anchor="ctr"/>
                </a:tc>
                <a:tc>
                  <a:txBody>
                    <a:bodyPr/>
                    <a:lstStyle/>
                    <a:p>
                      <a:pPr algn="ctr" rtl="0" fontAlgn="ctr"/>
                      <a:r>
                        <a:rPr lang="en-PH" sz="1200" b="0" i="0" u="none" strike="noStrike">
                          <a:solidFill>
                            <a:srgbClr val="000000"/>
                          </a:solidFill>
                          <a:latin typeface="Arial Narrow"/>
                        </a:rPr>
                        <a:t>06/10/2035</a:t>
                      </a:r>
                    </a:p>
                  </a:txBody>
                  <a:tcPr marL="9525" marR="9525" marT="9525" marB="0" anchor="ctr"/>
                </a:tc>
                <a:tc>
                  <a:txBody>
                    <a:bodyPr/>
                    <a:lstStyle/>
                    <a:p>
                      <a:pPr algn="ctr" rtl="0" fontAlgn="ctr"/>
                      <a:r>
                        <a:rPr lang="en-PH" sz="1200" b="0" i="0" u="none" strike="noStrike">
                          <a:solidFill>
                            <a:srgbClr val="000000"/>
                          </a:solidFill>
                          <a:latin typeface="Arial Narrow"/>
                        </a:rPr>
                        <a:t>780,000.00</a:t>
                      </a:r>
                    </a:p>
                  </a:txBody>
                  <a:tcPr marL="9525" marR="9525" marT="9525" marB="0" anchor="ctr"/>
                </a:tc>
                <a:extLst>
                  <a:ext uri="{0D108BD9-81ED-4DB2-BD59-A6C34878D82A}">
                    <a16:rowId xmlns="" xmlns:a16="http://schemas.microsoft.com/office/drawing/2014/main" val="10007"/>
                  </a:ext>
                </a:extLst>
              </a:tr>
              <a:tr h="417386">
                <a:tc>
                  <a:txBody>
                    <a:bodyPr/>
                    <a:lstStyle/>
                    <a:p>
                      <a:pPr algn="ctr" rtl="0" fontAlgn="ctr"/>
                      <a:r>
                        <a:rPr lang="en-PH" sz="1200" b="0" i="0" u="none" strike="noStrike">
                          <a:solidFill>
                            <a:srgbClr val="000000"/>
                          </a:solidFill>
                          <a:latin typeface="Arial Narrow"/>
                        </a:rPr>
                        <a:t>28</a:t>
                      </a:r>
                    </a:p>
                  </a:txBody>
                  <a:tcPr marL="9525" marR="9525" marT="9525" marB="0" anchor="ctr"/>
                </a:tc>
                <a:tc>
                  <a:txBody>
                    <a:bodyPr/>
                    <a:lstStyle/>
                    <a:p>
                      <a:pPr algn="l" rtl="0" fontAlgn="ctr"/>
                      <a:r>
                        <a:rPr lang="en-PH" sz="1200" b="0" i="0" u="none" strike="noStrike">
                          <a:solidFill>
                            <a:srgbClr val="000000"/>
                          </a:solidFill>
                          <a:latin typeface="Arial Narrow"/>
                        </a:rPr>
                        <a:t>Palawan Cove Corporation</a:t>
                      </a:r>
                    </a:p>
                  </a:txBody>
                  <a:tcPr marL="9525" marR="9525" marT="9525" marB="0" anchor="ctr"/>
                </a:tc>
                <a:tc>
                  <a:txBody>
                    <a:bodyPr/>
                    <a:lstStyle/>
                    <a:p>
                      <a:pPr algn="l" rtl="0" fontAlgn="ctr"/>
                      <a:r>
                        <a:rPr lang="es-ES" sz="1200" b="0" i="0" u="none" strike="noStrike">
                          <a:solidFill>
                            <a:srgbClr val="000000"/>
                          </a:solidFill>
                          <a:latin typeface="Arial Narrow"/>
                        </a:rPr>
                        <a:t>Boayan Island,Sitio Daplac, Barangay Poblacion, San Vicente, Palawan</a:t>
                      </a:r>
                    </a:p>
                  </a:txBody>
                  <a:tcPr marL="9525" marR="9525" marT="9525" marB="0" anchor="ctr"/>
                </a:tc>
                <a:tc>
                  <a:txBody>
                    <a:bodyPr/>
                    <a:lstStyle/>
                    <a:p>
                      <a:pPr algn="r" rtl="0" fontAlgn="ctr"/>
                      <a:r>
                        <a:rPr lang="en-PH" sz="1200" b="0" i="0" u="none" strike="noStrike">
                          <a:solidFill>
                            <a:srgbClr val="000000"/>
                          </a:solidFill>
                          <a:latin typeface="Arial Narrow"/>
                        </a:rPr>
                        <a:t>240,000</a:t>
                      </a:r>
                    </a:p>
                  </a:txBody>
                  <a:tcPr marL="9525" marR="9525" marT="9525" marB="0" anchor="ctr"/>
                </a:tc>
                <a:tc>
                  <a:txBody>
                    <a:bodyPr/>
                    <a:lstStyle/>
                    <a:p>
                      <a:pPr algn="ctr" rtl="0" fontAlgn="ctr"/>
                      <a:r>
                        <a:rPr lang="en-PH" sz="1200" b="0" i="0" u="none" strike="noStrike">
                          <a:solidFill>
                            <a:srgbClr val="000000"/>
                          </a:solidFill>
                          <a:latin typeface="Arial Narrow"/>
                        </a:rPr>
                        <a:t>02/27/2012</a:t>
                      </a:r>
                    </a:p>
                  </a:txBody>
                  <a:tcPr marL="9525" marR="9525" marT="9525" marB="0" anchor="ctr"/>
                </a:tc>
                <a:tc>
                  <a:txBody>
                    <a:bodyPr/>
                    <a:lstStyle/>
                    <a:p>
                      <a:pPr algn="ctr" rtl="0" fontAlgn="ctr"/>
                      <a:r>
                        <a:rPr lang="en-PH" sz="1200" b="0" i="0" u="none" strike="noStrike">
                          <a:solidFill>
                            <a:srgbClr val="000000"/>
                          </a:solidFill>
                          <a:latin typeface="Arial Narrow"/>
                        </a:rPr>
                        <a:t>02/27/2037</a:t>
                      </a:r>
                    </a:p>
                  </a:txBody>
                  <a:tcPr marL="9525" marR="9525" marT="9525" marB="0" anchor="ctr"/>
                </a:tc>
                <a:tc>
                  <a:txBody>
                    <a:bodyPr/>
                    <a:lstStyle/>
                    <a:p>
                      <a:pPr algn="ctr" rtl="0" fontAlgn="ctr"/>
                      <a:r>
                        <a:rPr lang="en-PH" sz="1200" b="0" i="0" u="none" strike="noStrike">
                          <a:solidFill>
                            <a:srgbClr val="000000"/>
                          </a:solidFill>
                          <a:latin typeface="Arial Narrow"/>
                        </a:rPr>
                        <a:t>900,000.00</a:t>
                      </a:r>
                    </a:p>
                  </a:txBody>
                  <a:tcPr marL="9525" marR="9525" marT="9525" marB="0" anchor="ctr"/>
                </a:tc>
                <a:extLst>
                  <a:ext uri="{0D108BD9-81ED-4DB2-BD59-A6C34878D82A}">
                    <a16:rowId xmlns="" xmlns:a16="http://schemas.microsoft.com/office/drawing/2014/main" val="10008"/>
                  </a:ext>
                </a:extLst>
              </a:tr>
              <a:tr h="417386">
                <a:tc>
                  <a:txBody>
                    <a:bodyPr/>
                    <a:lstStyle/>
                    <a:p>
                      <a:pPr algn="ctr" rtl="0" fontAlgn="ctr"/>
                      <a:r>
                        <a:rPr lang="en-PH" sz="1200" b="0" i="0" u="none" strike="noStrike">
                          <a:solidFill>
                            <a:srgbClr val="000000"/>
                          </a:solidFill>
                          <a:latin typeface="Arial Narrow"/>
                        </a:rPr>
                        <a:t>29</a:t>
                      </a:r>
                    </a:p>
                  </a:txBody>
                  <a:tcPr marL="9525" marR="9525" marT="9525" marB="0" anchor="ctr"/>
                </a:tc>
                <a:tc>
                  <a:txBody>
                    <a:bodyPr/>
                    <a:lstStyle/>
                    <a:p>
                      <a:pPr algn="l" rtl="0" fontAlgn="ctr"/>
                      <a:r>
                        <a:rPr lang="en-PH" sz="1200" b="0" i="0" u="none" strike="noStrike">
                          <a:solidFill>
                            <a:srgbClr val="000000"/>
                          </a:solidFill>
                          <a:latin typeface="Arial Narrow"/>
                        </a:rPr>
                        <a:t>Mangenguey Inc.</a:t>
                      </a:r>
                    </a:p>
                  </a:txBody>
                  <a:tcPr marL="9525" marR="9525" marT="9525" marB="0" anchor="ctr"/>
                </a:tc>
                <a:tc>
                  <a:txBody>
                    <a:bodyPr/>
                    <a:lstStyle/>
                    <a:p>
                      <a:pPr algn="l" rtl="0" fontAlgn="ctr"/>
                      <a:r>
                        <a:rPr lang="en-PH" sz="1200" b="0" i="0" u="none" strike="noStrike">
                          <a:solidFill>
                            <a:srgbClr val="000000"/>
                          </a:solidFill>
                          <a:latin typeface="Arial Narrow"/>
                        </a:rPr>
                        <a:t>Manguenguey Island, Barangay Maglalambay, Busuanga, Palawan</a:t>
                      </a:r>
                    </a:p>
                  </a:txBody>
                  <a:tcPr marL="9525" marR="9525" marT="9525" marB="0" anchor="ctr"/>
                </a:tc>
                <a:tc>
                  <a:txBody>
                    <a:bodyPr/>
                    <a:lstStyle/>
                    <a:p>
                      <a:pPr algn="r" rtl="0" fontAlgn="ctr"/>
                      <a:r>
                        <a:rPr lang="en-PH" sz="1200" b="0" i="0" u="none" strike="noStrike">
                          <a:solidFill>
                            <a:srgbClr val="000000"/>
                          </a:solidFill>
                          <a:latin typeface="Arial Narrow"/>
                        </a:rPr>
                        <a:t>90,140</a:t>
                      </a:r>
                    </a:p>
                  </a:txBody>
                  <a:tcPr marL="9525" marR="9525" marT="9525" marB="0" anchor="ctr"/>
                </a:tc>
                <a:tc>
                  <a:txBody>
                    <a:bodyPr/>
                    <a:lstStyle/>
                    <a:p>
                      <a:pPr algn="ctr" rtl="0" fontAlgn="ctr"/>
                      <a:r>
                        <a:rPr lang="en-PH" sz="1200" b="0" i="0" u="none" strike="noStrike">
                          <a:solidFill>
                            <a:srgbClr val="000000"/>
                          </a:solidFill>
                          <a:latin typeface="Arial Narrow"/>
                        </a:rPr>
                        <a:t>11/04/2013</a:t>
                      </a:r>
                    </a:p>
                  </a:txBody>
                  <a:tcPr marL="9525" marR="9525" marT="9525" marB="0" anchor="ctr"/>
                </a:tc>
                <a:tc>
                  <a:txBody>
                    <a:bodyPr/>
                    <a:lstStyle/>
                    <a:p>
                      <a:pPr algn="ctr" rtl="0" fontAlgn="ctr"/>
                      <a:r>
                        <a:rPr lang="en-PH" sz="1200" b="0" i="0" u="none" strike="noStrike">
                          <a:solidFill>
                            <a:srgbClr val="000000"/>
                          </a:solidFill>
                          <a:latin typeface="Arial Narrow"/>
                        </a:rPr>
                        <a:t>10/29/2038</a:t>
                      </a:r>
                    </a:p>
                  </a:txBody>
                  <a:tcPr marL="9525" marR="9525" marT="9525" marB="0" anchor="ctr"/>
                </a:tc>
                <a:tc>
                  <a:txBody>
                    <a:bodyPr/>
                    <a:lstStyle/>
                    <a:p>
                      <a:pPr algn="ctr" rtl="0" fontAlgn="ctr"/>
                      <a:r>
                        <a:rPr lang="en-PH" sz="1200" b="0" i="0" u="none" strike="noStrike">
                          <a:solidFill>
                            <a:srgbClr val="000000"/>
                          </a:solidFill>
                          <a:latin typeface="Arial Narrow"/>
                        </a:rPr>
                        <a:t>10,140.75</a:t>
                      </a:r>
                    </a:p>
                  </a:txBody>
                  <a:tcPr marL="9525" marR="9525" marT="9525" marB="0" anchor="ctr"/>
                </a:tc>
                <a:extLst>
                  <a:ext uri="{0D108BD9-81ED-4DB2-BD59-A6C34878D82A}">
                    <a16:rowId xmlns="" xmlns:a16="http://schemas.microsoft.com/office/drawing/2014/main" val="10009"/>
                  </a:ext>
                </a:extLst>
              </a:tr>
              <a:tr h="417386">
                <a:tc>
                  <a:txBody>
                    <a:bodyPr/>
                    <a:lstStyle/>
                    <a:p>
                      <a:pPr algn="ctr" rtl="0" fontAlgn="ctr"/>
                      <a:r>
                        <a:rPr lang="en-PH" sz="1200" b="0" i="0" u="none" strike="noStrike" dirty="0">
                          <a:solidFill>
                            <a:srgbClr val="000000"/>
                          </a:solidFill>
                          <a:latin typeface="Arial Narrow"/>
                        </a:rPr>
                        <a:t>30</a:t>
                      </a:r>
                    </a:p>
                  </a:txBody>
                  <a:tcPr marL="9525" marR="9525" marT="9525" marB="0" anchor="ctr"/>
                </a:tc>
                <a:tc>
                  <a:txBody>
                    <a:bodyPr/>
                    <a:lstStyle/>
                    <a:p>
                      <a:pPr algn="l" rtl="0" fontAlgn="ctr"/>
                      <a:r>
                        <a:rPr lang="en-PH" sz="1200" b="0" i="0" u="none" strike="noStrike">
                          <a:solidFill>
                            <a:srgbClr val="000000"/>
                          </a:solidFill>
                          <a:latin typeface="Arial Narrow"/>
                        </a:rPr>
                        <a:t>Scottland Inc.</a:t>
                      </a:r>
                    </a:p>
                  </a:txBody>
                  <a:tcPr marL="9525" marR="9525" marT="9525" marB="0" anchor="ctr"/>
                </a:tc>
                <a:tc>
                  <a:txBody>
                    <a:bodyPr/>
                    <a:lstStyle/>
                    <a:p>
                      <a:pPr algn="l" rtl="0" fontAlgn="ctr"/>
                      <a:r>
                        <a:rPr lang="it-IT" sz="1200" b="0" i="0" u="none" strike="noStrike">
                          <a:solidFill>
                            <a:srgbClr val="000000"/>
                          </a:solidFill>
                          <a:latin typeface="Arial Narrow"/>
                        </a:rPr>
                        <a:t>So. Tandul, Bintuan, Coron, Palawan</a:t>
                      </a:r>
                    </a:p>
                  </a:txBody>
                  <a:tcPr marL="9525" marR="9525" marT="9525" marB="0" anchor="ctr"/>
                </a:tc>
                <a:tc>
                  <a:txBody>
                    <a:bodyPr/>
                    <a:lstStyle/>
                    <a:p>
                      <a:pPr algn="r" rtl="0" fontAlgn="ctr"/>
                      <a:r>
                        <a:rPr lang="en-PH" sz="1200" b="0" i="0" u="none" strike="noStrike">
                          <a:solidFill>
                            <a:srgbClr val="000000"/>
                          </a:solidFill>
                          <a:latin typeface="Arial Narrow"/>
                        </a:rPr>
                        <a:t>163,000</a:t>
                      </a:r>
                    </a:p>
                  </a:txBody>
                  <a:tcPr marL="9525" marR="9525" marT="9525" marB="0" anchor="ctr"/>
                </a:tc>
                <a:tc>
                  <a:txBody>
                    <a:bodyPr/>
                    <a:lstStyle/>
                    <a:p>
                      <a:pPr algn="ctr" rtl="0" fontAlgn="ctr"/>
                      <a:r>
                        <a:rPr lang="en-PH" sz="1200" b="0" i="0" u="none" strike="noStrike">
                          <a:solidFill>
                            <a:srgbClr val="000000"/>
                          </a:solidFill>
                          <a:latin typeface="Arial Narrow"/>
                        </a:rPr>
                        <a:t>02/03/2015</a:t>
                      </a:r>
                    </a:p>
                  </a:txBody>
                  <a:tcPr marL="9525" marR="9525" marT="9525" marB="0" anchor="ctr"/>
                </a:tc>
                <a:tc>
                  <a:txBody>
                    <a:bodyPr/>
                    <a:lstStyle/>
                    <a:p>
                      <a:pPr algn="ctr" rtl="0" fontAlgn="ctr"/>
                      <a:r>
                        <a:rPr lang="en-PH" sz="1200" b="0" i="0" u="none" strike="noStrike">
                          <a:solidFill>
                            <a:srgbClr val="000000"/>
                          </a:solidFill>
                          <a:latin typeface="Arial Narrow"/>
                        </a:rPr>
                        <a:t>02/02/2040</a:t>
                      </a:r>
                    </a:p>
                  </a:txBody>
                  <a:tcPr marL="9525" marR="9525" marT="9525" marB="0" anchor="ctr"/>
                </a:tc>
                <a:tc>
                  <a:txBody>
                    <a:bodyPr/>
                    <a:lstStyle/>
                    <a:p>
                      <a:pPr algn="ctr" rtl="0" fontAlgn="ctr"/>
                      <a:r>
                        <a:rPr lang="en-PH" sz="1200" b="0" i="0" u="none" strike="noStrike" dirty="0">
                          <a:solidFill>
                            <a:schemeClr val="tx1"/>
                          </a:solidFill>
                          <a:latin typeface="Arial Narrow"/>
                        </a:rPr>
                        <a:t>163,000.00</a:t>
                      </a:r>
                    </a:p>
                  </a:txBody>
                  <a:tcPr marL="9525" marR="9525" marT="9525" marB="0" anchor="ctr"/>
                </a:tc>
                <a:extLst>
                  <a:ext uri="{0D108BD9-81ED-4DB2-BD59-A6C34878D82A}">
                    <a16:rowId xmlns="" xmlns:a16="http://schemas.microsoft.com/office/drawing/2014/main" val="10010"/>
                  </a:ext>
                </a:extLst>
              </a:tr>
              <a:tr h="417386">
                <a:tc>
                  <a:txBody>
                    <a:bodyPr/>
                    <a:lstStyle/>
                    <a:p>
                      <a:pPr algn="ctr" rtl="0" fontAlgn="ctr"/>
                      <a:r>
                        <a:rPr lang="en-PH" sz="1200" b="0" i="0" u="none" strike="noStrike" dirty="0">
                          <a:solidFill>
                            <a:srgbClr val="000000"/>
                          </a:solidFill>
                          <a:latin typeface="Arial Narrow"/>
                        </a:rPr>
                        <a:t>31</a:t>
                      </a:r>
                    </a:p>
                  </a:txBody>
                  <a:tcPr marL="9525" marR="9525" marT="9525" marB="0" anchor="ctr"/>
                </a:tc>
                <a:tc>
                  <a:txBody>
                    <a:bodyPr/>
                    <a:lstStyle/>
                    <a:p>
                      <a:pPr algn="l" rtl="0" fontAlgn="ctr"/>
                      <a:r>
                        <a:rPr lang="en-PH" sz="1200" b="0" i="0" u="none" strike="noStrike">
                          <a:solidFill>
                            <a:srgbClr val="000000"/>
                          </a:solidFill>
                          <a:latin typeface="Arial Narrow"/>
                        </a:rPr>
                        <a:t>Secret Paradise Retreat Corporation (SPRC)</a:t>
                      </a:r>
                    </a:p>
                  </a:txBody>
                  <a:tcPr marL="9525" marR="9525" marT="9525" marB="0" anchor="ctr"/>
                </a:tc>
                <a:tc>
                  <a:txBody>
                    <a:bodyPr/>
                    <a:lstStyle/>
                    <a:p>
                      <a:pPr algn="l" rtl="0" fontAlgn="ctr"/>
                      <a:r>
                        <a:rPr lang="en-PH" sz="1200" b="0" i="0" u="none" strike="noStrike">
                          <a:solidFill>
                            <a:srgbClr val="000000"/>
                          </a:solidFill>
                          <a:latin typeface="Arial Narrow"/>
                        </a:rPr>
                        <a:t>Sitio Barongbong, Barangay Port Barton, San Vicente, Palawan</a:t>
                      </a:r>
                    </a:p>
                  </a:txBody>
                  <a:tcPr marL="9525" marR="9525" marT="9525" marB="0" anchor="ctr"/>
                </a:tc>
                <a:tc>
                  <a:txBody>
                    <a:bodyPr/>
                    <a:lstStyle/>
                    <a:p>
                      <a:pPr algn="r" rtl="0" fontAlgn="ctr"/>
                      <a:r>
                        <a:rPr lang="en-PH" sz="1200" b="0" i="0" u="none" strike="noStrike">
                          <a:solidFill>
                            <a:srgbClr val="000000"/>
                          </a:solidFill>
                          <a:latin typeface="Arial Narrow"/>
                        </a:rPr>
                        <a:t>141,900</a:t>
                      </a:r>
                    </a:p>
                  </a:txBody>
                  <a:tcPr marL="9525" marR="9525" marT="9525" marB="0" anchor="ctr"/>
                </a:tc>
                <a:tc>
                  <a:txBody>
                    <a:bodyPr/>
                    <a:lstStyle/>
                    <a:p>
                      <a:pPr algn="ctr" rtl="0" fontAlgn="ctr"/>
                      <a:r>
                        <a:rPr lang="en-PH" sz="1200" b="0" i="0" u="none" strike="noStrike">
                          <a:solidFill>
                            <a:srgbClr val="000000"/>
                          </a:solidFill>
                          <a:latin typeface="Arial Narrow"/>
                        </a:rPr>
                        <a:t>10/02/2019</a:t>
                      </a:r>
                    </a:p>
                  </a:txBody>
                  <a:tcPr marL="9525" marR="9525" marT="9525" marB="0" anchor="ctr"/>
                </a:tc>
                <a:tc>
                  <a:txBody>
                    <a:bodyPr/>
                    <a:lstStyle/>
                    <a:p>
                      <a:pPr algn="ctr" rtl="0" fontAlgn="ctr"/>
                      <a:r>
                        <a:rPr lang="en-PH" sz="1200" b="0" i="0" u="none" strike="noStrike">
                          <a:solidFill>
                            <a:srgbClr val="000000"/>
                          </a:solidFill>
                          <a:latin typeface="Arial Narrow"/>
                        </a:rPr>
                        <a:t>10/02/2044</a:t>
                      </a:r>
                    </a:p>
                  </a:txBody>
                  <a:tcPr marL="9525" marR="9525" marT="9525" marB="0" anchor="ctr"/>
                </a:tc>
                <a:tc>
                  <a:txBody>
                    <a:bodyPr/>
                    <a:lstStyle/>
                    <a:p>
                      <a:pPr algn="ctr" rtl="0" fontAlgn="ctr"/>
                      <a:r>
                        <a:rPr lang="en-PH" sz="1200" b="0" i="0" u="none" strike="noStrike" dirty="0">
                          <a:solidFill>
                            <a:srgbClr val="000000"/>
                          </a:solidFill>
                          <a:latin typeface="Arial Narrow"/>
                        </a:rPr>
                        <a:t>1,064,250.00</a:t>
                      </a:r>
                    </a:p>
                  </a:txBody>
                  <a:tcPr marL="9525" marR="9525" marT="9525" marB="0" anchor="ctr"/>
                </a:tc>
                <a:extLst>
                  <a:ext uri="{0D108BD9-81ED-4DB2-BD59-A6C34878D82A}">
                    <a16:rowId xmlns="" xmlns:a16="http://schemas.microsoft.com/office/drawing/2014/main" val="10011"/>
                  </a:ext>
                </a:extLst>
              </a:tr>
            </a:tbl>
          </a:graphicData>
        </a:graphic>
      </p:graphicFrame>
      <p:pic>
        <p:nvPicPr>
          <p:cNvPr id="3" name="Picture 2" descr="C:\DESKTOP\FORMS\denr_logo.png"/>
          <p:cNvPicPr>
            <a:picLocks noChangeAspect="1" noChangeArrowheads="1"/>
          </p:cNvPicPr>
          <p:nvPr/>
        </p:nvPicPr>
        <p:blipFill>
          <a:blip r:embed="rId2" cstate="print"/>
          <a:srcRect/>
          <a:stretch>
            <a:fillRect/>
          </a:stretch>
        </p:blipFill>
        <p:spPr bwMode="auto">
          <a:xfrm>
            <a:off x="11287125" y="5972175"/>
            <a:ext cx="805409" cy="80962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grpSp>
        <p:nvGrpSpPr>
          <p:cNvPr id="7" name="Group 6"/>
          <p:cNvGrpSpPr/>
          <p:nvPr/>
        </p:nvGrpSpPr>
        <p:grpSpPr>
          <a:xfrm>
            <a:off x="746125" y="2892425"/>
            <a:ext cx="5054600" cy="646331"/>
            <a:chOff x="850900" y="901700"/>
            <a:chExt cx="5054600" cy="646331"/>
          </a:xfrm>
        </p:grpSpPr>
        <p:sp>
          <p:nvSpPr>
            <p:cNvPr id="5" name="TextBox 4"/>
            <p:cNvSpPr txBox="1"/>
            <p:nvPr/>
          </p:nvSpPr>
          <p:spPr>
            <a:xfrm>
              <a:off x="1358900" y="901700"/>
              <a:ext cx="4546600" cy="646331"/>
            </a:xfrm>
            <a:prstGeom prst="rect">
              <a:avLst/>
            </a:prstGeom>
            <a:noFill/>
          </p:spPr>
          <p:txBody>
            <a:bodyPr wrap="square" rtlCol="0">
              <a:spAutoFit/>
            </a:bodyPr>
            <a:lstStyle/>
            <a:p>
              <a:r>
                <a:rPr lang="en-US" dirty="0"/>
                <a:t>Existing Forest </a:t>
              </a:r>
              <a:r>
                <a:rPr lang="en-US" dirty="0" err="1"/>
                <a:t>Landuse</a:t>
              </a:r>
              <a:r>
                <a:rPr lang="en-US" dirty="0"/>
                <a:t> Agreement for Tourism (</a:t>
              </a:r>
              <a:r>
                <a:rPr lang="en-US" dirty="0" err="1"/>
                <a:t>FLAgT</a:t>
              </a:r>
              <a:r>
                <a:rPr lang="en-US" dirty="0"/>
                <a:t>)</a:t>
              </a:r>
            </a:p>
          </p:txBody>
        </p:sp>
        <p:sp>
          <p:nvSpPr>
            <p:cNvPr id="6" name="Isosceles Triangle 5"/>
            <p:cNvSpPr/>
            <p:nvPr/>
          </p:nvSpPr>
          <p:spPr>
            <a:xfrm>
              <a:off x="850900" y="914400"/>
              <a:ext cx="393700" cy="381000"/>
            </a:xfrm>
            <a:prstGeom prst="triangle">
              <a:avLst/>
            </a:prstGeom>
            <a:solidFill>
              <a:srgbClr val="CC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p:cNvPicPr/>
          <p:nvPr/>
        </p:nvPicPr>
        <p:blipFill rotWithShape="1">
          <a:blip r:embed="rId2"/>
          <a:srcRect l="13824" t="14466" r="46188" b="4646"/>
          <a:stretch/>
        </p:blipFill>
        <p:spPr bwMode="auto">
          <a:xfrm>
            <a:off x="6174825" y="490220"/>
            <a:ext cx="5112300" cy="5872480"/>
          </a:xfrm>
          <a:prstGeom prst="rect">
            <a:avLst/>
          </a:prstGeom>
          <a:ln>
            <a:noFill/>
          </a:ln>
          <a:extLst>
            <a:ext uri="{53640926-AAD7-44D8-BBD7-CCE9431645EC}">
              <a14:shadowObscured xmlns:a14="http://schemas.microsoft.com/office/drawing/2010/main"/>
            </a:ext>
          </a:extLst>
        </p:spPr>
      </p:pic>
      <p:pic>
        <p:nvPicPr>
          <p:cNvPr id="9" name="Picture 2" descr="C:\DESKTOP\FORMS\denr_logo.png"/>
          <p:cNvPicPr>
            <a:picLocks noChangeAspect="1" noChangeArrowheads="1"/>
          </p:cNvPicPr>
          <p:nvPr/>
        </p:nvPicPr>
        <p:blipFill>
          <a:blip r:embed="rId3" cstate="print"/>
          <a:srcRect/>
          <a:stretch>
            <a:fillRect/>
          </a:stretch>
        </p:blipFill>
        <p:spPr bwMode="auto">
          <a:xfrm>
            <a:off x="11344275" y="6044286"/>
            <a:ext cx="781050" cy="785139"/>
          </a:xfrm>
          <a:prstGeom prst="rect">
            <a:avLst/>
          </a:prstGeom>
          <a:noFill/>
        </p:spPr>
      </p:pic>
    </p:spTree>
    <p:extLst>
      <p:ext uri="{BB962C8B-B14F-4D97-AF65-F5344CB8AC3E}">
        <p14:creationId xmlns:p14="http://schemas.microsoft.com/office/powerpoint/2010/main" val="31283377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5">
            <a:extLst>
              <a:ext uri="{FF2B5EF4-FFF2-40B4-BE49-F238E27FC236}">
                <a16:creationId xmlns="" xmlns:a16="http://schemas.microsoft.com/office/drawing/2014/main" id="{A65A9C51-8E33-4A39-B044-317AFB5AC058}"/>
              </a:ext>
            </a:extLst>
          </p:cNvPr>
          <p:cNvSpPr/>
          <p:nvPr/>
        </p:nvSpPr>
        <p:spPr>
          <a:xfrm>
            <a:off x="417265" y="1631088"/>
            <a:ext cx="11591025" cy="402309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defRPr/>
            </a:pPr>
            <a:endParaRPr lang="en-PH" spc="-1" dirty="0">
              <a:solidFill>
                <a:prstClr val="black"/>
              </a:solidFill>
            </a:endParaRPr>
          </a:p>
          <a:p>
            <a:pPr marL="399960" indent="-397080">
              <a:defRPr/>
            </a:pPr>
            <a:r>
              <a:rPr lang="en-PH" sz="2800" b="1" spc="-1" dirty="0">
                <a:solidFill>
                  <a:srgbClr val="000000"/>
                </a:solidFill>
                <a:ea typeface="DejaVu Sans"/>
              </a:rPr>
              <a:t>Legal basis			</a:t>
            </a:r>
            <a:r>
              <a:rPr lang="en-PH" sz="2800" spc="-1" dirty="0">
                <a:solidFill>
                  <a:srgbClr val="000000"/>
                </a:solidFill>
                <a:ea typeface="DejaVu Sans"/>
              </a:rPr>
              <a:t>: DAO 2007-17</a:t>
            </a:r>
          </a:p>
          <a:p>
            <a:pPr marL="399960" indent="-397080">
              <a:defRPr/>
            </a:pPr>
            <a:r>
              <a:rPr lang="en-PH" sz="2800" spc="-1" dirty="0">
                <a:solidFill>
                  <a:srgbClr val="000000"/>
                </a:solidFill>
                <a:ea typeface="DejaVu Sans"/>
              </a:rPr>
              <a:t>					: DAO 2018-05</a:t>
            </a:r>
          </a:p>
          <a:p>
            <a:pPr marL="399960" indent="-397080">
              <a:defRPr/>
            </a:pPr>
            <a:r>
              <a:rPr lang="en-PH" sz="2800" spc="-1" dirty="0">
                <a:solidFill>
                  <a:srgbClr val="000000"/>
                </a:solidFill>
                <a:ea typeface="DejaVu Sans"/>
              </a:rPr>
              <a:t>					: DAO 2019-05/ ENIPAS IRR</a:t>
            </a:r>
          </a:p>
          <a:p>
            <a:pPr marL="399960" indent="-397080">
              <a:defRPr/>
            </a:pPr>
            <a:r>
              <a:rPr lang="en-PH" sz="2800" spc="-1" dirty="0">
                <a:solidFill>
                  <a:srgbClr val="000000"/>
                </a:solidFill>
                <a:ea typeface="DejaVu Sans"/>
              </a:rPr>
              <a:t>					: Section 25, RA 11038</a:t>
            </a:r>
          </a:p>
          <a:p>
            <a:pPr marL="399960" indent="-397080">
              <a:defRPr/>
            </a:pPr>
            <a:r>
              <a:rPr lang="en-PH" sz="2800" b="1" spc="-1" dirty="0">
                <a:solidFill>
                  <a:srgbClr val="000000"/>
                </a:solidFill>
                <a:ea typeface="DejaVu Sans"/>
              </a:rPr>
              <a:t>Area				</a:t>
            </a:r>
            <a:r>
              <a:rPr lang="en-PH" sz="2800" spc="-1" dirty="0">
                <a:solidFill>
                  <a:srgbClr val="000000"/>
                </a:solidFill>
                <a:ea typeface="DejaVu Sans"/>
              </a:rPr>
              <a:t>: depends upon the area requirement of the project</a:t>
            </a:r>
          </a:p>
          <a:p>
            <a:pPr marL="399960" indent="-397080">
              <a:defRPr/>
            </a:pPr>
            <a:r>
              <a:rPr lang="en-PH" sz="2800" b="1" spc="-1" dirty="0">
                <a:solidFill>
                  <a:srgbClr val="000000"/>
                </a:solidFill>
              </a:rPr>
              <a:t>Application Fee		</a:t>
            </a:r>
            <a:r>
              <a:rPr lang="en-PH" sz="2800" spc="-1" dirty="0">
                <a:solidFill>
                  <a:srgbClr val="000000"/>
                </a:solidFill>
              </a:rPr>
              <a:t>: 5,000.00</a:t>
            </a:r>
            <a:endParaRPr lang="en-PH" sz="2800" b="1" i="1" spc="-1" dirty="0">
              <a:solidFill>
                <a:srgbClr val="000000"/>
              </a:solidFill>
            </a:endParaRPr>
          </a:p>
          <a:p>
            <a:pPr marL="399960" indent="-397080">
              <a:defRPr/>
            </a:pPr>
            <a:r>
              <a:rPr lang="en-PH" sz="2800" b="1" spc="-1" dirty="0">
                <a:solidFill>
                  <a:srgbClr val="000000"/>
                </a:solidFill>
                <a:ea typeface="DejaVu Sans"/>
              </a:rPr>
              <a:t>Duration			</a:t>
            </a:r>
            <a:r>
              <a:rPr lang="en-PH" sz="2800" spc="-1" dirty="0">
                <a:solidFill>
                  <a:srgbClr val="000000"/>
                </a:solidFill>
                <a:ea typeface="DejaVu Sans"/>
              </a:rPr>
              <a:t>:  25 years renewable for another 25 years</a:t>
            </a:r>
            <a:endParaRPr lang="en-PH" sz="2800" spc="-1" dirty="0">
              <a:solidFill>
                <a:prstClr val="black"/>
              </a:solidFill>
            </a:endParaRPr>
          </a:p>
          <a:p>
            <a:pPr marL="399960" indent="-397080">
              <a:defRPr/>
            </a:pPr>
            <a:r>
              <a:rPr lang="en-PH" sz="2800" b="1" spc="-1" dirty="0">
                <a:solidFill>
                  <a:srgbClr val="000000"/>
                </a:solidFill>
                <a:ea typeface="DejaVu Sans"/>
              </a:rPr>
              <a:t>Approving Authority	</a:t>
            </a:r>
            <a:r>
              <a:rPr lang="en-PH" sz="2800" spc="-1" dirty="0">
                <a:solidFill>
                  <a:srgbClr val="000000"/>
                </a:solidFill>
                <a:ea typeface="DejaVu Sans"/>
              </a:rPr>
              <a:t>: DENR Secretary</a:t>
            </a:r>
            <a:endParaRPr lang="en-PH" sz="2800" spc="-1" dirty="0">
              <a:solidFill>
                <a:prstClr val="black"/>
              </a:solidFill>
            </a:endParaRPr>
          </a:p>
          <a:p>
            <a:pPr marL="399960" indent="-397080">
              <a:defRPr/>
            </a:pPr>
            <a:endParaRPr lang="en-PH" sz="2800" spc="-1" dirty="0">
              <a:solidFill>
                <a:srgbClr val="000000"/>
              </a:solidFill>
              <a:ea typeface="DejaVu Sans"/>
            </a:endParaRPr>
          </a:p>
          <a:p>
            <a:pPr marL="399960" indent="-397080">
              <a:defRPr/>
            </a:pPr>
            <a:endParaRPr lang="en-PH" sz="2800" spc="-1" dirty="0">
              <a:solidFill>
                <a:srgbClr val="000000"/>
              </a:solidFill>
              <a:ea typeface="DejaVu Sans"/>
            </a:endParaRPr>
          </a:p>
        </p:txBody>
      </p:sp>
      <p:sp>
        <p:nvSpPr>
          <p:cNvPr id="7" name="Title 1">
            <a:extLst>
              <a:ext uri="{FF2B5EF4-FFF2-40B4-BE49-F238E27FC236}">
                <a16:creationId xmlns="" xmlns:a16="http://schemas.microsoft.com/office/drawing/2014/main" id="{368CD1CB-EE78-4E5D-A662-4504910C5B18}"/>
              </a:ext>
            </a:extLst>
          </p:cNvPr>
          <p:cNvSpPr>
            <a:spLocks noGrp="1"/>
          </p:cNvSpPr>
          <p:nvPr>
            <p:ph type="title"/>
          </p:nvPr>
        </p:nvSpPr>
        <p:spPr>
          <a:xfrm>
            <a:off x="695587" y="272846"/>
            <a:ext cx="10515600" cy="1325563"/>
          </a:xfrm>
        </p:spPr>
        <p:txBody>
          <a:bodyPr/>
          <a:lstStyle/>
          <a:p>
            <a:r>
              <a:rPr lang="en-PH" b="1" dirty="0"/>
              <a:t>Special Use Agreements in Protected Areas</a:t>
            </a:r>
          </a:p>
        </p:txBody>
      </p:sp>
      <p:pic>
        <p:nvPicPr>
          <p:cNvPr id="5" name="Picture 2" descr="C:\DESKTOP\FORMS\denr_logo.png"/>
          <p:cNvPicPr>
            <a:picLocks noChangeAspect="1" noChangeArrowheads="1"/>
          </p:cNvPicPr>
          <p:nvPr/>
        </p:nvPicPr>
        <p:blipFill>
          <a:blip r:embed="rId2" cstate="print"/>
          <a:srcRect/>
          <a:stretch>
            <a:fillRect/>
          </a:stretch>
        </p:blipFill>
        <p:spPr bwMode="auto">
          <a:xfrm>
            <a:off x="10763250" y="5457825"/>
            <a:ext cx="1127572" cy="1133475"/>
          </a:xfrm>
          <a:prstGeom prst="rect">
            <a:avLst/>
          </a:prstGeom>
          <a:noFill/>
        </p:spPr>
      </p:pic>
    </p:spTree>
    <p:extLst>
      <p:ext uri="{BB962C8B-B14F-4D97-AF65-F5344CB8AC3E}">
        <p14:creationId xmlns:p14="http://schemas.microsoft.com/office/powerpoint/2010/main" val="7436732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106808974"/>
              </p:ext>
            </p:extLst>
          </p:nvPr>
        </p:nvGraphicFramePr>
        <p:xfrm>
          <a:off x="694943" y="280416"/>
          <a:ext cx="7758298" cy="5653024"/>
        </p:xfrm>
        <a:graphic>
          <a:graphicData uri="http://schemas.openxmlformats.org/drawingml/2006/table">
            <a:tbl>
              <a:tblPr>
                <a:tableStyleId>{5C22544A-7EE6-4342-B048-85BDC9FD1C3A}</a:tableStyleId>
              </a:tblPr>
              <a:tblGrid>
                <a:gridCol w="1068636">
                  <a:extLst>
                    <a:ext uri="{9D8B030D-6E8A-4147-A177-3AD203B41FA5}">
                      <a16:colId xmlns="" xmlns:a16="http://schemas.microsoft.com/office/drawing/2014/main" val="20000"/>
                    </a:ext>
                  </a:extLst>
                </a:gridCol>
                <a:gridCol w="5257690">
                  <a:extLst>
                    <a:ext uri="{9D8B030D-6E8A-4147-A177-3AD203B41FA5}">
                      <a16:colId xmlns="" xmlns:a16="http://schemas.microsoft.com/office/drawing/2014/main" val="20001"/>
                    </a:ext>
                  </a:extLst>
                </a:gridCol>
                <a:gridCol w="1431972">
                  <a:extLst>
                    <a:ext uri="{9D8B030D-6E8A-4147-A177-3AD203B41FA5}">
                      <a16:colId xmlns="" xmlns:a16="http://schemas.microsoft.com/office/drawing/2014/main" val="20002"/>
                    </a:ext>
                  </a:extLst>
                </a:gridCol>
              </a:tblGrid>
              <a:tr h="332188">
                <a:tc>
                  <a:txBody>
                    <a:bodyPr/>
                    <a:lstStyle/>
                    <a:p>
                      <a:pPr algn="l" fontAlgn="ctr"/>
                      <a:r>
                        <a:rPr lang="en-PH" sz="1600" u="none" strike="noStrike" baseline="0" dirty="0">
                          <a:effectLst/>
                        </a:rPr>
                        <a:t>No.</a:t>
                      </a:r>
                      <a:endParaRPr lang="en-PH" sz="1600" b="1"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ctr" fontAlgn="ctr"/>
                      <a:r>
                        <a:rPr lang="en-PH" sz="1600" u="none" strike="noStrike" baseline="0">
                          <a:effectLst/>
                        </a:rPr>
                        <a:t>SAPA Requirements </a:t>
                      </a:r>
                      <a:endParaRPr lang="en-PH" sz="1600" b="1" i="0" u="none" strike="noStrike" baseline="0">
                        <a:solidFill>
                          <a:srgbClr val="000000"/>
                        </a:solidFill>
                        <a:effectLst/>
                        <a:latin typeface="Calibri" panose="020F0502020204030204" pitchFamily="34" charset="0"/>
                      </a:endParaRPr>
                    </a:p>
                  </a:txBody>
                  <a:tcPr marL="3175" marR="3175" marT="3175" marB="0" anchor="ctr"/>
                </a:tc>
                <a:tc>
                  <a:txBody>
                    <a:bodyPr/>
                    <a:lstStyle/>
                    <a:p>
                      <a:pPr algn="ctr" fontAlgn="ctr"/>
                      <a:r>
                        <a:rPr lang="en-PH" sz="1600" u="none" strike="noStrike" baseline="0">
                          <a:effectLst/>
                        </a:rPr>
                        <a:t>Legal Basis</a:t>
                      </a:r>
                      <a:endParaRPr lang="en-PH" sz="1600" b="1"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0"/>
                  </a:ext>
                </a:extLst>
              </a:tr>
              <a:tr h="664376">
                <a:tc gridSpan="2">
                  <a:txBody>
                    <a:bodyPr/>
                    <a:lstStyle/>
                    <a:p>
                      <a:pPr algn="l" fontAlgn="ctr"/>
                      <a:r>
                        <a:rPr lang="en-PH" sz="1600" u="none" strike="noStrike" baseline="0" dirty="0">
                          <a:effectLst/>
                        </a:rPr>
                        <a:t>General Requirements </a:t>
                      </a:r>
                      <a:endParaRPr lang="en-PH" sz="1600" b="1" i="1" u="none" strike="noStrike" baseline="0" dirty="0">
                        <a:solidFill>
                          <a:srgbClr val="000000"/>
                        </a:solidFill>
                        <a:effectLst/>
                        <a:latin typeface="Calibri" panose="020F0502020204030204" pitchFamily="34" charset="0"/>
                      </a:endParaRPr>
                    </a:p>
                  </a:txBody>
                  <a:tcPr marL="3175" marR="3175" marT="3175" marB="0" anchor="ctr"/>
                </a:tc>
                <a:tc hMerge="1">
                  <a:txBody>
                    <a:bodyPr/>
                    <a:lstStyle/>
                    <a:p>
                      <a:endParaRPr lang="en-PH"/>
                    </a:p>
                  </a:txBody>
                  <a:tcPr/>
                </a:tc>
                <a:tc>
                  <a:txBody>
                    <a:bodyPr/>
                    <a:lstStyle/>
                    <a:p>
                      <a:pPr algn="l" fontAlgn="ctr"/>
                      <a:r>
                        <a:rPr lang="en-PH" sz="1600" u="none" strike="noStrike" baseline="0">
                          <a:effectLst/>
                        </a:rPr>
                        <a:t> </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1"/>
                  </a:ext>
                </a:extLst>
              </a:tr>
              <a:tr h="332188">
                <a:tc>
                  <a:txBody>
                    <a:bodyPr/>
                    <a:lstStyle/>
                    <a:p>
                      <a:pPr algn="ctr" fontAlgn="ctr"/>
                      <a:r>
                        <a:rPr lang="en-PH" sz="1600" u="none" strike="noStrike" baseline="0">
                          <a:effectLst/>
                        </a:rPr>
                        <a:t>1</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Accomplished Application Form</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2"/>
                  </a:ext>
                </a:extLst>
              </a:tr>
              <a:tr h="664376">
                <a:tc>
                  <a:txBody>
                    <a:bodyPr/>
                    <a:lstStyle/>
                    <a:p>
                      <a:pPr algn="ctr" fontAlgn="ctr"/>
                      <a:r>
                        <a:rPr lang="en-PH" sz="1600" u="none" strike="noStrike" baseline="0">
                          <a:effectLst/>
                        </a:rPr>
                        <a:t>2</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Certified copy of birth certificate (for individuals) or ownership (for corporations)</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3"/>
                  </a:ext>
                </a:extLst>
              </a:tr>
              <a:tr h="1660940">
                <a:tc>
                  <a:txBody>
                    <a:bodyPr/>
                    <a:lstStyle/>
                    <a:p>
                      <a:pPr algn="ctr" fontAlgn="ctr"/>
                      <a:r>
                        <a:rPr lang="en-PH" sz="1600" u="none" strike="noStrike" baseline="0" dirty="0">
                          <a:effectLst/>
                        </a:rPr>
                        <a:t>3</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Project description supported by maps and pictures of the proposed area, development plan, timetable and description of activities from preparation to project implementation. The description should show sustainable management and development</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DAO 2007-17</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4"/>
                  </a:ext>
                </a:extLst>
              </a:tr>
              <a:tr h="1334580">
                <a:tc>
                  <a:txBody>
                    <a:bodyPr/>
                    <a:lstStyle/>
                    <a:p>
                      <a:pPr algn="ctr" fontAlgn="ctr"/>
                      <a:r>
                        <a:rPr lang="en-PH" sz="1600" u="none" strike="noStrike" baseline="0">
                          <a:effectLst/>
                        </a:rPr>
                        <a:t>4</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a:effectLst/>
                        </a:rPr>
                        <a:t>Proof of financial capability to manage and develop the area applied for based on paid-up capital and/or collaterable real properties</a:t>
                      </a:r>
                      <a:endParaRPr lang="en-US"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DAO 2007-17</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5"/>
                  </a:ext>
                </a:extLst>
              </a:tr>
              <a:tr h="664376">
                <a:tc>
                  <a:txBody>
                    <a:bodyPr/>
                    <a:lstStyle/>
                    <a:p>
                      <a:pPr algn="ctr" fontAlgn="ctr"/>
                      <a:r>
                        <a:rPr lang="en-PH" sz="1600" u="none" strike="noStrike" baseline="0">
                          <a:effectLst/>
                        </a:rPr>
                        <a:t>5</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Free and Prior Informed Consent (FPIC) of concerned IPs, as the case maybe</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DAO 2007-17</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8128812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04148159"/>
              </p:ext>
            </p:extLst>
          </p:nvPr>
        </p:nvGraphicFramePr>
        <p:xfrm>
          <a:off x="703073" y="816864"/>
          <a:ext cx="10598913" cy="4403474"/>
        </p:xfrm>
        <a:graphic>
          <a:graphicData uri="http://schemas.openxmlformats.org/drawingml/2006/table">
            <a:tbl>
              <a:tblPr>
                <a:tableStyleId>{5C22544A-7EE6-4342-B048-85BDC9FD1C3A}</a:tableStyleId>
              </a:tblPr>
              <a:tblGrid>
                <a:gridCol w="1580895">
                  <a:extLst>
                    <a:ext uri="{9D8B030D-6E8A-4147-A177-3AD203B41FA5}">
                      <a16:colId xmlns="" xmlns:a16="http://schemas.microsoft.com/office/drawing/2014/main" val="20000"/>
                    </a:ext>
                  </a:extLst>
                </a:gridCol>
                <a:gridCol w="4728751">
                  <a:extLst>
                    <a:ext uri="{9D8B030D-6E8A-4147-A177-3AD203B41FA5}">
                      <a16:colId xmlns="" xmlns:a16="http://schemas.microsoft.com/office/drawing/2014/main" val="20001"/>
                    </a:ext>
                  </a:extLst>
                </a:gridCol>
                <a:gridCol w="1422678">
                  <a:extLst>
                    <a:ext uri="{9D8B030D-6E8A-4147-A177-3AD203B41FA5}">
                      <a16:colId xmlns="" xmlns:a16="http://schemas.microsoft.com/office/drawing/2014/main" val="20002"/>
                    </a:ext>
                  </a:extLst>
                </a:gridCol>
                <a:gridCol w="2866589">
                  <a:extLst>
                    <a:ext uri="{9D8B030D-6E8A-4147-A177-3AD203B41FA5}">
                      <a16:colId xmlns="" xmlns:a16="http://schemas.microsoft.com/office/drawing/2014/main" val="20003"/>
                    </a:ext>
                  </a:extLst>
                </a:gridCol>
              </a:tblGrid>
              <a:tr h="877824">
                <a:tc gridSpan="4">
                  <a:txBody>
                    <a:bodyPr/>
                    <a:lstStyle/>
                    <a:p>
                      <a:pPr algn="l" fontAlgn="ctr"/>
                      <a:endParaRPr lang="en-PH" sz="1600" u="none" strike="noStrike" baseline="0" dirty="0">
                        <a:effectLst/>
                      </a:endParaRPr>
                    </a:p>
                    <a:p>
                      <a:pPr algn="l" fontAlgn="ctr"/>
                      <a:r>
                        <a:rPr lang="en-PH" sz="1600" u="none" strike="noStrike" baseline="0" dirty="0">
                          <a:effectLst/>
                        </a:rPr>
                        <a:t>For Individual Applicants</a:t>
                      </a:r>
                      <a:endParaRPr lang="en-PH" sz="1600" b="1" i="1" u="none" strike="noStrike" baseline="0" dirty="0">
                        <a:solidFill>
                          <a:srgbClr val="000000"/>
                        </a:solidFill>
                        <a:effectLst/>
                        <a:latin typeface="Calibri" panose="020F0502020204030204" pitchFamily="34" charset="0"/>
                      </a:endParaRPr>
                    </a:p>
                    <a:p>
                      <a:pPr algn="l" fontAlgn="ctr"/>
                      <a:r>
                        <a:rPr lang="en-PH" sz="1600" u="none" strike="noStrike" baseline="0" dirty="0">
                          <a:effectLst/>
                        </a:rPr>
                        <a:t> </a:t>
                      </a:r>
                      <a:endParaRPr lang="en-PH" sz="1600" b="0" i="0" u="none" strike="noStrike" baseline="0" dirty="0">
                        <a:solidFill>
                          <a:srgbClr val="000000"/>
                        </a:solidFill>
                        <a:effectLst/>
                        <a:latin typeface="Calibri" panose="020F0502020204030204" pitchFamily="34" charset="0"/>
                      </a:endParaRPr>
                    </a:p>
                    <a:p>
                      <a:pPr algn="l" fontAlgn="ctr"/>
                      <a:r>
                        <a:rPr lang="en-PH" sz="1600" u="none" strike="noStrike" baseline="0" dirty="0">
                          <a:effectLst/>
                        </a:rPr>
                        <a:t> </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hMerge="1">
                  <a:txBody>
                    <a:bodyPr/>
                    <a:lstStyle/>
                    <a:p>
                      <a:pPr algn="l" fontAlgn="ctr"/>
                      <a:endParaRPr lang="en-PH" sz="1600" b="0" i="0" u="none" strike="noStrike" baseline="0" dirty="0">
                        <a:solidFill>
                          <a:srgbClr val="000000"/>
                        </a:solidFill>
                        <a:effectLst/>
                        <a:latin typeface="Calibri" panose="020F0502020204030204" pitchFamily="34" charset="0"/>
                      </a:endParaRPr>
                    </a:p>
                  </a:txBody>
                  <a:tcPr marL="3175" marR="3175" marT="3175" marB="0" anchor="ctr"/>
                </a:tc>
                <a:tc hMerge="1">
                  <a:txBody>
                    <a:bodyPr/>
                    <a:lstStyle/>
                    <a:p>
                      <a:pPr algn="l" fontAlgn="ctr"/>
                      <a:endParaRPr lang="en-PH" sz="1600" b="0" i="0" u="none" strike="noStrike" baseline="0" dirty="0">
                        <a:solidFill>
                          <a:srgbClr val="000000"/>
                        </a:solidFill>
                        <a:effectLst/>
                        <a:latin typeface="Calibri" panose="020F0502020204030204" pitchFamily="34" charset="0"/>
                      </a:endParaRPr>
                    </a:p>
                  </a:txBody>
                  <a:tcPr marL="3175" marR="3175" marT="3175" marB="0" anchor="ctr"/>
                </a:tc>
                <a:tc hMerge="1">
                  <a:txBody>
                    <a:bodyPr/>
                    <a:lstStyle/>
                    <a:p>
                      <a:pPr algn="ctr" fontAlgn="ct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0"/>
                  </a:ext>
                </a:extLst>
              </a:tr>
              <a:tr h="1141646">
                <a:tc>
                  <a:txBody>
                    <a:bodyPr/>
                    <a:lstStyle/>
                    <a:p>
                      <a:pPr algn="ctr" fontAlgn="ctr"/>
                      <a:r>
                        <a:rPr lang="en-PH" sz="1600" u="none" strike="noStrike" baseline="0">
                          <a:effectLst/>
                        </a:rPr>
                        <a:t>6</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For tenured migrant/s, a certification from the concerned Protected Area Superintendent</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ctr" fontAlgn="ctr"/>
                      <a:r>
                        <a:rPr lang="en-PH" sz="1600" u="none" strike="noStrike" baseline="0">
                          <a:effectLst/>
                        </a:rPr>
                        <a:t> </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1"/>
                  </a:ext>
                </a:extLst>
              </a:tr>
              <a:tr h="2283293">
                <a:tc>
                  <a:txBody>
                    <a:bodyPr/>
                    <a:lstStyle/>
                    <a:p>
                      <a:pPr algn="ctr" fontAlgn="ctr"/>
                      <a:r>
                        <a:rPr lang="en-PH" sz="1600" u="none" strike="noStrike" baseline="0">
                          <a:effectLst/>
                        </a:rPr>
                        <a:t>7</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In case of application of qualified applicants other than the PACBRMA holder within PACBRMA areas, a MOA between the proponent and PACBRMA holder is necessary </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DAO 2007-17</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ctr" fontAlgn="ctr"/>
                      <a:r>
                        <a:rPr lang="en-PH" sz="1600" u="none" strike="noStrike" baseline="0" dirty="0">
                          <a:effectLst/>
                        </a:rPr>
                        <a:t> </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2188185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7124439"/>
              </p:ext>
            </p:extLst>
          </p:nvPr>
        </p:nvGraphicFramePr>
        <p:xfrm>
          <a:off x="564895" y="544576"/>
          <a:ext cx="7971105" cy="6169152"/>
        </p:xfrm>
        <a:graphic>
          <a:graphicData uri="http://schemas.openxmlformats.org/drawingml/2006/table">
            <a:tbl>
              <a:tblPr>
                <a:tableStyleId>{5C22544A-7EE6-4342-B048-85BDC9FD1C3A}</a:tableStyleId>
              </a:tblPr>
              <a:tblGrid>
                <a:gridCol w="399160">
                  <a:extLst>
                    <a:ext uri="{9D8B030D-6E8A-4147-A177-3AD203B41FA5}">
                      <a16:colId xmlns="" xmlns:a16="http://schemas.microsoft.com/office/drawing/2014/main" val="20000"/>
                    </a:ext>
                  </a:extLst>
                </a:gridCol>
                <a:gridCol w="5951114">
                  <a:extLst>
                    <a:ext uri="{9D8B030D-6E8A-4147-A177-3AD203B41FA5}">
                      <a16:colId xmlns="" xmlns:a16="http://schemas.microsoft.com/office/drawing/2014/main" val="20001"/>
                    </a:ext>
                  </a:extLst>
                </a:gridCol>
                <a:gridCol w="1620831">
                  <a:extLst>
                    <a:ext uri="{9D8B030D-6E8A-4147-A177-3AD203B41FA5}">
                      <a16:colId xmlns="" xmlns:a16="http://schemas.microsoft.com/office/drawing/2014/main" val="20002"/>
                    </a:ext>
                  </a:extLst>
                </a:gridCol>
              </a:tblGrid>
              <a:tr h="440654">
                <a:tc gridSpan="2">
                  <a:txBody>
                    <a:bodyPr/>
                    <a:lstStyle/>
                    <a:p>
                      <a:pPr algn="l" fontAlgn="ctr"/>
                      <a:r>
                        <a:rPr lang="en-PH" sz="1600" u="none" strike="noStrike" baseline="0" dirty="0">
                          <a:effectLst/>
                        </a:rPr>
                        <a:t>For Groups/Corporations/Associations/Cooperatives/NGOs</a:t>
                      </a:r>
                      <a:endParaRPr lang="en-PH" sz="1600" b="1" i="1" u="none" strike="noStrike" baseline="0" dirty="0">
                        <a:solidFill>
                          <a:srgbClr val="000000"/>
                        </a:solidFill>
                        <a:effectLst/>
                        <a:latin typeface="Calibri" panose="020F0502020204030204" pitchFamily="34" charset="0"/>
                      </a:endParaRPr>
                    </a:p>
                  </a:txBody>
                  <a:tcPr marL="3175" marR="3175" marT="3175" marB="0" anchor="ctr"/>
                </a:tc>
                <a:tc hMerge="1">
                  <a:txBody>
                    <a:bodyPr/>
                    <a:lstStyle/>
                    <a:p>
                      <a:endParaRPr lang="en-PH"/>
                    </a:p>
                  </a:txBody>
                  <a:tcPr/>
                </a:tc>
                <a:tc>
                  <a:txBody>
                    <a:bodyPr/>
                    <a:lstStyle/>
                    <a:p>
                      <a:pPr algn="l" fontAlgn="ctr"/>
                      <a:r>
                        <a:rPr lang="en-PH" sz="1600" u="none" strike="noStrike" baseline="0">
                          <a:effectLst/>
                        </a:rPr>
                        <a:t> </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0"/>
                  </a:ext>
                </a:extLst>
              </a:tr>
              <a:tr h="1762615">
                <a:tc>
                  <a:txBody>
                    <a:bodyPr/>
                    <a:lstStyle/>
                    <a:p>
                      <a:pPr algn="ctr" fontAlgn="ctr"/>
                      <a:r>
                        <a:rPr lang="en-US" sz="1600" b="0" i="0" u="none" strike="noStrike" baseline="0" dirty="0" smtClean="0">
                          <a:solidFill>
                            <a:schemeClr val="dk1"/>
                          </a:solidFill>
                          <a:effectLst/>
                          <a:latin typeface="+mn-lt"/>
                        </a:rPr>
                        <a:t>8</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a:effectLst/>
                        </a:rPr>
                        <a:t>Copy of SEC registration, Articles of Incorporation and by-laws. A resolution of the governing board designating the authorized representative of the said corporation, association, or partnership, if applicable</a:t>
                      </a:r>
                      <a:endParaRPr lang="en-US"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1"/>
                  </a:ext>
                </a:extLst>
              </a:tr>
              <a:tr h="3084576">
                <a:tc>
                  <a:txBody>
                    <a:bodyPr/>
                    <a:lstStyle/>
                    <a:p>
                      <a:pPr algn="ctr" fontAlgn="ctr"/>
                      <a:r>
                        <a:rPr lang="en-US" sz="1600" b="0" i="0" u="none" strike="noStrike" baseline="0" dirty="0" smtClean="0">
                          <a:solidFill>
                            <a:schemeClr val="dk1"/>
                          </a:solidFill>
                          <a:effectLst/>
                          <a:latin typeface="+mn-lt"/>
                        </a:rPr>
                        <a:t>9</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Copy of the Resolution or Ordinance approved by the respective </a:t>
                      </a:r>
                      <a:r>
                        <a:rPr lang="en-US" sz="1600" u="none" strike="noStrike" baseline="0" dirty="0" err="1">
                          <a:effectLst/>
                        </a:rPr>
                        <a:t>Sangguniang</a:t>
                      </a:r>
                      <a:r>
                        <a:rPr lang="en-US" sz="1600" u="none" strike="noStrike" baseline="0" dirty="0">
                          <a:effectLst/>
                        </a:rPr>
                        <a:t> </a:t>
                      </a:r>
                      <a:r>
                        <a:rPr lang="en-US" sz="1600" u="none" strike="noStrike" baseline="0" dirty="0" err="1">
                          <a:effectLst/>
                        </a:rPr>
                        <a:t>Panlalawigan</a:t>
                      </a:r>
                      <a:r>
                        <a:rPr lang="en-US" sz="1600" u="none" strike="noStrike" baseline="0" dirty="0">
                          <a:effectLst/>
                        </a:rPr>
                        <a:t>/</a:t>
                      </a:r>
                      <a:r>
                        <a:rPr lang="en-US" sz="1600" u="none" strike="noStrike" baseline="0" dirty="0" err="1">
                          <a:effectLst/>
                        </a:rPr>
                        <a:t>Panlungsod</a:t>
                      </a:r>
                      <a:r>
                        <a:rPr lang="en-US" sz="1600" u="none" strike="noStrike" baseline="0" dirty="0">
                          <a:effectLst/>
                        </a:rPr>
                        <a:t>/Bayan, if the applicant is a Local Government Unit. It shall specify the authority of the Local Chief Executive of the concerned LGU that he/she is authorized to enter into a contract and she/he acts for and on  behalf of the LGU </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2"/>
                  </a:ext>
                </a:extLst>
              </a:tr>
              <a:tr h="881307">
                <a:tc>
                  <a:txBody>
                    <a:bodyPr/>
                    <a:lstStyle/>
                    <a:p>
                      <a:pPr algn="ctr" fontAlgn="ctr"/>
                      <a:r>
                        <a:rPr lang="en-PH" sz="1600" u="none" strike="noStrike" baseline="0" dirty="0" smtClean="0">
                          <a:effectLst/>
                        </a:rPr>
                        <a:t>10</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a:effectLst/>
                        </a:rPr>
                        <a:t>For cooperatives, a Certificate of Registration with the Cooperative Development Authority</a:t>
                      </a:r>
                      <a:endParaRPr lang="en-US"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DAO 2007-17</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6805549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84611633"/>
              </p:ext>
            </p:extLst>
          </p:nvPr>
        </p:nvGraphicFramePr>
        <p:xfrm>
          <a:off x="414528" y="333247"/>
          <a:ext cx="7046793" cy="5718048"/>
        </p:xfrm>
        <a:graphic>
          <a:graphicData uri="http://schemas.openxmlformats.org/drawingml/2006/table">
            <a:tbl>
              <a:tblPr>
                <a:tableStyleId>{5C22544A-7EE6-4342-B048-85BDC9FD1C3A}</a:tableStyleId>
              </a:tblPr>
              <a:tblGrid>
                <a:gridCol w="352874">
                  <a:extLst>
                    <a:ext uri="{9D8B030D-6E8A-4147-A177-3AD203B41FA5}">
                      <a16:colId xmlns="" xmlns:a16="http://schemas.microsoft.com/office/drawing/2014/main" val="20000"/>
                    </a:ext>
                  </a:extLst>
                </a:gridCol>
                <a:gridCol w="5261036">
                  <a:extLst>
                    <a:ext uri="{9D8B030D-6E8A-4147-A177-3AD203B41FA5}">
                      <a16:colId xmlns="" xmlns:a16="http://schemas.microsoft.com/office/drawing/2014/main" val="20001"/>
                    </a:ext>
                  </a:extLst>
                </a:gridCol>
                <a:gridCol w="1432883">
                  <a:extLst>
                    <a:ext uri="{9D8B030D-6E8A-4147-A177-3AD203B41FA5}">
                      <a16:colId xmlns="" xmlns:a16="http://schemas.microsoft.com/office/drawing/2014/main" val="20002"/>
                    </a:ext>
                  </a:extLst>
                </a:gridCol>
              </a:tblGrid>
              <a:tr h="476504">
                <a:tc gridSpan="2">
                  <a:txBody>
                    <a:bodyPr/>
                    <a:lstStyle/>
                    <a:p>
                      <a:pPr algn="l" fontAlgn="ctr"/>
                      <a:r>
                        <a:rPr lang="en-PH" sz="1600" u="none" strike="noStrike" baseline="0" dirty="0">
                          <a:effectLst/>
                        </a:rPr>
                        <a:t>Other Requirements</a:t>
                      </a:r>
                      <a:endParaRPr lang="en-PH" sz="1600" b="1" i="1" u="none" strike="noStrike" baseline="0" dirty="0">
                        <a:solidFill>
                          <a:srgbClr val="000000"/>
                        </a:solidFill>
                        <a:effectLst/>
                        <a:latin typeface="Calibri" panose="020F0502020204030204" pitchFamily="34" charset="0"/>
                      </a:endParaRPr>
                    </a:p>
                  </a:txBody>
                  <a:tcPr marL="3175" marR="3175" marT="3175" marB="0" anchor="ctr"/>
                </a:tc>
                <a:tc hMerge="1">
                  <a:txBody>
                    <a:bodyPr/>
                    <a:lstStyle/>
                    <a:p>
                      <a:endParaRPr lang="en-PH"/>
                    </a:p>
                  </a:txBody>
                  <a:tcPr/>
                </a:tc>
                <a:tc>
                  <a:txBody>
                    <a:bodyPr/>
                    <a:lstStyle/>
                    <a:p>
                      <a:pPr algn="l" fontAlgn="ctr"/>
                      <a:r>
                        <a:rPr lang="en-PH" sz="1600" u="none" strike="noStrike" baseline="0">
                          <a:effectLst/>
                        </a:rPr>
                        <a:t> </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0"/>
                  </a:ext>
                </a:extLst>
              </a:tr>
              <a:tr h="953008">
                <a:tc>
                  <a:txBody>
                    <a:bodyPr/>
                    <a:lstStyle/>
                    <a:p>
                      <a:pPr algn="ctr" fontAlgn="ctr"/>
                      <a:r>
                        <a:rPr lang="en-PH" sz="1600" u="none" strike="noStrike" baseline="0" dirty="0" smtClean="0">
                          <a:effectLst/>
                        </a:rPr>
                        <a:t>11</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Clearance/Disapproval of the Application  issued by RED</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1"/>
                  </a:ext>
                </a:extLst>
              </a:tr>
              <a:tr h="476504">
                <a:tc>
                  <a:txBody>
                    <a:bodyPr/>
                    <a:lstStyle/>
                    <a:p>
                      <a:pPr algn="ctr" fontAlgn="ctr"/>
                      <a:r>
                        <a:rPr lang="en-PH" sz="1600" u="none" strike="noStrike" baseline="0" dirty="0" smtClean="0">
                          <a:effectLst/>
                        </a:rPr>
                        <a:t>12</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a:effectLst/>
                        </a:rPr>
                        <a:t>Comprehensive Development and Management Plan</a:t>
                      </a:r>
                      <a:endParaRPr lang="en-US"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2"/>
                  </a:ext>
                </a:extLst>
              </a:tr>
              <a:tr h="476504">
                <a:tc>
                  <a:txBody>
                    <a:bodyPr/>
                    <a:lstStyle/>
                    <a:p>
                      <a:pPr algn="ctr" fontAlgn="ctr"/>
                      <a:r>
                        <a:rPr lang="en-PH" sz="1600" u="none" strike="noStrike" baseline="0" dirty="0" smtClean="0">
                          <a:effectLst/>
                        </a:rPr>
                        <a:t>13</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Environmental Compliance Certificate</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3"/>
                  </a:ext>
                </a:extLst>
              </a:tr>
              <a:tr h="953008">
                <a:tc>
                  <a:txBody>
                    <a:bodyPr/>
                    <a:lstStyle/>
                    <a:p>
                      <a:pPr algn="ctr" fontAlgn="ctr"/>
                      <a:r>
                        <a:rPr lang="en-PH" sz="1600" u="none" strike="noStrike" baseline="0" dirty="0" smtClean="0">
                          <a:effectLst/>
                        </a:rPr>
                        <a:t>14</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a:effectLst/>
                        </a:rPr>
                        <a:t>PAMB resolution recommending the approval of SAPA application</a:t>
                      </a:r>
                      <a:endParaRPr lang="en-US"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4"/>
                  </a:ext>
                </a:extLst>
              </a:tr>
              <a:tr h="1906016">
                <a:tc>
                  <a:txBody>
                    <a:bodyPr/>
                    <a:lstStyle/>
                    <a:p>
                      <a:pPr algn="ctr" fontAlgn="ctr"/>
                      <a:r>
                        <a:rPr lang="en-PH" sz="1600" u="none" strike="noStrike" baseline="0" dirty="0" smtClean="0">
                          <a:effectLst/>
                        </a:rPr>
                        <a:t>15</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SAPA shall be confined only to the management zones of the protected area appropriate for the purpose (Multiple Use Zone) </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2007-17</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5"/>
                  </a:ext>
                </a:extLst>
              </a:tr>
              <a:tr h="476504">
                <a:tc>
                  <a:txBody>
                    <a:bodyPr/>
                    <a:lstStyle/>
                    <a:p>
                      <a:pPr algn="ctr" fontAlgn="ctr"/>
                      <a:r>
                        <a:rPr lang="en-PH" sz="1600" u="none" strike="noStrike" baseline="0" dirty="0" smtClean="0">
                          <a:effectLst/>
                        </a:rPr>
                        <a:t>16</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a:effectLst/>
                        </a:rPr>
                        <a:t>Administrative Fee amounting to PhP 5,000.00</a:t>
                      </a:r>
                      <a:endParaRPr lang="en-US"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DAO 2018-05</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9167378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57036376"/>
              </p:ext>
            </p:extLst>
          </p:nvPr>
        </p:nvGraphicFramePr>
        <p:xfrm>
          <a:off x="487680" y="528320"/>
          <a:ext cx="8300402" cy="6071617"/>
        </p:xfrm>
        <a:graphic>
          <a:graphicData uri="http://schemas.openxmlformats.org/drawingml/2006/table">
            <a:tbl>
              <a:tblPr>
                <a:tableStyleId>{5C22544A-7EE6-4342-B048-85BDC9FD1C3A}</a:tableStyleId>
              </a:tblPr>
              <a:tblGrid>
                <a:gridCol w="1143306">
                  <a:extLst>
                    <a:ext uri="{9D8B030D-6E8A-4147-A177-3AD203B41FA5}">
                      <a16:colId xmlns="" xmlns:a16="http://schemas.microsoft.com/office/drawing/2014/main" val="20000"/>
                    </a:ext>
                  </a:extLst>
                </a:gridCol>
                <a:gridCol w="5625066">
                  <a:extLst>
                    <a:ext uri="{9D8B030D-6E8A-4147-A177-3AD203B41FA5}">
                      <a16:colId xmlns="" xmlns:a16="http://schemas.microsoft.com/office/drawing/2014/main" val="20001"/>
                    </a:ext>
                  </a:extLst>
                </a:gridCol>
                <a:gridCol w="1532030">
                  <a:extLst>
                    <a:ext uri="{9D8B030D-6E8A-4147-A177-3AD203B41FA5}">
                      <a16:colId xmlns="" xmlns:a16="http://schemas.microsoft.com/office/drawing/2014/main" val="20002"/>
                    </a:ext>
                  </a:extLst>
                </a:gridCol>
              </a:tblGrid>
              <a:tr h="466419">
                <a:tc>
                  <a:txBody>
                    <a:bodyPr/>
                    <a:lstStyle/>
                    <a:p>
                      <a:pPr algn="ctr" fontAlgn="ctr"/>
                      <a:r>
                        <a:rPr lang="en-PH" sz="1600" u="none" strike="noStrike" baseline="0" dirty="0" smtClean="0">
                          <a:effectLst/>
                        </a:rPr>
                        <a:t>1</a:t>
                      </a:r>
                      <a:r>
                        <a:rPr lang="en-PH" sz="1600" b="0" i="0" u="none" strike="noStrike" baseline="0" dirty="0" smtClean="0">
                          <a:solidFill>
                            <a:srgbClr val="000000"/>
                          </a:solidFill>
                          <a:effectLst/>
                          <a:latin typeface="Calibri" panose="020F0502020204030204" pitchFamily="34" charset="0"/>
                        </a:rPr>
                        <a:t>7</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Rehabilitation Plan</a:t>
                      </a:r>
                      <a:endParaRPr lang="en-PH" sz="1600" b="0" i="0" u="none" strike="noStrike" baseline="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2019-05</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0"/>
                  </a:ext>
                </a:extLst>
              </a:tr>
              <a:tr h="1865672">
                <a:tc>
                  <a:txBody>
                    <a:bodyPr/>
                    <a:lstStyle/>
                    <a:p>
                      <a:pPr algn="ctr" fontAlgn="ctr"/>
                      <a:r>
                        <a:rPr lang="en-PH" sz="1600" u="none" strike="noStrike" baseline="0" dirty="0" smtClean="0">
                          <a:effectLst/>
                        </a:rPr>
                        <a:t>18</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Posting of Rehabilitation/Performance bond in a form of surety bond or cash equivalent to 25% of the rehabilitation cost as reflected in the development plan (CDMP)</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a:effectLst/>
                        </a:rPr>
                        <a:t>DAO 2019-05</a:t>
                      </a:r>
                      <a:endParaRPr lang="en-PH" sz="1600" b="0" i="0" u="none" strike="noStrike" baseline="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1"/>
                  </a:ext>
                </a:extLst>
              </a:tr>
              <a:tr h="3739526">
                <a:tc>
                  <a:txBody>
                    <a:bodyPr/>
                    <a:lstStyle/>
                    <a:p>
                      <a:pPr algn="ctr" fontAlgn="ctr"/>
                      <a:r>
                        <a:rPr lang="en-US" sz="1600" b="0" i="0" u="none" strike="noStrike" baseline="0" dirty="0" smtClean="0">
                          <a:solidFill>
                            <a:schemeClr val="dk1"/>
                          </a:solidFill>
                          <a:effectLst/>
                          <a:latin typeface="+mn-lt"/>
                        </a:rPr>
                        <a:t>19</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US" sz="1600" u="none" strike="noStrike" baseline="0" dirty="0">
                          <a:effectLst/>
                        </a:rPr>
                        <a:t>Constructing any permanent structure within the forty (40)-meter easement from the high water mark of any natural body of water or issuing a permit for such construction pursuant to Article 51 of Presidential Decree No. 1067: Provided, That construction for common usage wharves and shoreline protection shall be permitted by the PAMB only after thorough EIA. </a:t>
                      </a:r>
                      <a:endParaRPr lang="en-US" sz="1600" b="0" i="0" u="none" strike="noStrike" baseline="0" dirty="0">
                        <a:solidFill>
                          <a:srgbClr val="000000"/>
                        </a:solidFill>
                        <a:effectLst/>
                        <a:latin typeface="Calibri" panose="020F0502020204030204" pitchFamily="34" charset="0"/>
                      </a:endParaRPr>
                    </a:p>
                  </a:txBody>
                  <a:tcPr marL="3175" marR="3175" marT="3175" marB="0" anchor="ctr"/>
                </a:tc>
                <a:tc>
                  <a:txBody>
                    <a:bodyPr/>
                    <a:lstStyle/>
                    <a:p>
                      <a:pPr algn="l" fontAlgn="ctr"/>
                      <a:r>
                        <a:rPr lang="en-PH" sz="1600" u="none" strike="noStrike" baseline="0" dirty="0">
                          <a:effectLst/>
                        </a:rPr>
                        <a:t>DAO 2019-05</a:t>
                      </a:r>
                      <a:endParaRPr lang="en-PH" sz="1600" b="0" i="0" u="none" strike="noStrike" baseline="0" dirty="0">
                        <a:solidFill>
                          <a:srgbClr val="000000"/>
                        </a:solidFill>
                        <a:effectLst/>
                        <a:latin typeface="Calibri" panose="020F0502020204030204" pitchFamily="34" charset="0"/>
                      </a:endParaRPr>
                    </a:p>
                  </a:txBody>
                  <a:tcPr marL="3175" marR="3175" marT="3175" marB="0" anchor="ct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719891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Share</a:t>
            </a:r>
            <a:endParaRPr lang="en-PH" dirty="0"/>
          </a:p>
        </p:txBody>
      </p:sp>
      <p:sp>
        <p:nvSpPr>
          <p:cNvPr id="3" name="Content Placeholder 2"/>
          <p:cNvSpPr>
            <a:spLocks noGrp="1"/>
          </p:cNvSpPr>
          <p:nvPr>
            <p:ph idx="1"/>
          </p:nvPr>
        </p:nvSpPr>
        <p:spPr/>
        <p:txBody>
          <a:bodyPr>
            <a:normAutofit fontScale="92500" lnSpcReduction="10000"/>
          </a:bodyPr>
          <a:lstStyle/>
          <a:p>
            <a:pPr lvl="0"/>
            <a:r>
              <a:rPr lang="en-PH" dirty="0">
                <a:latin typeface="Calibri" panose="020F0502020204030204" pitchFamily="34" charset="0"/>
                <a:cs typeface="Calibri" panose="020F0502020204030204" pitchFamily="34" charset="0"/>
              </a:rPr>
              <a:t>Five percent (5%) per annum of the value of the land based on the most recent BIR zonal value of the commercial zone within the barangay, or the nearest and adjacent barangay within the municipality</a:t>
            </a:r>
            <a:r>
              <a:rPr lang="en-PH" dirty="0" smtClean="0">
                <a:latin typeface="Calibri" panose="020F0502020204030204" pitchFamily="34" charset="0"/>
                <a:cs typeface="Calibri" panose="020F0502020204030204" pitchFamily="34" charset="0"/>
              </a:rPr>
              <a:t>; plus</a:t>
            </a:r>
            <a:endParaRPr lang="en-PH" dirty="0">
              <a:latin typeface="Calibri" panose="020F0502020204030204" pitchFamily="34" charset="0"/>
              <a:cs typeface="Calibri" panose="020F0502020204030204" pitchFamily="34" charset="0"/>
            </a:endParaRPr>
          </a:p>
          <a:p>
            <a:r>
              <a:rPr lang="en-US" dirty="0"/>
              <a:t>1% per annum of the value of the </a:t>
            </a:r>
            <a:r>
              <a:rPr lang="en-US"/>
              <a:t>improvements</a:t>
            </a:r>
            <a:r>
              <a:rPr lang="en-US" smtClean="0"/>
              <a:t>;</a:t>
            </a:r>
          </a:p>
          <a:p>
            <a:pPr marL="0" indent="0">
              <a:buNone/>
            </a:pPr>
            <a:endParaRPr lang="en-PH" dirty="0">
              <a:latin typeface="Calibri" panose="020F0502020204030204" pitchFamily="34" charset="0"/>
              <a:cs typeface="Calibri" panose="020F0502020204030204" pitchFamily="34" charset="0"/>
            </a:endParaRPr>
          </a:p>
          <a:p>
            <a:pPr lvl="0"/>
            <a:r>
              <a:rPr lang="en-PH" dirty="0">
                <a:latin typeface="Calibri" panose="020F0502020204030204" pitchFamily="34" charset="0"/>
                <a:cs typeface="Calibri" panose="020F0502020204030204" pitchFamily="34" charset="0"/>
              </a:rPr>
              <a:t>revaluation shall be undertaken every five (5) years thereafter. Failure to pay the user’s fee within the prescribed period shall be subject to surcharges of 8.33% monthly for late payment or 100% for one (1) year</a:t>
            </a:r>
            <a:r>
              <a:rPr lang="en-PH" b="1" i="1" dirty="0">
                <a:latin typeface="Calibri" panose="020F0502020204030204" pitchFamily="34" charset="0"/>
                <a:cs typeface="Calibri" panose="020F0502020204030204" pitchFamily="34" charset="0"/>
              </a:rPr>
              <a:t>. </a:t>
            </a:r>
            <a:endParaRPr lang="en-PH" dirty="0"/>
          </a:p>
        </p:txBody>
      </p:sp>
    </p:spTree>
    <p:extLst>
      <p:ext uri="{BB962C8B-B14F-4D97-AF65-F5344CB8AC3E}">
        <p14:creationId xmlns:p14="http://schemas.microsoft.com/office/powerpoint/2010/main" val="8260399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517770319"/>
              </p:ext>
            </p:extLst>
          </p:nvPr>
        </p:nvGraphicFramePr>
        <p:xfrm>
          <a:off x="558800" y="970280"/>
          <a:ext cx="11141456" cy="3275960"/>
        </p:xfrm>
        <a:graphic>
          <a:graphicData uri="http://schemas.openxmlformats.org/drawingml/2006/table">
            <a:tbl>
              <a:tblPr firstRow="1" bandRow="1">
                <a:tableStyleId>{5C22544A-7EE6-4342-B048-85BDC9FD1C3A}</a:tableStyleId>
              </a:tblPr>
              <a:tblGrid>
                <a:gridCol w="428752">
                  <a:extLst>
                    <a:ext uri="{9D8B030D-6E8A-4147-A177-3AD203B41FA5}">
                      <a16:colId xmlns="" xmlns:a16="http://schemas.microsoft.com/office/drawing/2014/main" val="20000"/>
                    </a:ext>
                  </a:extLst>
                </a:gridCol>
                <a:gridCol w="2786162">
                  <a:extLst>
                    <a:ext uri="{9D8B030D-6E8A-4147-A177-3AD203B41FA5}">
                      <a16:colId xmlns="" xmlns:a16="http://schemas.microsoft.com/office/drawing/2014/main" val="20001"/>
                    </a:ext>
                  </a:extLst>
                </a:gridCol>
                <a:gridCol w="2582382">
                  <a:extLst>
                    <a:ext uri="{9D8B030D-6E8A-4147-A177-3AD203B41FA5}">
                      <a16:colId xmlns="" xmlns:a16="http://schemas.microsoft.com/office/drawing/2014/main" val="20002"/>
                    </a:ext>
                  </a:extLst>
                </a:gridCol>
                <a:gridCol w="837184">
                  <a:extLst>
                    <a:ext uri="{9D8B030D-6E8A-4147-A177-3AD203B41FA5}">
                      <a16:colId xmlns="" xmlns:a16="http://schemas.microsoft.com/office/drawing/2014/main" val="20003"/>
                    </a:ext>
                  </a:extLst>
                </a:gridCol>
                <a:gridCol w="1487424">
                  <a:extLst>
                    <a:ext uri="{9D8B030D-6E8A-4147-A177-3AD203B41FA5}">
                      <a16:colId xmlns="" xmlns:a16="http://schemas.microsoft.com/office/drawing/2014/main" val="20004"/>
                    </a:ext>
                  </a:extLst>
                </a:gridCol>
                <a:gridCol w="1393952">
                  <a:extLst>
                    <a:ext uri="{9D8B030D-6E8A-4147-A177-3AD203B41FA5}">
                      <a16:colId xmlns="" xmlns:a16="http://schemas.microsoft.com/office/drawing/2014/main" val="20005"/>
                    </a:ext>
                  </a:extLst>
                </a:gridCol>
                <a:gridCol w="1625600">
                  <a:extLst>
                    <a:ext uri="{9D8B030D-6E8A-4147-A177-3AD203B41FA5}">
                      <a16:colId xmlns="" xmlns:a16="http://schemas.microsoft.com/office/drawing/2014/main" val="20006"/>
                    </a:ext>
                  </a:extLst>
                </a:gridCol>
              </a:tblGrid>
              <a:tr h="799460">
                <a:tc>
                  <a:txBody>
                    <a:bodyPr/>
                    <a:lstStyle/>
                    <a:p>
                      <a:pPr algn="ctr" fontAlgn="ctr"/>
                      <a:r>
                        <a:rPr lang="en-PH" sz="1600" b="1" i="0" u="none" strike="noStrike" dirty="0">
                          <a:solidFill>
                            <a:schemeClr val="bg1"/>
                          </a:solidFill>
                          <a:latin typeface="Arial Narrow"/>
                        </a:rPr>
                        <a:t> </a:t>
                      </a:r>
                    </a:p>
                  </a:txBody>
                  <a:tcPr marL="9525" marR="9525" marT="9525" marB="0" anchor="ctr"/>
                </a:tc>
                <a:tc>
                  <a:txBody>
                    <a:bodyPr/>
                    <a:lstStyle/>
                    <a:p>
                      <a:pPr algn="ctr" rtl="0" fontAlgn="ctr"/>
                      <a:r>
                        <a:rPr lang="en-PH" sz="1600" b="1" i="0" u="none" strike="noStrike" dirty="0">
                          <a:solidFill>
                            <a:schemeClr val="bg1"/>
                          </a:solidFill>
                          <a:latin typeface="Calibri"/>
                        </a:rPr>
                        <a:t>NAME OF ESTABLISHMENT &amp; HOLDER </a:t>
                      </a:r>
                      <a:r>
                        <a:rPr lang="en-PH" sz="1600" b="1" i="0" u="none" strike="noStrike" dirty="0">
                          <a:solidFill>
                            <a:schemeClr val="bg1"/>
                          </a:solidFill>
                          <a:latin typeface="Arial Narrow"/>
                        </a:rPr>
                        <a:t> </a:t>
                      </a:r>
                      <a:endParaRPr lang="en-PH" sz="1600" b="1" i="0" u="none" strike="noStrike" dirty="0">
                        <a:solidFill>
                          <a:schemeClr val="bg1"/>
                        </a:solidFill>
                        <a:latin typeface="Calibri"/>
                      </a:endParaRPr>
                    </a:p>
                  </a:txBody>
                  <a:tcPr marL="9525" marR="9525" marT="9525" marB="0" anchor="ctr"/>
                </a:tc>
                <a:tc>
                  <a:txBody>
                    <a:bodyPr/>
                    <a:lstStyle/>
                    <a:p>
                      <a:pPr algn="ctr" rtl="0" fontAlgn="ctr"/>
                      <a:r>
                        <a:rPr lang="en-PH" sz="1600" b="1" i="0" u="none" strike="noStrike" dirty="0">
                          <a:solidFill>
                            <a:schemeClr val="bg1"/>
                          </a:solidFill>
                          <a:latin typeface="Calibri"/>
                        </a:rPr>
                        <a:t>LOCATION</a:t>
                      </a:r>
                      <a:r>
                        <a:rPr lang="en-PH" sz="1600" b="1" i="0" u="none" strike="noStrike" dirty="0">
                          <a:solidFill>
                            <a:schemeClr val="bg1"/>
                          </a:solidFill>
                          <a:latin typeface="Arial Narrow"/>
                        </a:rPr>
                        <a:t> </a:t>
                      </a:r>
                      <a:endParaRPr lang="en-PH" sz="1600" b="1" i="0" u="none" strike="noStrike" dirty="0">
                        <a:solidFill>
                          <a:schemeClr val="bg1"/>
                        </a:solidFill>
                        <a:latin typeface="Calibri"/>
                      </a:endParaRPr>
                    </a:p>
                  </a:txBody>
                  <a:tcPr marL="9525" marR="9525" marT="9525" marB="0" anchor="ctr"/>
                </a:tc>
                <a:tc>
                  <a:txBody>
                    <a:bodyPr/>
                    <a:lstStyle/>
                    <a:p>
                      <a:pPr algn="ctr" rtl="0" fontAlgn="ctr"/>
                      <a:r>
                        <a:rPr lang="en-PH" sz="1600" b="1" i="0" u="none" strike="noStrike" dirty="0">
                          <a:solidFill>
                            <a:schemeClr val="bg1"/>
                          </a:solidFill>
                          <a:latin typeface="Calibri"/>
                        </a:rPr>
                        <a:t>AREA (SQ.M.)</a:t>
                      </a:r>
                      <a:r>
                        <a:rPr lang="en-PH" sz="1600" b="1" i="0" u="none" strike="noStrike" dirty="0">
                          <a:solidFill>
                            <a:schemeClr val="bg1"/>
                          </a:solidFill>
                          <a:latin typeface="Arial Narrow"/>
                        </a:rPr>
                        <a:t> </a:t>
                      </a:r>
                      <a:endParaRPr lang="en-PH" sz="1600" b="1" i="0" u="none" strike="noStrike" dirty="0">
                        <a:solidFill>
                          <a:schemeClr val="bg1"/>
                        </a:solidFill>
                        <a:latin typeface="Calibri"/>
                      </a:endParaRPr>
                    </a:p>
                  </a:txBody>
                  <a:tcPr marL="9525" marR="9525" marT="9525" marB="0" anchor="ctr"/>
                </a:tc>
                <a:tc>
                  <a:txBody>
                    <a:bodyPr/>
                    <a:lstStyle/>
                    <a:p>
                      <a:pPr algn="ctr" rtl="0" fontAlgn="ctr"/>
                      <a:r>
                        <a:rPr lang="en-PH" sz="1600" b="1" i="0" u="none" strike="noStrike" dirty="0">
                          <a:solidFill>
                            <a:schemeClr val="bg1"/>
                          </a:solidFill>
                          <a:latin typeface="Calibri"/>
                        </a:rPr>
                        <a:t>DATE OF ISSUANCE</a:t>
                      </a:r>
                      <a:r>
                        <a:rPr lang="en-PH" sz="1600" b="1" i="0" u="none" strike="noStrike" dirty="0">
                          <a:solidFill>
                            <a:schemeClr val="bg1"/>
                          </a:solidFill>
                          <a:latin typeface="Arial Narrow"/>
                        </a:rPr>
                        <a:t> </a:t>
                      </a:r>
                      <a:endParaRPr lang="en-PH" sz="1600" b="1" i="0" u="none" strike="noStrike" dirty="0">
                        <a:solidFill>
                          <a:schemeClr val="bg1"/>
                        </a:solidFill>
                        <a:latin typeface="Calibri"/>
                      </a:endParaRPr>
                    </a:p>
                  </a:txBody>
                  <a:tcPr marL="9525" marR="9525" marT="9525" marB="0" anchor="ctr"/>
                </a:tc>
                <a:tc>
                  <a:txBody>
                    <a:bodyPr/>
                    <a:lstStyle/>
                    <a:p>
                      <a:pPr algn="ctr" rtl="0" fontAlgn="ctr"/>
                      <a:r>
                        <a:rPr lang="en-PH" sz="1600" b="1" i="0" u="none" strike="noStrike" dirty="0">
                          <a:solidFill>
                            <a:schemeClr val="bg1"/>
                          </a:solidFill>
                          <a:latin typeface="Calibri"/>
                        </a:rPr>
                        <a:t>DATE OF EXPIRATION</a:t>
                      </a:r>
                      <a:r>
                        <a:rPr lang="en-PH" sz="1600" b="1" i="0" u="none" strike="noStrike" dirty="0">
                          <a:solidFill>
                            <a:schemeClr val="bg1"/>
                          </a:solidFill>
                          <a:latin typeface="Arial Narrow"/>
                        </a:rPr>
                        <a:t> </a:t>
                      </a:r>
                      <a:endParaRPr lang="en-PH" sz="1600" b="1" i="0" u="none" strike="noStrike" dirty="0">
                        <a:solidFill>
                          <a:schemeClr val="bg1"/>
                        </a:solidFill>
                        <a:latin typeface="Calibri"/>
                      </a:endParaRPr>
                    </a:p>
                  </a:txBody>
                  <a:tcPr marL="9525" marR="9525" marT="9525" marB="0" anchor="ctr"/>
                </a:tc>
                <a:tc>
                  <a:txBody>
                    <a:bodyPr/>
                    <a:lstStyle/>
                    <a:p>
                      <a:pPr algn="ctr" rtl="0" fontAlgn="ctr"/>
                      <a:r>
                        <a:rPr lang="en-PH" sz="1600" b="1" i="0" u="none" strike="noStrike" dirty="0">
                          <a:solidFill>
                            <a:schemeClr val="bg1"/>
                          </a:solidFill>
                          <a:latin typeface="Calibri"/>
                        </a:rPr>
                        <a:t>GOVERNMENT SHARE (Based on Contract)</a:t>
                      </a:r>
                      <a:r>
                        <a:rPr lang="en-PH" sz="1600" b="1" i="0" u="none" strike="noStrike" dirty="0">
                          <a:solidFill>
                            <a:schemeClr val="bg1"/>
                          </a:solidFill>
                          <a:latin typeface="Arial Narrow"/>
                        </a:rPr>
                        <a:t> </a:t>
                      </a:r>
                      <a:endParaRPr lang="en-PH" sz="1600" b="1" i="0" u="none" strike="noStrike" dirty="0">
                        <a:solidFill>
                          <a:schemeClr val="bg1"/>
                        </a:solidFill>
                        <a:latin typeface="Calibri"/>
                      </a:endParaRPr>
                    </a:p>
                  </a:txBody>
                  <a:tcPr marL="9525" marR="9525" marT="9525" marB="0" anchor="ctr"/>
                </a:tc>
                <a:extLst>
                  <a:ext uri="{0D108BD9-81ED-4DB2-BD59-A6C34878D82A}">
                    <a16:rowId xmlns="" xmlns:a16="http://schemas.microsoft.com/office/drawing/2014/main" val="10000"/>
                  </a:ext>
                </a:extLst>
              </a:tr>
              <a:tr h="417386">
                <a:tc>
                  <a:txBody>
                    <a:bodyPr/>
                    <a:lstStyle/>
                    <a:p>
                      <a:pPr algn="ctr" rtl="0" fontAlgn="ctr"/>
                      <a:r>
                        <a:rPr lang="en-PH" sz="1600" b="0" i="0" u="none" strike="noStrike" dirty="0">
                          <a:solidFill>
                            <a:srgbClr val="000000"/>
                          </a:solidFill>
                          <a:latin typeface="Arial Narrow"/>
                        </a:rPr>
                        <a:t>1</a:t>
                      </a:r>
                    </a:p>
                  </a:txBody>
                  <a:tcPr marL="9525" marR="9525" marT="9525" marB="0" anchor="ctr"/>
                </a:tc>
                <a:tc>
                  <a:txBody>
                    <a:bodyPr/>
                    <a:lstStyle/>
                    <a:p>
                      <a:pPr algn="l" rtl="0" fontAlgn="ctr"/>
                      <a:r>
                        <a:rPr lang="en-PH" sz="1600" b="0" i="0" u="none" strike="noStrike" dirty="0" err="1">
                          <a:solidFill>
                            <a:srgbClr val="000000"/>
                          </a:solidFill>
                          <a:latin typeface="Arial Narrow"/>
                        </a:rPr>
                        <a:t>Maritess</a:t>
                      </a:r>
                      <a:r>
                        <a:rPr lang="en-PH" sz="1600" b="0" i="0" u="none" strike="noStrike" dirty="0">
                          <a:solidFill>
                            <a:srgbClr val="000000"/>
                          </a:solidFill>
                          <a:latin typeface="Arial Narrow"/>
                        </a:rPr>
                        <a:t> Allen (Universal Lifestyle Fengshui</a:t>
                      </a:r>
                      <a:r>
                        <a:rPr lang="en-PH" sz="1600" b="0" i="0" u="none" strike="noStrike" baseline="0" dirty="0">
                          <a:solidFill>
                            <a:srgbClr val="000000"/>
                          </a:solidFill>
                          <a:latin typeface="Arial Narrow"/>
                        </a:rPr>
                        <a:t> Incorporated</a:t>
                      </a:r>
                      <a:endParaRPr lang="en-PH" sz="1600" b="0" i="0" u="none" strike="noStrike" dirty="0">
                        <a:solidFill>
                          <a:srgbClr val="000000"/>
                        </a:solidFill>
                        <a:latin typeface="Arial Narrow"/>
                      </a:endParaRPr>
                    </a:p>
                  </a:txBody>
                  <a:tcPr marL="9525" marR="9525" marT="9525" marB="0" anchor="ctr"/>
                </a:tc>
                <a:tc>
                  <a:txBody>
                    <a:bodyPr/>
                    <a:lstStyle/>
                    <a:p>
                      <a:pPr algn="l" rtl="0" fontAlgn="ctr"/>
                      <a:r>
                        <a:rPr lang="en-PH" sz="1600" b="0" i="0" u="none" strike="noStrike" dirty="0" err="1">
                          <a:solidFill>
                            <a:srgbClr val="000000"/>
                          </a:solidFill>
                          <a:latin typeface="Arial Narrow"/>
                        </a:rPr>
                        <a:t>So.</a:t>
                      </a:r>
                      <a:r>
                        <a:rPr lang="en-PH" sz="1600" b="0" i="0" u="none" strike="noStrike" dirty="0">
                          <a:solidFill>
                            <a:srgbClr val="000000"/>
                          </a:solidFill>
                          <a:latin typeface="Arial Narrow"/>
                        </a:rPr>
                        <a:t> </a:t>
                      </a:r>
                      <a:r>
                        <a:rPr lang="en-PH" sz="1600" b="0" i="0" u="none" strike="noStrike" dirty="0" err="1">
                          <a:solidFill>
                            <a:srgbClr val="000000"/>
                          </a:solidFill>
                          <a:latin typeface="Arial Narrow"/>
                        </a:rPr>
                        <a:t>Nasirocan</a:t>
                      </a:r>
                      <a:r>
                        <a:rPr lang="en-PH" sz="1600" b="0" i="0" u="none" strike="noStrike" dirty="0">
                          <a:solidFill>
                            <a:srgbClr val="000000"/>
                          </a:solidFill>
                          <a:latin typeface="Arial Narrow"/>
                        </a:rPr>
                        <a:t>, </a:t>
                      </a:r>
                      <a:r>
                        <a:rPr lang="en-PH" sz="1600" b="0" i="0" u="none" strike="noStrike" dirty="0" err="1">
                          <a:solidFill>
                            <a:srgbClr val="000000"/>
                          </a:solidFill>
                          <a:latin typeface="Arial Narrow"/>
                        </a:rPr>
                        <a:t>Lagen</a:t>
                      </a:r>
                      <a:r>
                        <a:rPr lang="en-PH" sz="1600" b="0" i="0" u="none" strike="noStrike" dirty="0">
                          <a:solidFill>
                            <a:srgbClr val="000000"/>
                          </a:solidFill>
                          <a:latin typeface="Arial Narrow"/>
                        </a:rPr>
                        <a:t> Island, </a:t>
                      </a:r>
                      <a:r>
                        <a:rPr lang="en-PH" sz="1600" b="0" i="0" u="none" strike="noStrike" dirty="0" err="1">
                          <a:solidFill>
                            <a:srgbClr val="000000"/>
                          </a:solidFill>
                          <a:latin typeface="Arial Narrow"/>
                        </a:rPr>
                        <a:t>Brgy</a:t>
                      </a:r>
                      <a:r>
                        <a:rPr lang="en-PH" sz="1600" b="0" i="0" u="none" strike="noStrike" dirty="0">
                          <a:solidFill>
                            <a:srgbClr val="000000"/>
                          </a:solidFill>
                          <a:latin typeface="Arial Narrow"/>
                        </a:rPr>
                        <a:t>. </a:t>
                      </a:r>
                      <a:r>
                        <a:rPr lang="en-PH" sz="1600" b="0" i="0" u="none" strike="noStrike" dirty="0" err="1">
                          <a:solidFill>
                            <a:srgbClr val="000000"/>
                          </a:solidFill>
                          <a:latin typeface="Arial Narrow"/>
                        </a:rPr>
                        <a:t>Aberawan</a:t>
                      </a:r>
                      <a:r>
                        <a:rPr lang="en-PH" sz="1600" b="0" i="0" u="none" strike="noStrike" dirty="0">
                          <a:solidFill>
                            <a:srgbClr val="000000"/>
                          </a:solidFill>
                          <a:latin typeface="Arial Narrow"/>
                        </a:rPr>
                        <a:t>, El </a:t>
                      </a:r>
                      <a:r>
                        <a:rPr lang="en-PH" sz="1600" b="0" i="0" u="none" strike="noStrike" dirty="0" err="1">
                          <a:solidFill>
                            <a:srgbClr val="000000"/>
                          </a:solidFill>
                          <a:latin typeface="Arial Narrow"/>
                        </a:rPr>
                        <a:t>Nido</a:t>
                      </a:r>
                      <a:r>
                        <a:rPr lang="en-PH" sz="1600" b="0" i="0" u="none" strike="noStrike" dirty="0">
                          <a:solidFill>
                            <a:srgbClr val="000000"/>
                          </a:solidFill>
                          <a:latin typeface="Arial Narrow"/>
                        </a:rPr>
                        <a:t>, Palawan</a:t>
                      </a:r>
                    </a:p>
                  </a:txBody>
                  <a:tcPr marL="9525" marR="9525" marT="9525" marB="0" anchor="ctr"/>
                </a:tc>
                <a:tc>
                  <a:txBody>
                    <a:bodyPr/>
                    <a:lstStyle/>
                    <a:p>
                      <a:pPr algn="r" rtl="0" fontAlgn="ctr"/>
                      <a:r>
                        <a:rPr lang="en-PH" sz="1600" b="0" i="0" u="none" strike="noStrike" dirty="0">
                          <a:solidFill>
                            <a:srgbClr val="000000"/>
                          </a:solidFill>
                          <a:latin typeface="Arial Narrow"/>
                        </a:rPr>
                        <a:t>9,628</a:t>
                      </a:r>
                    </a:p>
                  </a:txBody>
                  <a:tcPr marL="9525" marR="9525" marT="9525" marB="0" anchor="ctr"/>
                </a:tc>
                <a:tc>
                  <a:txBody>
                    <a:bodyPr/>
                    <a:lstStyle/>
                    <a:p>
                      <a:pPr algn="ctr" rtl="0" fontAlgn="ctr"/>
                      <a:r>
                        <a:rPr lang="en-PH" sz="1600" b="0" i="0" u="none" strike="noStrike" dirty="0">
                          <a:solidFill>
                            <a:srgbClr val="000000"/>
                          </a:solidFill>
                          <a:latin typeface="Arial Narrow"/>
                        </a:rPr>
                        <a:t>11/18/2019</a:t>
                      </a:r>
                    </a:p>
                  </a:txBody>
                  <a:tcPr marL="9525" marR="9525" marT="9525" marB="0" anchor="ctr"/>
                </a:tc>
                <a:tc>
                  <a:txBody>
                    <a:bodyPr/>
                    <a:lstStyle/>
                    <a:p>
                      <a:pPr algn="ctr" rtl="0" fontAlgn="ctr"/>
                      <a:r>
                        <a:rPr lang="en-PH" sz="1600" b="0" i="0" u="none" strike="noStrike" dirty="0">
                          <a:solidFill>
                            <a:srgbClr val="000000"/>
                          </a:solidFill>
                          <a:latin typeface="Arial Narrow"/>
                        </a:rPr>
                        <a:t>11/18/2044</a:t>
                      </a:r>
                    </a:p>
                  </a:txBody>
                  <a:tcPr marL="9525" marR="9525" marT="9525" marB="0" anchor="ctr"/>
                </a:tc>
                <a:tc>
                  <a:txBody>
                    <a:bodyPr/>
                    <a:lstStyle/>
                    <a:p>
                      <a:pPr algn="ctr" rtl="0" fontAlgn="ctr"/>
                      <a:r>
                        <a:rPr lang="en-PH" sz="1600" b="0" i="0" u="none" strike="noStrike" dirty="0">
                          <a:solidFill>
                            <a:srgbClr val="000000"/>
                          </a:solidFill>
                          <a:latin typeface="Arial Narrow"/>
                        </a:rPr>
                        <a:t>558,356</a:t>
                      </a:r>
                    </a:p>
                  </a:txBody>
                  <a:tcPr marL="9525" marR="9525" marT="9525" marB="0" anchor="ctr"/>
                </a:tc>
                <a:extLst>
                  <a:ext uri="{0D108BD9-81ED-4DB2-BD59-A6C34878D82A}">
                    <a16:rowId xmlns="" xmlns:a16="http://schemas.microsoft.com/office/drawing/2014/main" val="10001"/>
                  </a:ext>
                </a:extLst>
              </a:tr>
              <a:tr h="417386">
                <a:tc>
                  <a:txBody>
                    <a:bodyPr/>
                    <a:lstStyle/>
                    <a:p>
                      <a:pPr algn="ctr" rtl="0" fontAlgn="ctr"/>
                      <a:r>
                        <a:rPr lang="en-PH" sz="1600" b="0" i="0" u="none" strike="noStrike" dirty="0">
                          <a:solidFill>
                            <a:srgbClr val="000000"/>
                          </a:solidFill>
                          <a:latin typeface="Arial Narrow"/>
                        </a:rPr>
                        <a:t>2</a:t>
                      </a:r>
                    </a:p>
                  </a:txBody>
                  <a:tcPr marL="9525" marR="9525" marT="9525" marB="0" anchor="ctr"/>
                </a:tc>
                <a:tc>
                  <a:txBody>
                    <a:bodyPr/>
                    <a:lstStyle/>
                    <a:p>
                      <a:pPr algn="l" rtl="0" fontAlgn="ctr"/>
                      <a:r>
                        <a:rPr lang="en-PH" sz="1600" b="0" i="0" u="none" strike="noStrike" dirty="0">
                          <a:solidFill>
                            <a:srgbClr val="000000"/>
                          </a:solidFill>
                          <a:latin typeface="Arial Narrow"/>
                        </a:rPr>
                        <a:t>Roderick C. Amigos (Royal Premiere Leisure and Development Corporation)</a:t>
                      </a:r>
                    </a:p>
                  </a:txBody>
                  <a:tcPr marL="9525" marR="9525" marT="9525" marB="0" anchor="ctr"/>
                </a:tc>
                <a:tc>
                  <a:txBody>
                    <a:bodyPr/>
                    <a:lstStyle/>
                    <a:p>
                      <a:pPr algn="l" rtl="0" fontAlgn="ctr"/>
                      <a:r>
                        <a:rPr lang="en-PH" sz="1600" b="0" i="0" u="none" strike="noStrike" dirty="0" err="1">
                          <a:solidFill>
                            <a:srgbClr val="000000"/>
                          </a:solidFill>
                          <a:latin typeface="Arial Narrow"/>
                        </a:rPr>
                        <a:t>So.</a:t>
                      </a:r>
                      <a:r>
                        <a:rPr lang="en-PH" sz="1600" b="0" i="0" u="none" strike="noStrike" dirty="0">
                          <a:solidFill>
                            <a:srgbClr val="000000"/>
                          </a:solidFill>
                          <a:latin typeface="Arial Narrow"/>
                        </a:rPr>
                        <a:t> </a:t>
                      </a:r>
                      <a:r>
                        <a:rPr lang="en-PH" sz="1600" b="0" i="0" u="none" strike="noStrike" dirty="0" err="1">
                          <a:solidFill>
                            <a:srgbClr val="000000"/>
                          </a:solidFill>
                          <a:latin typeface="Arial Narrow"/>
                        </a:rPr>
                        <a:t>Bariring</a:t>
                      </a:r>
                      <a:r>
                        <a:rPr lang="en-PH" sz="1600" b="0" i="0" u="none" strike="noStrike" dirty="0">
                          <a:solidFill>
                            <a:srgbClr val="000000"/>
                          </a:solidFill>
                          <a:latin typeface="Arial Narrow"/>
                        </a:rPr>
                        <a:t>, </a:t>
                      </a:r>
                      <a:r>
                        <a:rPr lang="en-PH" sz="1600" b="0" i="0" u="none" strike="noStrike" dirty="0" err="1">
                          <a:solidFill>
                            <a:srgbClr val="000000"/>
                          </a:solidFill>
                          <a:latin typeface="Arial Narrow"/>
                        </a:rPr>
                        <a:t>Brgy</a:t>
                      </a:r>
                      <a:r>
                        <a:rPr lang="en-PH" sz="1600" b="0" i="0" u="none" strike="noStrike" dirty="0">
                          <a:solidFill>
                            <a:srgbClr val="000000"/>
                          </a:solidFill>
                          <a:latin typeface="Arial Narrow"/>
                        </a:rPr>
                        <a:t>. Pasadena, El </a:t>
                      </a:r>
                      <a:r>
                        <a:rPr lang="en-PH" sz="1600" b="0" i="0" u="none" strike="noStrike" dirty="0" err="1">
                          <a:solidFill>
                            <a:srgbClr val="000000"/>
                          </a:solidFill>
                          <a:latin typeface="Arial Narrow"/>
                        </a:rPr>
                        <a:t>Nido</a:t>
                      </a:r>
                      <a:endParaRPr lang="en-PH" sz="1600" b="0" i="0" u="none" strike="noStrike" dirty="0">
                        <a:solidFill>
                          <a:srgbClr val="000000"/>
                        </a:solidFill>
                        <a:latin typeface="Arial Narrow"/>
                      </a:endParaRPr>
                    </a:p>
                  </a:txBody>
                  <a:tcPr marL="9525" marR="9525" marT="9525" marB="0" anchor="ctr"/>
                </a:tc>
                <a:tc>
                  <a:txBody>
                    <a:bodyPr/>
                    <a:lstStyle/>
                    <a:p>
                      <a:pPr algn="r" rtl="0" fontAlgn="ctr"/>
                      <a:r>
                        <a:rPr lang="en-PH" sz="1600" b="0" i="0" u="none" strike="noStrike" dirty="0">
                          <a:solidFill>
                            <a:srgbClr val="000000"/>
                          </a:solidFill>
                          <a:latin typeface="Arial Narrow"/>
                        </a:rPr>
                        <a:t>300,000</a:t>
                      </a:r>
                    </a:p>
                  </a:txBody>
                  <a:tcPr marL="9525" marR="9525" marT="9525" marB="0" anchor="ctr"/>
                </a:tc>
                <a:tc>
                  <a:txBody>
                    <a:bodyPr/>
                    <a:lstStyle/>
                    <a:p>
                      <a:pPr algn="ctr" rtl="0" fontAlgn="ctr"/>
                      <a:r>
                        <a:rPr lang="en-PH" sz="1600" b="0" i="0" u="none" strike="noStrike" dirty="0">
                          <a:solidFill>
                            <a:srgbClr val="000000"/>
                          </a:solidFill>
                          <a:latin typeface="Arial Narrow"/>
                        </a:rPr>
                        <a:t>09/18/2020</a:t>
                      </a:r>
                    </a:p>
                  </a:txBody>
                  <a:tcPr marL="9525" marR="9525" marT="9525" marB="0" anchor="ctr"/>
                </a:tc>
                <a:tc>
                  <a:txBody>
                    <a:bodyPr/>
                    <a:lstStyle/>
                    <a:p>
                      <a:pPr algn="ctr" rtl="0" fontAlgn="ctr"/>
                      <a:r>
                        <a:rPr lang="en-PH" sz="1600" b="0" i="0" u="none" strike="noStrike" dirty="0">
                          <a:solidFill>
                            <a:srgbClr val="000000"/>
                          </a:solidFill>
                          <a:latin typeface="Arial Narrow"/>
                        </a:rPr>
                        <a:t>09/18/2045</a:t>
                      </a:r>
                    </a:p>
                  </a:txBody>
                  <a:tcPr marL="9525" marR="9525" marT="9525" marB="0" anchor="ctr"/>
                </a:tc>
                <a:tc>
                  <a:txBody>
                    <a:bodyPr/>
                    <a:lstStyle/>
                    <a:p>
                      <a:pPr algn="ctr" rtl="0" fontAlgn="ctr"/>
                      <a:r>
                        <a:rPr lang="en-PH" sz="1600" b="0" i="0" u="none" strike="noStrike" dirty="0">
                          <a:solidFill>
                            <a:srgbClr val="000000"/>
                          </a:solidFill>
                          <a:latin typeface="Arial Narrow"/>
                        </a:rPr>
                        <a:t>19,684,650.52</a:t>
                      </a:r>
                    </a:p>
                  </a:txBody>
                  <a:tcPr marL="9525" marR="9525" marT="9525" marB="0" anchor="ctr"/>
                </a:tc>
                <a:extLst>
                  <a:ext uri="{0D108BD9-81ED-4DB2-BD59-A6C34878D82A}">
                    <a16:rowId xmlns="" xmlns:a16="http://schemas.microsoft.com/office/drawing/2014/main" val="10002"/>
                  </a:ext>
                </a:extLst>
              </a:tr>
              <a:tr h="417386">
                <a:tc>
                  <a:txBody>
                    <a:bodyPr/>
                    <a:lstStyle/>
                    <a:p>
                      <a:pPr algn="ctr" rtl="0" fontAlgn="ctr"/>
                      <a:r>
                        <a:rPr lang="en-PH" sz="1600" b="0" i="0" u="none" strike="noStrike" dirty="0">
                          <a:solidFill>
                            <a:srgbClr val="000000"/>
                          </a:solidFill>
                          <a:latin typeface="Arial Narrow"/>
                        </a:rPr>
                        <a:t>3</a:t>
                      </a:r>
                    </a:p>
                  </a:txBody>
                  <a:tcPr marL="9525" marR="9525" marT="9525" marB="0" anchor="ctr"/>
                </a:tc>
                <a:tc>
                  <a:txBody>
                    <a:bodyPr/>
                    <a:lstStyle/>
                    <a:p>
                      <a:pPr algn="l" rtl="0" fontAlgn="ctr"/>
                      <a:r>
                        <a:rPr lang="en-PH" sz="1600" b="0" i="0" u="none" strike="noStrike" dirty="0">
                          <a:solidFill>
                            <a:srgbClr val="000000"/>
                          </a:solidFill>
                          <a:latin typeface="Arial Narrow"/>
                        </a:rPr>
                        <a:t>Angeli Natasha (</a:t>
                      </a:r>
                      <a:r>
                        <a:rPr lang="en-PH" sz="1600" b="0" i="0" u="none" strike="noStrike" dirty="0" err="1">
                          <a:solidFill>
                            <a:srgbClr val="000000"/>
                          </a:solidFill>
                          <a:latin typeface="Arial Narrow"/>
                        </a:rPr>
                        <a:t>Narayani</a:t>
                      </a:r>
                      <a:r>
                        <a:rPr lang="en-PH" sz="1600" b="0" i="0" u="none" strike="noStrike" dirty="0">
                          <a:solidFill>
                            <a:srgbClr val="000000"/>
                          </a:solidFill>
                          <a:latin typeface="Arial Narrow"/>
                        </a:rPr>
                        <a:t> Corporation)</a:t>
                      </a:r>
                    </a:p>
                  </a:txBody>
                  <a:tcPr marL="9525" marR="9525" marT="9525" marB="0" anchor="ctr"/>
                </a:tc>
                <a:tc>
                  <a:txBody>
                    <a:bodyPr/>
                    <a:lstStyle/>
                    <a:p>
                      <a:pPr algn="l" rtl="0" fontAlgn="ctr"/>
                      <a:r>
                        <a:rPr lang="en-PH" sz="1600" b="0" i="0" u="none" strike="noStrike" dirty="0" err="1">
                          <a:solidFill>
                            <a:srgbClr val="000000"/>
                          </a:solidFill>
                          <a:latin typeface="Arial Narrow"/>
                        </a:rPr>
                        <a:t>So.</a:t>
                      </a:r>
                      <a:r>
                        <a:rPr lang="en-PH" sz="1600" b="0" i="0" u="none" strike="noStrike" dirty="0">
                          <a:solidFill>
                            <a:srgbClr val="000000"/>
                          </a:solidFill>
                          <a:latin typeface="Arial Narrow"/>
                        </a:rPr>
                        <a:t> </a:t>
                      </a:r>
                      <a:r>
                        <a:rPr lang="en-PH" sz="1600" b="0" i="0" u="none" strike="noStrike" dirty="0" err="1">
                          <a:solidFill>
                            <a:srgbClr val="000000"/>
                          </a:solidFill>
                          <a:latin typeface="Arial Narrow"/>
                        </a:rPr>
                        <a:t>Maramegmeg</a:t>
                      </a:r>
                      <a:r>
                        <a:rPr lang="en-PH" sz="1600" b="0" i="0" u="none" strike="noStrike" dirty="0">
                          <a:solidFill>
                            <a:srgbClr val="000000"/>
                          </a:solidFill>
                          <a:latin typeface="Arial Narrow"/>
                        </a:rPr>
                        <a:t>,</a:t>
                      </a:r>
                      <a:r>
                        <a:rPr lang="en-PH" sz="1600" b="0" i="0" u="none" strike="noStrike" baseline="0" dirty="0">
                          <a:solidFill>
                            <a:srgbClr val="000000"/>
                          </a:solidFill>
                          <a:latin typeface="Arial Narrow"/>
                        </a:rPr>
                        <a:t> </a:t>
                      </a:r>
                      <a:r>
                        <a:rPr lang="en-PH" sz="1600" b="0" i="0" u="none" strike="noStrike" baseline="0" dirty="0" err="1">
                          <a:solidFill>
                            <a:srgbClr val="000000"/>
                          </a:solidFill>
                          <a:latin typeface="Arial Narrow"/>
                        </a:rPr>
                        <a:t>Corong</a:t>
                      </a:r>
                      <a:r>
                        <a:rPr lang="en-PH" sz="1600" b="0" i="0" u="none" strike="noStrike" baseline="0" dirty="0">
                          <a:solidFill>
                            <a:srgbClr val="000000"/>
                          </a:solidFill>
                          <a:latin typeface="Arial Narrow"/>
                        </a:rPr>
                        <a:t> </a:t>
                      </a:r>
                      <a:r>
                        <a:rPr lang="en-PH" sz="1600" b="0" i="0" u="none" strike="noStrike" baseline="0" dirty="0" err="1">
                          <a:solidFill>
                            <a:srgbClr val="000000"/>
                          </a:solidFill>
                          <a:latin typeface="Arial Narrow"/>
                        </a:rPr>
                        <a:t>corong</a:t>
                      </a:r>
                      <a:r>
                        <a:rPr lang="en-PH" sz="1600" b="0" i="0" u="none" strike="noStrike" baseline="0" dirty="0">
                          <a:solidFill>
                            <a:srgbClr val="000000"/>
                          </a:solidFill>
                          <a:latin typeface="Arial Narrow"/>
                        </a:rPr>
                        <a:t>, El </a:t>
                      </a:r>
                      <a:r>
                        <a:rPr lang="en-PH" sz="1600" b="0" i="0" u="none" strike="noStrike" baseline="0" dirty="0" err="1">
                          <a:solidFill>
                            <a:srgbClr val="000000"/>
                          </a:solidFill>
                          <a:latin typeface="Arial Narrow"/>
                        </a:rPr>
                        <a:t>Nido</a:t>
                      </a:r>
                      <a:endParaRPr lang="en-PH" sz="1600" b="0" i="0" u="none" strike="noStrike" dirty="0">
                        <a:solidFill>
                          <a:srgbClr val="000000"/>
                        </a:solidFill>
                        <a:latin typeface="Arial Narrow"/>
                      </a:endParaRPr>
                    </a:p>
                  </a:txBody>
                  <a:tcPr marL="9525" marR="9525" marT="9525" marB="0" anchor="ctr"/>
                </a:tc>
                <a:tc>
                  <a:txBody>
                    <a:bodyPr/>
                    <a:lstStyle/>
                    <a:p>
                      <a:pPr algn="r" rtl="0" fontAlgn="ctr"/>
                      <a:r>
                        <a:rPr lang="en-PH" sz="1600" b="0" i="0" u="none" strike="noStrike" dirty="0">
                          <a:solidFill>
                            <a:srgbClr val="000000"/>
                          </a:solidFill>
                          <a:latin typeface="Arial Narrow"/>
                        </a:rPr>
                        <a:t>21,410</a:t>
                      </a:r>
                    </a:p>
                  </a:txBody>
                  <a:tcPr marL="9525" marR="9525" marT="9525" marB="0" anchor="ctr"/>
                </a:tc>
                <a:tc>
                  <a:txBody>
                    <a:bodyPr/>
                    <a:lstStyle/>
                    <a:p>
                      <a:pPr algn="ctr" rtl="0" fontAlgn="ctr"/>
                      <a:r>
                        <a:rPr lang="en-PH" sz="1600" b="0" i="0" u="none" strike="noStrike" dirty="0">
                          <a:solidFill>
                            <a:srgbClr val="000000"/>
                          </a:solidFill>
                          <a:latin typeface="Arial Narrow"/>
                        </a:rPr>
                        <a:t>09/13/2017</a:t>
                      </a:r>
                    </a:p>
                  </a:txBody>
                  <a:tcPr marL="9525" marR="9525" marT="9525" marB="0" anchor="ctr"/>
                </a:tc>
                <a:tc>
                  <a:txBody>
                    <a:bodyPr/>
                    <a:lstStyle/>
                    <a:p>
                      <a:pPr algn="ctr" rtl="0" fontAlgn="ctr"/>
                      <a:r>
                        <a:rPr lang="en-PH" sz="1600" b="0" i="0" u="none" strike="noStrike" dirty="0">
                          <a:solidFill>
                            <a:srgbClr val="000000"/>
                          </a:solidFill>
                          <a:latin typeface="Arial Narrow"/>
                        </a:rPr>
                        <a:t>9/13/2022</a:t>
                      </a:r>
                    </a:p>
                    <a:p>
                      <a:pPr algn="ctr" rtl="0" fontAlgn="ctr"/>
                      <a:endParaRPr lang="en-PH" sz="1600" b="0" i="0" u="none" strike="noStrike" dirty="0">
                        <a:solidFill>
                          <a:srgbClr val="000000"/>
                        </a:solidFill>
                        <a:latin typeface="Arial Narrow"/>
                      </a:endParaRPr>
                    </a:p>
                  </a:txBody>
                  <a:tcPr marL="9525" marR="9525" marT="9525" marB="0" anchor="ctr"/>
                </a:tc>
                <a:tc>
                  <a:txBody>
                    <a:bodyPr/>
                    <a:lstStyle/>
                    <a:p>
                      <a:pPr algn="ctr" rtl="0" fontAlgn="ctr"/>
                      <a:r>
                        <a:rPr lang="en-PH" sz="1600" b="0" i="0" u="none" strike="noStrike" dirty="0">
                          <a:solidFill>
                            <a:srgbClr val="000000"/>
                          </a:solidFill>
                          <a:latin typeface="Arial Narrow"/>
                        </a:rPr>
                        <a:t>1,613,848</a:t>
                      </a:r>
                    </a:p>
                    <a:p>
                      <a:pPr algn="ctr" rtl="0" fontAlgn="ctr"/>
                      <a:endParaRPr lang="en-PH" sz="1600" b="0" i="0" u="none" strike="noStrike" dirty="0">
                        <a:solidFill>
                          <a:srgbClr val="000000"/>
                        </a:solidFill>
                        <a:latin typeface="Arial Narrow"/>
                      </a:endParaRPr>
                    </a:p>
                  </a:txBody>
                  <a:tcPr marL="9525" marR="9525" marT="9525" marB="0" anchor="ctr"/>
                </a:tc>
                <a:extLst>
                  <a:ext uri="{0D108BD9-81ED-4DB2-BD59-A6C34878D82A}">
                    <a16:rowId xmlns="" xmlns:a16="http://schemas.microsoft.com/office/drawing/2014/main" val="10003"/>
                  </a:ext>
                </a:extLst>
              </a:tr>
              <a:tr h="417386">
                <a:tc>
                  <a:txBody>
                    <a:bodyPr/>
                    <a:lstStyle/>
                    <a:p>
                      <a:pPr algn="ctr" rtl="0" fontAlgn="ctr"/>
                      <a:r>
                        <a:rPr lang="en-PH" sz="1600" b="0" i="0" u="none" strike="noStrike" dirty="0">
                          <a:solidFill>
                            <a:srgbClr val="000000"/>
                          </a:solidFill>
                          <a:latin typeface="Arial Narrow"/>
                        </a:rPr>
                        <a:t>4</a:t>
                      </a:r>
                    </a:p>
                  </a:txBody>
                  <a:tcPr marL="9525" marR="9525" marT="9525" marB="0" anchor="ctr"/>
                </a:tc>
                <a:tc>
                  <a:txBody>
                    <a:bodyPr/>
                    <a:lstStyle/>
                    <a:p>
                      <a:pPr algn="l" rtl="0" fontAlgn="ctr"/>
                      <a:r>
                        <a:rPr lang="en-PH" sz="1600" b="0" i="0" u="none" strike="noStrike" dirty="0">
                          <a:solidFill>
                            <a:srgbClr val="000000"/>
                          </a:solidFill>
                          <a:latin typeface="Arial Narrow"/>
                        </a:rPr>
                        <a:t>Angeli Natasha (</a:t>
                      </a:r>
                      <a:r>
                        <a:rPr lang="en-PH" sz="1600" b="0" i="0" u="none" strike="noStrike" dirty="0" err="1">
                          <a:solidFill>
                            <a:srgbClr val="000000"/>
                          </a:solidFill>
                          <a:latin typeface="Arial Narrow"/>
                        </a:rPr>
                        <a:t>Sabang</a:t>
                      </a:r>
                      <a:r>
                        <a:rPr lang="en-PH" sz="1600" b="0" i="0" u="none" strike="noStrike" dirty="0">
                          <a:solidFill>
                            <a:srgbClr val="000000"/>
                          </a:solidFill>
                          <a:latin typeface="Arial Narrow"/>
                        </a:rPr>
                        <a:t> X </a:t>
                      </a:r>
                      <a:r>
                        <a:rPr lang="en-PH" sz="1600" b="0" i="0" u="none" strike="noStrike" dirty="0" err="1">
                          <a:solidFill>
                            <a:srgbClr val="000000"/>
                          </a:solidFill>
                          <a:latin typeface="Arial Narrow"/>
                        </a:rPr>
                        <a:t>Zipline</a:t>
                      </a:r>
                      <a:r>
                        <a:rPr lang="en-PH" sz="1600" b="0" i="0" u="none" strike="noStrike" dirty="0">
                          <a:solidFill>
                            <a:srgbClr val="000000"/>
                          </a:solidFill>
                          <a:latin typeface="Arial Narrow"/>
                        </a:rPr>
                        <a:t>                                  Corporation/ Via </a:t>
                      </a:r>
                      <a:r>
                        <a:rPr lang="en-PH" sz="1600" b="0" i="0" u="none" strike="noStrike" dirty="0" err="1">
                          <a:solidFill>
                            <a:srgbClr val="000000"/>
                          </a:solidFill>
                          <a:latin typeface="Arial Narrow"/>
                        </a:rPr>
                        <a:t>Ferrata</a:t>
                      </a:r>
                      <a:r>
                        <a:rPr lang="en-PH" sz="1600" b="0" i="0" u="none" strike="noStrike" dirty="0">
                          <a:solidFill>
                            <a:srgbClr val="000000"/>
                          </a:solidFill>
                          <a:latin typeface="Arial Narrow"/>
                        </a:rPr>
                        <a:t> </a:t>
                      </a:r>
                      <a:r>
                        <a:rPr lang="en-PH" sz="1600" b="0" i="0" u="none" strike="noStrike" dirty="0" err="1">
                          <a:solidFill>
                            <a:srgbClr val="000000"/>
                          </a:solidFill>
                          <a:latin typeface="Arial Narrow"/>
                        </a:rPr>
                        <a:t>Naturre</a:t>
                      </a:r>
                      <a:r>
                        <a:rPr lang="en-PH" sz="1600" b="0" i="0" u="none" strike="noStrike" dirty="0">
                          <a:solidFill>
                            <a:srgbClr val="000000"/>
                          </a:solidFill>
                          <a:latin typeface="Arial Narrow"/>
                        </a:rPr>
                        <a:t> Interpretation)</a:t>
                      </a:r>
                    </a:p>
                  </a:txBody>
                  <a:tcPr marL="9525" marR="9525" marT="9525" marB="0" anchor="ctr"/>
                </a:tc>
                <a:tc>
                  <a:txBody>
                    <a:bodyPr/>
                    <a:lstStyle/>
                    <a:p>
                      <a:pPr algn="l" rtl="0" fontAlgn="ctr"/>
                      <a:r>
                        <a:rPr lang="en-PH" sz="1600" b="0" i="0" u="none" strike="noStrike" dirty="0" err="1">
                          <a:solidFill>
                            <a:srgbClr val="000000"/>
                          </a:solidFill>
                          <a:latin typeface="Arial Narrow"/>
                        </a:rPr>
                        <a:t>Brgy.Maligaya</a:t>
                      </a:r>
                      <a:r>
                        <a:rPr lang="en-PH" sz="1600" b="0" i="0" u="none" strike="noStrike" dirty="0">
                          <a:solidFill>
                            <a:srgbClr val="000000"/>
                          </a:solidFill>
                          <a:latin typeface="Arial Narrow"/>
                        </a:rPr>
                        <a:t>, El </a:t>
                      </a:r>
                      <a:r>
                        <a:rPr lang="en-PH" sz="1600" b="0" i="0" u="none" strike="noStrike" dirty="0" err="1">
                          <a:solidFill>
                            <a:srgbClr val="000000"/>
                          </a:solidFill>
                          <a:latin typeface="Arial Narrow"/>
                        </a:rPr>
                        <a:t>Nido</a:t>
                      </a:r>
                      <a:endParaRPr lang="en-PH" sz="1600" b="0" i="0" u="none" strike="noStrike" dirty="0">
                        <a:solidFill>
                          <a:srgbClr val="000000"/>
                        </a:solidFill>
                        <a:latin typeface="Arial Narrow"/>
                      </a:endParaRPr>
                    </a:p>
                  </a:txBody>
                  <a:tcPr marL="9525" marR="9525" marT="9525" marB="0" anchor="ctr"/>
                </a:tc>
                <a:tc>
                  <a:txBody>
                    <a:bodyPr/>
                    <a:lstStyle/>
                    <a:p>
                      <a:pPr algn="r" rtl="0" fontAlgn="ctr"/>
                      <a:r>
                        <a:rPr lang="en-US" sz="1600" b="0" i="0" u="none" strike="noStrike" dirty="0">
                          <a:solidFill>
                            <a:srgbClr val="000000"/>
                          </a:solidFill>
                          <a:latin typeface="Arial Narrow"/>
                        </a:rPr>
                        <a:t>90,321</a:t>
                      </a:r>
                      <a:endParaRPr lang="en-PH" sz="1600" b="0" i="0" u="none" strike="noStrike" dirty="0">
                        <a:solidFill>
                          <a:srgbClr val="000000"/>
                        </a:solidFill>
                        <a:latin typeface="Arial Narrow"/>
                      </a:endParaRPr>
                    </a:p>
                  </a:txBody>
                  <a:tcPr marL="9525" marR="9525" marT="9525" marB="0" anchor="ctr"/>
                </a:tc>
                <a:tc>
                  <a:txBody>
                    <a:bodyPr/>
                    <a:lstStyle/>
                    <a:p>
                      <a:pPr algn="ctr" rtl="0" fontAlgn="ctr"/>
                      <a:r>
                        <a:rPr lang="en-US" sz="1600" b="0" i="0" u="none" strike="noStrike" dirty="0">
                          <a:solidFill>
                            <a:srgbClr val="000000"/>
                          </a:solidFill>
                          <a:latin typeface="Arial Narrow"/>
                        </a:rPr>
                        <a:t>9/21/2015</a:t>
                      </a:r>
                    </a:p>
                    <a:p>
                      <a:pPr algn="ctr" rtl="0" fontAlgn="ctr"/>
                      <a:endParaRPr lang="en-PH" sz="1600" b="0" i="0" u="none" strike="noStrike" dirty="0">
                        <a:solidFill>
                          <a:srgbClr val="000000"/>
                        </a:solidFill>
                        <a:latin typeface="Arial Narrow"/>
                      </a:endParaRPr>
                    </a:p>
                  </a:txBody>
                  <a:tcPr marL="9525" marR="9525" marT="9525" marB="0" anchor="ctr"/>
                </a:tc>
                <a:tc>
                  <a:txBody>
                    <a:bodyPr/>
                    <a:lstStyle/>
                    <a:p>
                      <a:pPr algn="ctr" rtl="0" fontAlgn="ctr"/>
                      <a:r>
                        <a:rPr lang="en-PH" sz="1600" b="0" i="0" u="none" strike="noStrike" dirty="0">
                          <a:solidFill>
                            <a:srgbClr val="000000"/>
                          </a:solidFill>
                          <a:latin typeface="Arial Narrow"/>
                        </a:rPr>
                        <a:t>9/21/2020</a:t>
                      </a:r>
                    </a:p>
                    <a:p>
                      <a:pPr algn="ctr" rtl="0" fontAlgn="ctr"/>
                      <a:endParaRPr lang="en-PH" sz="1600" b="0" i="0" u="none" strike="noStrike" dirty="0">
                        <a:solidFill>
                          <a:srgbClr val="000000"/>
                        </a:solidFill>
                        <a:latin typeface="Arial Narrow"/>
                      </a:endParaRPr>
                    </a:p>
                  </a:txBody>
                  <a:tcPr marL="9525" marR="9525" marT="9525" marB="0" anchor="ctr"/>
                </a:tc>
                <a:tc>
                  <a:txBody>
                    <a:bodyPr/>
                    <a:lstStyle/>
                    <a:p>
                      <a:pPr algn="ctr" rtl="0" fontAlgn="ctr"/>
                      <a:r>
                        <a:rPr lang="en-PH" sz="1600" b="0" i="0" u="none" strike="noStrike" dirty="0">
                          <a:solidFill>
                            <a:srgbClr val="000000"/>
                          </a:solidFill>
                          <a:latin typeface="Arial Narrow"/>
                        </a:rPr>
                        <a:t>28,514</a:t>
                      </a:r>
                    </a:p>
                    <a:p>
                      <a:pPr algn="ctr" rtl="0" fontAlgn="ctr"/>
                      <a:endParaRPr lang="en-PH" sz="1600" b="0" i="0" u="none" strike="noStrike" dirty="0">
                        <a:solidFill>
                          <a:srgbClr val="000000"/>
                        </a:solidFill>
                        <a:latin typeface="Arial Narrow"/>
                      </a:endParaRPr>
                    </a:p>
                  </a:txBody>
                  <a:tcPr marL="9525" marR="9525" marT="9525" marB="0" anchor="ctr"/>
                </a:tc>
                <a:extLst>
                  <a:ext uri="{0D108BD9-81ED-4DB2-BD59-A6C34878D82A}">
                    <a16:rowId xmlns="" xmlns:a16="http://schemas.microsoft.com/office/drawing/2014/main" val="10004"/>
                  </a:ext>
                </a:extLst>
              </a:tr>
            </a:tbl>
          </a:graphicData>
        </a:graphic>
      </p:graphicFrame>
      <p:pic>
        <p:nvPicPr>
          <p:cNvPr id="4" name="Picture 2" descr="C:\DESKTOP\FORMS\denr_logo.png"/>
          <p:cNvPicPr>
            <a:picLocks noChangeAspect="1" noChangeArrowheads="1"/>
          </p:cNvPicPr>
          <p:nvPr/>
        </p:nvPicPr>
        <p:blipFill>
          <a:blip r:embed="rId2" cstate="print"/>
          <a:srcRect/>
          <a:stretch>
            <a:fillRect/>
          </a:stretch>
        </p:blipFill>
        <p:spPr bwMode="auto">
          <a:xfrm>
            <a:off x="11287125" y="6010275"/>
            <a:ext cx="786458" cy="790575"/>
          </a:xfrm>
          <a:prstGeom prst="rect">
            <a:avLst/>
          </a:prstGeom>
          <a:noFill/>
        </p:spPr>
      </p:pic>
    </p:spTree>
    <p:extLst>
      <p:ext uri="{BB962C8B-B14F-4D97-AF65-F5344CB8AC3E}">
        <p14:creationId xmlns:p14="http://schemas.microsoft.com/office/powerpoint/2010/main" val="15092100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915" t="3695" r="29254" b="5053"/>
          <a:stretch/>
        </p:blipFill>
        <p:spPr>
          <a:xfrm>
            <a:off x="2722878" y="349504"/>
            <a:ext cx="6409263" cy="6192000"/>
          </a:xfrm>
          <a:prstGeom prst="rect">
            <a:avLst/>
          </a:prstGeom>
        </p:spPr>
      </p:pic>
    </p:spTree>
    <p:extLst>
      <p:ext uri="{BB962C8B-B14F-4D97-AF65-F5344CB8AC3E}">
        <p14:creationId xmlns:p14="http://schemas.microsoft.com/office/powerpoint/2010/main" val="27815196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3709E25-C5DE-4C19-8BF4-EC5098A46942}"/>
              </a:ext>
            </a:extLst>
          </p:cNvPr>
          <p:cNvSpPr/>
          <p:nvPr/>
        </p:nvSpPr>
        <p:spPr>
          <a:xfrm>
            <a:off x="858397" y="3217286"/>
            <a:ext cx="5580246" cy="2308324"/>
          </a:xfrm>
          <a:prstGeom prst="rect">
            <a:avLst/>
          </a:prstGeom>
          <a:noFill/>
          <a:ln>
            <a:noFill/>
          </a:ln>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7200" b="1" dirty="0" err="1">
                <a:ln w="11430"/>
                <a:solidFill>
                  <a:srgbClr val="0070C0"/>
                </a:solidFill>
                <a:latin typeface="Arial" pitchFamily="34" charset="0"/>
                <a:cs typeface="Arial" pitchFamily="34" charset="0"/>
              </a:rPr>
              <a:t>Maraming</a:t>
            </a:r>
            <a:endParaRPr lang="en-US" sz="7200" b="1" dirty="0">
              <a:ln w="11430"/>
              <a:solidFill>
                <a:srgbClr val="0070C0"/>
              </a:solidFill>
              <a:latin typeface="Arial" pitchFamily="34" charset="0"/>
              <a:cs typeface="Arial" pitchFamily="34" charset="0"/>
            </a:endParaRPr>
          </a:p>
          <a:p>
            <a:pPr algn="ctr" eaLnBrk="0" fontAlgn="base" hangingPunct="0">
              <a:spcBef>
                <a:spcPct val="0"/>
              </a:spcBef>
              <a:spcAft>
                <a:spcPct val="0"/>
              </a:spcAft>
              <a:defRPr/>
            </a:pPr>
            <a:r>
              <a:rPr lang="en-US" sz="7200" b="1" dirty="0" err="1">
                <a:ln w="11430"/>
                <a:solidFill>
                  <a:srgbClr val="0070C0"/>
                </a:solidFill>
                <a:latin typeface="Arial" pitchFamily="34" charset="0"/>
                <a:cs typeface="Arial" pitchFamily="34" charset="0"/>
              </a:rPr>
              <a:t>Salamat</a:t>
            </a:r>
            <a:r>
              <a:rPr lang="en-US" sz="7200" b="1" dirty="0">
                <a:ln w="11430"/>
                <a:solidFill>
                  <a:srgbClr val="0070C0"/>
                </a:solidFill>
                <a:latin typeface="Arial" pitchFamily="34" charset="0"/>
                <a:cs typeface="Arial" pitchFamily="34" charset="0"/>
              </a:rPr>
              <a:t> Po!</a:t>
            </a:r>
          </a:p>
        </p:txBody>
      </p:sp>
    </p:spTree>
    <p:extLst>
      <p:ext uri="{BB962C8B-B14F-4D97-AF65-F5344CB8AC3E}">
        <p14:creationId xmlns:p14="http://schemas.microsoft.com/office/powerpoint/2010/main" val="12109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1319</TotalTime>
  <Words>3043</Words>
  <Application>Microsoft Office PowerPoint</Application>
  <PresentationFormat>Widescreen</PresentationFormat>
  <Paragraphs>638</Paragraphs>
  <Slides>35</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35</vt:i4>
      </vt:variant>
    </vt:vector>
  </HeadingPairs>
  <TitlesOfParts>
    <vt:vector size="48" baseType="lpstr">
      <vt:lpstr>Arial</vt:lpstr>
      <vt:lpstr>Arial Narrow</vt:lpstr>
      <vt:lpstr>Calibri</vt:lpstr>
      <vt:lpstr>Calibri Light</vt:lpstr>
      <vt:lpstr>DejaVu Sans</vt:lpstr>
      <vt:lpstr>Georgia</vt:lpstr>
      <vt:lpstr>Times New Roman</vt:lpstr>
      <vt:lpstr>Trebuchet MS</vt:lpstr>
      <vt:lpstr>Wingdings</vt:lpstr>
      <vt:lpstr>Wingdings 2</vt:lpstr>
      <vt:lpstr>Office Theme</vt:lpstr>
      <vt:lpstr>Urban</vt:lpstr>
      <vt:lpstr>2_Office Theme</vt:lpstr>
      <vt:lpstr>Requirements for Foreshore Lease Agreement (FLA), Forest Land-use Agreement for Tourism (FLAgT) and  Special Use Agreement  in Protected Area (SAPA) Applications and  List of Approved FLAs, FLAgT and SAPA</vt:lpstr>
      <vt:lpstr>Section 3, Article XII of the 1987 Constitution</vt:lpstr>
      <vt:lpstr>PowerPoint Presentation</vt:lpstr>
      <vt:lpstr>PowerPoint Presentation</vt:lpstr>
      <vt:lpstr>Commonly used terms in the Foreshore/Miscellaneous  Lease Application</vt:lpstr>
      <vt:lpstr>PowerPoint Presentation</vt:lpstr>
      <vt:lpstr>Foreshore Lease Agreement (FLA)</vt:lpstr>
      <vt:lpstr>List of Requirements for FLA/MLA Application  (DAO 2004-24)</vt:lpstr>
      <vt:lpstr>List of Requirements for FLA/MLA Application  (DAO 2004-24)</vt:lpstr>
      <vt:lpstr>Government Share</vt:lpstr>
      <vt:lpstr>Approved FLA/MLA within MIMAROPA Region</vt:lpstr>
      <vt:lpstr>PowerPoint Presentation</vt:lpstr>
      <vt:lpstr>PowerPoint Presentation</vt:lpstr>
      <vt:lpstr>Forest Landuse Agreement for Tourism Purposes (FLAgT) </vt:lpstr>
      <vt:lpstr>FLAgT Projects</vt:lpstr>
      <vt:lpstr>List of Requirements for FLAgT Application</vt:lpstr>
      <vt:lpstr>List of Requirements for FLAgT Application</vt:lpstr>
      <vt:lpstr>PowerPoint Presentation</vt:lpstr>
      <vt:lpstr>List of Requirements for FLAgT Application</vt:lpstr>
      <vt:lpstr>Government Share</vt:lpstr>
      <vt:lpstr>Approved/Existing FLAgT within MIMAROPA</vt:lpstr>
      <vt:lpstr>PowerPoint Presentation</vt:lpstr>
      <vt:lpstr>PowerPoint Presentation</vt:lpstr>
      <vt:lpstr>PowerPoint Presentation</vt:lpstr>
      <vt:lpstr>PowerPoint Presentation</vt:lpstr>
      <vt:lpstr>Special Use Agreements in Protected Areas</vt:lpstr>
      <vt:lpstr>PowerPoint Presentation</vt:lpstr>
      <vt:lpstr>PowerPoint Presentation</vt:lpstr>
      <vt:lpstr>PowerPoint Presentation</vt:lpstr>
      <vt:lpstr>PowerPoint Presentation</vt:lpstr>
      <vt:lpstr>PowerPoint Presentation</vt:lpstr>
      <vt:lpstr>Government Share</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Gloria Galima</dc:creator>
  <cp:lastModifiedBy>DENR</cp:lastModifiedBy>
  <cp:revision>123</cp:revision>
  <cp:lastPrinted>2021-06-24T03:24:04Z</cp:lastPrinted>
  <dcterms:created xsi:type="dcterms:W3CDTF">2021-06-22T03:49:31Z</dcterms:created>
  <dcterms:modified xsi:type="dcterms:W3CDTF">2021-06-24T04:57:12Z</dcterms:modified>
</cp:coreProperties>
</file>