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1" r:id="rId1"/>
  </p:sldMasterIdLst>
  <p:notesMasterIdLst>
    <p:notesMasterId r:id="rId14"/>
  </p:notesMasterIdLst>
  <p:sldIdLst>
    <p:sldId id="347" r:id="rId2"/>
    <p:sldId id="418" r:id="rId3"/>
    <p:sldId id="379" r:id="rId4"/>
    <p:sldId id="413" r:id="rId5"/>
    <p:sldId id="416" r:id="rId6"/>
    <p:sldId id="407" r:id="rId7"/>
    <p:sldId id="414" r:id="rId8"/>
    <p:sldId id="419" r:id="rId9"/>
    <p:sldId id="417" r:id="rId10"/>
    <p:sldId id="415" r:id="rId11"/>
    <p:sldId id="408" r:id="rId12"/>
    <p:sldId id="371" r:id="rId13"/>
  </p:sldIdLst>
  <p:sldSz cx="12192000" cy="6858000"/>
  <p:notesSz cx="6797675" cy="9926638"/>
  <p:embeddedFontLst>
    <p:embeddedFont>
      <p:font typeface="Arial Narrow" panose="020B0606020202030204" pitchFamily="34" charset="0"/>
      <p:regular r:id="rId15"/>
      <p:bold r:id="rId16"/>
      <p:italic r:id="rId17"/>
      <p:boldItalic r:id="rId18"/>
    </p:embeddedFont>
    <p:embeddedFont>
      <p:font typeface="Trebuchet MS" panose="020B0603020202020204" pitchFamily="34" charset="0"/>
      <p:regular r:id="rId19"/>
      <p:bold r:id="rId20"/>
      <p:italic r:id="rId21"/>
      <p:boldItalic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384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BE8D5"/>
    <a:srgbClr val="EFEDE0"/>
    <a:srgbClr val="EAEBDE"/>
    <a:srgbClr val="DDF2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E34947FD-4832-4192-A3B9-FFF060B45254}">
  <a:tblStyle styleId="{E34947FD-4832-4192-A3B9-FFF060B4525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52" autoAdjust="0"/>
    <p:restoredTop sz="89125" autoAdjust="0"/>
  </p:normalViewPr>
  <p:slideViewPr>
    <p:cSldViewPr snapToGrid="0">
      <p:cViewPr varScale="1">
        <p:scale>
          <a:sx n="77" d="100"/>
          <a:sy n="77" d="100"/>
        </p:scale>
        <p:origin x="902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400" cy="498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49687" y="0"/>
            <a:ext cx="2946400" cy="498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450" y="4776787"/>
            <a:ext cx="5438775" cy="3908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28162"/>
            <a:ext cx="2946400" cy="498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9687" y="9428162"/>
            <a:ext cx="2946400" cy="498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0820741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5318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b77d8c89ed_1_17:notes"/>
          <p:cNvSpPr txBox="1">
            <a:spLocks noGrp="1"/>
          </p:cNvSpPr>
          <p:nvPr>
            <p:ph type="body" idx="1"/>
          </p:nvPr>
        </p:nvSpPr>
        <p:spPr>
          <a:xfrm>
            <a:off x="679450" y="4776787"/>
            <a:ext cx="5438700" cy="39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gb77d8c89ed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289230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b77d8c89ed_1_17:notes"/>
          <p:cNvSpPr txBox="1">
            <a:spLocks noGrp="1"/>
          </p:cNvSpPr>
          <p:nvPr>
            <p:ph type="body" idx="1"/>
          </p:nvPr>
        </p:nvSpPr>
        <p:spPr>
          <a:xfrm>
            <a:off x="679450" y="4776787"/>
            <a:ext cx="5438700" cy="39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gb77d8c89ed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181987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483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b77d8c89ed_1_17:notes"/>
          <p:cNvSpPr txBox="1">
            <a:spLocks noGrp="1"/>
          </p:cNvSpPr>
          <p:nvPr>
            <p:ph type="body" idx="1"/>
          </p:nvPr>
        </p:nvSpPr>
        <p:spPr>
          <a:xfrm>
            <a:off x="679450" y="4776787"/>
            <a:ext cx="5438700" cy="39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gb77d8c89ed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1010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b77d8c89ed_1_17:notes"/>
          <p:cNvSpPr txBox="1">
            <a:spLocks noGrp="1"/>
          </p:cNvSpPr>
          <p:nvPr>
            <p:ph type="body" idx="1"/>
          </p:nvPr>
        </p:nvSpPr>
        <p:spPr>
          <a:xfrm>
            <a:off x="679450" y="4776787"/>
            <a:ext cx="5438700" cy="39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6" name="Google Shape;66;gb77d8c89ed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0750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b77d8c89ed_1_17:notes"/>
          <p:cNvSpPr txBox="1">
            <a:spLocks noGrp="1"/>
          </p:cNvSpPr>
          <p:nvPr>
            <p:ph type="body" idx="1"/>
          </p:nvPr>
        </p:nvSpPr>
        <p:spPr>
          <a:xfrm>
            <a:off x="679450" y="4776787"/>
            <a:ext cx="5438700" cy="39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6" name="Google Shape;66;gb77d8c89ed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3746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b77d8c89ed_1_17:notes"/>
          <p:cNvSpPr txBox="1">
            <a:spLocks noGrp="1"/>
          </p:cNvSpPr>
          <p:nvPr>
            <p:ph type="body" idx="1"/>
          </p:nvPr>
        </p:nvSpPr>
        <p:spPr>
          <a:xfrm>
            <a:off x="679450" y="4776787"/>
            <a:ext cx="5438700" cy="39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gb77d8c89ed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16619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b77d8c89ed_1_17:notes"/>
          <p:cNvSpPr txBox="1">
            <a:spLocks noGrp="1"/>
          </p:cNvSpPr>
          <p:nvPr>
            <p:ph type="body" idx="1"/>
          </p:nvPr>
        </p:nvSpPr>
        <p:spPr>
          <a:xfrm>
            <a:off x="679450" y="4776787"/>
            <a:ext cx="5438700" cy="39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gb77d8c89ed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578902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0952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b77d8c89ed_1_17:notes"/>
          <p:cNvSpPr txBox="1">
            <a:spLocks noGrp="1"/>
          </p:cNvSpPr>
          <p:nvPr>
            <p:ph type="body" idx="1"/>
          </p:nvPr>
        </p:nvSpPr>
        <p:spPr>
          <a:xfrm>
            <a:off x="679450" y="4776787"/>
            <a:ext cx="5438700" cy="39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66;gb77d8c89ed_1_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20531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"/>
          <p:cNvSpPr txBox="1">
            <a:spLocks noGrp="1"/>
          </p:cNvSpPr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  <a:defRPr sz="6933"/>
            </a:lvl1pPr>
            <a:lvl2pPr lv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  <a:defRPr sz="6933"/>
            </a:lvl2pPr>
            <a:lvl3pPr lvl="2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  <a:defRPr sz="6933"/>
            </a:lvl3pPr>
            <a:lvl4pPr lvl="3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  <a:defRPr sz="6933"/>
            </a:lvl4pPr>
            <a:lvl5pPr lvl="4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  <a:defRPr sz="6933"/>
            </a:lvl5pPr>
            <a:lvl6pPr lvl="5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  <a:defRPr sz="6933"/>
            </a:lvl6pPr>
            <a:lvl7pPr lvl="6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  <a:defRPr sz="6933"/>
            </a:lvl7pPr>
            <a:lvl8pPr lvl="7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  <a:defRPr sz="6933"/>
            </a:lvl8pPr>
            <a:lvl9pPr lvl="8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Calibri"/>
              <a:buNone/>
              <a:defRPr sz="6933"/>
            </a:lvl9pPr>
          </a:lstStyle>
          <a:p>
            <a:endParaRPr/>
          </a:p>
        </p:txBody>
      </p:sp>
      <p:sp>
        <p:nvSpPr>
          <p:cNvPr id="23" name="Google Shape;23;p2"/>
          <p:cNvSpPr txBox="1">
            <a:spLocks noGrp="1"/>
          </p:cNvSpPr>
          <p:nvPr>
            <p:ph type="sldNum" idx="12"/>
          </p:nvPr>
        </p:nvSpPr>
        <p:spPr>
          <a:xfrm>
            <a:off x="11296650" y="6218237"/>
            <a:ext cx="731837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C0BD3B-5C95-49E7-91CA-0C25774DA2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P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7EAAF2-FFCF-4707-A298-D64E704FD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P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35F886-211C-4554-8308-BF0A58D34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628EE-E985-41BE-8EB6-3C2C9BE4AA90}" type="datetimeFigureOut">
              <a:rPr lang="en-PH" smtClean="0"/>
              <a:t>23/06/2021</a:t>
            </a:fld>
            <a:endParaRPr lang="en-P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3DC46-1078-4EB3-97EF-9A6C7582F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25E25-47C8-4BDB-A813-1AA68C89BD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8313B-52E7-471C-AA6A-F89724321D62}" type="slidenum">
              <a:rPr lang="en-PH" smtClean="0"/>
              <a:t>‹#›</a:t>
            </a:fld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125793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/>
        </p:nvSpPr>
        <p:spPr>
          <a:xfrm>
            <a:off x="0" y="6027737"/>
            <a:ext cx="12192000" cy="830262"/>
          </a:xfrm>
          <a:prstGeom prst="rect">
            <a:avLst/>
          </a:prstGeom>
          <a:solidFill>
            <a:srgbClr val="2E5D4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" name="Google Shape;11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9700" y="6083300"/>
            <a:ext cx="719137" cy="719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307762" y="6083300"/>
            <a:ext cx="720725" cy="71913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1"/>
          <p:cNvSpPr txBox="1"/>
          <p:nvPr/>
        </p:nvSpPr>
        <p:spPr>
          <a:xfrm>
            <a:off x="858837" y="6188075"/>
            <a:ext cx="55054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Times New Roman"/>
              <a:buNone/>
            </a:pPr>
            <a:r>
              <a:rPr lang="en-US" sz="1200" b="0" i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Republic of the Philippines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Times New Roman"/>
              <a:buNone/>
            </a:pPr>
            <a:r>
              <a:rPr lang="en-US" sz="1600" b="0" i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DEPARTMENT OF HEALTH</a:t>
            </a:r>
            <a:endParaRPr/>
          </a:p>
        </p:txBody>
      </p:sp>
      <p:sp>
        <p:nvSpPr>
          <p:cNvPr id="14" name="Google Shape;14;p1"/>
          <p:cNvSpPr txBox="1"/>
          <p:nvPr/>
        </p:nvSpPr>
        <p:spPr>
          <a:xfrm>
            <a:off x="0" y="6027737"/>
            <a:ext cx="12192000" cy="830262"/>
          </a:xfrm>
          <a:prstGeom prst="rect">
            <a:avLst/>
          </a:prstGeom>
          <a:solidFill>
            <a:srgbClr val="2E5D4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Google Shape;15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39700" y="6083300"/>
            <a:ext cx="719137" cy="7191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307762" y="6083300"/>
            <a:ext cx="720725" cy="71913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"/>
          <p:cNvSpPr txBox="1"/>
          <p:nvPr/>
        </p:nvSpPr>
        <p:spPr>
          <a:xfrm>
            <a:off x="858837" y="6188075"/>
            <a:ext cx="5505450" cy="554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Font typeface="Times New Roman"/>
              <a:buNone/>
            </a:pPr>
            <a:r>
              <a:rPr lang="en-US" sz="1200" b="0" i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Republic of the Philippines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Times New Roman"/>
              <a:buNone/>
            </a:pPr>
            <a:r>
              <a:rPr lang="en-US" sz="1600" b="0" i="0" u="none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DEPARTMENT OF HEALTH</a:t>
            </a:r>
            <a:endParaRPr/>
          </a:p>
        </p:txBody>
      </p:sp>
      <p:sp>
        <p:nvSpPr>
          <p:cNvPr id="18" name="Google Shape;18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9" name="Google Shape;19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1"/>
          <p:cNvSpPr txBox="1">
            <a:spLocks noGrp="1"/>
          </p:cNvSpPr>
          <p:nvPr>
            <p:ph type="sldNum" idx="12"/>
          </p:nvPr>
        </p:nvSpPr>
        <p:spPr>
          <a:xfrm>
            <a:off x="11296650" y="6218237"/>
            <a:ext cx="731837" cy="5238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Calibri"/>
              <a:buNone/>
              <a:defRPr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3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Relationship Id="rId9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9BB5A1-D5AA-45F7-AB3F-70879CAA0188}"/>
              </a:ext>
            </a:extLst>
          </p:cNvPr>
          <p:cNvSpPr txBox="1"/>
          <p:nvPr/>
        </p:nvSpPr>
        <p:spPr>
          <a:xfrm>
            <a:off x="619026" y="1216057"/>
            <a:ext cx="1095394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4000" b="1" dirty="0"/>
              <a:t>UPDATES ON BAYANIHAN II PROJECTS</a:t>
            </a:r>
          </a:p>
          <a:p>
            <a:pPr algn="ctr"/>
            <a:r>
              <a:rPr lang="en-PH" sz="2800" b="1" dirty="0"/>
              <a:t>(TEMPORARY TREATMENT &amp; MONITORING FACILITY &amp; </a:t>
            </a:r>
          </a:p>
          <a:p>
            <a:pPr algn="ctr"/>
            <a:r>
              <a:rPr lang="en-PH" sz="2800" b="1" dirty="0"/>
              <a:t>COVID LABORATORY)</a:t>
            </a:r>
          </a:p>
          <a:p>
            <a:pPr algn="ctr"/>
            <a:endParaRPr lang="en-PH" sz="2800" b="1" dirty="0"/>
          </a:p>
          <a:p>
            <a:pPr algn="ctr"/>
            <a:endParaRPr lang="en-PH" sz="2800" b="1" dirty="0"/>
          </a:p>
          <a:p>
            <a:pPr algn="ctr"/>
            <a:r>
              <a:rPr lang="en-PH" sz="2400" b="1" dirty="0"/>
              <a:t>June 22, 2021</a:t>
            </a:r>
          </a:p>
        </p:txBody>
      </p:sp>
    </p:spTree>
    <p:extLst>
      <p:ext uri="{BB962C8B-B14F-4D97-AF65-F5344CB8AC3E}">
        <p14:creationId xmlns:p14="http://schemas.microsoft.com/office/powerpoint/2010/main" val="3093289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2A2FA9E-A0DC-455C-B39A-C60D7FB05DC4}"/>
              </a:ext>
            </a:extLst>
          </p:cNvPr>
          <p:cNvSpPr/>
          <p:nvPr/>
        </p:nvSpPr>
        <p:spPr>
          <a:xfrm>
            <a:off x="0" y="5546035"/>
            <a:ext cx="12192000" cy="1311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1959882-6BA9-4D09-95FF-0BA4B7740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295612"/>
              </p:ext>
            </p:extLst>
          </p:nvPr>
        </p:nvGraphicFramePr>
        <p:xfrm>
          <a:off x="291373" y="1402078"/>
          <a:ext cx="11569689" cy="262890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547366">
                  <a:extLst>
                    <a:ext uri="{9D8B030D-6E8A-4147-A177-3AD203B41FA5}">
                      <a16:colId xmlns:a16="http://schemas.microsoft.com/office/drawing/2014/main" val="2858667744"/>
                    </a:ext>
                  </a:extLst>
                </a:gridCol>
                <a:gridCol w="1749287">
                  <a:extLst>
                    <a:ext uri="{9D8B030D-6E8A-4147-A177-3AD203B41FA5}">
                      <a16:colId xmlns:a16="http://schemas.microsoft.com/office/drawing/2014/main" val="3769023467"/>
                    </a:ext>
                  </a:extLst>
                </a:gridCol>
                <a:gridCol w="1505779">
                  <a:extLst>
                    <a:ext uri="{9D8B030D-6E8A-4147-A177-3AD203B41FA5}">
                      <a16:colId xmlns:a16="http://schemas.microsoft.com/office/drawing/2014/main" val="885803850"/>
                    </a:ext>
                  </a:extLst>
                </a:gridCol>
                <a:gridCol w="1505779">
                  <a:extLst>
                    <a:ext uri="{9D8B030D-6E8A-4147-A177-3AD203B41FA5}">
                      <a16:colId xmlns:a16="http://schemas.microsoft.com/office/drawing/2014/main" val="2708801807"/>
                    </a:ext>
                  </a:extLst>
                </a:gridCol>
                <a:gridCol w="844826">
                  <a:extLst>
                    <a:ext uri="{9D8B030D-6E8A-4147-A177-3AD203B41FA5}">
                      <a16:colId xmlns:a16="http://schemas.microsoft.com/office/drawing/2014/main" val="3644768819"/>
                    </a:ext>
                  </a:extLst>
                </a:gridCol>
                <a:gridCol w="1282148">
                  <a:extLst>
                    <a:ext uri="{9D8B030D-6E8A-4147-A177-3AD203B41FA5}">
                      <a16:colId xmlns:a16="http://schemas.microsoft.com/office/drawing/2014/main" val="2325026410"/>
                    </a:ext>
                  </a:extLst>
                </a:gridCol>
                <a:gridCol w="3134504">
                  <a:extLst>
                    <a:ext uri="{9D8B030D-6E8A-4147-A177-3AD203B41FA5}">
                      <a16:colId xmlns:a16="http://schemas.microsoft.com/office/drawing/2014/main" val="3016174843"/>
                    </a:ext>
                  </a:extLst>
                </a:gridCol>
              </a:tblGrid>
              <a:tr h="675200"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Recipient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Location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Infrastructure Cost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PH" sz="1300" b="1" i="0" u="none" strike="noStrike" cap="none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Equipment Cost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Implementing Agency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STATUS</a:t>
                      </a:r>
                    </a:p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As of June 22, 2021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PH" sz="1300" b="1" i="0" u="none" strike="noStrike" cap="none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REMARKS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07192"/>
                  </a:ext>
                </a:extLst>
              </a:tr>
              <a:tr h="78125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El </a:t>
                      </a:r>
                      <a:r>
                        <a:rPr lang="en-PH" sz="14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Nido</a:t>
                      </a: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 Community Hospital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33" marR="91433" marT="45733" marB="45733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El </a:t>
                      </a:r>
                      <a:r>
                        <a:rPr lang="en-PH" sz="14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Nido</a:t>
                      </a: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 Community Hospital Compound, El </a:t>
                      </a:r>
                      <a:r>
                        <a:rPr lang="en-PH" sz="14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Nido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33" marR="91433" marT="45733" marB="45733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P 6,000,000.00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33" marR="91433" marT="45733" marB="45733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P 5,000,000.00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PLGU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Ongoing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53.00% reported by PGP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Infrastructure: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Contractor: </a:t>
                      </a:r>
                      <a:r>
                        <a:rPr kumimoji="0" lang="en-PH" sz="135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SMMLEY Builders &amp; Trading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Contract Amount: P 5,999,488.41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Target Completion Date: August 31, 2021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Equipment: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Opening of Bids: June 30, 2021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3123103"/>
                  </a:ext>
                </a:extLst>
              </a:tr>
            </a:tbl>
          </a:graphicData>
        </a:graphic>
      </p:graphicFrame>
      <p:sp>
        <p:nvSpPr>
          <p:cNvPr id="5" name="Google Shape;69;p15">
            <a:extLst>
              <a:ext uri="{FF2B5EF4-FFF2-40B4-BE49-F238E27FC236}">
                <a16:creationId xmlns:a16="http://schemas.microsoft.com/office/drawing/2014/main" id="{097C9505-3C0E-48F8-BC85-330047539369}"/>
              </a:ext>
            </a:extLst>
          </p:cNvPr>
          <p:cNvSpPr txBox="1"/>
          <p:nvPr/>
        </p:nvSpPr>
        <p:spPr>
          <a:xfrm>
            <a:off x="350721" y="181280"/>
            <a:ext cx="11569687" cy="48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500"/>
            </a:pPr>
            <a:r>
              <a:rPr lang="en-PH" sz="3000" b="1" dirty="0">
                <a:solidFill>
                  <a:schemeClr val="dk1"/>
                </a:solidFill>
              </a:rPr>
              <a:t>2020 Projects</a:t>
            </a:r>
            <a:endParaRPr sz="3000" b="1" dirty="0"/>
          </a:p>
        </p:txBody>
      </p:sp>
      <p:sp>
        <p:nvSpPr>
          <p:cNvPr id="4" name="Google Shape;131;p24">
            <a:extLst>
              <a:ext uri="{FF2B5EF4-FFF2-40B4-BE49-F238E27FC236}">
                <a16:creationId xmlns:a16="http://schemas.microsoft.com/office/drawing/2014/main" id="{D91B294C-E555-4FE2-9151-5F8B31DFD468}"/>
              </a:ext>
            </a:extLst>
          </p:cNvPr>
          <p:cNvSpPr txBox="1"/>
          <p:nvPr/>
        </p:nvSpPr>
        <p:spPr>
          <a:xfrm>
            <a:off x="291373" y="665922"/>
            <a:ext cx="11569687" cy="566530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/>
            <a:r>
              <a:rPr lang="en-PH" sz="2400" b="1" dirty="0" err="1">
                <a:solidFill>
                  <a:schemeClr val="dk1"/>
                </a:solidFill>
              </a:rPr>
              <a:t>Bayanihan</a:t>
            </a:r>
            <a:r>
              <a:rPr lang="en-PH" sz="2400" b="1" dirty="0">
                <a:solidFill>
                  <a:schemeClr val="dk1"/>
                </a:solidFill>
              </a:rPr>
              <a:t> II Fund – Covid-19 Molecular Laboratory  with Medical Equipment</a:t>
            </a:r>
            <a:endParaRPr lang="en-PH" sz="1867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DABC91-3CC1-4B01-9C10-8DBFED22BC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72" y="4130587"/>
            <a:ext cx="3636551" cy="272741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057D9A8-AAF9-4664-8908-D7C609874E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57940" y="4122033"/>
            <a:ext cx="3636551" cy="272741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0B677A6-09C9-44E7-9E89-75EDCB8E98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24508" y="4092215"/>
            <a:ext cx="3636552" cy="2727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309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1959882-6BA9-4D09-95FF-0BA4B7740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919621"/>
              </p:ext>
            </p:extLst>
          </p:nvPr>
        </p:nvGraphicFramePr>
        <p:xfrm>
          <a:off x="291373" y="1402078"/>
          <a:ext cx="11569689" cy="2715045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547366">
                  <a:extLst>
                    <a:ext uri="{9D8B030D-6E8A-4147-A177-3AD203B41FA5}">
                      <a16:colId xmlns:a16="http://schemas.microsoft.com/office/drawing/2014/main" val="2858667744"/>
                    </a:ext>
                  </a:extLst>
                </a:gridCol>
                <a:gridCol w="1749287">
                  <a:extLst>
                    <a:ext uri="{9D8B030D-6E8A-4147-A177-3AD203B41FA5}">
                      <a16:colId xmlns:a16="http://schemas.microsoft.com/office/drawing/2014/main" val="3769023467"/>
                    </a:ext>
                  </a:extLst>
                </a:gridCol>
                <a:gridCol w="1505779">
                  <a:extLst>
                    <a:ext uri="{9D8B030D-6E8A-4147-A177-3AD203B41FA5}">
                      <a16:colId xmlns:a16="http://schemas.microsoft.com/office/drawing/2014/main" val="885803850"/>
                    </a:ext>
                  </a:extLst>
                </a:gridCol>
                <a:gridCol w="1505779">
                  <a:extLst>
                    <a:ext uri="{9D8B030D-6E8A-4147-A177-3AD203B41FA5}">
                      <a16:colId xmlns:a16="http://schemas.microsoft.com/office/drawing/2014/main" val="2708801807"/>
                    </a:ext>
                  </a:extLst>
                </a:gridCol>
                <a:gridCol w="844826">
                  <a:extLst>
                    <a:ext uri="{9D8B030D-6E8A-4147-A177-3AD203B41FA5}">
                      <a16:colId xmlns:a16="http://schemas.microsoft.com/office/drawing/2014/main" val="3644768819"/>
                    </a:ext>
                  </a:extLst>
                </a:gridCol>
                <a:gridCol w="1282148">
                  <a:extLst>
                    <a:ext uri="{9D8B030D-6E8A-4147-A177-3AD203B41FA5}">
                      <a16:colId xmlns:a16="http://schemas.microsoft.com/office/drawing/2014/main" val="2325026410"/>
                    </a:ext>
                  </a:extLst>
                </a:gridCol>
                <a:gridCol w="3134504">
                  <a:extLst>
                    <a:ext uri="{9D8B030D-6E8A-4147-A177-3AD203B41FA5}">
                      <a16:colId xmlns:a16="http://schemas.microsoft.com/office/drawing/2014/main" val="3016174843"/>
                    </a:ext>
                  </a:extLst>
                </a:gridCol>
              </a:tblGrid>
              <a:tr h="822263"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Recipient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Location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Infrastructure Cost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PH" sz="1600" b="1" i="0" u="none" strike="noStrike" cap="none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Equipment Cost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5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Implementing Agency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STATUS</a:t>
                      </a:r>
                    </a:p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As of June 22, 2021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PH" sz="1400" b="1" i="0" u="none" strike="noStrike" cap="none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REMARKS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07192"/>
                  </a:ext>
                </a:extLst>
              </a:tr>
              <a:tr h="189278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PH" sz="14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Coron</a:t>
                      </a: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 District Hospital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33" marR="91433" marT="45733" marB="45733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PH" sz="14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Coron</a:t>
                      </a: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 District Hospital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Compound, </a:t>
                      </a:r>
                      <a:r>
                        <a:rPr lang="en-PH" sz="14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Coron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33" marR="91433" marT="45733" marB="45733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P 5,000,000.00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33" marR="91433" marT="45733" marB="45733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P 5,000,000.00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+mn-lt"/>
                          <a:cs typeface="Arial" panose="020B0604020202020204" pitchFamily="34" charset="0"/>
                        </a:rPr>
                        <a:t>PLGU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Ongoing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40.00% reported by PGP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Infrastructure: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Contractor: </a:t>
                      </a:r>
                      <a:r>
                        <a:rPr kumimoji="0" lang="en-PH" sz="14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RD </a:t>
                      </a:r>
                      <a:r>
                        <a:rPr kumimoji="0" lang="en-PH" sz="1400" b="0" i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Abacial</a:t>
                      </a:r>
                      <a:endParaRPr kumimoji="0" lang="en-PH" sz="14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Contract Amount: P 4,989,044.91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Target Completion Date: August 31, 2021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Equipment: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Opening of Bids: June 30, 2021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62447"/>
                  </a:ext>
                </a:extLst>
              </a:tr>
            </a:tbl>
          </a:graphicData>
        </a:graphic>
      </p:graphicFrame>
      <p:sp>
        <p:nvSpPr>
          <p:cNvPr id="5" name="Google Shape;69;p15">
            <a:extLst>
              <a:ext uri="{FF2B5EF4-FFF2-40B4-BE49-F238E27FC236}">
                <a16:creationId xmlns:a16="http://schemas.microsoft.com/office/drawing/2014/main" id="{097C9505-3C0E-48F8-BC85-330047539369}"/>
              </a:ext>
            </a:extLst>
          </p:cNvPr>
          <p:cNvSpPr txBox="1"/>
          <p:nvPr/>
        </p:nvSpPr>
        <p:spPr>
          <a:xfrm>
            <a:off x="350721" y="181280"/>
            <a:ext cx="11569687" cy="48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500"/>
            </a:pPr>
            <a:r>
              <a:rPr lang="en-PH" sz="3000" b="1" dirty="0">
                <a:solidFill>
                  <a:schemeClr val="dk1"/>
                </a:solidFill>
              </a:rPr>
              <a:t>2020 Projects</a:t>
            </a:r>
            <a:endParaRPr sz="3000" b="1" dirty="0"/>
          </a:p>
        </p:txBody>
      </p:sp>
      <p:sp>
        <p:nvSpPr>
          <p:cNvPr id="4" name="Google Shape;131;p24">
            <a:extLst>
              <a:ext uri="{FF2B5EF4-FFF2-40B4-BE49-F238E27FC236}">
                <a16:creationId xmlns:a16="http://schemas.microsoft.com/office/drawing/2014/main" id="{D91B294C-E555-4FE2-9151-5F8B31DFD468}"/>
              </a:ext>
            </a:extLst>
          </p:cNvPr>
          <p:cNvSpPr txBox="1"/>
          <p:nvPr/>
        </p:nvSpPr>
        <p:spPr>
          <a:xfrm>
            <a:off x="291373" y="665922"/>
            <a:ext cx="11569687" cy="566530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/>
            <a:r>
              <a:rPr lang="en-PH" sz="2400" b="1" dirty="0" err="1">
                <a:solidFill>
                  <a:schemeClr val="dk1"/>
                </a:solidFill>
              </a:rPr>
              <a:t>Bayanihan</a:t>
            </a:r>
            <a:r>
              <a:rPr lang="en-PH" sz="2400" b="1" dirty="0">
                <a:solidFill>
                  <a:schemeClr val="dk1"/>
                </a:solidFill>
              </a:rPr>
              <a:t> II Fund – Covid-19 Molecular Laboratory with Medical Equipment</a:t>
            </a:r>
            <a:endParaRPr sz="1867" dirty="0"/>
          </a:p>
        </p:txBody>
      </p:sp>
    </p:spTree>
    <p:extLst>
      <p:ext uri="{BB962C8B-B14F-4D97-AF65-F5344CB8AC3E}">
        <p14:creationId xmlns:p14="http://schemas.microsoft.com/office/powerpoint/2010/main" val="39337170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D6214E-F82D-4F8E-A479-9F12AED7A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66647"/>
            <a:ext cx="10515600" cy="776173"/>
          </a:xfrm>
        </p:spPr>
        <p:txBody>
          <a:bodyPr/>
          <a:lstStyle/>
          <a:p>
            <a:pPr marL="50800" indent="0" algn="ctr">
              <a:buNone/>
            </a:pPr>
            <a:r>
              <a:rPr lang="en-PH" b="1" dirty="0">
                <a:latin typeface="Trebuchet MS" panose="020B0603020202020204" pitchFamily="34" charset="0"/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5014476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9BB5A1-D5AA-45F7-AB3F-70879CAA0188}"/>
              </a:ext>
            </a:extLst>
          </p:cNvPr>
          <p:cNvSpPr txBox="1"/>
          <p:nvPr/>
        </p:nvSpPr>
        <p:spPr>
          <a:xfrm>
            <a:off x="619026" y="1583805"/>
            <a:ext cx="1095394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200" b="1" dirty="0"/>
              <a:t>TEMPORARY TREATMENT &amp; MONITORING FACILITY </a:t>
            </a:r>
          </a:p>
          <a:p>
            <a:pPr algn="ctr"/>
            <a:r>
              <a:rPr lang="en-PH" sz="3200" b="1" dirty="0"/>
              <a:t> (TTMF)</a:t>
            </a:r>
          </a:p>
          <a:p>
            <a:pPr algn="ctr"/>
            <a:endParaRPr lang="en-PH" sz="2800" b="1" dirty="0"/>
          </a:p>
          <a:p>
            <a:pPr algn="ctr"/>
            <a:endParaRPr lang="en-PH" sz="2800" b="1" dirty="0"/>
          </a:p>
        </p:txBody>
      </p:sp>
    </p:spTree>
    <p:extLst>
      <p:ext uri="{BB962C8B-B14F-4D97-AF65-F5344CB8AC3E}">
        <p14:creationId xmlns:p14="http://schemas.microsoft.com/office/powerpoint/2010/main" val="2028340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1959882-6BA9-4D09-95FF-0BA4B7740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089498"/>
              </p:ext>
            </p:extLst>
          </p:nvPr>
        </p:nvGraphicFramePr>
        <p:xfrm>
          <a:off x="291371" y="1402080"/>
          <a:ext cx="11569686" cy="2416291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495790">
                  <a:extLst>
                    <a:ext uri="{9D8B030D-6E8A-4147-A177-3AD203B41FA5}">
                      <a16:colId xmlns:a16="http://schemas.microsoft.com/office/drawing/2014/main" val="2858667744"/>
                    </a:ext>
                  </a:extLst>
                </a:gridCol>
                <a:gridCol w="1611325">
                  <a:extLst>
                    <a:ext uri="{9D8B030D-6E8A-4147-A177-3AD203B41FA5}">
                      <a16:colId xmlns:a16="http://schemas.microsoft.com/office/drawing/2014/main" val="3769023467"/>
                    </a:ext>
                  </a:extLst>
                </a:gridCol>
                <a:gridCol w="1382236">
                  <a:extLst>
                    <a:ext uri="{9D8B030D-6E8A-4147-A177-3AD203B41FA5}">
                      <a16:colId xmlns:a16="http://schemas.microsoft.com/office/drawing/2014/main" val="885803850"/>
                    </a:ext>
                  </a:extLst>
                </a:gridCol>
                <a:gridCol w="894521">
                  <a:extLst>
                    <a:ext uri="{9D8B030D-6E8A-4147-A177-3AD203B41FA5}">
                      <a16:colId xmlns:a16="http://schemas.microsoft.com/office/drawing/2014/main" val="2708801807"/>
                    </a:ext>
                  </a:extLst>
                </a:gridCol>
                <a:gridCol w="1028750">
                  <a:extLst>
                    <a:ext uri="{9D8B030D-6E8A-4147-A177-3AD203B41FA5}">
                      <a16:colId xmlns:a16="http://schemas.microsoft.com/office/drawing/2014/main" val="3644768819"/>
                    </a:ext>
                  </a:extLst>
                </a:gridCol>
                <a:gridCol w="1999279">
                  <a:extLst>
                    <a:ext uri="{9D8B030D-6E8A-4147-A177-3AD203B41FA5}">
                      <a16:colId xmlns:a16="http://schemas.microsoft.com/office/drawing/2014/main" val="2325026410"/>
                    </a:ext>
                  </a:extLst>
                </a:gridCol>
                <a:gridCol w="3157785">
                  <a:extLst>
                    <a:ext uri="{9D8B030D-6E8A-4147-A177-3AD203B41FA5}">
                      <a16:colId xmlns:a16="http://schemas.microsoft.com/office/drawing/2014/main" val="3016174843"/>
                    </a:ext>
                  </a:extLst>
                </a:gridCol>
              </a:tblGrid>
              <a:tr h="786048"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Recipient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Location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Infrastructure Cost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Bed Capacity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50" b="1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Implemen</a:t>
                      </a:r>
                      <a:endParaRPr lang="en-PH" sz="13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PH" sz="135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ting Agency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STATUS</a:t>
                      </a:r>
                    </a:p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As of June 22, 2021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PH" sz="1400" b="1" i="0" u="none" strike="noStrike" cap="none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REMARKS</a:t>
                      </a:r>
                    </a:p>
                    <a:p>
                      <a:pPr algn="ctr"/>
                      <a:endParaRPr lang="en-PH" sz="16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07192"/>
                  </a:ext>
                </a:extLst>
              </a:tr>
              <a:tr h="1630243">
                <a:tc>
                  <a:txBody>
                    <a:bodyPr/>
                    <a:lstStyle/>
                    <a:p>
                      <a:pPr algn="l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Province of Oriental Mindoro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Oriental Mindoro Provincial Hospital Compound,</a:t>
                      </a:r>
                    </a:p>
                    <a:p>
                      <a:pPr algn="ctr"/>
                      <a:r>
                        <a:rPr lang="en-PH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Calapan</a:t>
                      </a:r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City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10,000,000.00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PLGU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Under Procurement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(For Issuance of Notice to Proceed)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Opening of Bids: June 11, 2021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Notice of Award: June 17, 2021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Contract Agreement: June 22, 2021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Contract Duration: 86 C.D.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lang="en-PH" sz="14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Target Date of Completion: August 31, 2021</a:t>
                      </a:r>
                      <a:endParaRPr kumimoji="0" lang="en-PH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3123103"/>
                  </a:ext>
                </a:extLst>
              </a:tr>
            </a:tbl>
          </a:graphicData>
        </a:graphic>
      </p:graphicFrame>
      <p:sp>
        <p:nvSpPr>
          <p:cNvPr id="5" name="Google Shape;69;p15">
            <a:extLst>
              <a:ext uri="{FF2B5EF4-FFF2-40B4-BE49-F238E27FC236}">
                <a16:creationId xmlns:a16="http://schemas.microsoft.com/office/drawing/2014/main" id="{097C9505-3C0E-48F8-BC85-330047539369}"/>
              </a:ext>
            </a:extLst>
          </p:cNvPr>
          <p:cNvSpPr txBox="1"/>
          <p:nvPr/>
        </p:nvSpPr>
        <p:spPr>
          <a:xfrm>
            <a:off x="350721" y="181280"/>
            <a:ext cx="11569687" cy="48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500"/>
            </a:pPr>
            <a:r>
              <a:rPr lang="en-PH" sz="3000" b="1" dirty="0">
                <a:solidFill>
                  <a:schemeClr val="dk1"/>
                </a:solidFill>
              </a:rPr>
              <a:t>2020 Projects</a:t>
            </a:r>
            <a:endParaRPr sz="3000" b="1" dirty="0"/>
          </a:p>
        </p:txBody>
      </p:sp>
      <p:sp>
        <p:nvSpPr>
          <p:cNvPr id="4" name="Google Shape;131;p24">
            <a:extLst>
              <a:ext uri="{FF2B5EF4-FFF2-40B4-BE49-F238E27FC236}">
                <a16:creationId xmlns:a16="http://schemas.microsoft.com/office/drawing/2014/main" id="{D91B294C-E555-4FE2-9151-5F8B31DFD468}"/>
              </a:ext>
            </a:extLst>
          </p:cNvPr>
          <p:cNvSpPr txBox="1"/>
          <p:nvPr/>
        </p:nvSpPr>
        <p:spPr>
          <a:xfrm>
            <a:off x="291373" y="665922"/>
            <a:ext cx="11569687" cy="566530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/>
            <a:r>
              <a:rPr lang="en-PH" sz="2400" b="1" dirty="0" err="1">
                <a:solidFill>
                  <a:schemeClr val="dk1"/>
                </a:solidFill>
              </a:rPr>
              <a:t>Bayanihan</a:t>
            </a:r>
            <a:r>
              <a:rPr lang="en-PH" sz="2400" b="1" dirty="0">
                <a:solidFill>
                  <a:schemeClr val="dk1"/>
                </a:solidFill>
              </a:rPr>
              <a:t> II Fund – Temporary Treatment and Monitoring Facility</a:t>
            </a:r>
            <a:endParaRPr sz="1867" dirty="0"/>
          </a:p>
        </p:txBody>
      </p:sp>
    </p:spTree>
    <p:extLst>
      <p:ext uri="{BB962C8B-B14F-4D97-AF65-F5344CB8AC3E}">
        <p14:creationId xmlns:p14="http://schemas.microsoft.com/office/powerpoint/2010/main" val="2717715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1959882-6BA9-4D09-95FF-0BA4B7740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392342"/>
              </p:ext>
            </p:extLst>
          </p:nvPr>
        </p:nvGraphicFramePr>
        <p:xfrm>
          <a:off x="291373" y="1402080"/>
          <a:ext cx="11569688" cy="33375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418157">
                  <a:extLst>
                    <a:ext uri="{9D8B030D-6E8A-4147-A177-3AD203B41FA5}">
                      <a16:colId xmlns:a16="http://schemas.microsoft.com/office/drawing/2014/main" val="2858667744"/>
                    </a:ext>
                  </a:extLst>
                </a:gridCol>
                <a:gridCol w="2047461">
                  <a:extLst>
                    <a:ext uri="{9D8B030D-6E8A-4147-A177-3AD203B41FA5}">
                      <a16:colId xmlns:a16="http://schemas.microsoft.com/office/drawing/2014/main" val="3769023467"/>
                    </a:ext>
                  </a:extLst>
                </a:gridCol>
                <a:gridCol w="1520687">
                  <a:extLst>
                    <a:ext uri="{9D8B030D-6E8A-4147-A177-3AD203B41FA5}">
                      <a16:colId xmlns:a16="http://schemas.microsoft.com/office/drawing/2014/main" val="885803850"/>
                    </a:ext>
                  </a:extLst>
                </a:gridCol>
                <a:gridCol w="864705">
                  <a:extLst>
                    <a:ext uri="{9D8B030D-6E8A-4147-A177-3AD203B41FA5}">
                      <a16:colId xmlns:a16="http://schemas.microsoft.com/office/drawing/2014/main" val="2708801807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3644768819"/>
                    </a:ext>
                  </a:extLst>
                </a:gridCol>
                <a:gridCol w="1262269">
                  <a:extLst>
                    <a:ext uri="{9D8B030D-6E8A-4147-A177-3AD203B41FA5}">
                      <a16:colId xmlns:a16="http://schemas.microsoft.com/office/drawing/2014/main" val="2325026410"/>
                    </a:ext>
                  </a:extLst>
                </a:gridCol>
                <a:gridCol w="3522131">
                  <a:extLst>
                    <a:ext uri="{9D8B030D-6E8A-4147-A177-3AD203B41FA5}">
                      <a16:colId xmlns:a16="http://schemas.microsoft.com/office/drawing/2014/main" val="3016174843"/>
                    </a:ext>
                  </a:extLst>
                </a:gridCol>
              </a:tblGrid>
              <a:tr h="539270"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Recipient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Location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Infrastructure Cost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Bed Capacity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Implemen</a:t>
                      </a:r>
                      <a:endParaRPr lang="en-PH" sz="13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ting Agency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STATUS</a:t>
                      </a:r>
                    </a:p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As of June 22, 2021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PH" sz="1300" b="1" i="0" u="none" strike="noStrike" cap="none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REMARKS</a:t>
                      </a:r>
                    </a:p>
                    <a:p>
                      <a:pPr algn="ctr"/>
                      <a:endParaRPr lang="en-PH" sz="13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07192"/>
                  </a:ext>
                </a:extLst>
              </a:tr>
              <a:tr h="1268990">
                <a:tc>
                  <a:txBody>
                    <a:bodyPr/>
                    <a:lstStyle/>
                    <a:p>
                      <a:pPr algn="l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Province of Occidental Mindoro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Occidental Mindoro Provincial Hospital Compound,</a:t>
                      </a:r>
                    </a:p>
                    <a:p>
                      <a:pPr algn="ctr"/>
                      <a:r>
                        <a:rPr lang="en-PH" sz="14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Mamburao</a:t>
                      </a:r>
                      <a:endParaRPr lang="en-PH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10,000,000.00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PLGU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Ongoing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Phase 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Contractor: </a:t>
                      </a:r>
                      <a:r>
                        <a:rPr kumimoji="0" lang="en-PH" sz="14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AMM Construction &amp; Construction Supplies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Contract Amount: P 9,988,140.00</a:t>
                      </a:r>
                      <a:endParaRPr kumimoji="0" lang="en-PH" sz="14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Notice of Award: June 2, 2021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Duration: 300 CD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Completion Date as per Contract: April 2, 2022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Target Completion Date of Contractor: August 31, 2021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757760"/>
                  </a:ext>
                </a:extLst>
              </a:tr>
            </a:tbl>
          </a:graphicData>
        </a:graphic>
      </p:graphicFrame>
      <p:sp>
        <p:nvSpPr>
          <p:cNvPr id="5" name="Google Shape;69;p15">
            <a:extLst>
              <a:ext uri="{FF2B5EF4-FFF2-40B4-BE49-F238E27FC236}">
                <a16:creationId xmlns:a16="http://schemas.microsoft.com/office/drawing/2014/main" id="{097C9505-3C0E-48F8-BC85-330047539369}"/>
              </a:ext>
            </a:extLst>
          </p:cNvPr>
          <p:cNvSpPr txBox="1"/>
          <p:nvPr/>
        </p:nvSpPr>
        <p:spPr>
          <a:xfrm>
            <a:off x="350721" y="181280"/>
            <a:ext cx="11569687" cy="48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500"/>
            </a:pPr>
            <a:r>
              <a:rPr lang="en-PH" sz="3000" b="1" dirty="0">
                <a:solidFill>
                  <a:schemeClr val="dk1"/>
                </a:solidFill>
              </a:rPr>
              <a:t>2020 Projects</a:t>
            </a:r>
            <a:endParaRPr sz="3000" b="1" dirty="0"/>
          </a:p>
        </p:txBody>
      </p:sp>
      <p:sp>
        <p:nvSpPr>
          <p:cNvPr id="4" name="Google Shape;131;p24">
            <a:extLst>
              <a:ext uri="{FF2B5EF4-FFF2-40B4-BE49-F238E27FC236}">
                <a16:creationId xmlns:a16="http://schemas.microsoft.com/office/drawing/2014/main" id="{D91B294C-E555-4FE2-9151-5F8B31DFD468}"/>
              </a:ext>
            </a:extLst>
          </p:cNvPr>
          <p:cNvSpPr txBox="1"/>
          <p:nvPr/>
        </p:nvSpPr>
        <p:spPr>
          <a:xfrm>
            <a:off x="291373" y="665922"/>
            <a:ext cx="11569687" cy="566530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/>
            <a:r>
              <a:rPr lang="en-PH" sz="2400" b="1" dirty="0" err="1">
                <a:solidFill>
                  <a:schemeClr val="dk1"/>
                </a:solidFill>
              </a:rPr>
              <a:t>Bayanihan</a:t>
            </a:r>
            <a:r>
              <a:rPr lang="en-PH" sz="2400" b="1" dirty="0">
                <a:solidFill>
                  <a:schemeClr val="dk1"/>
                </a:solidFill>
              </a:rPr>
              <a:t> II Fund – Temporary Treatment and Monitoring Facility</a:t>
            </a:r>
            <a:endParaRPr sz="1867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CFE1F21-2593-4E9E-9D2A-925FC3EEE5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1305" b="31159"/>
          <a:stretch/>
        </p:blipFill>
        <p:spPr>
          <a:xfrm>
            <a:off x="4422632" y="4286120"/>
            <a:ext cx="3425863" cy="25718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4DF8D6A-906C-4D52-A94A-9219FFE1A9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939" y="4286120"/>
            <a:ext cx="3425862" cy="256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700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D340276-629F-40C9-8270-DA8F916F0DA6}"/>
              </a:ext>
            </a:extLst>
          </p:cNvPr>
          <p:cNvSpPr/>
          <p:nvPr/>
        </p:nvSpPr>
        <p:spPr>
          <a:xfrm>
            <a:off x="0" y="5724939"/>
            <a:ext cx="12192000" cy="113306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1959882-6BA9-4D09-95FF-0BA4B7740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384577"/>
              </p:ext>
            </p:extLst>
          </p:nvPr>
        </p:nvGraphicFramePr>
        <p:xfrm>
          <a:off x="291373" y="1402080"/>
          <a:ext cx="11569688" cy="201168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418157">
                  <a:extLst>
                    <a:ext uri="{9D8B030D-6E8A-4147-A177-3AD203B41FA5}">
                      <a16:colId xmlns:a16="http://schemas.microsoft.com/office/drawing/2014/main" val="2858667744"/>
                    </a:ext>
                  </a:extLst>
                </a:gridCol>
                <a:gridCol w="2047461">
                  <a:extLst>
                    <a:ext uri="{9D8B030D-6E8A-4147-A177-3AD203B41FA5}">
                      <a16:colId xmlns:a16="http://schemas.microsoft.com/office/drawing/2014/main" val="3769023467"/>
                    </a:ext>
                  </a:extLst>
                </a:gridCol>
                <a:gridCol w="1520687">
                  <a:extLst>
                    <a:ext uri="{9D8B030D-6E8A-4147-A177-3AD203B41FA5}">
                      <a16:colId xmlns:a16="http://schemas.microsoft.com/office/drawing/2014/main" val="885803850"/>
                    </a:ext>
                  </a:extLst>
                </a:gridCol>
                <a:gridCol w="864705">
                  <a:extLst>
                    <a:ext uri="{9D8B030D-6E8A-4147-A177-3AD203B41FA5}">
                      <a16:colId xmlns:a16="http://schemas.microsoft.com/office/drawing/2014/main" val="2708801807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3644768819"/>
                    </a:ext>
                  </a:extLst>
                </a:gridCol>
                <a:gridCol w="1262269">
                  <a:extLst>
                    <a:ext uri="{9D8B030D-6E8A-4147-A177-3AD203B41FA5}">
                      <a16:colId xmlns:a16="http://schemas.microsoft.com/office/drawing/2014/main" val="2325026410"/>
                    </a:ext>
                  </a:extLst>
                </a:gridCol>
                <a:gridCol w="3522131">
                  <a:extLst>
                    <a:ext uri="{9D8B030D-6E8A-4147-A177-3AD203B41FA5}">
                      <a16:colId xmlns:a16="http://schemas.microsoft.com/office/drawing/2014/main" val="3016174843"/>
                    </a:ext>
                  </a:extLst>
                </a:gridCol>
              </a:tblGrid>
              <a:tr h="539270"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Recipient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Location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Infrastructure Cost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Bed Capacity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50" b="1" dirty="0" err="1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Implemen</a:t>
                      </a:r>
                      <a:endParaRPr lang="en-PH" sz="135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PH" sz="135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ting Agency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STATUS</a:t>
                      </a:r>
                    </a:p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As of June 22, 2021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PH" sz="1400" b="1" i="0" u="none" strike="noStrike" cap="none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REMARKS</a:t>
                      </a:r>
                    </a:p>
                    <a:p>
                      <a:pPr algn="ctr"/>
                      <a:endParaRPr lang="en-PH" sz="16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07192"/>
                  </a:ext>
                </a:extLst>
              </a:tr>
              <a:tr h="1268990">
                <a:tc>
                  <a:txBody>
                    <a:bodyPr/>
                    <a:lstStyle/>
                    <a:p>
                      <a:pPr algn="l"/>
                      <a:r>
                        <a:rPr lang="en-PH" sz="1400" b="0" dirty="0">
                          <a:latin typeface="+mn-lt"/>
                          <a:cs typeface="Arial" panose="020B0604020202020204" pitchFamily="34" charset="0"/>
                        </a:rPr>
                        <a:t>Province of </a:t>
                      </a:r>
                      <a:r>
                        <a:rPr lang="en-PH" sz="1400" b="0" dirty="0" err="1">
                          <a:latin typeface="+mn-lt"/>
                          <a:cs typeface="Arial" panose="020B0604020202020204" pitchFamily="34" charset="0"/>
                        </a:rPr>
                        <a:t>Marinduque</a:t>
                      </a:r>
                      <a:endParaRPr lang="en-PH" sz="14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Second Floor, Bldg. D., </a:t>
                      </a:r>
                      <a:r>
                        <a:rPr lang="en-PH" sz="14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Marinduque</a:t>
                      </a: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 Provincial Hospital, </a:t>
                      </a:r>
                      <a:r>
                        <a:rPr lang="en-PH" sz="14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Boac</a:t>
                      </a:r>
                      <a:endParaRPr lang="en-PH"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PH" sz="1400" b="0" dirty="0">
                          <a:latin typeface="+mn-lt"/>
                          <a:cs typeface="Arial" panose="020B0604020202020204" pitchFamily="34" charset="0"/>
                        </a:rPr>
                        <a:t>10,000,000.00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+mn-lt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+mn-lt"/>
                          <a:cs typeface="Arial" panose="020B0604020202020204" pitchFamily="34" charset="0"/>
                        </a:rPr>
                        <a:t>PLGU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Ongoing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41.51%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Contractor: </a:t>
                      </a:r>
                      <a:r>
                        <a:rPr kumimoji="0" lang="en-PH" sz="13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T.N.G. Construction Corporation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Contract Amount: P 9,988,680.20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Notice of Award: May 3, 2021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Notice to Proceed: May 11, 2021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Duration: 65 CD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Target Completion Date: July 15, 2021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757760"/>
                  </a:ext>
                </a:extLst>
              </a:tr>
            </a:tbl>
          </a:graphicData>
        </a:graphic>
      </p:graphicFrame>
      <p:sp>
        <p:nvSpPr>
          <p:cNvPr id="5" name="Google Shape;69;p15">
            <a:extLst>
              <a:ext uri="{FF2B5EF4-FFF2-40B4-BE49-F238E27FC236}">
                <a16:creationId xmlns:a16="http://schemas.microsoft.com/office/drawing/2014/main" id="{097C9505-3C0E-48F8-BC85-330047539369}"/>
              </a:ext>
            </a:extLst>
          </p:cNvPr>
          <p:cNvSpPr txBox="1"/>
          <p:nvPr/>
        </p:nvSpPr>
        <p:spPr>
          <a:xfrm>
            <a:off x="350721" y="181280"/>
            <a:ext cx="11569687" cy="48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500"/>
            </a:pPr>
            <a:r>
              <a:rPr lang="en-PH" sz="3000" b="1" dirty="0">
                <a:solidFill>
                  <a:schemeClr val="dk1"/>
                </a:solidFill>
              </a:rPr>
              <a:t>2020 Projects</a:t>
            </a:r>
            <a:endParaRPr sz="3000" b="1" dirty="0"/>
          </a:p>
        </p:txBody>
      </p:sp>
      <p:sp>
        <p:nvSpPr>
          <p:cNvPr id="4" name="Google Shape;131;p24">
            <a:extLst>
              <a:ext uri="{FF2B5EF4-FFF2-40B4-BE49-F238E27FC236}">
                <a16:creationId xmlns:a16="http://schemas.microsoft.com/office/drawing/2014/main" id="{D91B294C-E555-4FE2-9151-5F8B31DFD468}"/>
              </a:ext>
            </a:extLst>
          </p:cNvPr>
          <p:cNvSpPr txBox="1"/>
          <p:nvPr/>
        </p:nvSpPr>
        <p:spPr>
          <a:xfrm>
            <a:off x="291373" y="665922"/>
            <a:ext cx="11569687" cy="566530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/>
            <a:r>
              <a:rPr lang="en-PH" sz="2400" b="1" dirty="0" err="1">
                <a:solidFill>
                  <a:schemeClr val="dk1"/>
                </a:solidFill>
              </a:rPr>
              <a:t>Bayanihan</a:t>
            </a:r>
            <a:r>
              <a:rPr lang="en-PH" sz="2400" b="1" dirty="0">
                <a:solidFill>
                  <a:schemeClr val="dk1"/>
                </a:solidFill>
              </a:rPr>
              <a:t> II Fund – Temporary Treatment and Monitoring Facility</a:t>
            </a:r>
            <a:endParaRPr sz="1867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0362390-E9F9-47F1-910E-9E3E6A9192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981" y="5130000"/>
            <a:ext cx="2302017" cy="172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6580786-9597-47F5-952A-58A2769069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295" y="3478630"/>
            <a:ext cx="2302017" cy="153982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DC47D9D-1DBB-467E-A3A3-C188905182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8231" y="3478630"/>
            <a:ext cx="2051245" cy="153975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C4278594-B4D8-43C6-8744-43C1CE260C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49395" y="5130000"/>
            <a:ext cx="2302017" cy="17280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69BDAE9-279E-4942-87BF-669B505CF9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9396" y="3476558"/>
            <a:ext cx="2302016" cy="149619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7ED1EF6D-66BD-46EF-A572-C53CDD8FDC9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58231" y="5130001"/>
            <a:ext cx="2051245" cy="1732638"/>
          </a:xfrm>
          <a:prstGeom prst="rect">
            <a:avLst/>
          </a:prstGeom>
        </p:spPr>
      </p:pic>
      <p:pic>
        <p:nvPicPr>
          <p:cNvPr id="1026" name="Picture 2" descr="No description available.">
            <a:extLst>
              <a:ext uri="{FF2B5EF4-FFF2-40B4-BE49-F238E27FC236}">
                <a16:creationId xmlns:a16="http://schemas.microsoft.com/office/drawing/2014/main" id="{3CD4A9A4-708C-4E38-82CA-4F3B7008EE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532" y="3835446"/>
            <a:ext cx="3449173" cy="2589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166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0740B17-4902-4FEF-B788-528431E47C09}"/>
              </a:ext>
            </a:extLst>
          </p:cNvPr>
          <p:cNvSpPr/>
          <p:nvPr/>
        </p:nvSpPr>
        <p:spPr>
          <a:xfrm>
            <a:off x="0" y="5546035"/>
            <a:ext cx="12192000" cy="1311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1959882-6BA9-4D09-95FF-0BA4B7740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3207346"/>
              </p:ext>
            </p:extLst>
          </p:nvPr>
        </p:nvGraphicFramePr>
        <p:xfrm>
          <a:off x="291373" y="1402079"/>
          <a:ext cx="11569688" cy="226314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567244">
                  <a:extLst>
                    <a:ext uri="{9D8B030D-6E8A-4147-A177-3AD203B41FA5}">
                      <a16:colId xmlns:a16="http://schemas.microsoft.com/office/drawing/2014/main" val="2858667744"/>
                    </a:ext>
                  </a:extLst>
                </a:gridCol>
                <a:gridCol w="1898374">
                  <a:extLst>
                    <a:ext uri="{9D8B030D-6E8A-4147-A177-3AD203B41FA5}">
                      <a16:colId xmlns:a16="http://schemas.microsoft.com/office/drawing/2014/main" val="3769023467"/>
                    </a:ext>
                  </a:extLst>
                </a:gridCol>
                <a:gridCol w="1520687">
                  <a:extLst>
                    <a:ext uri="{9D8B030D-6E8A-4147-A177-3AD203B41FA5}">
                      <a16:colId xmlns:a16="http://schemas.microsoft.com/office/drawing/2014/main" val="885803850"/>
                    </a:ext>
                  </a:extLst>
                </a:gridCol>
                <a:gridCol w="1023731">
                  <a:extLst>
                    <a:ext uri="{9D8B030D-6E8A-4147-A177-3AD203B41FA5}">
                      <a16:colId xmlns:a16="http://schemas.microsoft.com/office/drawing/2014/main" val="2708801807"/>
                    </a:ext>
                  </a:extLst>
                </a:gridCol>
                <a:gridCol w="844826">
                  <a:extLst>
                    <a:ext uri="{9D8B030D-6E8A-4147-A177-3AD203B41FA5}">
                      <a16:colId xmlns:a16="http://schemas.microsoft.com/office/drawing/2014/main" val="3644768819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2325026410"/>
                    </a:ext>
                  </a:extLst>
                </a:gridCol>
                <a:gridCol w="3502252">
                  <a:extLst>
                    <a:ext uri="{9D8B030D-6E8A-4147-A177-3AD203B41FA5}">
                      <a16:colId xmlns:a16="http://schemas.microsoft.com/office/drawing/2014/main" val="3016174843"/>
                    </a:ext>
                  </a:extLst>
                </a:gridCol>
              </a:tblGrid>
              <a:tr h="148898"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Recipient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Location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Infrastructure Cost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Bed Capacity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5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Implementing Agency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STATUS</a:t>
                      </a:r>
                    </a:p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As of June 15, 2021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PH" sz="1400" b="1" i="0" u="none" strike="noStrike" cap="none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REMARKS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07192"/>
                  </a:ext>
                </a:extLst>
              </a:tr>
              <a:tr h="477182">
                <a:tc>
                  <a:txBody>
                    <a:bodyPr/>
                    <a:lstStyle/>
                    <a:p>
                      <a:pPr algn="l"/>
                      <a:r>
                        <a:rPr lang="en-PH" sz="1400" b="0" dirty="0">
                          <a:latin typeface="+mn-lt"/>
                          <a:cs typeface="Arial" panose="020B0604020202020204" pitchFamily="34" charset="0"/>
                        </a:rPr>
                        <a:t>Province of Romblon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Romblon Provincial Capitol Compound, Romblon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PH" sz="1400" b="0" dirty="0">
                          <a:latin typeface="+mn-lt"/>
                          <a:cs typeface="Arial" panose="020B0604020202020204" pitchFamily="34" charset="0"/>
                        </a:rPr>
                        <a:t>10,000,000.00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+mn-lt"/>
                          <a:cs typeface="Arial" panose="020B0604020202020204" pitchFamily="34" charset="0"/>
                        </a:rPr>
                        <a:t>36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PLGU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Ongoing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37.00%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Phase 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Contractor: </a:t>
                      </a:r>
                      <a:r>
                        <a:rPr kumimoji="0" lang="en-PH" sz="135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Mt. </a:t>
                      </a:r>
                      <a:r>
                        <a:rPr kumimoji="0" lang="en-PH" sz="1350" b="0" i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Guiting-GuitingConstruction</a:t>
                      </a:r>
                      <a:r>
                        <a:rPr kumimoji="0" lang="en-PH" sz="135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Contract Amount: P </a:t>
                      </a:r>
                      <a:r>
                        <a:rPr lang="en-PH" sz="13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9,970,814.70</a:t>
                      </a:r>
                      <a:endParaRPr kumimoji="0" lang="en-PH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Notice of Award: </a:t>
                      </a:r>
                      <a:r>
                        <a:rPr lang="en-PH" sz="135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April 22, 2021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Notice to Proceed: June 2, 2021</a:t>
                      </a:r>
                      <a:endParaRPr kumimoji="0" lang="en-PH" sz="135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Duration: 90 CD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35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Target Completion Date: August 31, 2021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3123103"/>
                  </a:ext>
                </a:extLst>
              </a:tr>
            </a:tbl>
          </a:graphicData>
        </a:graphic>
      </p:graphicFrame>
      <p:sp>
        <p:nvSpPr>
          <p:cNvPr id="5" name="Google Shape;69;p15">
            <a:extLst>
              <a:ext uri="{FF2B5EF4-FFF2-40B4-BE49-F238E27FC236}">
                <a16:creationId xmlns:a16="http://schemas.microsoft.com/office/drawing/2014/main" id="{097C9505-3C0E-48F8-BC85-330047539369}"/>
              </a:ext>
            </a:extLst>
          </p:cNvPr>
          <p:cNvSpPr txBox="1"/>
          <p:nvPr/>
        </p:nvSpPr>
        <p:spPr>
          <a:xfrm>
            <a:off x="350721" y="181280"/>
            <a:ext cx="11569687" cy="48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500"/>
            </a:pPr>
            <a:r>
              <a:rPr lang="en-PH" sz="3000" b="1" dirty="0">
                <a:solidFill>
                  <a:schemeClr val="dk1"/>
                </a:solidFill>
              </a:rPr>
              <a:t>2020 Projects</a:t>
            </a:r>
            <a:endParaRPr sz="3000" b="1" dirty="0"/>
          </a:p>
        </p:txBody>
      </p:sp>
      <p:sp>
        <p:nvSpPr>
          <p:cNvPr id="4" name="Google Shape;131;p24">
            <a:extLst>
              <a:ext uri="{FF2B5EF4-FFF2-40B4-BE49-F238E27FC236}">
                <a16:creationId xmlns:a16="http://schemas.microsoft.com/office/drawing/2014/main" id="{D91B294C-E555-4FE2-9151-5F8B31DFD468}"/>
              </a:ext>
            </a:extLst>
          </p:cNvPr>
          <p:cNvSpPr txBox="1"/>
          <p:nvPr/>
        </p:nvSpPr>
        <p:spPr>
          <a:xfrm>
            <a:off x="291373" y="665922"/>
            <a:ext cx="11569687" cy="566530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/>
            <a:r>
              <a:rPr lang="en-PH" sz="2400" b="1" dirty="0" err="1">
                <a:solidFill>
                  <a:schemeClr val="dk1"/>
                </a:solidFill>
              </a:rPr>
              <a:t>Bayanihan</a:t>
            </a:r>
            <a:r>
              <a:rPr lang="en-PH" sz="2400" b="1" dirty="0">
                <a:solidFill>
                  <a:schemeClr val="dk1"/>
                </a:solidFill>
              </a:rPr>
              <a:t> II Fund – Temporary Treatment and Monitoring Facility</a:t>
            </a:r>
            <a:endParaRPr sz="1867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21CF82-8148-4D9D-871C-3073EA9EE9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8034" y="3768173"/>
            <a:ext cx="5493026" cy="30898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0DC704B-6365-4567-AB67-E494EA6536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373" y="3768173"/>
            <a:ext cx="5493026" cy="3089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032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1959882-6BA9-4D09-95FF-0BA4B7740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519030"/>
              </p:ext>
            </p:extLst>
          </p:nvPr>
        </p:nvGraphicFramePr>
        <p:xfrm>
          <a:off x="291373" y="1402079"/>
          <a:ext cx="11569688" cy="188976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716331">
                  <a:extLst>
                    <a:ext uri="{9D8B030D-6E8A-4147-A177-3AD203B41FA5}">
                      <a16:colId xmlns:a16="http://schemas.microsoft.com/office/drawing/2014/main" val="2858667744"/>
                    </a:ext>
                  </a:extLst>
                </a:gridCol>
                <a:gridCol w="1749287">
                  <a:extLst>
                    <a:ext uri="{9D8B030D-6E8A-4147-A177-3AD203B41FA5}">
                      <a16:colId xmlns:a16="http://schemas.microsoft.com/office/drawing/2014/main" val="3769023467"/>
                    </a:ext>
                  </a:extLst>
                </a:gridCol>
                <a:gridCol w="1520687">
                  <a:extLst>
                    <a:ext uri="{9D8B030D-6E8A-4147-A177-3AD203B41FA5}">
                      <a16:colId xmlns:a16="http://schemas.microsoft.com/office/drawing/2014/main" val="885803850"/>
                    </a:ext>
                  </a:extLst>
                </a:gridCol>
                <a:gridCol w="1023731">
                  <a:extLst>
                    <a:ext uri="{9D8B030D-6E8A-4147-A177-3AD203B41FA5}">
                      <a16:colId xmlns:a16="http://schemas.microsoft.com/office/drawing/2014/main" val="2708801807"/>
                    </a:ext>
                  </a:extLst>
                </a:gridCol>
                <a:gridCol w="844826">
                  <a:extLst>
                    <a:ext uri="{9D8B030D-6E8A-4147-A177-3AD203B41FA5}">
                      <a16:colId xmlns:a16="http://schemas.microsoft.com/office/drawing/2014/main" val="3644768819"/>
                    </a:ext>
                  </a:extLst>
                </a:gridCol>
                <a:gridCol w="1212574">
                  <a:extLst>
                    <a:ext uri="{9D8B030D-6E8A-4147-A177-3AD203B41FA5}">
                      <a16:colId xmlns:a16="http://schemas.microsoft.com/office/drawing/2014/main" val="2325026410"/>
                    </a:ext>
                  </a:extLst>
                </a:gridCol>
                <a:gridCol w="3502252">
                  <a:extLst>
                    <a:ext uri="{9D8B030D-6E8A-4147-A177-3AD203B41FA5}">
                      <a16:colId xmlns:a16="http://schemas.microsoft.com/office/drawing/2014/main" val="3016174843"/>
                    </a:ext>
                  </a:extLst>
                </a:gridCol>
              </a:tblGrid>
              <a:tr h="148898"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Recipient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Location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6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Infrastructure Cost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Bed Capacity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5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Implementing Agency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STATUS</a:t>
                      </a:r>
                    </a:p>
                    <a:p>
                      <a:pPr algn="ctr"/>
                      <a:r>
                        <a:rPr lang="en-PH" sz="14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As of June 15, 2021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PH" sz="1400" b="1" i="0" u="none" strike="noStrike" cap="none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REMARKS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07192"/>
                  </a:ext>
                </a:extLst>
              </a:tr>
              <a:tr h="475768">
                <a:tc>
                  <a:txBody>
                    <a:bodyPr/>
                    <a:lstStyle/>
                    <a:p>
                      <a:pPr algn="l"/>
                      <a:r>
                        <a:rPr lang="en-PH" sz="1400" b="0" dirty="0">
                          <a:latin typeface="+mn-lt"/>
                          <a:cs typeface="Arial" panose="020B0604020202020204" pitchFamily="34" charset="0"/>
                        </a:rPr>
                        <a:t>Province of Palawan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Second Floor, Southern Palawan Provincial Hospital, </a:t>
                      </a:r>
                      <a:r>
                        <a:rPr lang="en-PH" sz="14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Brookespoint</a:t>
                      </a:r>
                      <a:endParaRPr lang="en-PH"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PH" sz="1400" b="0" dirty="0">
                          <a:latin typeface="+mn-lt"/>
                          <a:cs typeface="Arial" panose="020B0604020202020204" pitchFamily="34" charset="0"/>
                        </a:rPr>
                        <a:t>10,000,000.00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+mn-lt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+mn-lt"/>
                          <a:cs typeface="Arial" panose="020B0604020202020204" pitchFamily="34" charset="0"/>
                        </a:rPr>
                        <a:t>PLGU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Ongoing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40.00% reported by PGP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Contractor: </a:t>
                      </a:r>
                      <a:r>
                        <a:rPr lang="en-PH" sz="1400" b="0" i="1" u="none" strike="noStrike" cap="none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Mamsar</a:t>
                      </a:r>
                      <a:r>
                        <a:rPr lang="en-PH" sz="1400" b="0" i="1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 Construction and Industrial Corporation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1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Target Completion Date: August 31, 2021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kumimoji="0" lang="en-PH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662447"/>
                  </a:ext>
                </a:extLst>
              </a:tr>
            </a:tbl>
          </a:graphicData>
        </a:graphic>
      </p:graphicFrame>
      <p:sp>
        <p:nvSpPr>
          <p:cNvPr id="5" name="Google Shape;69;p15">
            <a:extLst>
              <a:ext uri="{FF2B5EF4-FFF2-40B4-BE49-F238E27FC236}">
                <a16:creationId xmlns:a16="http://schemas.microsoft.com/office/drawing/2014/main" id="{097C9505-3C0E-48F8-BC85-330047539369}"/>
              </a:ext>
            </a:extLst>
          </p:cNvPr>
          <p:cNvSpPr txBox="1"/>
          <p:nvPr/>
        </p:nvSpPr>
        <p:spPr>
          <a:xfrm>
            <a:off x="350721" y="181280"/>
            <a:ext cx="11569687" cy="48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500"/>
            </a:pPr>
            <a:r>
              <a:rPr lang="en-PH" sz="3000" b="1" dirty="0">
                <a:solidFill>
                  <a:schemeClr val="dk1"/>
                </a:solidFill>
              </a:rPr>
              <a:t>2020 Projects</a:t>
            </a:r>
            <a:endParaRPr sz="3000" b="1" dirty="0"/>
          </a:p>
        </p:txBody>
      </p:sp>
      <p:sp>
        <p:nvSpPr>
          <p:cNvPr id="4" name="Google Shape;131;p24">
            <a:extLst>
              <a:ext uri="{FF2B5EF4-FFF2-40B4-BE49-F238E27FC236}">
                <a16:creationId xmlns:a16="http://schemas.microsoft.com/office/drawing/2014/main" id="{D91B294C-E555-4FE2-9151-5F8B31DFD468}"/>
              </a:ext>
            </a:extLst>
          </p:cNvPr>
          <p:cNvSpPr txBox="1"/>
          <p:nvPr/>
        </p:nvSpPr>
        <p:spPr>
          <a:xfrm>
            <a:off x="291373" y="665922"/>
            <a:ext cx="11569687" cy="566530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/>
            <a:r>
              <a:rPr lang="en-PH" sz="2400" b="1" dirty="0" err="1">
                <a:solidFill>
                  <a:schemeClr val="dk1"/>
                </a:solidFill>
              </a:rPr>
              <a:t>Bayanihan</a:t>
            </a:r>
            <a:r>
              <a:rPr lang="en-PH" sz="2400" b="1" dirty="0">
                <a:solidFill>
                  <a:schemeClr val="dk1"/>
                </a:solidFill>
              </a:rPr>
              <a:t> II Fund – Temporary Treatment and Monitoring Facility</a:t>
            </a:r>
            <a:endParaRPr sz="1867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F51398D-92A1-4535-99B8-C45C6FA0E1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878" y="3466272"/>
            <a:ext cx="4522304" cy="3391728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DD0386-EDAE-4BB2-A9F4-B1D57CA89D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08483" y="4067867"/>
            <a:ext cx="3701476" cy="2776107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4C31D88-1EF2-4842-B35C-5CC15FB43B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6260" y="4210498"/>
            <a:ext cx="3595861" cy="2647502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325116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9BB5A1-D5AA-45F7-AB3F-70879CAA0188}"/>
              </a:ext>
            </a:extLst>
          </p:cNvPr>
          <p:cNvSpPr txBox="1"/>
          <p:nvPr/>
        </p:nvSpPr>
        <p:spPr>
          <a:xfrm>
            <a:off x="619027" y="1583805"/>
            <a:ext cx="106420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PH" sz="3200" b="1" dirty="0"/>
              <a:t>COVID-19 MOLECULAR LABORATORY WITH MEDICAL EQUIPMENT</a:t>
            </a:r>
          </a:p>
          <a:p>
            <a:pPr algn="ctr"/>
            <a:endParaRPr lang="en-PH" sz="2800" b="1" dirty="0"/>
          </a:p>
          <a:p>
            <a:pPr algn="ctr"/>
            <a:endParaRPr lang="en-PH" sz="2800" b="1" dirty="0"/>
          </a:p>
        </p:txBody>
      </p:sp>
    </p:spTree>
    <p:extLst>
      <p:ext uri="{BB962C8B-B14F-4D97-AF65-F5344CB8AC3E}">
        <p14:creationId xmlns:p14="http://schemas.microsoft.com/office/powerpoint/2010/main" val="2846628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568F694-B437-48D9-A2B2-10729037E857}"/>
              </a:ext>
            </a:extLst>
          </p:cNvPr>
          <p:cNvSpPr/>
          <p:nvPr/>
        </p:nvSpPr>
        <p:spPr>
          <a:xfrm>
            <a:off x="0" y="5546035"/>
            <a:ext cx="12192000" cy="13119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1959882-6BA9-4D09-95FF-0BA4B77401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457819"/>
              </p:ext>
            </p:extLst>
          </p:nvPr>
        </p:nvGraphicFramePr>
        <p:xfrm>
          <a:off x="291373" y="1402079"/>
          <a:ext cx="11569689" cy="291084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547366">
                  <a:extLst>
                    <a:ext uri="{9D8B030D-6E8A-4147-A177-3AD203B41FA5}">
                      <a16:colId xmlns:a16="http://schemas.microsoft.com/office/drawing/2014/main" val="2858667744"/>
                    </a:ext>
                  </a:extLst>
                </a:gridCol>
                <a:gridCol w="1749287">
                  <a:extLst>
                    <a:ext uri="{9D8B030D-6E8A-4147-A177-3AD203B41FA5}">
                      <a16:colId xmlns:a16="http://schemas.microsoft.com/office/drawing/2014/main" val="3769023467"/>
                    </a:ext>
                  </a:extLst>
                </a:gridCol>
                <a:gridCol w="1505779">
                  <a:extLst>
                    <a:ext uri="{9D8B030D-6E8A-4147-A177-3AD203B41FA5}">
                      <a16:colId xmlns:a16="http://schemas.microsoft.com/office/drawing/2014/main" val="885803850"/>
                    </a:ext>
                  </a:extLst>
                </a:gridCol>
                <a:gridCol w="1505779">
                  <a:extLst>
                    <a:ext uri="{9D8B030D-6E8A-4147-A177-3AD203B41FA5}">
                      <a16:colId xmlns:a16="http://schemas.microsoft.com/office/drawing/2014/main" val="2708801807"/>
                    </a:ext>
                  </a:extLst>
                </a:gridCol>
                <a:gridCol w="844826">
                  <a:extLst>
                    <a:ext uri="{9D8B030D-6E8A-4147-A177-3AD203B41FA5}">
                      <a16:colId xmlns:a16="http://schemas.microsoft.com/office/drawing/2014/main" val="3644768819"/>
                    </a:ext>
                  </a:extLst>
                </a:gridCol>
                <a:gridCol w="1282148">
                  <a:extLst>
                    <a:ext uri="{9D8B030D-6E8A-4147-A177-3AD203B41FA5}">
                      <a16:colId xmlns:a16="http://schemas.microsoft.com/office/drawing/2014/main" val="2325026410"/>
                    </a:ext>
                  </a:extLst>
                </a:gridCol>
                <a:gridCol w="3134504">
                  <a:extLst>
                    <a:ext uri="{9D8B030D-6E8A-4147-A177-3AD203B41FA5}">
                      <a16:colId xmlns:a16="http://schemas.microsoft.com/office/drawing/2014/main" val="3016174843"/>
                    </a:ext>
                  </a:extLst>
                </a:gridCol>
              </a:tblGrid>
              <a:tr h="555147"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Recipient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Location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Infrastructure Cost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</a:pPr>
                      <a:r>
                        <a:rPr lang="en-PH" sz="1300" b="1" i="0" u="none" strike="noStrike" cap="none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Equipment Cost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Implementing Agency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STATUS</a:t>
                      </a:r>
                    </a:p>
                    <a:p>
                      <a:pPr algn="ctr"/>
                      <a:r>
                        <a:rPr lang="en-PH" sz="13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As of June 22, 2021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PH" sz="1300" b="1" i="0" u="none" strike="noStrike" cap="none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REMARKS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707192"/>
                  </a:ext>
                </a:extLst>
              </a:tr>
              <a:tr h="18594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Oriental Mindoro Southern District Hospital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33" marR="91433" marT="45733" marB="45733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Oriental Mindoro Southern District Hospital Compound, </a:t>
                      </a:r>
                      <a:r>
                        <a:rPr lang="en-PH" sz="1400" b="0" i="0" u="none" strike="noStrike" cap="none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Roxas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33" marR="91433" marT="45733" marB="45733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P 5,000,000.00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33" marR="91433" marT="45733" marB="45733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P 5,000,000.00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91433" marR="91433" marT="45733" marB="45733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PH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PLGU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Ongoing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5.00%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Infrastructure: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Contractor: </a:t>
                      </a:r>
                      <a:r>
                        <a:rPr kumimoji="0" lang="en-PH" sz="1400" b="0" i="1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Marcphil</a:t>
                      </a:r>
                      <a:r>
                        <a:rPr kumimoji="0" lang="en-PH" sz="1400" b="0" i="1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 Construction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Notice of Award: June 17, 2021 Contract Agreement: June 22, 2021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Contract Duration: 86 C.D.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Target Date of Completion based on Calendar Days: September 18, 2021</a:t>
                      </a:r>
                      <a:endParaRPr kumimoji="0" lang="en-PH" sz="14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endParaRPr lang="en-PH" sz="1400" b="0" i="0" u="none" strike="noStrike" cap="none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PH" sz="14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Equipment: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PH" sz="14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Arial"/>
                        </a:rPr>
                        <a:t>Under PR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4253985"/>
                  </a:ext>
                </a:extLst>
              </a:tr>
            </a:tbl>
          </a:graphicData>
        </a:graphic>
      </p:graphicFrame>
      <p:sp>
        <p:nvSpPr>
          <p:cNvPr id="5" name="Google Shape;69;p15">
            <a:extLst>
              <a:ext uri="{FF2B5EF4-FFF2-40B4-BE49-F238E27FC236}">
                <a16:creationId xmlns:a16="http://schemas.microsoft.com/office/drawing/2014/main" id="{097C9505-3C0E-48F8-BC85-330047539369}"/>
              </a:ext>
            </a:extLst>
          </p:cNvPr>
          <p:cNvSpPr txBox="1"/>
          <p:nvPr/>
        </p:nvSpPr>
        <p:spPr>
          <a:xfrm>
            <a:off x="350721" y="181280"/>
            <a:ext cx="11569687" cy="484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500"/>
            </a:pPr>
            <a:r>
              <a:rPr lang="en-PH" sz="3000" b="1" dirty="0">
                <a:solidFill>
                  <a:schemeClr val="dk1"/>
                </a:solidFill>
              </a:rPr>
              <a:t>2020 Projects</a:t>
            </a:r>
            <a:endParaRPr sz="3000" b="1" dirty="0"/>
          </a:p>
        </p:txBody>
      </p:sp>
      <p:sp>
        <p:nvSpPr>
          <p:cNvPr id="4" name="Google Shape;131;p24">
            <a:extLst>
              <a:ext uri="{FF2B5EF4-FFF2-40B4-BE49-F238E27FC236}">
                <a16:creationId xmlns:a16="http://schemas.microsoft.com/office/drawing/2014/main" id="{D91B294C-E555-4FE2-9151-5F8B31DFD468}"/>
              </a:ext>
            </a:extLst>
          </p:cNvPr>
          <p:cNvSpPr txBox="1"/>
          <p:nvPr/>
        </p:nvSpPr>
        <p:spPr>
          <a:xfrm>
            <a:off x="291373" y="665922"/>
            <a:ext cx="11569687" cy="566530"/>
          </a:xfrm>
          <a:prstGeom prst="rect">
            <a:avLst/>
          </a:prstGeom>
          <a:solidFill>
            <a:srgbClr val="FFC000"/>
          </a:solidFill>
          <a:ln w="952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algn="ctr"/>
            <a:r>
              <a:rPr lang="en-PH" sz="2400" b="1" dirty="0" err="1">
                <a:solidFill>
                  <a:schemeClr val="dk1"/>
                </a:solidFill>
              </a:rPr>
              <a:t>Bayanihan</a:t>
            </a:r>
            <a:r>
              <a:rPr lang="en-PH" sz="2400" b="1" dirty="0">
                <a:solidFill>
                  <a:schemeClr val="dk1"/>
                </a:solidFill>
              </a:rPr>
              <a:t> II Fund – Covid-19 Molecular Laboratory with Medical Equipment</a:t>
            </a:r>
            <a:endParaRPr sz="1867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3701EFD-D299-4310-A044-4A34F6B1AB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763" y="4312919"/>
            <a:ext cx="3364427" cy="252332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FF3D6C3-B6EC-4926-AFCC-7D2B0E998C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199" y="4312919"/>
            <a:ext cx="3364427" cy="25233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673918-1C20-4147-B359-BB03EA020F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8809" y="4312919"/>
            <a:ext cx="3364427" cy="252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4204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Foundry">
      <a:dk1>
        <a:srgbClr val="000000"/>
      </a:dk1>
      <a:lt1>
        <a:srgbClr val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3070</TotalTime>
  <Words>713</Words>
  <Application>Microsoft Office PowerPoint</Application>
  <PresentationFormat>Widescreen</PresentationFormat>
  <Paragraphs>207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 Narrow</vt:lpstr>
      <vt:lpstr>Arial</vt:lpstr>
      <vt:lpstr>Trebuchet MS</vt:lpstr>
      <vt:lpstr>Times New Roman</vt:lpstr>
      <vt:lpstr>Calibri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CONNECTIVITY COMMITTEE FEEDBACK  June 8, 2020  Office of the Regional Director</dc:title>
  <dc:creator>marjunette</dc:creator>
  <cp:keywords>09 16 2020 WB &amp; ADB Loan Projects for ConCom</cp:keywords>
  <cp:lastModifiedBy>NKL</cp:lastModifiedBy>
  <cp:revision>846</cp:revision>
  <dcterms:modified xsi:type="dcterms:W3CDTF">2021-06-23T07:39:16Z</dcterms:modified>
</cp:coreProperties>
</file>