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9" r:id="rId10"/>
    <p:sldId id="265" r:id="rId11"/>
    <p:sldId id="266" r:id="rId12"/>
    <p:sldId id="267" r:id="rId13"/>
    <p:sldId id="268" r:id="rId14"/>
    <p:sldId id="270" r:id="rId15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5DBA4-3C45-4E7F-81A5-0834C014CFE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13C2F-5C1F-4350-93F9-AC95D862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89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92E5A-9824-43D0-9E0B-720707181BC6}" type="datetimeFigureOut">
              <a:rPr lang="en-PH" smtClean="0"/>
              <a:t>23/06/2021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ACB77-1CE2-4645-825C-9345C5BAE64B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71464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ACB77-1CE2-4645-825C-9345C5BAE64B}" type="slidenum">
              <a:rPr lang="en-PH" smtClean="0"/>
              <a:t>8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967128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45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67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95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127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73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930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96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318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91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38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302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43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875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60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55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76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11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D7FBE99-8C33-4EE4-96E5-EAC8342B7E6E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98FCE-BB0C-46D7-BBEB-58C22032D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501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doh.covidlab.info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665018"/>
            <a:ext cx="8825658" cy="3061855"/>
          </a:xfrm>
        </p:spPr>
        <p:txBody>
          <a:bodyPr/>
          <a:lstStyle/>
          <a:p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Guidelines in Securing a License to Operate a COVID 19 Testing Laboratory in the Philippines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3837709"/>
            <a:ext cx="8825658" cy="1246909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Doh ADMINISTRTIVE Order 2020-0014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Doh ADMINISTRTIVE Order 2020-0014-A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Doh ADMINISTRTIVE Order 2020-0014-B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659" y="5306291"/>
            <a:ext cx="1284178" cy="12841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825" y="5306291"/>
            <a:ext cx="1294506" cy="128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45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0983" y="678874"/>
            <a:ext cx="4835235" cy="58189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Stage 2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64727" y="1260764"/>
            <a:ext cx="6694392" cy="5029199"/>
          </a:xfrm>
        </p:spPr>
        <p:txBody>
          <a:bodyPr>
            <a:normAutofit/>
          </a:bodyPr>
          <a:lstStyle/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DOH A.O. 2020-0014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After evaluation of the submitted documents for technical completeness and correctness, the assigned team from HFSRB/CHD-RLED shall schedule an inspection date, in coordination with the team from RITM or its duly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recognized/authorized 3™ party assessors.</a:t>
            </a:r>
          </a:p>
          <a:p>
            <a:pPr>
              <a:spcBef>
                <a:spcPts val="0"/>
              </a:spcBef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Applications shall be sent via e mail at 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doh.covidlab.info@gmail.com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" r="2865"/>
          <a:stretch>
            <a:fillRect/>
          </a:stretch>
        </p:blipFill>
        <p:spPr>
          <a:xfrm>
            <a:off x="484332" y="678874"/>
            <a:ext cx="4310063" cy="5611089"/>
          </a:xfrm>
        </p:spPr>
      </p:pic>
    </p:spTree>
    <p:extLst>
      <p:ext uri="{BB962C8B-B14F-4D97-AF65-F5344CB8AC3E}">
        <p14:creationId xmlns:p14="http://schemas.microsoft.com/office/powerpoint/2010/main" val="3333919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0983" y="678874"/>
            <a:ext cx="4835235" cy="58189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STAGE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30982" y="1911927"/>
            <a:ext cx="6109853" cy="2549237"/>
          </a:xfrm>
        </p:spPr>
        <p:txBody>
          <a:bodyPr>
            <a:normAutofit/>
          </a:bodyPr>
          <a:lstStyle/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PROOFS OF COMPLIANCE SHALL BE SENT TO: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doh.covidlab.info@gmail</a:t>
            </a:r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 .com</a:t>
            </a:r>
          </a:p>
        </p:txBody>
      </p:sp>
      <p:pic>
        <p:nvPicPr>
          <p:cNvPr id="16" name="Picture Placeholder 1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3" r="8253"/>
          <a:stretch>
            <a:fillRect/>
          </a:stretch>
        </p:blipFill>
        <p:spPr>
          <a:xfrm>
            <a:off x="554038" y="679450"/>
            <a:ext cx="4350471" cy="5443538"/>
          </a:xfrm>
        </p:spPr>
      </p:pic>
    </p:spTree>
    <p:extLst>
      <p:ext uri="{BB962C8B-B14F-4D97-AF65-F5344CB8AC3E}">
        <p14:creationId xmlns:p14="http://schemas.microsoft.com/office/powerpoint/2010/main" val="1241630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0983" y="678874"/>
            <a:ext cx="4835235" cy="58189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STAGE 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30983" y="1260764"/>
            <a:ext cx="6234544" cy="4738399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342900" indent="-342900">
              <a:buAutoNum type="alphaUcPeriod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Cartridge Based PCR </a:t>
            </a: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     National Tuberculosis Reference Laboratory RITM  </a:t>
            </a: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     (Learning and Development Section)</a:t>
            </a: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	 - Didactic and Hands on Training on the use of  </a:t>
            </a: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GeneXpert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Xpert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Xpress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Machine</a:t>
            </a: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- RITM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B. Real Time Reverse Transcriptase PCR (rRT-PCR)</a:t>
            </a:r>
          </a:p>
          <a:p>
            <a:pPr>
              <a:spcBef>
                <a:spcPts val="0"/>
              </a:spcBef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-     RITM will provide a PT panel that consists a set of  </a:t>
            </a: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 unknown samples. The laboratory technologists of the    </a:t>
            </a: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 applicant laboratory must then test these samples on PCR. </a:t>
            </a:r>
          </a:p>
          <a:p>
            <a:pPr>
              <a:spcBef>
                <a:spcPts val="0"/>
              </a:spcBef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-    The results of their testing will be the basis for determining </a:t>
            </a: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whether their facility and staff complement is capable to </a:t>
            </a:r>
          </a:p>
          <a:p>
            <a:pPr>
              <a:spcBef>
                <a:spcPts val="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correctly and accurately test for COVID-19.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0" r="8460"/>
          <a:stretch>
            <a:fillRect/>
          </a:stretch>
        </p:blipFill>
        <p:spPr>
          <a:xfrm>
            <a:off x="554038" y="679450"/>
            <a:ext cx="4419600" cy="5319713"/>
          </a:xfrm>
        </p:spPr>
      </p:pic>
    </p:spTree>
    <p:extLst>
      <p:ext uri="{BB962C8B-B14F-4D97-AF65-F5344CB8AC3E}">
        <p14:creationId xmlns:p14="http://schemas.microsoft.com/office/powerpoint/2010/main" val="3797227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0983" y="678874"/>
            <a:ext cx="4835235" cy="58189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STAGE 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30983" y="1911927"/>
            <a:ext cx="5464077" cy="3599865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RITM or its duly recognized/authorized 3" party assessors shall transmit to HFSRB/CHD-RLED a Letter of Recommendation when the facility is fully compliant to the standards and requirements of RITM.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DOH-LTO a COVID-19 testing laboratory shall be issued only after full compliance to the standards and requirements by HFSRB/CHD-RLED and the RITM.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Validity of DOH – LTO</a:t>
            </a:r>
          </a:p>
          <a:p>
            <a:pPr marL="342900" indent="-342900">
              <a:buAutoNum type="alphaUcPeriod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COVID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19 Testing Lab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using Cartridge Based Technology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 year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 3" charset="2"/>
              <a:buAutoNum type="alphaUcPeriod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rRT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-PCR COVID 19 Testing Laboratory – 1 year</a:t>
            </a:r>
          </a:p>
          <a:p>
            <a:pPr marL="342900" indent="-342900">
              <a:buAutoNum type="alphaUcPeriod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3" r="9773"/>
          <a:stretch>
            <a:fillRect/>
          </a:stretch>
        </p:blipFill>
        <p:spPr>
          <a:xfrm>
            <a:off x="457200" y="679450"/>
            <a:ext cx="4391891" cy="5319713"/>
          </a:xfrm>
        </p:spPr>
      </p:pic>
    </p:spTree>
    <p:extLst>
      <p:ext uri="{BB962C8B-B14F-4D97-AF65-F5344CB8AC3E}">
        <p14:creationId xmlns:p14="http://schemas.microsoft.com/office/powerpoint/2010/main" val="360532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89565" y="2812473"/>
            <a:ext cx="5749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Bradley Hand ITC" panose="03070402050302030203" pitchFamily="66" charset="0"/>
              </a:rPr>
              <a:t>THANK YOU!!!</a:t>
            </a:r>
          </a:p>
        </p:txBody>
      </p:sp>
    </p:spTree>
    <p:extLst>
      <p:ext uri="{BB962C8B-B14F-4D97-AF65-F5344CB8AC3E}">
        <p14:creationId xmlns:p14="http://schemas.microsoft.com/office/powerpoint/2010/main" val="374776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48145" y="1233055"/>
            <a:ext cx="1034934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</a:rPr>
              <a:t>2 Types of Test done in a Licensed COVID 19 Testing Laboratory</a:t>
            </a:r>
          </a:p>
          <a:p>
            <a:pPr algn="ctr"/>
            <a:endParaRPr lang="en-US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A. Real Time Reverse Transcriptase Polymerase                    </a:t>
            </a:r>
          </a:p>
          <a:p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    Chain Reaction (</a:t>
            </a:r>
            <a:r>
              <a:rPr lang="en-US" sz="3400" dirty="0" err="1">
                <a:latin typeface="Arial" panose="020B0604020202020204" pitchFamily="34" charset="0"/>
                <a:cs typeface="Arial" panose="020B0604020202020204" pitchFamily="34" charset="0"/>
              </a:rPr>
              <a:t>rRT</a:t>
            </a: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-PCR)</a:t>
            </a:r>
          </a:p>
          <a:p>
            <a:endParaRPr lang="en-US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B. Cartridge Based Polymerase Chain Reaction </a:t>
            </a:r>
          </a:p>
          <a:p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392419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83355"/>
          </a:xfrm>
        </p:spPr>
        <p:txBody>
          <a:bodyPr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Cartridge Based PCR vs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rRT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-PCR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266228"/>
              </p:ext>
            </p:extLst>
          </p:nvPr>
        </p:nvGraphicFramePr>
        <p:xfrm>
          <a:off x="1103313" y="1274618"/>
          <a:ext cx="9814070" cy="52841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62814">
                  <a:extLst>
                    <a:ext uri="{9D8B030D-6E8A-4147-A177-3AD203B41FA5}">
                      <a16:colId xmlns:a16="http://schemas.microsoft.com/office/drawing/2014/main" val="1426503533"/>
                    </a:ext>
                  </a:extLst>
                </a:gridCol>
                <a:gridCol w="2531109">
                  <a:extLst>
                    <a:ext uri="{9D8B030D-6E8A-4147-A177-3AD203B41FA5}">
                      <a16:colId xmlns:a16="http://schemas.microsoft.com/office/drawing/2014/main" val="3597449743"/>
                    </a:ext>
                  </a:extLst>
                </a:gridCol>
                <a:gridCol w="1801091">
                  <a:extLst>
                    <a:ext uri="{9D8B030D-6E8A-4147-A177-3AD203B41FA5}">
                      <a16:colId xmlns:a16="http://schemas.microsoft.com/office/drawing/2014/main" val="3885221781"/>
                    </a:ext>
                  </a:extLst>
                </a:gridCol>
                <a:gridCol w="1556242">
                  <a:extLst>
                    <a:ext uri="{9D8B030D-6E8A-4147-A177-3AD203B41FA5}">
                      <a16:colId xmlns:a16="http://schemas.microsoft.com/office/drawing/2014/main" val="320055657"/>
                    </a:ext>
                  </a:extLst>
                </a:gridCol>
                <a:gridCol w="1962814">
                  <a:extLst>
                    <a:ext uri="{9D8B030D-6E8A-4147-A177-3AD203B41FA5}">
                      <a16:colId xmlns:a16="http://schemas.microsoft.com/office/drawing/2014/main" val="957228027"/>
                    </a:ext>
                  </a:extLst>
                </a:gridCol>
              </a:tblGrid>
              <a:tr h="68497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PCR Test</a:t>
                      </a:r>
                      <a:endParaRPr lang="en-US" sz="18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Specimen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Specimen</a:t>
                      </a:r>
                      <a:r>
                        <a:rPr lang="en-US" sz="18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Type</a:t>
                      </a:r>
                      <a:endParaRPr lang="en-US" sz="18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Turn Around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of Test Performed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398358"/>
                  </a:ext>
                </a:extLst>
              </a:tr>
              <a:tr h="2446354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 Time Reverse Transcriptase – Polymerase Chain Reaction</a:t>
                      </a:r>
                    </a:p>
                    <a:p>
                      <a:pPr algn="l"/>
                      <a:endParaRPr 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rRT</a:t>
                      </a:r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Nasopharyngeal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swab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Oropharyngeal swab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PH" sz="1800" u="none" strike="noStrike" kern="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</a:rPr>
                        <a:t>Inactivated Specimen</a:t>
                      </a:r>
                      <a:endParaRPr kumimoji="0" lang="en-US" sz="1800" u="none" strike="noStrike" kern="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</a:endParaRPr>
                    </a:p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PH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24-48 Hours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74" marR="62574" marT="0" marB="0"/>
                </a:tc>
                <a:tc>
                  <a:txBody>
                    <a:bodyPr/>
                    <a:lstStyle/>
                    <a:p>
                      <a:pPr marL="285750" marR="0" indent="-28575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Depends upon the machine</a:t>
                      </a:r>
                    </a:p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(no.</a:t>
                      </a:r>
                      <a:r>
                        <a:rPr lang="en-US" sz="18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wells, example 96 , 384)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74" marR="62574" marT="0" marB="0"/>
                </a:tc>
                <a:extLst>
                  <a:ext uri="{0D108BD9-81ED-4DB2-BD59-A6C34878D82A}">
                    <a16:rowId xmlns:a16="http://schemas.microsoft.com/office/drawing/2014/main" val="169556149"/>
                  </a:ext>
                </a:extLst>
              </a:tr>
              <a:tr h="2152791">
                <a:tc>
                  <a:txBody>
                    <a:bodyPr/>
                    <a:lstStyle/>
                    <a:p>
                      <a:endParaRPr 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Cartridge Based Polymerase Chain Reaction</a:t>
                      </a:r>
                    </a:p>
                    <a:p>
                      <a:endParaRPr 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PH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Nasopharyngeal</a:t>
                      </a:r>
                      <a:r>
                        <a:rPr lang="en-PH" sz="18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swab</a:t>
                      </a:r>
                      <a:endParaRPr lang="en-PH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PH" sz="1800" u="none" strike="noStrike" kern="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</a:rPr>
                        <a:t>Active Specimen</a:t>
                      </a:r>
                      <a:endParaRPr kumimoji="0" lang="en-US" sz="1800" u="none" strike="noStrike" kern="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</a:endParaRPr>
                    </a:p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PH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Approx. 45 Minutes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74" marR="62574" marT="0" marB="0"/>
                </a:tc>
                <a:tc>
                  <a:txBody>
                    <a:bodyPr/>
                    <a:lstStyle/>
                    <a:p>
                      <a:pPr marL="285750" marR="0" indent="-28575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Depends upon the machine</a:t>
                      </a:r>
                    </a:p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(no of modules, example 4, 16)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74" marR="62574" marT="0" marB="0"/>
                </a:tc>
                <a:extLst>
                  <a:ext uri="{0D108BD9-81ED-4DB2-BD59-A6C34878D82A}">
                    <a16:rowId xmlns:a16="http://schemas.microsoft.com/office/drawing/2014/main" val="2255920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1708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637" y="452718"/>
            <a:ext cx="9892146" cy="627937"/>
          </a:xfrm>
        </p:spPr>
        <p:txBody>
          <a:bodyPr/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Licensing Requirements for rRT PCR &amp; Cartridge Based PCR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487428"/>
              </p:ext>
            </p:extLst>
          </p:nvPr>
        </p:nvGraphicFramePr>
        <p:xfrm>
          <a:off x="646111" y="1080654"/>
          <a:ext cx="10728471" cy="563569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47016">
                  <a:extLst>
                    <a:ext uri="{9D8B030D-6E8A-4147-A177-3AD203B41FA5}">
                      <a16:colId xmlns:a16="http://schemas.microsoft.com/office/drawing/2014/main" val="750328598"/>
                    </a:ext>
                  </a:extLst>
                </a:gridCol>
                <a:gridCol w="4322618">
                  <a:extLst>
                    <a:ext uri="{9D8B030D-6E8A-4147-A177-3AD203B41FA5}">
                      <a16:colId xmlns:a16="http://schemas.microsoft.com/office/drawing/2014/main" val="193017984"/>
                    </a:ext>
                  </a:extLst>
                </a:gridCol>
                <a:gridCol w="3158837">
                  <a:extLst>
                    <a:ext uri="{9D8B030D-6E8A-4147-A177-3AD203B41FA5}">
                      <a16:colId xmlns:a16="http://schemas.microsoft.com/office/drawing/2014/main" val="1112305611"/>
                    </a:ext>
                  </a:extLst>
                </a:gridCol>
              </a:tblGrid>
              <a:tr h="56809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Personnel</a:t>
                      </a:r>
                      <a:r>
                        <a:rPr lang="en-US" sz="20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Requirement</a:t>
                      </a:r>
                      <a:endParaRPr lang="en-US" sz="2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Training Requirement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870255"/>
                  </a:ext>
                </a:extLst>
              </a:tr>
              <a:tr h="2629199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 Time Reverse Transcriptase – Polymerase Chain Reaction</a:t>
                      </a:r>
                    </a:p>
                    <a:p>
                      <a:pPr algn="l"/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4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rRT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Minimum</a:t>
                      </a: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number of personnel shall be 7, Shall be composed of the following:</a:t>
                      </a: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Board Certified Clinical Pathologist</a:t>
                      </a: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3 Full time Analyst per 8 hour shift shall be composed of EITHER 3 Registered Medical Technologist OR 2 Registered Medical Technologists and any allied health professionals with a Bachelor’s Degree relevant to the Job </a:t>
                      </a: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Full-Time Laboratory Aide per 8 hour shift</a:t>
                      </a: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Full Time Receptionist per 8 hour shift</a:t>
                      </a: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Full Time Encoder per 8 hour shift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574" marR="62574" marT="0" marB="0"/>
                </a:tc>
                <a:tc>
                  <a:txBody>
                    <a:bodyPr/>
                    <a:lstStyle/>
                    <a:p>
                      <a:pPr marL="338138" marR="0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Training on Molecular</a:t>
                      </a: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Laboratory Diagnosis for Pathologist and RMTs Analyst</a:t>
                      </a:r>
                    </a:p>
                    <a:p>
                      <a:pPr marL="52388" marR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aseline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38138" marR="0" indent="-2857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Training on Biosafety and Biosecurity for RMTs Analyst, Lab Aide, Encoder and Receptionist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658294"/>
                  </a:ext>
                </a:extLst>
              </a:tr>
              <a:tr h="2399943">
                <a:tc>
                  <a:txBody>
                    <a:bodyPr/>
                    <a:lstStyle/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Rapid Cartridge Based Polymerase Chain Reaction</a:t>
                      </a:r>
                    </a:p>
                    <a:p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Rapid</a:t>
                      </a:r>
                      <a:r>
                        <a:rPr lang="en-US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PCR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Board Certified Clinical</a:t>
                      </a: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Pathologist</a:t>
                      </a: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RMT Analyst per 2 machines</a:t>
                      </a: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Laboratory Aide, </a:t>
                      </a: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Encoder per 4 Machines</a:t>
                      </a:r>
                    </a:p>
                  </a:txBody>
                  <a:tcPr marL="62574" marR="62574" marT="0" marB="0"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Training on Cartridge Based Technology (Ex. </a:t>
                      </a:r>
                      <a:r>
                        <a:rPr lang="en-US" sz="1400" baseline="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GeneXpert</a:t>
                      </a: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System) for Pathologist and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  RMTs Analyst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Training on Biosafety and Biosecurity for all personnel (Biosafety and Biosecurity training of Lab Aide and Encoder maybe in-house)</a:t>
                      </a:r>
                    </a:p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5900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8220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27" y="332508"/>
            <a:ext cx="9850582" cy="595747"/>
          </a:xfrm>
        </p:spPr>
        <p:txBody>
          <a:bodyPr/>
          <a:lstStyle/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Licensing Requirements for rRT PCR &amp; Cartridge Based PCR</a:t>
            </a:r>
            <a:endParaRPr lang="en-US" sz="2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7170920"/>
              </p:ext>
            </p:extLst>
          </p:nvPr>
        </p:nvGraphicFramePr>
        <p:xfrm>
          <a:off x="1103313" y="1163783"/>
          <a:ext cx="9287596" cy="534785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42474">
                  <a:extLst>
                    <a:ext uri="{9D8B030D-6E8A-4147-A177-3AD203B41FA5}">
                      <a16:colId xmlns:a16="http://schemas.microsoft.com/office/drawing/2014/main" val="3292737550"/>
                    </a:ext>
                  </a:extLst>
                </a:gridCol>
                <a:gridCol w="5845122">
                  <a:extLst>
                    <a:ext uri="{9D8B030D-6E8A-4147-A177-3AD203B41FA5}">
                      <a16:colId xmlns:a16="http://schemas.microsoft.com/office/drawing/2014/main" val="2171783978"/>
                    </a:ext>
                  </a:extLst>
                </a:gridCol>
              </a:tblGrid>
              <a:tr h="3923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 FACILITY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348664"/>
                  </a:ext>
                </a:extLst>
              </a:tr>
              <a:tr h="2923706">
                <a:tc>
                  <a:txBody>
                    <a:bodyPr/>
                    <a:lstStyle/>
                    <a:p>
                      <a:pPr algn="l"/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 Time Reverse Transcriptase – Polymerase Chain Reaction</a:t>
                      </a:r>
                    </a:p>
                    <a:p>
                      <a:pPr algn="l"/>
                      <a:endParaRPr lang="en-US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5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rRT</a:t>
                      </a:r>
                      <a:r>
                        <a:rPr lang="en-US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-PCR</a:t>
                      </a:r>
                    </a:p>
                    <a:p>
                      <a:pPr algn="l"/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Specimen Reception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Virus inactivation and nucleic acid extraction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(pre PCR)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Reagent and Storage Handling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PCR and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Clerical Activities</a:t>
                      </a:r>
                    </a:p>
                    <a:p>
                      <a:pPr marL="0" indent="0">
                        <a:buNone/>
                      </a:pPr>
                      <a:endParaRPr lang="en-US" sz="15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Prototype: DOH A.O. 2020-0014-A  Annex D3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DOH A.O. 2020-0014-B Annex D1 Version3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</a:t>
                      </a: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See</a:t>
                      </a: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General Notes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480203"/>
                  </a:ext>
                </a:extLst>
              </a:tr>
              <a:tr h="2031769">
                <a:tc>
                  <a:txBody>
                    <a:bodyPr/>
                    <a:lstStyle/>
                    <a:p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Cartridge Based Polymerase Chain Reaction</a:t>
                      </a:r>
                    </a:p>
                    <a:p>
                      <a:endParaRPr lang="en-US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500" b="1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Specimen Reception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</a:t>
                      </a: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Specimen Processing and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Clerical Activities</a:t>
                      </a:r>
                    </a:p>
                    <a:p>
                      <a:pPr marL="0" indent="0">
                        <a:buNone/>
                      </a:pPr>
                      <a:endParaRPr lang="en-US" sz="15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Prototype: DOH A.O. 2020-0014-A  Annex D4, D6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DOH A.O. 2020-0014-B Annex D8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See</a:t>
                      </a:r>
                      <a:r>
                        <a:rPr lang="en-US" sz="15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General Notes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None/>
                      </a:pP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59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1691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27" y="235528"/>
            <a:ext cx="9850582" cy="692728"/>
          </a:xfrm>
        </p:spPr>
        <p:txBody>
          <a:bodyPr/>
          <a:lstStyle/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Licensing Requirements for rRT PCR &amp; Cartridge Based PCR</a:t>
            </a:r>
            <a:endParaRPr lang="en-US" sz="2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5478711"/>
              </p:ext>
            </p:extLst>
          </p:nvPr>
        </p:nvGraphicFramePr>
        <p:xfrm>
          <a:off x="540327" y="928256"/>
          <a:ext cx="9850582" cy="5663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36431">
                  <a:extLst>
                    <a:ext uri="{9D8B030D-6E8A-4147-A177-3AD203B41FA5}">
                      <a16:colId xmlns:a16="http://schemas.microsoft.com/office/drawing/2014/main" val="3292737550"/>
                    </a:ext>
                  </a:extLst>
                </a:gridCol>
                <a:gridCol w="8214151">
                  <a:extLst>
                    <a:ext uri="{9D8B030D-6E8A-4147-A177-3AD203B41FA5}">
                      <a16:colId xmlns:a16="http://schemas.microsoft.com/office/drawing/2014/main" val="2171783978"/>
                    </a:ext>
                  </a:extLst>
                </a:gridCol>
              </a:tblGrid>
              <a:tr h="3838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EQUIPMENT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348664"/>
                  </a:ext>
                </a:extLst>
              </a:tr>
              <a:tr h="3183991">
                <a:tc>
                  <a:txBody>
                    <a:bodyPr/>
                    <a:lstStyle/>
                    <a:p>
                      <a:pPr algn="l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rRT</a:t>
                      </a:r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-PCR</a:t>
                      </a:r>
                    </a:p>
                    <a:p>
                      <a:pPr algn="l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Specimen Handling &amp; Sample               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Specimen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Receiving Room        Template Adding Room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Prep. Room                                            1. Autoclave                                 1. PCR Hood/Cabinet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Autoclave                                            2. BSC Class II A2                           with dead air box                                       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BSC Class II A2                                  3. Biomedical Ref.                        2. Mini centrifuge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Biomedical Ref. w/ freezer (2)                                                                 3. Vortex Mixer      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Cold rack for PCR Tubes                    Reagent Prep. Room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Heating Block                                      1. Biomedical Ref. w/ freezer + Biomedical Ref.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 Micro centrifuge                                   2. Cold Rack for PCR Tube          Amplification/PCR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 Mini centrifuge                                     3. Micro centrifuge                        Room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 Set of four volume                               4. Mini centrifuge                          1. Mini centrifuge/                               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micropipette w/ rack                             5. Micropipette tips                           plate spinner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 Micropipette tips                                  6. PCR Cabinet Laminar Flow      2. Real Time PCR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 Vortex Mixer                                        7. Vortex Mixer                                  machine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 Computer w/ printer                           8. Set of four volume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                                          micropipette with rack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480203"/>
                  </a:ext>
                </a:extLst>
              </a:tr>
              <a:tr h="1987794">
                <a:tc>
                  <a:txBody>
                    <a:bodyPr/>
                    <a:lstStyle/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8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Cartridge Based PCR</a:t>
                      </a:r>
                    </a:p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Biomedical Ref.</a:t>
                      </a: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specimen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Biomedical Ref for</a:t>
                      </a: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cartridge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BSC Class II A2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Rapid PCR Machine with Kits and Cartridge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59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0539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782" y="1302326"/>
            <a:ext cx="5278582" cy="468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232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0983" y="152400"/>
            <a:ext cx="4835235" cy="62345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STAGE 1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0873" y="997526"/>
            <a:ext cx="6026727" cy="545869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Cartridge Based PCR COVID 19 Testing Lab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Letter of Intent –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doh.covidlab.info@gmail.com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HFSRB will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send a self assessment tool designed by RITM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DOH Assessment Team will review the tool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rRT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-PCR COVID 19 Testing Lab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Letter of Intent –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doh.covidlab.info@gmail.com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DOH will send a self assessment tool designed by RITM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DOH Assessment Team will review the tool </a:t>
            </a:r>
          </a:p>
          <a:p>
            <a:pPr>
              <a:spcBef>
                <a:spcPts val="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 Apply for DOH – PTC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	 DOH HFSRB – Level 2 and Level 3 Hospitals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CHD RLED – Level 1 and Non Hospital Based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Transitory Provision : All PTC applications  - HFSRB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 DOH-License to Operate (DOH-LTO)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Filing of complete application requirements, 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DOH HFSRB – Level 2 and Level 3 Hospitals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CHD RLED – Level 1 and Non Hospital Based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Transitory Provision : All LTO applications  - HFSRB</a:t>
            </a:r>
          </a:p>
          <a:p>
            <a:pPr marL="228600" indent="-228600">
              <a:lnSpc>
                <a:spcPct val="120000"/>
              </a:lnSpc>
              <a:spcBef>
                <a:spcPts val="0"/>
              </a:spcBef>
              <a:buAutoNum type="arabicParenR"/>
            </a:pPr>
            <a:endParaRPr lang="en-US" sz="1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 r="2969"/>
          <a:stretch>
            <a:fillRect/>
          </a:stretch>
        </p:blipFill>
        <p:spPr>
          <a:xfrm>
            <a:off x="277091" y="678873"/>
            <a:ext cx="4530436" cy="5597236"/>
          </a:xfrm>
        </p:spPr>
      </p:pic>
    </p:spTree>
    <p:extLst>
      <p:ext uri="{BB962C8B-B14F-4D97-AF65-F5344CB8AC3E}">
        <p14:creationId xmlns:p14="http://schemas.microsoft.com/office/powerpoint/2010/main" val="2157603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01782" y="609599"/>
            <a:ext cx="10210800" cy="578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Complete documentary requirements shall consist of the following: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 Notarized completely accomplished application form (ANNEX E  DOH A.O. 2020-0014);</a:t>
            </a:r>
          </a:p>
          <a:p>
            <a:pPr marL="342900" indent="-342900">
              <a:spcBef>
                <a:spcPts val="0"/>
              </a:spcBef>
              <a:buAutoNum type="alphaLcPeriod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 A copy of approved DOH-PTC and floor plan;</a:t>
            </a:r>
          </a:p>
          <a:p>
            <a:pPr>
              <a:spcBef>
                <a:spcPts val="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c. Notarized list of personnel, including photocopies of valid PRC identification card, 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valid COVID- 19 proficiency training certificate from RITM, and copy of certificates of   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all necessary trainings; (Annex A DOH A.O. 2020-0014)</a:t>
            </a:r>
          </a:p>
          <a:p>
            <a:pPr>
              <a:spcBef>
                <a:spcPts val="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d. List of equipment with specifications, reagents, and supplies; (Annex B DOH A.O. 2020-0014 ) </a:t>
            </a:r>
          </a:p>
          <a:p>
            <a:pPr>
              <a:spcBef>
                <a:spcPts val="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e. Copy of Certificate of Product Registration (CPR) from Food and Drug Administration for  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all equipment,  reagents and supplies;</a:t>
            </a:r>
          </a:p>
          <a:p>
            <a:pPr>
              <a:spcBef>
                <a:spcPts val="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f. Accomplished Self-Assessment Tool for Licensing a COVID-19 testing laboratory;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Rapid PCR - Annex A2 DOH A.O. 2020-0014-B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rRT-PCR - Annex A1 DOH A.O. 2020-0014-B</a:t>
            </a:r>
          </a:p>
          <a:p>
            <a:pPr>
              <a:spcBef>
                <a:spcPts val="0"/>
              </a:spcBef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g. For renewal, a copy of NEQAS, Certificate of Performance with PASSING results</a:t>
            </a:r>
          </a:p>
        </p:txBody>
      </p:sp>
    </p:spTree>
    <p:extLst>
      <p:ext uri="{BB962C8B-B14F-4D97-AF65-F5344CB8AC3E}">
        <p14:creationId xmlns:p14="http://schemas.microsoft.com/office/powerpoint/2010/main" val="19612387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1728</TotalTime>
  <Words>1069</Words>
  <Application>Microsoft Office PowerPoint</Application>
  <PresentationFormat>Widescreen</PresentationFormat>
  <Paragraphs>214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Bradley Hand ITC</vt:lpstr>
      <vt:lpstr>Calibri</vt:lpstr>
      <vt:lpstr>Century Gothic</vt:lpstr>
      <vt:lpstr>Wingdings</vt:lpstr>
      <vt:lpstr>Wingdings 3</vt:lpstr>
      <vt:lpstr>Ion</vt:lpstr>
      <vt:lpstr>Guidelines in Securing a License to Operate a COVID 19 Testing Laboratory in the Philippines</vt:lpstr>
      <vt:lpstr>PowerPoint Presentation</vt:lpstr>
      <vt:lpstr>Cartridge Based PCR vs rRT-PCR</vt:lpstr>
      <vt:lpstr>Licensing Requirements for rRT PCR &amp; Cartridge Based PCR</vt:lpstr>
      <vt:lpstr>Licensing Requirements for rRT PCR &amp; Cartridge Based PCR</vt:lpstr>
      <vt:lpstr>Licensing Requirements for rRT PCR &amp; Cartridge Based PCR</vt:lpstr>
      <vt:lpstr>PowerPoint Presentation</vt:lpstr>
      <vt:lpstr>STAGE 1</vt:lpstr>
      <vt:lpstr>PowerPoint Presentation</vt:lpstr>
      <vt:lpstr>Stage 2</vt:lpstr>
      <vt:lpstr>STAGE 3</vt:lpstr>
      <vt:lpstr>STAGE 4</vt:lpstr>
      <vt:lpstr>STAGE 5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Guidelines in Securing a License to Operate a COVID 19 Testing Laboratory in the Philippines</dc:title>
  <dc:creator>Maria Leslie P. Apasan</dc:creator>
  <cp:lastModifiedBy>Felinda S. Balazon</cp:lastModifiedBy>
  <cp:revision>79</cp:revision>
  <cp:lastPrinted>2020-10-15T09:08:42Z</cp:lastPrinted>
  <dcterms:created xsi:type="dcterms:W3CDTF">2020-10-14T05:03:34Z</dcterms:created>
  <dcterms:modified xsi:type="dcterms:W3CDTF">2021-06-23T08:48:52Z</dcterms:modified>
</cp:coreProperties>
</file>