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16"/>
  </p:notesMasterIdLst>
  <p:sldIdLst>
    <p:sldId id="264" r:id="rId2"/>
    <p:sldId id="257" r:id="rId3"/>
    <p:sldId id="270" r:id="rId4"/>
    <p:sldId id="258" r:id="rId5"/>
    <p:sldId id="259" r:id="rId6"/>
    <p:sldId id="260" r:id="rId7"/>
    <p:sldId id="261" r:id="rId8"/>
    <p:sldId id="262" r:id="rId9"/>
    <p:sldId id="267" r:id="rId10"/>
    <p:sldId id="266" r:id="rId11"/>
    <p:sldId id="263" r:id="rId12"/>
    <p:sldId id="265" r:id="rId13"/>
    <p:sldId id="269" r:id="rId14"/>
    <p:sldId id="26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C910"/>
    <a:srgbClr val="D9D9D9"/>
    <a:srgbClr val="D3D3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084" autoAdjust="0"/>
    <p:restoredTop sz="93202" autoAdjust="0"/>
  </p:normalViewPr>
  <p:slideViewPr>
    <p:cSldViewPr snapToGrid="0" snapToObjects="1">
      <p:cViewPr varScale="1">
        <p:scale>
          <a:sx n="84" d="100"/>
          <a:sy n="84" d="100"/>
        </p:scale>
        <p:origin x="806" y="67"/>
      </p:cViewPr>
      <p:guideLst/>
    </p:cSldViewPr>
  </p:slideViewPr>
  <p:outlineViewPr>
    <p:cViewPr>
      <p:scale>
        <a:sx n="33" d="100"/>
        <a:sy n="33" d="100"/>
      </p:scale>
      <p:origin x="0" y="0"/>
    </p:cViewPr>
  </p:outlin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H"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2A815A-A0A0-4B58-B774-A70F2CC2EE4B}" type="datetimeFigureOut">
              <a:rPr lang="en-PH" smtClean="0"/>
              <a:t>23/06/2021</a:t>
            </a:fld>
            <a:endParaRPr lang="en-PH"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H"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H"/>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H"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C64584-4F31-4BF3-A253-289BB6D10F2D}" type="slidenum">
              <a:rPr lang="en-PH" smtClean="0"/>
              <a:t>‹#›</a:t>
            </a:fld>
            <a:endParaRPr lang="en-PH" dirty="0"/>
          </a:p>
        </p:txBody>
      </p:sp>
    </p:spTree>
    <p:extLst>
      <p:ext uri="{BB962C8B-B14F-4D97-AF65-F5344CB8AC3E}">
        <p14:creationId xmlns:p14="http://schemas.microsoft.com/office/powerpoint/2010/main" val="25665155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Distribution of Cases by Morbidity Week</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Ventilators</a:t>
            </a:r>
            <a:endParaRPr dirty="0"/>
          </a:p>
          <a:p>
            <a:r>
              <a:rPr b="0" dirty="0"/>
              <a:t>No alt text provided.</a:t>
            </a:r>
            <a:endParaRPr dirty="0"/>
          </a:p>
          <a:p>
            <a:endParaRPr dirty="0"/>
          </a:p>
          <a:p>
            <a:r>
              <a:rPr b="1" dirty="0"/>
              <a:t>TTMFs</a:t>
            </a:r>
            <a:endParaRPr dirty="0"/>
          </a:p>
          <a:p>
            <a:r>
              <a:rPr b="0" dirty="0"/>
              <a:t>No alt text provided.</a:t>
            </a:r>
            <a:endParaRPr dirty="0"/>
          </a:p>
          <a:p>
            <a:endParaRPr dirty="0"/>
          </a:p>
          <a:p>
            <a:r>
              <a:rPr b="1" dirty="0"/>
              <a:t>Non-COVID Wards</a:t>
            </a:r>
            <a:endParaRPr dirty="0"/>
          </a:p>
          <a:p>
            <a:r>
              <a:rPr b="0" dirty="0"/>
              <a:t>No alt text provided.</a:t>
            </a:r>
            <a:endParaRPr dirty="0"/>
          </a:p>
          <a:p>
            <a:endParaRPr dirty="0"/>
          </a:p>
          <a:p>
            <a:r>
              <a:rPr b="1" dirty="0"/>
              <a:t>ICU Wards</a:t>
            </a:r>
            <a:endParaRPr dirty="0"/>
          </a:p>
          <a:p>
            <a:r>
              <a:rPr b="0" dirty="0"/>
              <a:t>No alt text provided.</a:t>
            </a:r>
            <a:endParaRPr dirty="0"/>
          </a:p>
          <a:p>
            <a:endParaRPr dirty="0"/>
          </a:p>
          <a:p>
            <a:r>
              <a:rPr b="1" dirty="0"/>
              <a:t>COVID Wards</a:t>
            </a:r>
            <a:endParaRPr dirty="0"/>
          </a:p>
          <a:p>
            <a:r>
              <a:rPr b="0" dirty="0"/>
              <a:t>No alt text provided.</a:t>
            </a:r>
            <a:endParaRPr dirty="0"/>
          </a:p>
          <a:p>
            <a:endParaRPr dirty="0"/>
          </a:p>
          <a:p>
            <a:r>
              <a:rPr b="1" dirty="0"/>
              <a:t>Isolation Wards</a:t>
            </a:r>
            <a:endParaRPr dirty="0"/>
          </a:p>
          <a:p>
            <a:r>
              <a:rPr b="0" dirty="0"/>
              <a:t>No alt text provided.</a:t>
            </a:r>
            <a:endParaRPr dirty="0"/>
          </a:p>
          <a:p>
            <a:endParaRPr dirty="0"/>
          </a:p>
          <a:p>
            <a:r>
              <a:rPr b="1" dirty="0"/>
              <a:t>Health Facility Utilization (Cumulative, as of 15 May 2021)</a:t>
            </a:r>
            <a:endParaRPr dirty="0"/>
          </a:p>
          <a:p>
            <a:r>
              <a:rPr b="0" dirty="0"/>
              <a:t>No alt text provided.</a:t>
            </a:r>
            <a:endParaRPr dirty="0"/>
          </a:p>
          <a:p>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Distribution of Cases by Morbidity Week</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p:txBody>
      </p:sp>
    </p:spTree>
    <p:extLst>
      <p:ext uri="{BB962C8B-B14F-4D97-AF65-F5344CB8AC3E}">
        <p14:creationId xmlns:p14="http://schemas.microsoft.com/office/powerpoint/2010/main" val="2563716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Severity of Symptoms</a:t>
            </a:r>
            <a:endParaRPr dirty="0"/>
          </a:p>
          <a:p>
            <a:r>
              <a:rPr b="0" dirty="0"/>
              <a:t>No alt text provided.</a:t>
            </a:r>
            <a:endParaRPr dirty="0"/>
          </a:p>
          <a:p>
            <a:endParaRPr dirty="0"/>
          </a:p>
          <a:p>
            <a:r>
              <a:rPr b="1" dirty="0"/>
              <a:t>Isolation/Quarantine Status</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Distribution of Active Cases</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Co-Morbidity Status</a:t>
            </a:r>
            <a:endParaRPr dirty="0"/>
          </a:p>
          <a:p>
            <a:r>
              <a:rPr b="0" dirty="0"/>
              <a:t>No alt text provided.</a:t>
            </a:r>
            <a:endParaRPr dirty="0"/>
          </a:p>
          <a:p>
            <a:endParaRPr dirty="0"/>
          </a:p>
          <a:p>
            <a:r>
              <a:rPr b="1" dirty="0"/>
              <a:t>Age Group &amp; Sex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Distribution of Fatal Cases</a:t>
            </a:r>
            <a:endParaRPr dirty="0"/>
          </a:p>
          <a:p>
            <a:r>
              <a:rPr b="0" dirty="0"/>
              <a:t>No alt text provided.</a:t>
            </a:r>
            <a:endParaRPr dirty="0"/>
          </a:p>
          <a:p>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Clustered Cases (by Barangay)</a:t>
            </a:r>
            <a:endParaRPr dirty="0"/>
          </a:p>
          <a:p>
            <a:r>
              <a:rPr b="0" dirty="0"/>
              <a:t>No alt text provided.</a:t>
            </a:r>
            <a:endParaRPr dirty="0"/>
          </a:p>
          <a:p>
            <a:endParaRPr dirty="0"/>
          </a:p>
          <a:p>
            <a:r>
              <a:rPr b="1" dirty="0"/>
              <a:t>Areas with Clustering of Cases</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Average Daily Attack Rate &amp; 2-Week Growth Rate</a:t>
            </a:r>
            <a:endParaRPr dirty="0"/>
          </a:p>
          <a:p>
            <a:r>
              <a:rPr b="0" dirty="0"/>
              <a:t>No alt text provided.</a:t>
            </a:r>
            <a:endParaRPr dirty="0"/>
          </a:p>
          <a:p>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Total RT-PCR Test Conducted</a:t>
            </a:r>
            <a:endParaRPr dirty="0"/>
          </a:p>
          <a:p>
            <a:r>
              <a:rPr b="0" dirty="0"/>
              <a:t>No alt text provided.</a:t>
            </a:r>
            <a:endParaRPr dirty="0"/>
          </a:p>
          <a:p>
            <a:endParaRPr dirty="0"/>
          </a:p>
          <a:p>
            <a:r>
              <a:rPr b="1" dirty="0"/>
              <a:t>Cumulative Positivity Rate</a:t>
            </a:r>
            <a:endParaRPr dirty="0"/>
          </a:p>
          <a:p>
            <a:r>
              <a:rPr b="0" dirty="0"/>
              <a:t>No alt text provided.</a:t>
            </a:r>
            <a:endParaRPr dirty="0"/>
          </a:p>
          <a:p>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advanceCardE03760C5AB684758B56AA29F9E6C257B</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Ventilators</a:t>
            </a:r>
            <a:endParaRPr dirty="0"/>
          </a:p>
          <a:p>
            <a:r>
              <a:rPr b="0" dirty="0"/>
              <a:t>No alt text provided.</a:t>
            </a:r>
            <a:endParaRPr dirty="0"/>
          </a:p>
          <a:p>
            <a:endParaRPr dirty="0"/>
          </a:p>
          <a:p>
            <a:r>
              <a:rPr b="1" dirty="0"/>
              <a:t>TTMFs</a:t>
            </a:r>
            <a:endParaRPr dirty="0"/>
          </a:p>
          <a:p>
            <a:r>
              <a:rPr b="0" dirty="0"/>
              <a:t>No alt text provided.</a:t>
            </a:r>
            <a:endParaRPr dirty="0"/>
          </a:p>
          <a:p>
            <a:endParaRPr dirty="0"/>
          </a:p>
          <a:p>
            <a:r>
              <a:rPr b="1" dirty="0"/>
              <a:t>Non-COVID Wards</a:t>
            </a:r>
            <a:endParaRPr dirty="0"/>
          </a:p>
          <a:p>
            <a:r>
              <a:rPr b="0" dirty="0"/>
              <a:t>No alt text provided.</a:t>
            </a:r>
            <a:endParaRPr dirty="0"/>
          </a:p>
          <a:p>
            <a:endParaRPr dirty="0"/>
          </a:p>
          <a:p>
            <a:r>
              <a:rPr b="1" dirty="0"/>
              <a:t>ICU Wards</a:t>
            </a:r>
            <a:endParaRPr dirty="0"/>
          </a:p>
          <a:p>
            <a:r>
              <a:rPr b="0" dirty="0"/>
              <a:t>No alt text provided.</a:t>
            </a:r>
            <a:endParaRPr dirty="0"/>
          </a:p>
          <a:p>
            <a:endParaRPr dirty="0"/>
          </a:p>
          <a:p>
            <a:r>
              <a:rPr b="1" dirty="0"/>
              <a:t>COVID Wards</a:t>
            </a:r>
            <a:endParaRPr dirty="0"/>
          </a:p>
          <a:p>
            <a:r>
              <a:rPr b="0" dirty="0"/>
              <a:t>No alt text provided.</a:t>
            </a:r>
            <a:endParaRPr dirty="0"/>
          </a:p>
          <a:p>
            <a:endParaRPr dirty="0"/>
          </a:p>
          <a:p>
            <a:r>
              <a:rPr b="1" dirty="0"/>
              <a:t>Isolation Wards</a:t>
            </a:r>
            <a:endParaRPr dirty="0"/>
          </a:p>
          <a:p>
            <a:r>
              <a:rPr b="0" dirty="0"/>
              <a:t>No alt text provided.</a:t>
            </a:r>
            <a:endParaRPr dirty="0"/>
          </a:p>
          <a:p>
            <a:endParaRPr dirty="0"/>
          </a:p>
          <a:p>
            <a:r>
              <a:rPr b="1" dirty="0"/>
              <a:t>Health Facility Utilization (Cumulative, as of 15 May 2021)</a:t>
            </a:r>
            <a:endParaRPr dirty="0"/>
          </a:p>
          <a:p>
            <a:r>
              <a:rPr b="0" dirty="0"/>
              <a:t>No alt text provided.</a:t>
            </a:r>
            <a:endParaRPr dirty="0"/>
          </a:p>
          <a:p>
            <a:endParaRPr dirty="0"/>
          </a:p>
        </p:txBody>
      </p:sp>
    </p:spTree>
    <p:extLst>
      <p:ext uri="{BB962C8B-B14F-4D97-AF65-F5344CB8AC3E}">
        <p14:creationId xmlns:p14="http://schemas.microsoft.com/office/powerpoint/2010/main" val="118981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Text"/>
          <p:cNvSpPr>
            <a:spLocks noGrp="1"/>
          </p:cNvSpPr>
          <p:nvPr>
            <p:ph type="body" idx="1"/>
          </p:nvPr>
        </p:nvSpPr>
        <p:spPr/>
        <p:txBody>
          <a:bodyPr/>
          <a:lstStyle/>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textbox</a:t>
            </a:r>
            <a:endParaRPr dirty="0"/>
          </a:p>
          <a:p>
            <a:r>
              <a:rPr b="0" dirty="0"/>
              <a:t>No alt text provided.</a:t>
            </a:r>
            <a:endParaRPr dirty="0"/>
          </a:p>
          <a:p>
            <a:endParaRPr dirty="0"/>
          </a:p>
          <a:p>
            <a:r>
              <a:rPr b="1" dirty="0"/>
              <a:t>image</a:t>
            </a:r>
            <a:endParaRPr dirty="0"/>
          </a:p>
          <a:p>
            <a:r>
              <a:rPr b="0" dirty="0"/>
              <a:t>No alt text provided.</a:t>
            </a:r>
            <a:endParaRPr dirty="0"/>
          </a:p>
          <a:p>
            <a:endParaRPr dirty="0"/>
          </a:p>
          <a:p>
            <a:r>
              <a:rPr b="1" dirty="0"/>
              <a:t>shape</a:t>
            </a:r>
            <a:endParaRPr dirty="0"/>
          </a:p>
          <a:p>
            <a:r>
              <a:rPr b="0" dirty="0"/>
              <a:t>No alt text provided.</a:t>
            </a:r>
            <a:endParaRPr dirty="0"/>
          </a:p>
          <a:p>
            <a:endParaRPr dirty="0"/>
          </a:p>
          <a:p>
            <a:r>
              <a:rPr b="1" dirty="0"/>
              <a:t>slicer</a:t>
            </a:r>
            <a:endParaRPr dirty="0"/>
          </a:p>
          <a:p>
            <a:r>
              <a:rPr b="0" dirty="0"/>
              <a:t>No alt text provided.</a:t>
            </a:r>
            <a:endParaRPr dirty="0"/>
          </a:p>
          <a:p>
            <a:endParaRPr dirty="0"/>
          </a:p>
          <a:p>
            <a:r>
              <a:rPr b="1" dirty="0"/>
              <a:t>card</a:t>
            </a:r>
            <a:endParaRPr dirty="0"/>
          </a:p>
          <a:p>
            <a:r>
              <a:rPr b="0" dirty="0"/>
              <a:t>No alt text provided.</a:t>
            </a:r>
            <a:endParaRPr dirty="0"/>
          </a:p>
          <a:p>
            <a:endParaRPr dirty="0"/>
          </a:p>
          <a:p>
            <a:r>
              <a:rPr b="1" dirty="0"/>
              <a:t>Total RT-PCR Test Conducted</a:t>
            </a:r>
            <a:endParaRPr dirty="0"/>
          </a:p>
          <a:p>
            <a:r>
              <a:rPr b="0" dirty="0"/>
              <a:t>No alt text provided.</a:t>
            </a:r>
            <a:endParaRPr dirty="0"/>
          </a:p>
          <a:p>
            <a:endParaRPr dirty="0"/>
          </a:p>
          <a:p>
            <a:r>
              <a:rPr b="1" dirty="0"/>
              <a:t>Cumulative Positivity Rate</a:t>
            </a:r>
            <a:endParaRPr dirty="0"/>
          </a:p>
          <a:p>
            <a:r>
              <a:rPr b="0" dirty="0"/>
              <a:t>No alt text provided.</a:t>
            </a:r>
            <a:endParaRPr dirty="0"/>
          </a:p>
          <a:p>
            <a:endParaRPr dirty="0"/>
          </a:p>
        </p:txBody>
      </p:sp>
    </p:spTree>
    <p:extLst>
      <p:ext uri="{BB962C8B-B14F-4D97-AF65-F5344CB8AC3E}">
        <p14:creationId xmlns:p14="http://schemas.microsoft.com/office/powerpoint/2010/main" val="21675939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www.resu.online/covid19"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www.resu.online/covid19" TargetMode="External"/><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D84EAF1-D52E-4E3C-9E0C-4D18A8BEDAA8}"/>
              </a:ext>
            </a:extLst>
          </p:cNvPr>
          <p:cNvPicPr>
            <a:picLocks noChangeAspect="1"/>
          </p:cNvPicPr>
          <p:nvPr userDrawn="1"/>
        </p:nvPicPr>
        <p:blipFill>
          <a:blip r:embed="rId2"/>
          <a:stretch>
            <a:fillRect/>
          </a:stretch>
        </p:blipFill>
        <p:spPr>
          <a:xfrm>
            <a:off x="0" y="-1"/>
            <a:ext cx="12192000" cy="1902941"/>
          </a:xfrm>
          <a:prstGeom prst="rect">
            <a:avLst/>
          </a:prstGeom>
        </p:spPr>
      </p:pic>
      <p:sp>
        <p:nvSpPr>
          <p:cNvPr id="9" name="TextBox 8">
            <a:extLst>
              <a:ext uri="{FF2B5EF4-FFF2-40B4-BE49-F238E27FC236}">
                <a16:creationId xmlns:a16="http://schemas.microsoft.com/office/drawing/2014/main" id="{BF048D06-FA27-4C4C-A6E4-66DE37E7457C}"/>
              </a:ext>
            </a:extLst>
          </p:cNvPr>
          <p:cNvSpPr txBox="1"/>
          <p:nvPr userDrawn="1"/>
        </p:nvSpPr>
        <p:spPr>
          <a:xfrm>
            <a:off x="3245795" y="3044279"/>
            <a:ext cx="5700409" cy="769441"/>
          </a:xfrm>
          <a:prstGeom prst="rect">
            <a:avLst/>
          </a:prstGeom>
          <a:noFill/>
        </p:spPr>
        <p:txBody>
          <a:bodyPr wrap="square" rtlCol="0">
            <a:spAutoFit/>
          </a:bodyPr>
          <a:lstStyle/>
          <a:p>
            <a:pPr algn="ctr"/>
            <a:r>
              <a:rPr lang="en-PH" sz="1600" dirty="0"/>
              <a:t>For interactive Dashboard/Tracker, please visit:</a:t>
            </a:r>
          </a:p>
          <a:p>
            <a:pPr algn="ctr"/>
            <a:r>
              <a:rPr lang="en-PH" sz="2800" dirty="0">
                <a:solidFill>
                  <a:srgbClr val="C00000"/>
                </a:solidFill>
                <a:hlinkClick r:id="rId3">
                  <a:extLst>
                    <a:ext uri="{A12FA001-AC4F-418D-AE19-62706E023703}">
                      <ahyp:hlinkClr xmlns:ahyp="http://schemas.microsoft.com/office/drawing/2018/hyperlinkcolor" val="tx"/>
                    </a:ext>
                  </a:extLst>
                </a:hlinkClick>
              </a:rPr>
              <a:t>https://www.resu.online/covid19</a:t>
            </a:r>
            <a:endParaRPr lang="en-PH" sz="2000" dirty="0">
              <a:solidFill>
                <a:srgbClr val="C00000"/>
              </a:solidFill>
            </a:endParaRPr>
          </a:p>
        </p:txBody>
      </p:sp>
      <p:pic>
        <p:nvPicPr>
          <p:cNvPr id="3" name="Picture 2">
            <a:extLst>
              <a:ext uri="{FF2B5EF4-FFF2-40B4-BE49-F238E27FC236}">
                <a16:creationId xmlns:a16="http://schemas.microsoft.com/office/drawing/2014/main" id="{99FC641D-BF62-4354-9C2E-BC54DB08736E}"/>
              </a:ext>
            </a:extLst>
          </p:cNvPr>
          <p:cNvPicPr>
            <a:picLocks noChangeAspect="1"/>
          </p:cNvPicPr>
          <p:nvPr userDrawn="1"/>
        </p:nvPicPr>
        <p:blipFill>
          <a:blip r:embed="rId4"/>
          <a:stretch>
            <a:fillRect/>
          </a:stretch>
        </p:blipFill>
        <p:spPr>
          <a:xfrm>
            <a:off x="1677644" y="722811"/>
            <a:ext cx="8919440" cy="1755880"/>
          </a:xfrm>
          <a:prstGeom prst="rect">
            <a:avLst/>
          </a:prstGeom>
        </p:spPr>
      </p:pic>
      <p:sp>
        <p:nvSpPr>
          <p:cNvPr id="6" name="TextBox 5">
            <a:extLst>
              <a:ext uri="{FF2B5EF4-FFF2-40B4-BE49-F238E27FC236}">
                <a16:creationId xmlns:a16="http://schemas.microsoft.com/office/drawing/2014/main" id="{AD90634D-858C-48F7-AC7B-C818A2B95E35}"/>
              </a:ext>
            </a:extLst>
          </p:cNvPr>
          <p:cNvSpPr txBox="1"/>
          <p:nvPr userDrawn="1"/>
        </p:nvSpPr>
        <p:spPr>
          <a:xfrm>
            <a:off x="465907" y="5326023"/>
            <a:ext cx="11342915" cy="1200329"/>
          </a:xfrm>
          <a:prstGeom prst="rect">
            <a:avLst/>
          </a:prstGeom>
          <a:noFill/>
        </p:spPr>
        <p:txBody>
          <a:bodyPr wrap="square">
            <a:spAutoFit/>
          </a:bodyPr>
          <a:lstStyle/>
          <a:p>
            <a:r>
              <a:rPr lang="en-US" sz="1800" b="1" i="0" dirty="0">
                <a:solidFill>
                  <a:srgbClr val="666666"/>
                </a:solidFill>
                <a:effectLst/>
                <a:latin typeface="Segoe UI" panose="020B0502040204020203" pitchFamily="34" charset="0"/>
              </a:rPr>
              <a:t>DISCLAIMER</a:t>
            </a:r>
            <a:r>
              <a:rPr lang="en-US" sz="1800" b="0" i="0" dirty="0">
                <a:solidFill>
                  <a:srgbClr val="666666"/>
                </a:solidFill>
                <a:effectLst/>
                <a:latin typeface="Segoe UI" panose="020B0502040204020203" pitchFamily="34" charset="0"/>
              </a:rPr>
              <a:t>: Collection and reporting of COVID-19 data is a continuing process and errors may occur at any given time. Readers/users of data on this dashboard are advised to verify and/or double check from concerned LGU sources. CHD MIMAROPA/CRE@TE shall not be held responsible for errors, nor liable for damage(s) resulting from the use or sole reliance upon this material.</a:t>
            </a:r>
            <a:endParaRPr lang="en-PH" dirty="0"/>
          </a:p>
        </p:txBody>
      </p:sp>
    </p:spTree>
    <p:extLst>
      <p:ext uri="{BB962C8B-B14F-4D97-AF65-F5344CB8AC3E}">
        <p14:creationId xmlns:p14="http://schemas.microsoft.com/office/powerpoint/2010/main" val="2353934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DA6FFD-340C-4BF2-82C6-0E7EC5F530AF}"/>
              </a:ext>
            </a:extLst>
          </p:cNvPr>
          <p:cNvPicPr>
            <a:picLocks noChangeAspect="1"/>
          </p:cNvPicPr>
          <p:nvPr userDrawn="1"/>
        </p:nvPicPr>
        <p:blipFill>
          <a:blip r:embed="rId2"/>
          <a:stretch>
            <a:fillRect/>
          </a:stretch>
        </p:blipFill>
        <p:spPr>
          <a:xfrm>
            <a:off x="0" y="-1"/>
            <a:ext cx="12192000" cy="1902941"/>
          </a:xfrm>
          <a:prstGeom prst="rect">
            <a:avLst/>
          </a:prstGeom>
        </p:spPr>
      </p:pic>
      <p:sp>
        <p:nvSpPr>
          <p:cNvPr id="9" name="TextBox 8">
            <a:extLst>
              <a:ext uri="{FF2B5EF4-FFF2-40B4-BE49-F238E27FC236}">
                <a16:creationId xmlns:a16="http://schemas.microsoft.com/office/drawing/2014/main" id="{BF048D06-FA27-4C4C-A6E4-66DE37E7457C}"/>
              </a:ext>
            </a:extLst>
          </p:cNvPr>
          <p:cNvSpPr txBox="1"/>
          <p:nvPr userDrawn="1"/>
        </p:nvSpPr>
        <p:spPr>
          <a:xfrm>
            <a:off x="3245795" y="2659559"/>
            <a:ext cx="5700409" cy="769441"/>
          </a:xfrm>
          <a:prstGeom prst="rect">
            <a:avLst/>
          </a:prstGeom>
          <a:noFill/>
        </p:spPr>
        <p:txBody>
          <a:bodyPr wrap="square" rtlCol="0">
            <a:spAutoFit/>
          </a:bodyPr>
          <a:lstStyle/>
          <a:p>
            <a:pPr algn="ctr"/>
            <a:r>
              <a:rPr lang="en-PH" sz="1600" b="1" dirty="0"/>
              <a:t>For more information, please visit:</a:t>
            </a:r>
          </a:p>
          <a:p>
            <a:pPr algn="ctr"/>
            <a:r>
              <a:rPr lang="en-PH" sz="2800" dirty="0">
                <a:solidFill>
                  <a:srgbClr val="C00000"/>
                </a:solidFill>
                <a:hlinkClick r:id="rId3">
                  <a:extLst>
                    <a:ext uri="{A12FA001-AC4F-418D-AE19-62706E023703}">
                      <ahyp:hlinkClr xmlns:ahyp="http://schemas.microsoft.com/office/drawing/2018/hyperlinkcolor" val="tx"/>
                    </a:ext>
                  </a:extLst>
                </a:hlinkClick>
              </a:rPr>
              <a:t>https://www.resu.online/covid19</a:t>
            </a:r>
            <a:endParaRPr lang="en-PH" sz="2000" dirty="0">
              <a:solidFill>
                <a:srgbClr val="C00000"/>
              </a:solidFill>
            </a:endParaRPr>
          </a:p>
        </p:txBody>
      </p:sp>
      <p:pic>
        <p:nvPicPr>
          <p:cNvPr id="3" name="Picture 2">
            <a:extLst>
              <a:ext uri="{FF2B5EF4-FFF2-40B4-BE49-F238E27FC236}">
                <a16:creationId xmlns:a16="http://schemas.microsoft.com/office/drawing/2014/main" id="{99FC641D-BF62-4354-9C2E-BC54DB08736E}"/>
              </a:ext>
            </a:extLst>
          </p:cNvPr>
          <p:cNvPicPr>
            <a:picLocks noChangeAspect="1"/>
          </p:cNvPicPr>
          <p:nvPr userDrawn="1"/>
        </p:nvPicPr>
        <p:blipFill>
          <a:blip r:embed="rId4"/>
          <a:stretch>
            <a:fillRect/>
          </a:stretch>
        </p:blipFill>
        <p:spPr>
          <a:xfrm>
            <a:off x="4614763" y="4804161"/>
            <a:ext cx="2962471" cy="583192"/>
          </a:xfrm>
          <a:prstGeom prst="rect">
            <a:avLst/>
          </a:prstGeom>
        </p:spPr>
      </p:pic>
    </p:spTree>
    <p:extLst>
      <p:ext uri="{BB962C8B-B14F-4D97-AF65-F5344CB8AC3E}">
        <p14:creationId xmlns:p14="http://schemas.microsoft.com/office/powerpoint/2010/main" val="33350174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with Caption">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34965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6309AEF-9698-4367-91FF-518506F9E509}"/>
              </a:ext>
            </a:extLst>
          </p:cNvPr>
          <p:cNvPicPr>
            <a:picLocks noChangeAspect="1"/>
          </p:cNvPicPr>
          <p:nvPr userDrawn="1"/>
        </p:nvPicPr>
        <p:blipFill rotWithShape="1">
          <a:blip r:embed="rId2"/>
          <a:srcRect t="90931" b="3"/>
          <a:stretch/>
        </p:blipFill>
        <p:spPr>
          <a:xfrm>
            <a:off x="88392" y="6236208"/>
            <a:ext cx="12015216" cy="621792"/>
          </a:xfrm>
          <a:prstGeom prst="rect">
            <a:avLst/>
          </a:prstGeom>
        </p:spPr>
      </p:pic>
      <p:sp>
        <p:nvSpPr>
          <p:cNvPr id="4" name="Rectangle 3">
            <a:extLst>
              <a:ext uri="{FF2B5EF4-FFF2-40B4-BE49-F238E27FC236}">
                <a16:creationId xmlns:a16="http://schemas.microsoft.com/office/drawing/2014/main" id="{C73A455D-8C93-40B4-A5F5-C50885730CC3}"/>
              </a:ext>
            </a:extLst>
          </p:cNvPr>
          <p:cNvSpPr/>
          <p:nvPr userDrawn="1"/>
        </p:nvSpPr>
        <p:spPr>
          <a:xfrm>
            <a:off x="10204704" y="64008"/>
            <a:ext cx="1898904" cy="13258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
        <p:nvSpPr>
          <p:cNvPr id="5" name="Rectangle 4">
            <a:extLst>
              <a:ext uri="{FF2B5EF4-FFF2-40B4-BE49-F238E27FC236}">
                <a16:creationId xmlns:a16="http://schemas.microsoft.com/office/drawing/2014/main" id="{98B7AECD-CDFF-418E-8F4E-BB601D4EFBAD}"/>
              </a:ext>
            </a:extLst>
          </p:cNvPr>
          <p:cNvSpPr/>
          <p:nvPr userDrawn="1"/>
        </p:nvSpPr>
        <p:spPr>
          <a:xfrm>
            <a:off x="8119872" y="457200"/>
            <a:ext cx="3983736" cy="7955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dirty="0"/>
          </a:p>
        </p:txBody>
      </p:sp>
    </p:spTree>
    <p:extLst>
      <p:ext uri="{BB962C8B-B14F-4D97-AF65-F5344CB8AC3E}">
        <p14:creationId xmlns:p14="http://schemas.microsoft.com/office/powerpoint/2010/main" val="20934537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B1A0F37-47DF-4CE0-82C0-2424571A2B35}"/>
              </a:ext>
            </a:extLst>
          </p:cNvPr>
          <p:cNvPicPr>
            <a:picLocks noChangeAspect="1"/>
          </p:cNvPicPr>
          <p:nvPr userDrawn="1"/>
        </p:nvPicPr>
        <p:blipFill rotWithShape="1">
          <a:blip r:embed="rId6"/>
          <a:srcRect b="77658"/>
          <a:stretch/>
        </p:blipFill>
        <p:spPr>
          <a:xfrm>
            <a:off x="88392" y="0"/>
            <a:ext cx="12015216" cy="1532238"/>
          </a:xfrm>
          <a:prstGeom prst="rect">
            <a:avLst/>
          </a:prstGeom>
        </p:spPr>
      </p:pic>
    </p:spTree>
    <p:extLst>
      <p:ext uri="{BB962C8B-B14F-4D97-AF65-F5344CB8AC3E}">
        <p14:creationId xmlns:p14="http://schemas.microsoft.com/office/powerpoint/2010/main" val="1942205860"/>
      </p:ext>
    </p:extLst>
  </p:cSld>
  <p:clrMap bg1="lt1" tx1="dk1" bg2="lt2" tx2="dk2" accent1="accent1" accent2="accent2" accent3="accent3" accent4="accent4" accent5="accent5" accent6="accent6" hlink="hlink" folHlink="folHlink"/>
  <p:sldLayoutIdLst>
    <p:sldLayoutId id="2147483675" r:id="rId1"/>
    <p:sldLayoutId id="2147483684" r:id="rId2"/>
    <p:sldLayoutId id="2147483686" r:id="rId3"/>
    <p:sldLayoutId id="214748368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29E4395-A256-499D-93EA-7B873F181D2D}"/>
              </a:ext>
            </a:extLst>
          </p:cNvPr>
          <p:cNvSpPr txBox="1"/>
          <p:nvPr/>
        </p:nvSpPr>
        <p:spPr>
          <a:xfrm>
            <a:off x="3675993" y="3993556"/>
            <a:ext cx="4840014"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Data as of </a:t>
            </a: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June 23, 2021</a:t>
            </a:r>
            <a:endParaRPr kumimoji="0" lang="en-PH"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685601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Positivity Rates</a:t>
            </a:r>
          </a:p>
        </p:txBody>
      </p:sp>
      <p:pic>
        <p:nvPicPr>
          <p:cNvPr id="2" name="Picture 1">
            <a:extLst>
              <a:ext uri="{FF2B5EF4-FFF2-40B4-BE49-F238E27FC236}">
                <a16:creationId xmlns:a16="http://schemas.microsoft.com/office/drawing/2014/main" id="{C9705B70-4A33-4D64-A221-6A6DDEC37FC3}"/>
              </a:ext>
            </a:extLst>
          </p:cNvPr>
          <p:cNvPicPr>
            <a:picLocks noChangeAspect="1"/>
          </p:cNvPicPr>
          <p:nvPr/>
        </p:nvPicPr>
        <p:blipFill rotWithShape="1">
          <a:blip r:embed="rId3"/>
          <a:srcRect t="21982"/>
          <a:stretch/>
        </p:blipFill>
        <p:spPr>
          <a:xfrm>
            <a:off x="88392" y="1507524"/>
            <a:ext cx="12015216" cy="5350476"/>
          </a:xfrm>
          <a:prstGeom prst="rect">
            <a:avLst/>
          </a:prstGeom>
        </p:spPr>
      </p:pic>
    </p:spTree>
    <p:extLst>
      <p:ext uri="{BB962C8B-B14F-4D97-AF65-F5344CB8AC3E}">
        <p14:creationId xmlns:p14="http://schemas.microsoft.com/office/powerpoint/2010/main" val="2351717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Facilities</a:t>
            </a:r>
          </a:p>
        </p:txBody>
      </p:sp>
      <p:pic>
        <p:nvPicPr>
          <p:cNvPr id="2" name="Picture 1">
            <a:extLst>
              <a:ext uri="{FF2B5EF4-FFF2-40B4-BE49-F238E27FC236}">
                <a16:creationId xmlns:a16="http://schemas.microsoft.com/office/drawing/2014/main" id="{52096909-B193-44AA-A746-7979EBE87A17}"/>
              </a:ext>
            </a:extLst>
          </p:cNvPr>
          <p:cNvPicPr>
            <a:picLocks noChangeAspect="1"/>
          </p:cNvPicPr>
          <p:nvPr/>
        </p:nvPicPr>
        <p:blipFill rotWithShape="1">
          <a:blip r:embed="rId3"/>
          <a:srcRect t="22342"/>
          <a:stretch/>
        </p:blipFill>
        <p:spPr>
          <a:xfrm>
            <a:off x="88392" y="1532238"/>
            <a:ext cx="12015216" cy="5325762"/>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1B0798-5D4F-4B2F-9ACD-2C2E7B78AB81}"/>
              </a:ext>
            </a:extLst>
          </p:cNvPr>
          <p:cNvSpPr txBox="1"/>
          <p:nvPr/>
        </p:nvSpPr>
        <p:spPr>
          <a:xfrm>
            <a:off x="193964" y="1704749"/>
            <a:ext cx="11748653" cy="3970318"/>
          </a:xfrm>
          <a:prstGeom prst="rect">
            <a:avLst/>
          </a:prstGeom>
          <a:noFill/>
        </p:spPr>
        <p:txBody>
          <a:bodyPr wrap="square" rtlCol="0">
            <a:spAutoFit/>
          </a:bodyPr>
          <a:lstStyle/>
          <a:p>
            <a:pPr marL="285750" indent="-285750" defTabSz="209550">
              <a:buFont typeface="Arial" panose="020B0604020202020204" pitchFamily="34" charset="0"/>
              <a:buChar char="•"/>
            </a:pPr>
            <a:r>
              <a:rPr lang="en-US" dirty="0"/>
              <a:t>The total reported number of confirmed COVID-19 cases in MIMAROPA Region is slowly but continuously decreasing, except in Marinduque and Romblon based on latest combined ADAR and 2-WGR.</a:t>
            </a:r>
          </a:p>
          <a:p>
            <a:pPr defTabSz="209550"/>
            <a:endParaRPr lang="en-US" dirty="0"/>
          </a:p>
          <a:p>
            <a:pPr marL="285750" indent="-285750" defTabSz="209550">
              <a:buFont typeface="Arial" panose="020B0604020202020204" pitchFamily="34" charset="0"/>
              <a:buChar char="•"/>
            </a:pPr>
            <a:r>
              <a:rPr lang="en-US" dirty="0"/>
              <a:t>Clustering of cases are still high in Oriental and Occidental Mindoro and getting higher in Romblon.</a:t>
            </a:r>
          </a:p>
          <a:p>
            <a:pPr marL="285750" indent="-285750" defTabSz="209550">
              <a:buFont typeface="Arial" panose="020B0604020202020204" pitchFamily="34" charset="0"/>
              <a:buChar char="•"/>
            </a:pPr>
            <a:endParaRPr lang="en-US" dirty="0"/>
          </a:p>
          <a:p>
            <a:pPr marL="285750" indent="-285750" defTabSz="209550">
              <a:buFont typeface="Arial" panose="020B0604020202020204" pitchFamily="34" charset="0"/>
              <a:buChar char="•"/>
            </a:pPr>
            <a:r>
              <a:rPr lang="en-US" dirty="0"/>
              <a:t>Exposure happening at home is still high. Home quarantine remains a concern in terms of community transmission where possible exposure of other household members are happening that likely infect others in the community through face-to-face interactions, going to workplaces, and/or attending ordinary gatherings or events.</a:t>
            </a:r>
          </a:p>
          <a:p>
            <a:pPr marL="285750" indent="-285750" defTabSz="209550">
              <a:buFont typeface="Arial" panose="020B0604020202020204" pitchFamily="34" charset="0"/>
              <a:buChar char="•"/>
            </a:pPr>
            <a:endParaRPr lang="en-US" dirty="0"/>
          </a:p>
          <a:p>
            <a:pPr marL="285750" indent="-285750" defTabSz="209550">
              <a:buFont typeface="Arial" panose="020B0604020202020204" pitchFamily="34" charset="0"/>
              <a:buChar char="•"/>
            </a:pPr>
            <a:r>
              <a:rPr lang="en-US" dirty="0"/>
              <a:t>In terms of Health Care Utilization, occupancy for ICU beds, isolation beds, covid+ beds and TTMFs are low, except in Occidental Mindoro (ICU) and Oriental Mindoro (COVID+ Beds).  Also, there is no ICU beds in Marinduque and Romblon.</a:t>
            </a:r>
          </a:p>
          <a:p>
            <a:pPr marL="285750" indent="-285750" defTabSz="209550">
              <a:buFont typeface="Arial" panose="020B0604020202020204" pitchFamily="34" charset="0"/>
              <a:buChar char="•"/>
            </a:pPr>
            <a:endParaRPr lang="en-US" dirty="0"/>
          </a:p>
          <a:p>
            <a:pPr marL="285750" indent="-285750" defTabSz="209550">
              <a:buFont typeface="Arial" panose="020B0604020202020204" pitchFamily="34" charset="0"/>
              <a:buChar char="•"/>
            </a:pPr>
            <a:r>
              <a:rPr lang="en-US" dirty="0"/>
              <a:t>Regionally, more than half of all the active cases admitted in hospitals are mild and asymptomatic who are competing with resources and attention that are best reserved for moderate, severe and critical COVID-19 cases.</a:t>
            </a:r>
            <a:endParaRPr lang="en-PH" sz="2000" dirty="0"/>
          </a:p>
        </p:txBody>
      </p:sp>
      <p:sp>
        <p:nvSpPr>
          <p:cNvPr id="5" name="Rectangle 4">
            <a:extLst>
              <a:ext uri="{FF2B5EF4-FFF2-40B4-BE49-F238E27FC236}">
                <a16:creationId xmlns:a16="http://schemas.microsoft.com/office/drawing/2014/main" id="{E3613CAC-6FA7-4246-9C19-2C13293EF5AD}"/>
              </a:ext>
            </a:extLst>
          </p:cNvPr>
          <p:cNvSpPr/>
          <p:nvPr/>
        </p:nvSpPr>
        <p:spPr>
          <a:xfrm>
            <a:off x="10206182" y="0"/>
            <a:ext cx="1976582" cy="13485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a:p>
        </p:txBody>
      </p:sp>
      <p:sp>
        <p:nvSpPr>
          <p:cNvPr id="4" name="TextBox 3">
            <a:extLst>
              <a:ext uri="{FF2B5EF4-FFF2-40B4-BE49-F238E27FC236}">
                <a16:creationId xmlns:a16="http://schemas.microsoft.com/office/drawing/2014/main" id="{72E64588-3F27-4060-85BD-2D56F21BB043}"/>
              </a:ext>
            </a:extLst>
          </p:cNvPr>
          <p:cNvSpPr txBox="1"/>
          <p:nvPr/>
        </p:nvSpPr>
        <p:spPr>
          <a:xfrm>
            <a:off x="7943273" y="387806"/>
            <a:ext cx="4110180" cy="830997"/>
          </a:xfrm>
          <a:prstGeom prst="rect">
            <a:avLst/>
          </a:prstGeom>
          <a:solidFill>
            <a:schemeClr val="bg1"/>
          </a:solidFill>
        </p:spPr>
        <p:txBody>
          <a:bodyPr wrap="square">
            <a:spAutoFit/>
          </a:bodyPr>
          <a:lstStyle/>
          <a:p>
            <a:pPr algn="ctr" defTabSz="209550"/>
            <a:r>
              <a:rPr lang="en-US" sz="4800" b="1" dirty="0">
                <a:solidFill>
                  <a:schemeClr val="accent1">
                    <a:lumMod val="75000"/>
                  </a:schemeClr>
                </a:solidFill>
              </a:rPr>
              <a:t>Talking Points</a:t>
            </a:r>
          </a:p>
        </p:txBody>
      </p:sp>
    </p:spTree>
    <p:extLst>
      <p:ext uri="{BB962C8B-B14F-4D97-AF65-F5344CB8AC3E}">
        <p14:creationId xmlns:p14="http://schemas.microsoft.com/office/powerpoint/2010/main" val="1309405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41B0798-5D4F-4B2F-9ACD-2C2E7B78AB81}"/>
              </a:ext>
            </a:extLst>
          </p:cNvPr>
          <p:cNvSpPr txBox="1"/>
          <p:nvPr/>
        </p:nvSpPr>
        <p:spPr>
          <a:xfrm>
            <a:off x="193964" y="1614045"/>
            <a:ext cx="11748653" cy="4585871"/>
          </a:xfrm>
          <a:prstGeom prst="rect">
            <a:avLst/>
          </a:prstGeom>
          <a:noFill/>
        </p:spPr>
        <p:txBody>
          <a:bodyPr wrap="square" rtlCol="0">
            <a:spAutoFit/>
          </a:bodyPr>
          <a:lstStyle/>
          <a:p>
            <a:pPr marL="176213" indent="-176213" defTabSz="209550">
              <a:buFont typeface="Arial" panose="020B0604020202020204" pitchFamily="34" charset="0"/>
              <a:buChar char="•"/>
            </a:pPr>
            <a:r>
              <a:rPr lang="en-US" sz="1600" b="1" dirty="0"/>
              <a:t>Review COVID-19 responses to identify issues and concerns in the implementation of minimum health standards, isolation/quarantine protocols and contact-tracing especially in areas with continuing clustering of cases: </a:t>
            </a:r>
          </a:p>
          <a:p>
            <a:pPr marL="357188" lvl="1" indent="-174625" defTabSz="209550">
              <a:buFont typeface="Arial" panose="020B0604020202020204" pitchFamily="34" charset="0"/>
              <a:buChar char="•"/>
            </a:pPr>
            <a:r>
              <a:rPr lang="en-US" sz="1400" dirty="0"/>
              <a:t>by using locally available surveillance and other community data to assess gaps in implementation on a granular level </a:t>
            </a:r>
          </a:p>
          <a:p>
            <a:pPr marL="357188" lvl="1" indent="-174625" defTabSz="209550">
              <a:buFont typeface="Arial" panose="020B0604020202020204" pitchFamily="34" charset="0"/>
              <a:buChar char="•"/>
            </a:pPr>
            <a:r>
              <a:rPr lang="en-US" sz="1400" dirty="0"/>
              <a:t>by tapping or involving barangay leaders and local organizations to solicit deeper insights affecting community views and participation</a:t>
            </a:r>
          </a:p>
          <a:p>
            <a:pPr marL="357188" lvl="1" indent="-174625" defTabSz="209550">
              <a:buFont typeface="Arial" panose="020B0604020202020204" pitchFamily="34" charset="0"/>
              <a:buChar char="•"/>
            </a:pPr>
            <a:endParaRPr lang="en-US" sz="1400" dirty="0"/>
          </a:p>
          <a:p>
            <a:pPr marL="176213" indent="-176213" defTabSz="209550">
              <a:buFont typeface="Arial" panose="020B0604020202020204" pitchFamily="34" charset="0"/>
              <a:buChar char="•"/>
            </a:pPr>
            <a:r>
              <a:rPr lang="en-US" sz="1600" b="1" dirty="0"/>
              <a:t>Strengthen capacity for timely and quality case-detection, reporting, and utilization of local data for proper and prompt action: </a:t>
            </a:r>
          </a:p>
          <a:p>
            <a:pPr marL="357188" lvl="1" indent="-174625" defTabSz="209550">
              <a:buFont typeface="Arial" panose="020B0604020202020204" pitchFamily="34" charset="0"/>
              <a:buChar char="•"/>
            </a:pPr>
            <a:r>
              <a:rPr lang="en-US" sz="1400" dirty="0"/>
              <a:t>by ensuring enough numbers of trained and active contact-tracers to follow-up/monitor compliance of all close-contacts to isolation/quarantine protocols </a:t>
            </a:r>
          </a:p>
          <a:p>
            <a:pPr marL="357188" lvl="1" indent="-174625" defTabSz="209550">
              <a:buFont typeface="Arial" panose="020B0604020202020204" pitchFamily="34" charset="0"/>
              <a:buChar char="•"/>
            </a:pPr>
            <a:r>
              <a:rPr lang="en-US" sz="1400" dirty="0"/>
              <a:t>by ensuring availability of persons in-charge of specimen/data collection, validation, and reporting of all suspect, probable and confirmed COVID-19 cases</a:t>
            </a:r>
          </a:p>
          <a:p>
            <a:pPr marL="357188" lvl="1" indent="-174625" defTabSz="209550">
              <a:buFont typeface="Arial" panose="020B0604020202020204" pitchFamily="34" charset="0"/>
              <a:buChar char="•"/>
            </a:pPr>
            <a:r>
              <a:rPr lang="en-US" sz="1400" dirty="0"/>
              <a:t>by conducting regular and frequent assessment of COVID-19 situation among local stakeholders using the latest and locally available data</a:t>
            </a:r>
          </a:p>
          <a:p>
            <a:pPr marL="357188" lvl="1" indent="-174625" defTabSz="209550">
              <a:buFont typeface="Arial" panose="020B0604020202020204" pitchFamily="34" charset="0"/>
              <a:buChar char="•"/>
            </a:pPr>
            <a:endParaRPr lang="en-US" sz="1400" dirty="0"/>
          </a:p>
          <a:p>
            <a:pPr marL="176213" indent="-176213" defTabSz="209550">
              <a:buFont typeface="Arial" panose="020B0604020202020204" pitchFamily="34" charset="0"/>
              <a:buChar char="•"/>
            </a:pPr>
            <a:r>
              <a:rPr lang="en-US" sz="1600" b="1" dirty="0"/>
              <a:t>Enforce DOH-recommended isolation and quarantine protocols: </a:t>
            </a:r>
          </a:p>
          <a:p>
            <a:pPr marL="357188" lvl="1" indent="-174625" defTabSz="209550">
              <a:buFont typeface="Arial" panose="020B0604020202020204" pitchFamily="34" charset="0"/>
              <a:buChar char="•"/>
            </a:pPr>
            <a:r>
              <a:rPr lang="en-US" sz="1400" dirty="0"/>
              <a:t>by discouraging home quarantine especially for symptomatic cases to break the continuing transmission</a:t>
            </a:r>
          </a:p>
          <a:p>
            <a:pPr marL="357188" lvl="1" indent="-174625" defTabSz="209550">
              <a:buFont typeface="Arial" panose="020B0604020202020204" pitchFamily="34" charset="0"/>
              <a:buChar char="•"/>
            </a:pPr>
            <a:r>
              <a:rPr lang="en-US" sz="1400" dirty="0"/>
              <a:t>by improving status of quarantine facilities to encourage close-contacts to self-report and participate in the isolation/quarantine protocols</a:t>
            </a:r>
          </a:p>
          <a:p>
            <a:pPr marL="357188" lvl="1" indent="-174625" defTabSz="209550">
              <a:buFont typeface="Arial" panose="020B0604020202020204" pitchFamily="34" charset="0"/>
              <a:buChar char="•"/>
            </a:pPr>
            <a:r>
              <a:rPr lang="en-US" sz="1400" dirty="0"/>
              <a:t>by transferring mild &amp; asymptomatic cases to temporary treatment facilities to properly manage hospital resources (manpower, supplies and logistics)</a:t>
            </a:r>
          </a:p>
          <a:p>
            <a:pPr marL="357188" lvl="1" indent="-174625" defTabSz="209550">
              <a:buFont typeface="Arial" panose="020B0604020202020204" pitchFamily="34" charset="0"/>
              <a:buChar char="•"/>
            </a:pPr>
            <a:endParaRPr lang="en-US" sz="1400" dirty="0"/>
          </a:p>
          <a:p>
            <a:pPr marL="176213" indent="-176213" defTabSz="209550">
              <a:buFont typeface="Arial" panose="020B0604020202020204" pitchFamily="34" charset="0"/>
              <a:buChar char="•"/>
            </a:pPr>
            <a:r>
              <a:rPr lang="en-US" sz="1600" b="1" dirty="0"/>
              <a:t>Adhere to proper use of confirmatory and diagnostic testing as recommended: </a:t>
            </a:r>
          </a:p>
          <a:p>
            <a:pPr marL="357188" lvl="1" indent="-174625" defTabSz="209550">
              <a:buFont typeface="Arial" panose="020B0604020202020204" pitchFamily="34" charset="0"/>
              <a:buChar char="•"/>
            </a:pPr>
            <a:r>
              <a:rPr lang="en-US" sz="1400" dirty="0"/>
              <a:t>by using RT-PCR as much as possible to establish trend of COVID-19 cases using standard, comparable, and reliable data </a:t>
            </a:r>
          </a:p>
          <a:p>
            <a:pPr marL="357188" lvl="1" indent="-174625" defTabSz="209550">
              <a:buFont typeface="Arial" panose="020B0604020202020204" pitchFamily="34" charset="0"/>
              <a:buChar char="•"/>
            </a:pPr>
            <a:r>
              <a:rPr lang="en-US" sz="1400" dirty="0"/>
              <a:t>by strictly monitoring proper-use and reporting of rapid antigen test, reiterating it is not for screening of the general public, but to confirming diagnosis of symptomatic close-contacts, especially in areas with difficult access to RT-PCR or in areas with current outbreak to understand the bigger picture of current COVID-19 situation, implementing proper response, and stopping community transmission.</a:t>
            </a:r>
            <a:endParaRPr lang="en-PH" sz="1400" dirty="0"/>
          </a:p>
        </p:txBody>
      </p:sp>
      <p:sp>
        <p:nvSpPr>
          <p:cNvPr id="4" name="TextBox 3">
            <a:extLst>
              <a:ext uri="{FF2B5EF4-FFF2-40B4-BE49-F238E27FC236}">
                <a16:creationId xmlns:a16="http://schemas.microsoft.com/office/drawing/2014/main" id="{72E64588-3F27-4060-85BD-2D56F21BB043}"/>
              </a:ext>
            </a:extLst>
          </p:cNvPr>
          <p:cNvSpPr txBox="1"/>
          <p:nvPr/>
        </p:nvSpPr>
        <p:spPr>
          <a:xfrm>
            <a:off x="7943273" y="341626"/>
            <a:ext cx="4110180" cy="954107"/>
          </a:xfrm>
          <a:prstGeom prst="rect">
            <a:avLst/>
          </a:prstGeom>
          <a:solidFill>
            <a:schemeClr val="bg1"/>
          </a:solidFill>
        </p:spPr>
        <p:txBody>
          <a:bodyPr wrap="square">
            <a:spAutoFit/>
          </a:bodyPr>
          <a:lstStyle/>
          <a:p>
            <a:pPr algn="ctr" defTabSz="209550"/>
            <a:r>
              <a:rPr lang="en-US" sz="3600" b="1" dirty="0">
                <a:solidFill>
                  <a:schemeClr val="accent1">
                    <a:lumMod val="75000"/>
                  </a:schemeClr>
                </a:solidFill>
              </a:rPr>
              <a:t>Recommendations</a:t>
            </a:r>
          </a:p>
          <a:p>
            <a:pPr algn="ctr" defTabSz="209550"/>
            <a:r>
              <a:rPr lang="en-US" sz="2000" b="1" dirty="0">
                <a:solidFill>
                  <a:schemeClr val="accent1">
                    <a:lumMod val="75000"/>
                  </a:schemeClr>
                </a:solidFill>
              </a:rPr>
              <a:t>For Local Government Units</a:t>
            </a:r>
            <a:endParaRPr lang="en-US" sz="3200" b="1" dirty="0">
              <a:solidFill>
                <a:schemeClr val="accent1">
                  <a:lumMod val="75000"/>
                </a:schemeClr>
              </a:solidFill>
            </a:endParaRPr>
          </a:p>
        </p:txBody>
      </p:sp>
    </p:spTree>
    <p:extLst>
      <p:ext uri="{BB962C8B-B14F-4D97-AF65-F5344CB8AC3E}">
        <p14:creationId xmlns:p14="http://schemas.microsoft.com/office/powerpoint/2010/main" val="34734171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7732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Total Cases</a:t>
            </a:r>
          </a:p>
        </p:txBody>
      </p:sp>
      <p:pic>
        <p:nvPicPr>
          <p:cNvPr id="3" name="Picture 2">
            <a:extLst>
              <a:ext uri="{FF2B5EF4-FFF2-40B4-BE49-F238E27FC236}">
                <a16:creationId xmlns:a16="http://schemas.microsoft.com/office/drawing/2014/main" id="{8EFF8ED5-C03B-4DD4-92A8-220C58B2118E}"/>
              </a:ext>
            </a:extLst>
          </p:cNvPr>
          <p:cNvPicPr>
            <a:picLocks noChangeAspect="1"/>
          </p:cNvPicPr>
          <p:nvPr/>
        </p:nvPicPr>
        <p:blipFill>
          <a:blip r:embed="rId3"/>
          <a:stretch>
            <a:fillRect/>
          </a:stretch>
        </p:blipFill>
        <p:spPr>
          <a:xfrm>
            <a:off x="88392" y="0"/>
            <a:ext cx="12015216" cy="6858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Total Cases</a:t>
            </a:r>
          </a:p>
        </p:txBody>
      </p:sp>
      <p:pic>
        <p:nvPicPr>
          <p:cNvPr id="2" name="Picture 1">
            <a:extLst>
              <a:ext uri="{FF2B5EF4-FFF2-40B4-BE49-F238E27FC236}">
                <a16:creationId xmlns:a16="http://schemas.microsoft.com/office/drawing/2014/main" id="{94CE56CB-91AA-4CAE-A888-F75AD56FFEB3}"/>
              </a:ext>
            </a:extLst>
          </p:cNvPr>
          <p:cNvPicPr>
            <a:picLocks noChangeAspect="1"/>
          </p:cNvPicPr>
          <p:nvPr/>
        </p:nvPicPr>
        <p:blipFill rotWithShape="1">
          <a:blip r:embed="rId3"/>
          <a:srcRect t="22162"/>
          <a:stretch/>
        </p:blipFill>
        <p:spPr>
          <a:xfrm>
            <a:off x="88392" y="1519880"/>
            <a:ext cx="12015216" cy="5338119"/>
          </a:xfrm>
          <a:prstGeom prst="rect">
            <a:avLst/>
          </a:prstGeom>
        </p:spPr>
      </p:pic>
    </p:spTree>
    <p:extLst>
      <p:ext uri="{BB962C8B-B14F-4D97-AF65-F5344CB8AC3E}">
        <p14:creationId xmlns:p14="http://schemas.microsoft.com/office/powerpoint/2010/main" val="42905935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Active Cases</a:t>
            </a:r>
          </a:p>
        </p:txBody>
      </p:sp>
      <p:pic>
        <p:nvPicPr>
          <p:cNvPr id="2" name="Picture 1">
            <a:extLst>
              <a:ext uri="{FF2B5EF4-FFF2-40B4-BE49-F238E27FC236}">
                <a16:creationId xmlns:a16="http://schemas.microsoft.com/office/drawing/2014/main" id="{461A0F55-A618-4302-BCC7-679563589F7D}"/>
              </a:ext>
            </a:extLst>
          </p:cNvPr>
          <p:cNvPicPr>
            <a:picLocks noChangeAspect="1"/>
          </p:cNvPicPr>
          <p:nvPr/>
        </p:nvPicPr>
        <p:blipFill rotWithShape="1">
          <a:blip r:embed="rId3"/>
          <a:srcRect t="22523"/>
          <a:stretch/>
        </p:blipFill>
        <p:spPr>
          <a:xfrm>
            <a:off x="88392" y="1544594"/>
            <a:ext cx="12015216" cy="531340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Deaths</a:t>
            </a:r>
          </a:p>
        </p:txBody>
      </p:sp>
      <p:pic>
        <p:nvPicPr>
          <p:cNvPr id="2" name="Picture 1">
            <a:extLst>
              <a:ext uri="{FF2B5EF4-FFF2-40B4-BE49-F238E27FC236}">
                <a16:creationId xmlns:a16="http://schemas.microsoft.com/office/drawing/2014/main" id="{0CACAC9B-1725-4FAF-9448-51017948CD95}"/>
              </a:ext>
            </a:extLst>
          </p:cNvPr>
          <p:cNvPicPr>
            <a:picLocks noChangeAspect="1"/>
          </p:cNvPicPr>
          <p:nvPr/>
        </p:nvPicPr>
        <p:blipFill rotWithShape="1">
          <a:blip r:embed="rId3"/>
          <a:srcRect t="22703"/>
          <a:stretch/>
        </p:blipFill>
        <p:spPr>
          <a:xfrm>
            <a:off x="88392" y="1556950"/>
            <a:ext cx="12015216" cy="530104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Clustered Cases</a:t>
            </a:r>
          </a:p>
        </p:txBody>
      </p:sp>
      <p:pic>
        <p:nvPicPr>
          <p:cNvPr id="2" name="Picture 1">
            <a:extLst>
              <a:ext uri="{FF2B5EF4-FFF2-40B4-BE49-F238E27FC236}">
                <a16:creationId xmlns:a16="http://schemas.microsoft.com/office/drawing/2014/main" id="{37C509BE-A349-4CAC-B223-C22F3D5BF0AC}"/>
              </a:ext>
            </a:extLst>
          </p:cNvPr>
          <p:cNvPicPr>
            <a:picLocks noChangeAspect="1"/>
          </p:cNvPicPr>
          <p:nvPr/>
        </p:nvPicPr>
        <p:blipFill rotWithShape="1">
          <a:blip r:embed="rId3"/>
          <a:srcRect t="22703"/>
          <a:stretch/>
        </p:blipFill>
        <p:spPr>
          <a:xfrm>
            <a:off x="88392" y="1556950"/>
            <a:ext cx="12015216" cy="5301049"/>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ADAR-2WGR</a:t>
            </a:r>
          </a:p>
        </p:txBody>
      </p:sp>
      <p:pic>
        <p:nvPicPr>
          <p:cNvPr id="2" name="Picture 1">
            <a:extLst>
              <a:ext uri="{FF2B5EF4-FFF2-40B4-BE49-F238E27FC236}">
                <a16:creationId xmlns:a16="http://schemas.microsoft.com/office/drawing/2014/main" id="{72E9F419-09B6-4A2E-9359-1B5AD7C338DB}"/>
              </a:ext>
            </a:extLst>
          </p:cNvPr>
          <p:cNvPicPr>
            <a:picLocks noChangeAspect="1"/>
          </p:cNvPicPr>
          <p:nvPr/>
        </p:nvPicPr>
        <p:blipFill rotWithShape="1">
          <a:blip r:embed="rId3"/>
          <a:srcRect t="22523"/>
          <a:stretch/>
        </p:blipFill>
        <p:spPr>
          <a:xfrm>
            <a:off x="88392" y="1544594"/>
            <a:ext cx="12015216" cy="531340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Positivity Rates</a:t>
            </a:r>
          </a:p>
        </p:txBody>
      </p:sp>
      <p:pic>
        <p:nvPicPr>
          <p:cNvPr id="2" name="Picture 1">
            <a:extLst>
              <a:ext uri="{FF2B5EF4-FFF2-40B4-BE49-F238E27FC236}">
                <a16:creationId xmlns:a16="http://schemas.microsoft.com/office/drawing/2014/main" id="{C0165725-1D2D-4B98-9F3F-04AFDD8F2892}"/>
              </a:ext>
            </a:extLst>
          </p:cNvPr>
          <p:cNvPicPr>
            <a:picLocks noChangeAspect="1"/>
          </p:cNvPicPr>
          <p:nvPr/>
        </p:nvPicPr>
        <p:blipFill rotWithShape="1">
          <a:blip r:embed="rId3"/>
          <a:srcRect t="22523"/>
          <a:stretch/>
        </p:blipFill>
        <p:spPr>
          <a:xfrm>
            <a:off x="88392" y="1544594"/>
            <a:ext cx="12015216" cy="5313405"/>
          </a:xfrm>
          <a:prstGeom prst="rect">
            <a:avLst/>
          </a:prstGeom>
        </p:spPr>
      </p:pic>
      <p:pic>
        <p:nvPicPr>
          <p:cNvPr id="6" name="Picture 5">
            <a:extLst>
              <a:ext uri="{FF2B5EF4-FFF2-40B4-BE49-F238E27FC236}">
                <a16:creationId xmlns:a16="http://schemas.microsoft.com/office/drawing/2014/main" id="{0126A3B1-7F06-4DDF-B5F8-8ECD527932FD}"/>
              </a:ext>
            </a:extLst>
          </p:cNvPr>
          <p:cNvPicPr>
            <a:picLocks noChangeAspect="1"/>
          </p:cNvPicPr>
          <p:nvPr/>
        </p:nvPicPr>
        <p:blipFill>
          <a:blip r:embed="rId4"/>
          <a:stretch>
            <a:fillRect/>
          </a:stretch>
        </p:blipFill>
        <p:spPr>
          <a:xfrm>
            <a:off x="2227103" y="1686764"/>
            <a:ext cx="5322875" cy="92051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hidden="1"/>
          <p:cNvSpPr>
            <a:spLocks noGrp="1"/>
          </p:cNvSpPr>
          <p:nvPr>
            <p:ph type="title" idx="4294967295"/>
          </p:nvPr>
        </p:nvSpPr>
        <p:spPr>
          <a:xfrm>
            <a:off x="0" y="457200"/>
            <a:ext cx="3932238" cy="1600200"/>
          </a:xfrm>
          <a:prstGeom prst="rect">
            <a:avLst/>
          </a:prstGeom>
        </p:spPr>
        <p:txBody>
          <a:bodyPr/>
          <a:lstStyle/>
          <a:p>
            <a:r>
              <a:rPr dirty="0"/>
              <a:t>Facilities</a:t>
            </a:r>
          </a:p>
        </p:txBody>
      </p:sp>
      <p:pic>
        <p:nvPicPr>
          <p:cNvPr id="8" name="Picture 7">
            <a:extLst>
              <a:ext uri="{FF2B5EF4-FFF2-40B4-BE49-F238E27FC236}">
                <a16:creationId xmlns:a16="http://schemas.microsoft.com/office/drawing/2014/main" id="{AD1C8C4B-1F6E-4DD6-B21D-124783CA2771}"/>
              </a:ext>
            </a:extLst>
          </p:cNvPr>
          <p:cNvPicPr>
            <a:picLocks noChangeAspect="1"/>
          </p:cNvPicPr>
          <p:nvPr/>
        </p:nvPicPr>
        <p:blipFill rotWithShape="1">
          <a:blip r:embed="rId3"/>
          <a:srcRect t="90256"/>
          <a:stretch/>
        </p:blipFill>
        <p:spPr>
          <a:xfrm>
            <a:off x="88392" y="6189785"/>
            <a:ext cx="12015216" cy="668214"/>
          </a:xfrm>
          <a:prstGeom prst="rect">
            <a:avLst/>
          </a:prstGeom>
        </p:spPr>
      </p:pic>
      <p:pic>
        <p:nvPicPr>
          <p:cNvPr id="2" name="Picture 1">
            <a:extLst>
              <a:ext uri="{FF2B5EF4-FFF2-40B4-BE49-F238E27FC236}">
                <a16:creationId xmlns:a16="http://schemas.microsoft.com/office/drawing/2014/main" id="{BC81A454-AD0F-449F-88D8-ED603B22BBF7}"/>
              </a:ext>
            </a:extLst>
          </p:cNvPr>
          <p:cNvPicPr>
            <a:picLocks noChangeAspect="1"/>
          </p:cNvPicPr>
          <p:nvPr/>
        </p:nvPicPr>
        <p:blipFill rotWithShape="1">
          <a:blip r:embed="rId4"/>
          <a:srcRect t="22162"/>
          <a:stretch/>
        </p:blipFill>
        <p:spPr>
          <a:xfrm>
            <a:off x="88392" y="1519880"/>
            <a:ext cx="12015216" cy="5338119"/>
          </a:xfrm>
          <a:prstGeom prst="rect">
            <a:avLst/>
          </a:prstGeom>
        </p:spPr>
      </p:pic>
    </p:spTree>
    <p:extLst>
      <p:ext uri="{BB962C8B-B14F-4D97-AF65-F5344CB8AC3E}">
        <p14:creationId xmlns:p14="http://schemas.microsoft.com/office/powerpoint/2010/main" val="26027663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464</TotalTime>
  <Words>1609</Words>
  <Application>Microsoft Office PowerPoint</Application>
  <PresentationFormat>Widescreen</PresentationFormat>
  <Paragraphs>531</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Segoe UI</vt:lpstr>
      <vt:lpstr>Office Theme</vt:lpstr>
      <vt:lpstr>PowerPoint Presentation</vt:lpstr>
      <vt:lpstr>Total Cases</vt:lpstr>
      <vt:lpstr>Total Cases</vt:lpstr>
      <vt:lpstr>Active Cases</vt:lpstr>
      <vt:lpstr>Deaths</vt:lpstr>
      <vt:lpstr>Clustered Cases</vt:lpstr>
      <vt:lpstr>ADAR-2WGR</vt:lpstr>
      <vt:lpstr>Positivity Rates</vt:lpstr>
      <vt:lpstr>Facilities</vt:lpstr>
      <vt:lpstr>Positivity Rates</vt:lpstr>
      <vt:lpstr>Facilities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Power BI</dc:creator>
  <cp:lastModifiedBy>Noel Orosco</cp:lastModifiedBy>
  <cp:revision>50</cp:revision>
  <dcterms:created xsi:type="dcterms:W3CDTF">2016-09-04T11:54:55Z</dcterms:created>
  <dcterms:modified xsi:type="dcterms:W3CDTF">2021-06-23T15:42:54Z</dcterms:modified>
</cp:coreProperties>
</file>