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1813561"/>
          </a:xfrm>
        </p:spPr>
        <p:txBody>
          <a:bodyPr/>
          <a:lstStyle/>
          <a:p>
            <a:r>
              <a:rPr lang="en-US" b="1" dirty="0" smtClean="0"/>
              <a:t>PUERTO PRINCESA CITY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0527" y="2682240"/>
            <a:ext cx="9945188" cy="3500846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QUARANTINE UPDATE AS OF JUNE 22, 2021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									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																</a:t>
            </a:r>
            <a:r>
              <a:rPr lang="en-US" dirty="0" err="1" smtClean="0"/>
              <a:t>toto</a:t>
            </a:r>
            <a:r>
              <a:rPr lang="en-US" dirty="0" smtClean="0"/>
              <a:t> </a:t>
            </a:r>
            <a:r>
              <a:rPr lang="en-US" dirty="0" err="1" smtClean="0"/>
              <a:t>alvior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3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759374"/>
              </p:ext>
            </p:extLst>
          </p:nvPr>
        </p:nvGraphicFramePr>
        <p:xfrm>
          <a:off x="1132115" y="719666"/>
          <a:ext cx="9257212" cy="2554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7156">
                  <a:extLst>
                    <a:ext uri="{9D8B030D-6E8A-4147-A177-3AD203B41FA5}">
                      <a16:colId xmlns:a16="http://schemas.microsoft.com/office/drawing/2014/main" val="1737468858"/>
                    </a:ext>
                  </a:extLst>
                </a:gridCol>
                <a:gridCol w="2020056">
                  <a:extLst>
                    <a:ext uri="{9D8B030D-6E8A-4147-A177-3AD203B41FA5}">
                      <a16:colId xmlns:a16="http://schemas.microsoft.com/office/drawing/2014/main" val="2623419235"/>
                    </a:ext>
                  </a:extLst>
                </a:gridCol>
              </a:tblGrid>
              <a:tr h="98755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QUARANTINE</a:t>
                      </a:r>
                      <a:r>
                        <a:rPr lang="en-US" sz="2800" baseline="0" dirty="0" smtClean="0"/>
                        <a:t> STATUS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MECQ</a:t>
                      </a:r>
                    </a:p>
                    <a:p>
                      <a:pPr algn="ctr"/>
                      <a:r>
                        <a:rPr lang="en-US" sz="1400" b="0" dirty="0" smtClean="0"/>
                        <a:t>(Until</a:t>
                      </a:r>
                      <a:r>
                        <a:rPr lang="en-US" sz="1400" b="0" baseline="0" dirty="0" smtClean="0"/>
                        <a:t> June 30)</a:t>
                      </a:r>
                      <a:endParaRPr lang="en-US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7569705"/>
                  </a:ext>
                </a:extLst>
              </a:tr>
              <a:tr h="52240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</a:t>
                      </a:r>
                      <a:r>
                        <a:rPr lang="en-US" sz="2400" baseline="0" dirty="0" smtClean="0"/>
                        <a:t> ACTIVE COVID 19 CASES (as of June 22)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760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579987"/>
                  </a:ext>
                </a:extLst>
              </a:tr>
              <a:tr h="52240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</a:t>
                      </a:r>
                      <a:r>
                        <a:rPr lang="en-US" sz="2400" baseline="0" dirty="0" smtClean="0"/>
                        <a:t> RECOVERED – June 22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88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503415"/>
                  </a:ext>
                </a:extLst>
              </a:tr>
              <a:tr h="52240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 DEATH  - June 22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33558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542070"/>
              </p:ext>
            </p:extLst>
          </p:nvPr>
        </p:nvGraphicFramePr>
        <p:xfrm>
          <a:off x="1132115" y="3657601"/>
          <a:ext cx="9257212" cy="2262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8787">
                  <a:extLst>
                    <a:ext uri="{9D8B030D-6E8A-4147-A177-3AD203B41FA5}">
                      <a16:colId xmlns:a16="http://schemas.microsoft.com/office/drawing/2014/main" val="3157436147"/>
                    </a:ext>
                  </a:extLst>
                </a:gridCol>
                <a:gridCol w="2218425">
                  <a:extLst>
                    <a:ext uri="{9D8B030D-6E8A-4147-A177-3AD203B41FA5}">
                      <a16:colId xmlns:a16="http://schemas.microsoft.com/office/drawing/2014/main" val="1370125427"/>
                    </a:ext>
                  </a:extLst>
                </a:gridCol>
              </a:tblGrid>
              <a:tr h="810717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CUMULATIVE</a:t>
                      </a:r>
                      <a:r>
                        <a:rPr lang="en-US" sz="2800" baseline="0" dirty="0" smtClean="0"/>
                        <a:t> CASES YEAR 2020 – JUNE 2021</a:t>
                      </a:r>
                      <a:endParaRPr lang="en-US" sz="2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7765266"/>
                  </a:ext>
                </a:extLst>
              </a:tr>
              <a:tr h="48377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 CONFIRMED CASES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6,467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473290"/>
                  </a:ext>
                </a:extLst>
              </a:tr>
              <a:tr h="48377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 RECOVERED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5,552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7099733"/>
                  </a:ext>
                </a:extLst>
              </a:tr>
              <a:tr h="48377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 DEATH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155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6847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6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819465"/>
              </p:ext>
            </p:extLst>
          </p:nvPr>
        </p:nvGraphicFramePr>
        <p:xfrm>
          <a:off x="853436" y="406158"/>
          <a:ext cx="10310951" cy="2990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7111">
                  <a:extLst>
                    <a:ext uri="{9D8B030D-6E8A-4147-A177-3AD203B41FA5}">
                      <a16:colId xmlns:a16="http://schemas.microsoft.com/office/drawing/2014/main" val="2516407883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88696265"/>
                    </a:ext>
                  </a:extLst>
                </a:gridCol>
                <a:gridCol w="1184365">
                  <a:extLst>
                    <a:ext uri="{9D8B030D-6E8A-4147-A177-3AD203B41FA5}">
                      <a16:colId xmlns:a16="http://schemas.microsoft.com/office/drawing/2014/main" val="3210860082"/>
                    </a:ext>
                  </a:extLst>
                </a:gridCol>
                <a:gridCol w="1267719">
                  <a:extLst>
                    <a:ext uri="{9D8B030D-6E8A-4147-A177-3AD203B41FA5}">
                      <a16:colId xmlns:a16="http://schemas.microsoft.com/office/drawing/2014/main" val="2501899081"/>
                    </a:ext>
                  </a:extLst>
                </a:gridCol>
                <a:gridCol w="1571276">
                  <a:extLst>
                    <a:ext uri="{9D8B030D-6E8A-4147-A177-3AD203B41FA5}">
                      <a16:colId xmlns:a16="http://schemas.microsoft.com/office/drawing/2014/main" val="3628226686"/>
                    </a:ext>
                  </a:extLst>
                </a:gridCol>
                <a:gridCol w="1374710">
                  <a:extLst>
                    <a:ext uri="{9D8B030D-6E8A-4147-A177-3AD203B41FA5}">
                      <a16:colId xmlns:a16="http://schemas.microsoft.com/office/drawing/2014/main" val="396594538"/>
                    </a:ext>
                  </a:extLst>
                </a:gridCol>
                <a:gridCol w="1472993">
                  <a:extLst>
                    <a:ext uri="{9D8B030D-6E8A-4147-A177-3AD203B41FA5}">
                      <a16:colId xmlns:a16="http://schemas.microsoft.com/office/drawing/2014/main" val="61081573"/>
                    </a:ext>
                  </a:extLst>
                </a:gridCol>
              </a:tblGrid>
              <a:tr h="67370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Facility</a:t>
                      </a:r>
                      <a:r>
                        <a:rPr lang="en-US" sz="1600" baseline="0" dirty="0" smtClean="0"/>
                        <a:t> / Hospital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ICU BED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ISO BED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TTMF Beds Available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Covid</a:t>
                      </a:r>
                      <a:r>
                        <a:rPr lang="en-US" sz="1600" dirty="0" smtClean="0"/>
                        <a:t> + Beds Available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Admitted</a:t>
                      </a:r>
                    </a:p>
                    <a:p>
                      <a:pPr algn="ctr"/>
                      <a:r>
                        <a:rPr lang="en-US" sz="1400" dirty="0" smtClean="0"/>
                        <a:t>(being used)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Occupancy Rate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46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PPC-IMT (7)FACILITIES</a:t>
                      </a:r>
                    </a:p>
                    <a:p>
                      <a:r>
                        <a:rPr lang="en-US" sz="1600" dirty="0" smtClean="0"/>
                        <a:t>(Mild</a:t>
                      </a:r>
                      <a:r>
                        <a:rPr lang="en-US" sz="1600" baseline="0" dirty="0" smtClean="0"/>
                        <a:t> – Moderate)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109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603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421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291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41%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573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COOP</a:t>
                      </a:r>
                      <a:r>
                        <a:rPr lang="en-US" sz="1600" b="1" baseline="0" dirty="0" smtClean="0"/>
                        <a:t> HOSPITAL</a:t>
                      </a:r>
                    </a:p>
                    <a:p>
                      <a:r>
                        <a:rPr lang="en-US" sz="1600" baseline="0" dirty="0" smtClean="0"/>
                        <a:t>(Moderate – Severe)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17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16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94%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493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OSPITAL NG PALAWAN</a:t>
                      </a:r>
                    </a:p>
                    <a:p>
                      <a:r>
                        <a:rPr lang="en-US" sz="1600" dirty="0" smtClean="0"/>
                        <a:t>(Moderate – Severe)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9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52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8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53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86%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539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ADVENTIST HOSPITAL</a:t>
                      </a:r>
                    </a:p>
                    <a:p>
                      <a:r>
                        <a:rPr lang="en-US" sz="1600" dirty="0" smtClean="0"/>
                        <a:t>(Moderate – Severe)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7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7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100%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8584397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003573"/>
              </p:ext>
            </p:extLst>
          </p:nvPr>
        </p:nvGraphicFramePr>
        <p:xfrm>
          <a:off x="853435" y="3683726"/>
          <a:ext cx="10310952" cy="2582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30">
                  <a:extLst>
                    <a:ext uri="{9D8B030D-6E8A-4147-A177-3AD203B41FA5}">
                      <a16:colId xmlns:a16="http://schemas.microsoft.com/office/drawing/2014/main" val="12021916"/>
                    </a:ext>
                  </a:extLst>
                </a:gridCol>
                <a:gridCol w="2386146">
                  <a:extLst>
                    <a:ext uri="{9D8B030D-6E8A-4147-A177-3AD203B41FA5}">
                      <a16:colId xmlns:a16="http://schemas.microsoft.com/office/drawing/2014/main" val="2843573822"/>
                    </a:ext>
                  </a:extLst>
                </a:gridCol>
                <a:gridCol w="2577738">
                  <a:extLst>
                    <a:ext uri="{9D8B030D-6E8A-4147-A177-3AD203B41FA5}">
                      <a16:colId xmlns:a16="http://schemas.microsoft.com/office/drawing/2014/main" val="3603200904"/>
                    </a:ext>
                  </a:extLst>
                </a:gridCol>
                <a:gridCol w="2577738">
                  <a:extLst>
                    <a:ext uri="{9D8B030D-6E8A-4147-A177-3AD203B41FA5}">
                      <a16:colId xmlns:a16="http://schemas.microsoft.com/office/drawing/2014/main" val="3291352210"/>
                    </a:ext>
                  </a:extLst>
                </a:gridCol>
              </a:tblGrid>
              <a:tr h="6618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Facility / Hospital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Ventilators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Ventilators</a:t>
                      </a:r>
                      <a:r>
                        <a:rPr lang="en-US" baseline="0" dirty="0" smtClean="0"/>
                        <a:t> being Used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Utilization Rate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384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COOP</a:t>
                      </a:r>
                      <a:r>
                        <a:rPr lang="en-US" b="1" baseline="0" dirty="0" smtClean="0"/>
                        <a:t> Hospital</a:t>
                      </a:r>
                    </a:p>
                    <a:p>
                      <a:pPr algn="ctr"/>
                      <a:r>
                        <a:rPr lang="en-US" baseline="0" dirty="0" smtClean="0"/>
                        <a:t>(Moderate – Severe)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0%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830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OSPITAL NG PALAWAN</a:t>
                      </a:r>
                    </a:p>
                    <a:p>
                      <a:pPr algn="ctr"/>
                      <a:r>
                        <a:rPr lang="en-US" dirty="0" smtClean="0"/>
                        <a:t>(Moderate – Severe)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9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6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67%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826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ADVENTIST</a:t>
                      </a:r>
                      <a:r>
                        <a:rPr lang="en-US" b="1" baseline="0" dirty="0" smtClean="0"/>
                        <a:t> Hospital</a:t>
                      </a:r>
                    </a:p>
                    <a:p>
                      <a:pPr algn="ctr"/>
                      <a:r>
                        <a:rPr lang="en-US" baseline="0" dirty="0" smtClean="0"/>
                        <a:t>(Moderate – Severe)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3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3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100%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058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05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929733"/>
              </p:ext>
            </p:extLst>
          </p:nvPr>
        </p:nvGraphicFramePr>
        <p:xfrm>
          <a:off x="783762" y="1242178"/>
          <a:ext cx="10720255" cy="4479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8181">
                  <a:extLst>
                    <a:ext uri="{9D8B030D-6E8A-4147-A177-3AD203B41FA5}">
                      <a16:colId xmlns:a16="http://schemas.microsoft.com/office/drawing/2014/main" val="1980381374"/>
                    </a:ext>
                  </a:extLst>
                </a:gridCol>
                <a:gridCol w="1364749">
                  <a:extLst>
                    <a:ext uri="{9D8B030D-6E8A-4147-A177-3AD203B41FA5}">
                      <a16:colId xmlns:a16="http://schemas.microsoft.com/office/drawing/2014/main" val="1541834475"/>
                    </a:ext>
                  </a:extLst>
                </a:gridCol>
                <a:gridCol w="1531465">
                  <a:extLst>
                    <a:ext uri="{9D8B030D-6E8A-4147-A177-3AD203B41FA5}">
                      <a16:colId xmlns:a16="http://schemas.microsoft.com/office/drawing/2014/main" val="184477409"/>
                    </a:ext>
                  </a:extLst>
                </a:gridCol>
                <a:gridCol w="1531465">
                  <a:extLst>
                    <a:ext uri="{9D8B030D-6E8A-4147-A177-3AD203B41FA5}">
                      <a16:colId xmlns:a16="http://schemas.microsoft.com/office/drawing/2014/main" val="1328796837"/>
                    </a:ext>
                  </a:extLst>
                </a:gridCol>
                <a:gridCol w="1531465">
                  <a:extLst>
                    <a:ext uri="{9D8B030D-6E8A-4147-A177-3AD203B41FA5}">
                      <a16:colId xmlns:a16="http://schemas.microsoft.com/office/drawing/2014/main" val="3476178251"/>
                    </a:ext>
                  </a:extLst>
                </a:gridCol>
                <a:gridCol w="1531465">
                  <a:extLst>
                    <a:ext uri="{9D8B030D-6E8A-4147-A177-3AD203B41FA5}">
                      <a16:colId xmlns:a16="http://schemas.microsoft.com/office/drawing/2014/main" val="2720058330"/>
                    </a:ext>
                  </a:extLst>
                </a:gridCol>
                <a:gridCol w="1531465">
                  <a:extLst>
                    <a:ext uri="{9D8B030D-6E8A-4147-A177-3AD203B41FA5}">
                      <a16:colId xmlns:a16="http://schemas.microsoft.com/office/drawing/2014/main" val="2526312618"/>
                    </a:ext>
                  </a:extLst>
                </a:gridCol>
              </a:tblGrid>
              <a:tr h="55991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MONTH</a:t>
                      </a:r>
                    </a:p>
                    <a:p>
                      <a:pPr algn="ctr"/>
                      <a:r>
                        <a:rPr lang="en-US" dirty="0" smtClean="0"/>
                        <a:t>Y 2021</a:t>
                      </a:r>
                      <a:endParaRPr lang="en-US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TESTED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POSITIVITY %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198960"/>
                  </a:ext>
                </a:extLst>
              </a:tr>
              <a:tr h="5599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LSI</a:t>
                      </a:r>
                      <a:endParaRPr lang="en-US" b="1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ROF</a:t>
                      </a:r>
                      <a:endParaRPr lang="en-US" b="1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APOR</a:t>
                      </a:r>
                      <a:endParaRPr lang="en-US" b="1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LSI%</a:t>
                      </a:r>
                      <a:endParaRPr lang="en-US" b="1" dirty="0"/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ROF%</a:t>
                      </a:r>
                      <a:endParaRPr lang="en-US" b="1" dirty="0"/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APOR%</a:t>
                      </a:r>
                      <a:endParaRPr lang="en-US" b="1" dirty="0"/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814569"/>
                  </a:ext>
                </a:extLst>
              </a:tr>
              <a:tr h="55991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JANUARY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356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76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476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1% (4)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522418"/>
                  </a:ext>
                </a:extLst>
              </a:tr>
              <a:tr h="55991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FEBRUARY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364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73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550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1% (4)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1% (6)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354920"/>
                  </a:ext>
                </a:extLst>
              </a:tr>
              <a:tr h="55991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MARCH</a:t>
                      </a:r>
                      <a:endParaRPr lang="en-US" sz="24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18</a:t>
                      </a:r>
                      <a:endParaRPr lang="en-US" sz="24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34</a:t>
                      </a:r>
                      <a:endParaRPr lang="en-US" sz="24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1,058</a:t>
                      </a:r>
                      <a:endParaRPr lang="en-US" sz="24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28% (5)</a:t>
                      </a:r>
                      <a:endParaRPr lang="en-US" sz="24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3% (1)</a:t>
                      </a:r>
                      <a:endParaRPr lang="en-US" sz="24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1% (11)</a:t>
                      </a:r>
                      <a:endParaRPr lang="en-US" sz="24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612608"/>
                  </a:ext>
                </a:extLst>
              </a:tr>
              <a:tr h="55991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APRIL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282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95445"/>
                  </a:ext>
                </a:extLst>
              </a:tr>
              <a:tr h="55991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MAY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66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186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2% (4)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946269"/>
                  </a:ext>
                </a:extLst>
              </a:tr>
              <a:tr h="55991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JUNE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255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7% (18)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62847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83762" y="557349"/>
            <a:ext cx="10720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POSITIVITY RATE OF TAVELLERS ARRIVED IN PUERTO PRINCESA CITY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4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275" y="156754"/>
            <a:ext cx="10398034" cy="631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8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675" y="566057"/>
            <a:ext cx="11564982" cy="526297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3200" b="1" dirty="0" smtClean="0">
                <a:solidFill>
                  <a:srgbClr val="FFC000"/>
                </a:solidFill>
              </a:rPr>
              <a:t>  OTHER UPDATES:</a:t>
            </a:r>
          </a:p>
          <a:p>
            <a:endParaRPr lang="en-US" dirty="0"/>
          </a:p>
          <a:p>
            <a:r>
              <a:rPr lang="en-US" dirty="0" smtClean="0"/>
              <a:t>	&gt;	</a:t>
            </a:r>
            <a:r>
              <a:rPr lang="en-US" sz="2400" dirty="0" smtClean="0"/>
              <a:t>TRAVEL BAN UNTIL JUNE 30</a:t>
            </a:r>
          </a:p>
          <a:p>
            <a:endParaRPr lang="en-US" sz="2400" dirty="0"/>
          </a:p>
          <a:p>
            <a:r>
              <a:rPr lang="en-US" sz="2400" dirty="0" smtClean="0"/>
              <a:t>	&gt;	ALLOWED DINE-IN UP TO 10% </a:t>
            </a:r>
            <a:r>
              <a:rPr lang="en-US" sz="2400" dirty="0" smtClean="0"/>
              <a:t>AND 50% IF AL FRESCO FOR ESTAURANTS</a:t>
            </a:r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	(Provided that all guest will register via STAY SAFE)</a:t>
            </a:r>
          </a:p>
          <a:p>
            <a:endParaRPr lang="en-US" sz="2400" dirty="0"/>
          </a:p>
          <a:p>
            <a:r>
              <a:rPr lang="en-US" sz="2400" dirty="0"/>
              <a:t>	</a:t>
            </a:r>
            <a:r>
              <a:rPr lang="en-US" sz="2400" dirty="0" smtClean="0"/>
              <a:t>&gt;	NO REQUIREMENTS NEED FOR THOSE TRAVELLERS FROM OTHER 		  </a:t>
            </a:r>
            <a:r>
              <a:rPr lang="en-US" sz="2400" dirty="0" smtClean="0"/>
              <a:t>		MUNICIPALITIES </a:t>
            </a:r>
            <a:r>
              <a:rPr lang="en-US" sz="2400" dirty="0" smtClean="0"/>
              <a:t>OF PALAWAN GOING TO PUERTO PRINCESA</a:t>
            </a:r>
          </a:p>
          <a:p>
            <a:r>
              <a:rPr lang="en-US" sz="2400" dirty="0"/>
              <a:t>	</a:t>
            </a:r>
          </a:p>
          <a:p>
            <a:r>
              <a:rPr lang="en-US" sz="2400" dirty="0" smtClean="0"/>
              <a:t>	&gt; 	MOLECULAR LABORATORY – For final/Actual inspection of DOH 		</a:t>
            </a:r>
            <a:r>
              <a:rPr lang="en-US" sz="2400" dirty="0" smtClean="0"/>
              <a:t>		</a:t>
            </a:r>
            <a:r>
              <a:rPr lang="en-US" sz="2400" dirty="0"/>
              <a:t> </a:t>
            </a:r>
            <a:r>
              <a:rPr lang="en-US" sz="2400" dirty="0" smtClean="0"/>
              <a:t>on June 23 </a:t>
            </a:r>
            <a:r>
              <a:rPr lang="en-US" sz="2400" smtClean="0"/>
              <a:t>and conduct proficiency </a:t>
            </a:r>
            <a:r>
              <a:rPr lang="en-US" sz="2400" dirty="0" smtClean="0"/>
              <a:t>test. </a:t>
            </a:r>
            <a:endParaRPr lang="en-US" dirty="0"/>
          </a:p>
          <a:p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2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0160" y="1524000"/>
            <a:ext cx="9344298" cy="2308324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rgbClr val="002060"/>
              </a:solidFill>
            </a:endParaRPr>
          </a:p>
          <a:p>
            <a:pPr algn="ctr"/>
            <a:r>
              <a:rPr lang="en-US" sz="8000" b="1" dirty="0" smtClean="0">
                <a:solidFill>
                  <a:srgbClr val="002060"/>
                </a:solidFill>
              </a:rPr>
              <a:t>END !!!</a:t>
            </a:r>
            <a:endParaRPr lang="en-US" sz="6000" dirty="0" smtClean="0"/>
          </a:p>
          <a:p>
            <a:endParaRPr lang="en-US" dirty="0"/>
          </a:p>
          <a:p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64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166</TotalTime>
  <Words>288</Words>
  <Application>Microsoft Office PowerPoint</Application>
  <PresentationFormat>Widescreen</PresentationFormat>
  <Paragraphs>153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Century Gothic</vt:lpstr>
      <vt:lpstr>Wingdings 3</vt:lpstr>
      <vt:lpstr>Slice</vt:lpstr>
      <vt:lpstr>PUERTO PRINCESA CITY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PUERTO PRINCESA CITY</dc:title>
  <dc:creator>Windows User</dc:creator>
  <cp:lastModifiedBy>Windows User</cp:lastModifiedBy>
  <cp:revision>26</cp:revision>
  <dcterms:created xsi:type="dcterms:W3CDTF">2021-06-22T12:35:13Z</dcterms:created>
  <dcterms:modified xsi:type="dcterms:W3CDTF">2021-06-24T02:11:41Z</dcterms:modified>
</cp:coreProperties>
</file>