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75" r:id="rId3"/>
    <p:sldId id="276" r:id="rId4"/>
    <p:sldId id="277" r:id="rId5"/>
    <p:sldId id="278" r:id="rId6"/>
    <p:sldId id="279" r:id="rId7"/>
  </p:sldIdLst>
  <p:sldSz cx="12192000" cy="6858000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BTGmpjO82+YY/q5OGYZxz/9od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2BCC46D-2948-489B-9070-707537C48A81}">
  <a:tblStyle styleId="{92BCC46D-2948-489B-9070-707537C48A8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342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31" Type="http://customschemas.google.com/relationships/presentationmetadata" Target="metadata"/><Relationship Id="rId4" Type="http://schemas.openxmlformats.org/officeDocument/2006/relationships/slide" Target="slides/slide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4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2.jpe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89" name="Google Shape;89;p1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90" name="Google Shape;90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"/>
            <p:cNvSpPr txBox="1"/>
            <p:nvPr/>
          </p:nvSpPr>
          <p:spPr>
            <a:xfrm>
              <a:off x="1418317" y="419815"/>
              <a:ext cx="6004084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3" name="Google Shape;93;p1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4" name="Google Shape;94;p1"/>
          <p:cNvSpPr/>
          <p:nvPr/>
        </p:nvSpPr>
        <p:spPr>
          <a:xfrm>
            <a:off x="916837" y="5704629"/>
            <a:ext cx="1047727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PH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RCCB/RSC Third Quarter Joint Meeting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PH" sz="18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 August </a:t>
            </a:r>
            <a:r>
              <a:rPr lang="en-PH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280684" y="2152386"/>
            <a:ext cx="1174958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400" b="1" i="0" u="none" strike="noStrike" cap="none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r>
              <a:rPr lang="en-PH" sz="4400" b="1" i="0" u="none" strike="noStrike" cap="none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PH" sz="4400" b="1" i="0" u="none" strike="noStrike" cap="none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National Statistics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400" b="1" i="0" u="none" strike="noStrike" cap="none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Month Celebration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0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412" name="Google Shape;412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" name="Google Shape;413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20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5" name="Google Shape;415;p20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16" name="Google Shape;416;p20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417" name="Google Shape;41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848" y="3552576"/>
            <a:ext cx="1535760" cy="2548423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0"/>
          <p:cNvSpPr txBox="1"/>
          <p:nvPr/>
        </p:nvSpPr>
        <p:spPr>
          <a:xfrm>
            <a:off x="791937" y="1345344"/>
            <a:ext cx="11750386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32nd</a:t>
            </a:r>
            <a:r>
              <a:rPr lang="en-PH" sz="4000" b="1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National Statistics Month</a:t>
            </a:r>
            <a:endParaRPr/>
          </a:p>
        </p:txBody>
      </p:sp>
      <p:sp>
        <p:nvSpPr>
          <p:cNvPr id="419" name="Google Shape;419;p20"/>
          <p:cNvSpPr txBox="1"/>
          <p:nvPr/>
        </p:nvSpPr>
        <p:spPr>
          <a:xfrm>
            <a:off x="1858202" y="3975800"/>
            <a:ext cx="38821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“Declaring the Month of October of Every Year as the National Statistics Month”  September 20, 1990 by then President Corazon C. Aquino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0"/>
          <p:cNvSpPr txBox="1"/>
          <p:nvPr/>
        </p:nvSpPr>
        <p:spPr>
          <a:xfrm>
            <a:off x="6230456" y="3235523"/>
            <a:ext cx="5383988" cy="24555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1341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Both"/>
            </a:pPr>
            <a:r>
              <a:rPr lang="en-P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promote, enhance, and instill nationwide awareness and appreciation of the importance and value of statistics to the different sectors of society</a:t>
            </a:r>
            <a:endParaRPr/>
          </a:p>
          <a:p>
            <a:pPr marL="61341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Both"/>
            </a:pPr>
            <a:r>
              <a:rPr lang="en-P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elicit the cooperation and support of the general public in upgrading the quality and standards of statistics in the country.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0"/>
          <p:cNvSpPr/>
          <p:nvPr/>
        </p:nvSpPr>
        <p:spPr>
          <a:xfrm>
            <a:off x="7608451" y="2704231"/>
            <a:ext cx="2628000" cy="51478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0"/>
          <p:cNvSpPr/>
          <p:nvPr/>
        </p:nvSpPr>
        <p:spPr>
          <a:xfrm>
            <a:off x="1515302" y="3521283"/>
            <a:ext cx="4225098" cy="51478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Presidential Proclamation No. 647</a:t>
            </a:r>
            <a:endParaRPr/>
          </a:p>
        </p:txBody>
      </p:sp>
      <p:sp>
        <p:nvSpPr>
          <p:cNvPr id="423" name="Google Shape;423;p20"/>
          <p:cNvSpPr/>
          <p:nvPr/>
        </p:nvSpPr>
        <p:spPr>
          <a:xfrm>
            <a:off x="580200" y="2269420"/>
            <a:ext cx="2750700" cy="434811"/>
          </a:xfrm>
          <a:prstGeom prst="rect">
            <a:avLst/>
          </a:prstGeom>
          <a:solidFill>
            <a:srgbClr val="00376D"/>
          </a:solidFill>
          <a:ln w="9525" cap="flat" cmpd="sng">
            <a:solidFill>
              <a:srgbClr val="00376D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About the NSM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0"/>
          <p:cNvSpPr txBox="1"/>
          <p:nvPr/>
        </p:nvSpPr>
        <p:spPr>
          <a:xfrm>
            <a:off x="579876" y="2898067"/>
            <a:ext cx="4003675" cy="32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76D"/>
              </a:buClr>
              <a:buSzPts val="1800"/>
              <a:buFont typeface="Arial"/>
              <a:buNone/>
            </a:pPr>
            <a:r>
              <a:rPr lang="en-PH" sz="1800" b="1" i="0" u="none" strike="noStrike" cap="none">
                <a:solidFill>
                  <a:srgbClr val="00376D"/>
                </a:solidFill>
                <a:latin typeface="Arial"/>
                <a:ea typeface="Arial"/>
                <a:cs typeface="Arial"/>
                <a:sym typeface="Arial"/>
              </a:rPr>
              <a:t>Legal Basis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1"/>
          <p:cNvSpPr txBox="1"/>
          <p:nvPr/>
        </p:nvSpPr>
        <p:spPr>
          <a:xfrm>
            <a:off x="2775098" y="2897080"/>
            <a:ext cx="7825562" cy="1631216"/>
          </a:xfrm>
          <a:prstGeom prst="rect">
            <a:avLst/>
          </a:prstGeom>
          <a:gradFill>
            <a:gsLst>
              <a:gs pos="0">
                <a:srgbClr val="93E5FF"/>
              </a:gs>
              <a:gs pos="50000">
                <a:srgbClr val="BCEEFF"/>
              </a:gs>
              <a:gs pos="100000">
                <a:srgbClr val="DFF5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theme accentuates the importance of statistics as bases for policy decisions to address the socioeconomic impact of COVID-19.</a:t>
            </a:r>
            <a:b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emphasizes that using relevant statistics as solid evidence will guide and boost the nation’s efforts towards socioeconomic recovery.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1"/>
          <p:cNvSpPr/>
          <p:nvPr/>
        </p:nvSpPr>
        <p:spPr>
          <a:xfrm>
            <a:off x="-21479" y="4499663"/>
            <a:ext cx="2167783" cy="400110"/>
          </a:xfrm>
          <a:prstGeom prst="homePlate">
            <a:avLst>
              <a:gd name="adj" fmla="val 50000"/>
            </a:avLst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Hosts:</a:t>
            </a:r>
            <a:endParaRPr/>
          </a:p>
        </p:txBody>
      </p:sp>
      <p:sp>
        <p:nvSpPr>
          <p:cNvPr id="431" name="Google Shape;431;p21"/>
          <p:cNvSpPr/>
          <p:nvPr/>
        </p:nvSpPr>
        <p:spPr>
          <a:xfrm>
            <a:off x="-60521" y="2198570"/>
            <a:ext cx="2218572" cy="400110"/>
          </a:xfrm>
          <a:prstGeom prst="homePlate">
            <a:avLst>
              <a:gd name="adj" fmla="val 50000"/>
            </a:avLst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Theme:    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32" name="Google Shape;432;p21"/>
          <p:cNvGraphicFramePr/>
          <p:nvPr/>
        </p:nvGraphicFramePr>
        <p:xfrm>
          <a:off x="2168378" y="4486015"/>
          <a:ext cx="9081900" cy="1545640"/>
        </p:xfrm>
        <a:graphic>
          <a:graphicData uri="http://schemas.openxmlformats.org/drawingml/2006/table">
            <a:tbl>
              <a:tblPr firstRow="1" bandRow="1">
                <a:noFill/>
                <a:tableStyleId>{92BCC46D-2948-489B-9070-707537C48A81}</a:tableStyleId>
              </a:tblPr>
              <a:tblGrid>
                <a:gridCol w="4584575"/>
                <a:gridCol w="4497325"/>
              </a:tblGrid>
              <a:tr h="452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 b="0" i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32nd NSM Opening Ceremony 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4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 b="0" i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32nd NSM Closing Ceremony</a:t>
                      </a:r>
                      <a:endParaRPr sz="18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485"/>
                    </a:solidFill>
                  </a:tcPr>
                </a:tc>
              </a:tr>
              <a:tr h="529850">
                <a:tc>
                  <a:txBody>
                    <a:bodyPr/>
                    <a:lstStyle/>
                    <a:p>
                      <a:pPr marL="627063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82A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 b="1" i="0">
                          <a:solidFill>
                            <a:srgbClr val="26282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Department of Labor and Employment (DOLE) </a:t>
                      </a:r>
                      <a:endParaRPr sz="18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627063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82A"/>
                        </a:buClr>
                        <a:buSzPts val="1800"/>
                        <a:buFont typeface="Arial"/>
                        <a:buNone/>
                      </a:pPr>
                      <a:r>
                        <a:rPr lang="en-PH" sz="1800" b="1" i="0">
                          <a:solidFill>
                            <a:srgbClr val="26282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Bangko Sentral ng Pilipinas (BSP)*</a:t>
                      </a:r>
                      <a:endParaRPr sz="18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</a:tr>
              <a:tr h="452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1 October 2021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29 October 2021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33" name="Google Shape;433;p21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434" name="Google Shape;434;p21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435" name="Google Shape;435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6" name="Google Shape;436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7" name="Google Shape;437;p21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38" name="Google Shape;438;p21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39" name="Google Shape;439;p21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440" name="Google Shape;4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722" y="2649891"/>
            <a:ext cx="1069862" cy="1775317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21"/>
          <p:cNvSpPr txBox="1"/>
          <p:nvPr/>
        </p:nvSpPr>
        <p:spPr>
          <a:xfrm>
            <a:off x="791937" y="1345344"/>
            <a:ext cx="11750386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32nd</a:t>
            </a:r>
            <a:r>
              <a:rPr lang="en-PH" sz="4000" b="1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National Statistics Month</a:t>
            </a:r>
            <a:endParaRPr/>
          </a:p>
        </p:txBody>
      </p:sp>
      <p:sp>
        <p:nvSpPr>
          <p:cNvPr id="442" name="Google Shape;442;p21"/>
          <p:cNvSpPr txBox="1"/>
          <p:nvPr/>
        </p:nvSpPr>
        <p:spPr>
          <a:xfrm>
            <a:off x="2167783" y="2189190"/>
            <a:ext cx="9081887" cy="707886"/>
          </a:xfrm>
          <a:prstGeom prst="rect">
            <a:avLst/>
          </a:prstGeom>
          <a:solidFill>
            <a:srgbClr val="005E94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PH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“NSM@32: Revving up for Economic and Social Recovery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PH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Through Evidence-Based Policies”</a:t>
            </a:r>
            <a:endParaRPr/>
          </a:p>
        </p:txBody>
      </p:sp>
      <p:sp>
        <p:nvSpPr>
          <p:cNvPr id="443" name="Google Shape;443;p21"/>
          <p:cNvSpPr txBox="1"/>
          <p:nvPr/>
        </p:nvSpPr>
        <p:spPr>
          <a:xfrm>
            <a:off x="2177515" y="5990719"/>
            <a:ext cx="917891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600" b="0" i="1">
                <a:solidFill>
                  <a:srgbClr val="26282A"/>
                </a:solidFill>
                <a:latin typeface="Arial"/>
                <a:ea typeface="Arial"/>
                <a:cs typeface="Arial"/>
                <a:sym typeface="Arial"/>
              </a:rPr>
              <a:t>*Regional Closing Ceremonies will be hosted by the </a:t>
            </a:r>
            <a:r>
              <a:rPr lang="en-PH" sz="1600" b="1" i="1">
                <a:solidFill>
                  <a:srgbClr val="26282A"/>
                </a:solidFill>
                <a:latin typeface="Arial"/>
                <a:ea typeface="Arial"/>
                <a:cs typeface="Arial"/>
                <a:sym typeface="Arial"/>
              </a:rPr>
              <a:t>BSP Regional Offices.</a:t>
            </a:r>
            <a:endParaRPr sz="16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4" name="Google Shape;444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0958" y="5112313"/>
            <a:ext cx="725661" cy="625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01154" y="5022645"/>
            <a:ext cx="806881" cy="804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2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451" name="Google Shape;451;p22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452" name="Google Shape;452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3" name="Google Shape;453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4" name="Google Shape;454;p22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55" name="Google Shape;455;p22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56" name="Google Shape;456;p22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457" name="Google Shape;457;p22" descr="Diagram&#10;&#10;Description automatically generated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7729" y="2479979"/>
            <a:ext cx="2929795" cy="3906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2" descr="Diagram&#10;&#10;Description automatically generated with medium confidence">
            <a:hlinkClick r:id="rId5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02695" y="2495357"/>
            <a:ext cx="7784254" cy="3892128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2"/>
          <p:cNvSpPr txBox="1"/>
          <p:nvPr/>
        </p:nvSpPr>
        <p:spPr>
          <a:xfrm>
            <a:off x="0" y="2004534"/>
            <a:ext cx="12192000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Poster and Streamer Layout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2"/>
          <p:cNvSpPr txBox="1"/>
          <p:nvPr/>
        </p:nvSpPr>
        <p:spPr>
          <a:xfrm>
            <a:off x="791937" y="1345344"/>
            <a:ext cx="11750386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32nd</a:t>
            </a:r>
            <a:r>
              <a:rPr lang="en-PH" sz="4000" b="1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National Statistics Month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3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466" name="Google Shape;466;p23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467" name="Google Shape;467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8" name="Google Shape;468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23"/>
            <p:cNvSpPr txBox="1"/>
            <p:nvPr/>
          </p:nvSpPr>
          <p:spPr>
            <a:xfrm>
              <a:off x="1418317" y="419815"/>
              <a:ext cx="5151828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70" name="Google Shape;470;p23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71" name="Google Shape;471;p23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72" name="Google Shape;472;p23"/>
          <p:cNvSpPr txBox="1"/>
          <p:nvPr/>
        </p:nvSpPr>
        <p:spPr>
          <a:xfrm>
            <a:off x="7546642" y="4767400"/>
            <a:ext cx="4017435" cy="1323439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Winners of the 31st NSM Awards will be announced </a:t>
            </a:r>
            <a:r>
              <a:rPr lang="en-PH" sz="2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32nd NSM Closing Ceremony on 29 October 2021.</a:t>
            </a:r>
            <a:endParaRPr/>
          </a:p>
        </p:txBody>
      </p:sp>
      <p:pic>
        <p:nvPicPr>
          <p:cNvPr id="473" name="Google Shape;47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3415" y="1937981"/>
            <a:ext cx="2316660" cy="2764417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23"/>
          <p:cNvSpPr txBox="1"/>
          <p:nvPr/>
        </p:nvSpPr>
        <p:spPr>
          <a:xfrm>
            <a:off x="791937" y="1345344"/>
            <a:ext cx="11750386" cy="802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4000" b="1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32nd</a:t>
            </a:r>
            <a:r>
              <a:rPr lang="en-PH" sz="4000" b="1" baseline="30000" dirty="0" smtClean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PH" sz="4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National Statistics Month</a:t>
            </a:r>
            <a:endParaRPr/>
          </a:p>
        </p:txBody>
      </p:sp>
      <p:sp>
        <p:nvSpPr>
          <p:cNvPr id="475" name="Google Shape;475;p23"/>
          <p:cNvSpPr txBox="1"/>
          <p:nvPr/>
        </p:nvSpPr>
        <p:spPr>
          <a:xfrm>
            <a:off x="909260" y="2104658"/>
            <a:ext cx="6202906" cy="400110"/>
          </a:xfrm>
          <a:prstGeom prst="rect">
            <a:avLst/>
          </a:prstGeom>
          <a:solidFill>
            <a:srgbClr val="0138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5260" marR="0" lvl="0" indent="-17526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Important Dates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76" name="Google Shape;476;p23"/>
          <p:cNvGraphicFramePr/>
          <p:nvPr/>
        </p:nvGraphicFramePr>
        <p:xfrm>
          <a:off x="909260" y="2586076"/>
          <a:ext cx="6202900" cy="1402100"/>
        </p:xfrm>
        <a:graphic>
          <a:graphicData uri="http://schemas.openxmlformats.org/drawingml/2006/table">
            <a:tbl>
              <a:tblPr firstRow="1" bandRow="1">
                <a:noFill/>
                <a:tableStyleId>{92BCC46D-2948-489B-9070-707537C48A81}</a:tableStyleId>
              </a:tblPr>
              <a:tblGrid>
                <a:gridCol w="4003925"/>
                <a:gridCol w="2198975"/>
              </a:tblGrid>
              <a:tr h="297525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PH" sz="2000" b="0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Submission of calendar of activities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b="1" i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August 2021</a:t>
                      </a:r>
                      <a:endParaRPr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PH" sz="2000" b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Submission of entries for the </a:t>
                      </a:r>
                      <a:r>
                        <a:rPr lang="en-PH" sz="2000" b="1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31st NSM Awards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PH" sz="2000" b="1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 August 2021</a:t>
                      </a:r>
                      <a:endParaRPr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0CEC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77" name="Google Shape;477;p23"/>
          <p:cNvSpPr txBox="1"/>
          <p:nvPr/>
        </p:nvSpPr>
        <p:spPr>
          <a:xfrm>
            <a:off x="850598" y="4273286"/>
            <a:ext cx="6320229" cy="707886"/>
          </a:xfrm>
          <a:prstGeom prst="rect">
            <a:avLst/>
          </a:prstGeom>
          <a:solidFill>
            <a:srgbClr val="2073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Memorandum Circular and other advocacy materials will be disseminated upon clearance.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3"/>
          <p:cNvSpPr txBox="1"/>
          <p:nvPr/>
        </p:nvSpPr>
        <p:spPr>
          <a:xfrm>
            <a:off x="850599" y="5098420"/>
            <a:ext cx="6320228" cy="1015663"/>
          </a:xfrm>
          <a:prstGeom prst="rect">
            <a:avLst/>
          </a:prstGeom>
          <a:solidFill>
            <a:srgbClr val="01548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Budget requirements for the conduct of interagency activities at the regional level shall be chargeable against RSSO funds.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4"/>
          <p:cNvSpPr txBox="1"/>
          <p:nvPr/>
        </p:nvSpPr>
        <p:spPr>
          <a:xfrm>
            <a:off x="0" y="6488671"/>
            <a:ext cx="12192000" cy="369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18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Updates from the Standards Service</a:t>
            </a:r>
            <a:endParaRPr/>
          </a:p>
        </p:txBody>
      </p:sp>
      <p:grpSp>
        <p:nvGrpSpPr>
          <p:cNvPr id="484" name="Google Shape;484;p24"/>
          <p:cNvGrpSpPr/>
          <p:nvPr/>
        </p:nvGrpSpPr>
        <p:grpSpPr>
          <a:xfrm>
            <a:off x="318372" y="119250"/>
            <a:ext cx="11583780" cy="1196930"/>
            <a:chOff x="221387" y="160815"/>
            <a:chExt cx="11583780" cy="1196930"/>
          </a:xfrm>
        </p:grpSpPr>
        <p:pic>
          <p:nvPicPr>
            <p:cNvPr id="485" name="Google Shape;485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42198" y="177804"/>
              <a:ext cx="2062969" cy="7611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6" name="Google Shape;486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387" y="160815"/>
              <a:ext cx="1196930" cy="1196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7" name="Google Shape;487;p24"/>
            <p:cNvSpPr txBox="1"/>
            <p:nvPr/>
          </p:nvSpPr>
          <p:spPr>
            <a:xfrm>
              <a:off x="1418317" y="419815"/>
              <a:ext cx="5835409" cy="569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PH" sz="11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Republic of the Philippines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PH" sz="2000" b="0" i="0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Philippine Statistics Authority</a:t>
              </a:r>
              <a:endParaRPr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8" name="Google Shape;488;p24"/>
            <p:cNvCxnSpPr/>
            <p:nvPr/>
          </p:nvCxnSpPr>
          <p:spPr>
            <a:xfrm>
              <a:off x="1418317" y="1016912"/>
              <a:ext cx="1038685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89" name="Google Shape;489;p24"/>
          <p:cNvSpPr txBox="1"/>
          <p:nvPr/>
        </p:nvSpPr>
        <p:spPr>
          <a:xfrm>
            <a:off x="3629082" y="191272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PH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Google Shape;490;p24" descr="Image result for icon for websi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2568" y="3376413"/>
            <a:ext cx="358775" cy="35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24" descr="right log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98629" y="3961247"/>
            <a:ext cx="1219200" cy="66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24" descr="Twitte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41501" y="4531114"/>
            <a:ext cx="361949" cy="37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24" descr="Faceboo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73250" y="5177181"/>
            <a:ext cx="330200" cy="339554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4"/>
          <p:cNvSpPr txBox="1"/>
          <p:nvPr/>
        </p:nvSpPr>
        <p:spPr>
          <a:xfrm>
            <a:off x="5453564" y="3310139"/>
            <a:ext cx="6087292" cy="28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http://www.psa.gov.ph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http://openstat.psa.gov.ph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https://twitter.com/PSAgovph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PH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https://www.facebook.com/PhilippineStatisticsAuthority</a:t>
            </a:r>
            <a:endParaRPr/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6508" y="1919573"/>
            <a:ext cx="3836475" cy="3836475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4"/>
          <p:cNvSpPr txBox="1">
            <a:spLocks noGrp="1"/>
          </p:cNvSpPr>
          <p:nvPr>
            <p:ph type="sldNum" idx="12"/>
          </p:nvPr>
        </p:nvSpPr>
        <p:spPr>
          <a:xfrm>
            <a:off x="10854267" y="6544733"/>
            <a:ext cx="1337733" cy="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>
                <a:solidFill>
                  <a:schemeClr val="lt1"/>
                </a:solidFill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358</Words>
  <PresentationFormat>Custom</PresentationFormat>
  <Paragraphs>67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ONS Core - Comms Team</dc:creator>
  <cp:lastModifiedBy>217WS-05</cp:lastModifiedBy>
  <cp:revision>2</cp:revision>
  <dcterms:created xsi:type="dcterms:W3CDTF">2020-05-25T04:34:15Z</dcterms:created>
  <dcterms:modified xsi:type="dcterms:W3CDTF">2021-08-13T02:44:11Z</dcterms:modified>
</cp:coreProperties>
</file>