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63" r:id="rId4"/>
    <p:sldId id="277" r:id="rId5"/>
    <p:sldId id="320" r:id="rId6"/>
    <p:sldId id="335" r:id="rId7"/>
    <p:sldId id="328" r:id="rId8"/>
    <p:sldId id="330" r:id="rId9"/>
    <p:sldId id="332" r:id="rId10"/>
    <p:sldId id="333" r:id="rId11"/>
    <p:sldId id="334" r:id="rId12"/>
    <p:sldId id="337" r:id="rId13"/>
    <p:sldId id="314" r:id="rId14"/>
    <p:sldId id="322" r:id="rId15"/>
    <p:sldId id="321" r:id="rId16"/>
    <p:sldId id="323" r:id="rId17"/>
    <p:sldId id="324" r:id="rId18"/>
    <p:sldId id="336" r:id="rId19"/>
    <p:sldId id="338" r:id="rId20"/>
    <p:sldId id="327" r:id="rId21"/>
    <p:sldId id="326" r:id="rId22"/>
    <p:sldId id="325" r:id="rId23"/>
    <p:sldId id="316" r:id="rId24"/>
    <p:sldId id="317" r:id="rId25"/>
    <p:sldId id="259" r:id="rId26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7" autoAdjust="0"/>
    <p:restoredTop sz="76608" autoAdjust="0"/>
  </p:normalViewPr>
  <p:slideViewPr>
    <p:cSldViewPr snapToGrid="0">
      <p:cViewPr varScale="1">
        <p:scale>
          <a:sx n="84" d="100"/>
          <a:sy n="84" d="100"/>
        </p:scale>
        <p:origin x="18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RMCB%202021\9%20List%20of%20Establishment%20by%20Industry\Monitoring%20Sheet_Status%20of%20Data%20Collection%20per%20LGU_April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RMCB%202021\9%20List%20of%20Establishment%20by%20Industry\Monitoring%20Sheet_Status%20of%20Data%20Collection%20per%20LGU_April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RMCB%202021\9%20List%20of%20Establishment%20by%20Industry\Monitoring%20Sheet_Status%20of%20Data%20Collection%20per%20LGU_April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RMCB%202021\10%20Provincial%20Products%20Account%20(PPA)\Monitoring%20_Submission%20for%20Hard%20Indicators-Aug1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esktop\RMCB%202021\9%20List%20of%20Establishment%20by%20Industry\Monitoring%20Sheet_Status%20of%20Data%20Collection%20per%20LGU_April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PH" sz="2800" b="1" dirty="0"/>
              <a:t>ROMBLON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BD-4432-A4CC-162ED9318F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FBD-4432-A4CC-162ED9318F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'Submission for Hard indicators'!$J$9:$K$9</c:f>
              <c:strCache>
                <c:ptCount val="2"/>
                <c:pt idx="0">
                  <c:v>With submission</c:v>
                </c:pt>
                <c:pt idx="1">
                  <c:v>Without submission</c:v>
                </c:pt>
              </c:strCache>
            </c:strRef>
          </c:cat>
          <c:val>
            <c:numRef>
              <c:f>'Submission for Hard indicators'!$J$10:$K$10</c:f>
              <c:numCache>
                <c:formatCode>0%</c:formatCode>
                <c:ptCount val="2"/>
                <c:pt idx="0">
                  <c:v>0.56999999999999995</c:v>
                </c:pt>
                <c:pt idx="1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BD-4432-A4CC-162ED9318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70105622361427"/>
          <c:y val="0.89945607395751015"/>
          <c:w val="0.6459788755277146"/>
          <c:h val="6.79373056615082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PH" sz="2800" b="1" dirty="0"/>
              <a:t>MARINDUQUE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41C-496C-820D-070795910F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41C-496C-820D-070795910F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'Submission for Hard indicators'!$P$9:$Q$9</c:f>
              <c:strCache>
                <c:ptCount val="2"/>
                <c:pt idx="0">
                  <c:v>With submission</c:v>
                </c:pt>
                <c:pt idx="1">
                  <c:v>Without submission</c:v>
                </c:pt>
              </c:strCache>
            </c:strRef>
          </c:cat>
          <c:val>
            <c:numRef>
              <c:f>'Submission for Hard indicators'!$P$10:$Q$10</c:f>
              <c:numCache>
                <c:formatCode>0%</c:formatCode>
                <c:ptCount val="2"/>
                <c:pt idx="0">
                  <c:v>0.71</c:v>
                </c:pt>
                <c:pt idx="1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1C-496C-820D-070795910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487175875988644"/>
          <c:y val="0.88819974193728635"/>
          <c:w val="0.68703120905857362"/>
          <c:h val="7.02230025020559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PH" sz="2800" b="1" dirty="0"/>
              <a:t>ORIENTAL MINDORO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F36-4156-915C-21E8D47AD2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36-4156-915C-21E8D47AD2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'Submission for Hard indicators'!$R$32:$S$32</c:f>
              <c:strCache>
                <c:ptCount val="2"/>
                <c:pt idx="0">
                  <c:v>With submission</c:v>
                </c:pt>
                <c:pt idx="1">
                  <c:v>Without submission</c:v>
                </c:pt>
              </c:strCache>
            </c:strRef>
          </c:cat>
          <c:val>
            <c:numRef>
              <c:f>'Submission for Hard indicators'!$R$33:$S$33</c:f>
              <c:numCache>
                <c:formatCode>0%</c:formatCode>
                <c:ptCount val="2"/>
                <c:pt idx="0">
                  <c:v>0.86</c:v>
                </c:pt>
                <c:pt idx="1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36-4156-915C-21E8D47AD2D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PH" sz="2800" b="1" dirty="0"/>
              <a:t>OCCIDENTAL</a:t>
            </a:r>
            <a:r>
              <a:rPr lang="en-PH" sz="2800" b="1" baseline="0" dirty="0"/>
              <a:t> MINDORO</a:t>
            </a:r>
            <a:endParaRPr lang="en-PH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57-4449-990E-3C45DD049C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57-4449-990E-3C45DD049C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'Submission for Hard indicators'!$K$30:$L$30</c:f>
              <c:strCache>
                <c:ptCount val="2"/>
                <c:pt idx="0">
                  <c:v>With submission</c:v>
                </c:pt>
                <c:pt idx="1">
                  <c:v>Without submission</c:v>
                </c:pt>
              </c:strCache>
            </c:strRef>
          </c:cat>
          <c:val>
            <c:numRef>
              <c:f>'Submission for Hard indicators'!$K$31:$L$31</c:f>
              <c:numCache>
                <c:formatCode>0%</c:formatCode>
                <c:ptCount val="2"/>
                <c:pt idx="0">
                  <c:v>0.39</c:v>
                </c:pt>
                <c:pt idx="1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57-4449-990E-3C45DD049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PH" sz="2800" b="1" dirty="0"/>
              <a:t>PALAWAN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B8-4E3C-A177-10650F65DCF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B8-4E3C-A177-10650F65DC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'Submission for Hard indicators'!$Y$13:$Z$13</c:f>
              <c:strCache>
                <c:ptCount val="2"/>
                <c:pt idx="0">
                  <c:v>With submission</c:v>
                </c:pt>
                <c:pt idx="1">
                  <c:v>Without submission</c:v>
                </c:pt>
              </c:strCache>
            </c:strRef>
          </c:cat>
          <c:val>
            <c:numRef>
              <c:f>'Submission for Hard indicators'!$Y$14:$Z$14</c:f>
              <c:numCache>
                <c:formatCode>0%</c:formatCode>
                <c:ptCount val="2"/>
                <c:pt idx="0">
                  <c:v>0.46</c:v>
                </c:pt>
                <c:pt idx="1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B8-4E3C-A177-10650F65DCF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608DC71-1539-BD44-94DF-8ECA5D581564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6032018F-A386-7F4F-8822-A37885B9F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95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2018F-A386-7F4F-8822-A37885B9F9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22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1A4938-2A33-47F7-9139-51B3607BA00F}" type="slidenum">
              <a:rPr lang="en-PH" smtClean="0"/>
              <a:pPr/>
              <a:t>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27938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2018F-A386-7F4F-8822-A37885B9F9E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81356-B52B-427A-905E-9BE0FA495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9126F102-F263-D14C-9E84-1B713CE244A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05852" y="2136739"/>
            <a:ext cx="10647947" cy="4040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buFont typeface="Wingdings" pitchFamily="2" charset="2"/>
              <a:buChar char="v"/>
            </a:pPr>
            <a:endParaRPr lang="en-PH" dirty="0">
              <a:latin typeface="Crimson Text" panose="02000503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770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8B8B7-022A-44D5-AFD0-01EF9CF337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4A58C6-B8F9-2347-A911-5893341FFBFF}" type="datetime1">
              <a:rPr lang="en-US" smtClean="0"/>
              <a:t>8/12/2021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14EC0-A3BE-4BA4-AAB4-8FD925E15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1C58A-99E6-4E0B-B69F-CA10B3B34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07339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E7CA9-2FE1-4904-908B-F8A566EE4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0F082-0290-4F6E-A321-FF12A0900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6D9DD-6779-4ACD-9DC8-FFF815F017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65E9BB-5502-334E-BD3C-48C41EF07B08}" type="datetime1">
              <a:rPr lang="en-US" smtClean="0"/>
              <a:t>8/12/2021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271CA-FBB1-4CB7-B4EB-00613A57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E6C80-C042-4987-9949-807E7402B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3674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3823-FB5F-44EE-8561-310D6698F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6F60C-C2D5-4257-A99E-9BC08E30FC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FF67D0-CF24-4697-A1D1-A0606CC15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7A4814-F856-4379-A83C-F8516FA7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B309C8-7618-4145-BA38-DE47AD140FB6}" type="datetime1">
              <a:rPr lang="en-US" smtClean="0"/>
              <a:t>8/12/2021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D8A75-97D3-4E2E-A3EB-56D60D0EB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21222D-ECE1-4B3E-BC16-CFA56EF05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28460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DCB0E-688A-4657-B41F-FD508F57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02BC5-38B3-4672-88DC-99500731D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34BE73-7908-47E5-BDB5-55F9AC822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1CB212-7C5A-4F26-A193-E953AC9BC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2850A9-BB26-4DE7-925E-664754DF6D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0EABCA-8BAE-4480-B2B8-6C14691401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2B6E7-5590-284D-853D-998DAE60DD9C}" type="datetime1">
              <a:rPr lang="en-US" smtClean="0"/>
              <a:t>8/12/2021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AF0164-75DD-4808-8B0A-F9A8F986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EB77E1-82C0-496D-8E92-6DEF6575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8527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7DEC7-D9D5-4217-AF69-06FDB331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839303-8989-4072-A1AF-5897DC070E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D59990-A59A-984E-B41B-10D74FE28C3B}" type="datetime1">
              <a:rPr lang="en-US" smtClean="0"/>
              <a:t>8/12/2021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CDFEA-DD53-4940-BE09-B92F33EC4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029153-525D-41E8-A18E-D81CE8D3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98767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E524BA-CBB2-4CFF-B630-DF20CB2B24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43222E-D8A3-B941-9E0C-4FD63E2CC469}" type="datetime1">
              <a:rPr lang="en-US" smtClean="0"/>
              <a:t>8/12/2021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515DF2-7E31-4C06-87C6-7EF479F6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09C87-2ACA-4B94-8110-55F6957DC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9743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52FF7-1CAB-4C43-8767-66DE7329F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6B050-56DC-43B6-99E4-842AABD83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93B34-8DBB-4028-9E4D-1B591C597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C6EAE-E956-4483-95EC-3FD2BE996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15F393-80B8-664F-AC53-F868C5655082}" type="datetime1">
              <a:rPr lang="en-US" smtClean="0"/>
              <a:t>8/12/2021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EBE20-DF7F-4973-B527-BFA0D7062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25133A-8509-484A-8D0B-33C83310B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8370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9ECCD-0FDC-41C6-ABC1-7EE516ADD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77BE27-CE7E-4C10-B1D6-1EADAFBDC5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7257D-5B1C-47EF-AF4C-CDBAA484DF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7DD92-1DA4-4C66-969A-CB57C987E1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21F5BB-45B0-7444-B5F2-4E38ACC59D4C}" type="datetime1">
              <a:rPr lang="en-US" smtClean="0"/>
              <a:t>8/12/2021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77D7C-42B6-49B5-8E33-4A0A80BFF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5C7724-54BC-415A-A9A4-F95FFB503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78991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1266B-CE46-4D53-A5F7-FD7148CB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8CE08B-D841-44B0-B50F-41DD67A37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C8596-5B7B-4E7E-A9A0-CCDCA492AB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A24BC3-0EA0-8B44-888A-D1F5170800DE}" type="datetime1">
              <a:rPr lang="en-US" smtClean="0"/>
              <a:t>8/12/2021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5144E-5BC2-4604-9B96-A5573469F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DACB7-FB50-4E95-874E-7FFA6B3DF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669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B49A77-2D32-4E61-BE2E-B7F953F25C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C69C7C-452B-4C55-8884-04443BDB7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72A70-4BDB-465A-B6B2-DD180D3EEB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C856C2-1680-264C-97F7-AF70B5A89681}" type="datetime1">
              <a:rPr lang="en-US" smtClean="0"/>
              <a:t>8/12/2021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FFD76-2642-468A-9CD4-DB179A713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9B9EE-E7EA-49DF-A5DA-E969658C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D4FEE-2198-4E67-B831-F63E83F379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95943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4591-77D5-A34B-9187-AD4B95205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9173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83EFA-6CC6-4FFE-8BF0-FC8EF2E9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BD5F4-5022-4387-AA4D-0D2945F28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8DA71-611D-433F-9B8C-0384CC224B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14A00DB-50F4-4EB0-BEEF-0B5D2E2A1454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4402A-53D6-4581-AA65-71A978812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8B696-EF18-4361-9B24-AA311C41C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121" y="6507030"/>
            <a:ext cx="2743200" cy="365125"/>
          </a:xfrm>
          <a:prstGeom prst="rect">
            <a:avLst/>
          </a:prstGeom>
        </p:spPr>
        <p:txBody>
          <a:bodyPr/>
          <a:lstStyle/>
          <a:p>
            <a:fld id="{F9CBA434-B37F-4B10-8947-FD63BBC64F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40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F9F25CD-015C-3442-A063-8748679A851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1999" cy="6851537"/>
          </a:xfrm>
          <a:prstGeom prst="rect">
            <a:avLst/>
          </a:prstGeom>
        </p:spPr>
      </p:pic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A8233DE8-C9DA-194C-ACD7-A960A50EC454}"/>
              </a:ext>
            </a:extLst>
          </p:cNvPr>
          <p:cNvSpPr txBox="1">
            <a:spLocks/>
          </p:cNvSpPr>
          <p:nvPr userDrawn="1"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PH" i="1" dirty="0">
                <a:solidFill>
                  <a:schemeClr val="bg1"/>
                </a:solidFill>
                <a:latin typeface="Crimson Text" panose="02000503000000000000" pitchFamily="2" charset="77"/>
              </a:rPr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FB8B3F6-E407-F54A-94DF-39CBF16335C7}"/>
              </a:ext>
            </a:extLst>
          </p:cNvPr>
          <p:cNvGrpSpPr/>
          <p:nvPr userDrawn="1"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CF49DFE-2F96-3B45-B37B-FAECB8B45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44D2403-F899-A44F-95FD-E0EE64B63626}"/>
                </a:ext>
              </a:extLst>
            </p:cNvPr>
            <p:cNvPicPr/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</p:spPr>
        </p:pic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88A3BEA0-8155-4741-81E0-585EC185F0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8317" y="419815"/>
              <a:ext cx="4677683" cy="569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PH" altLang="en-US" sz="11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rajan Pro" panose="02020502050506020301" pitchFamily="18" charset="0"/>
                </a:rPr>
                <a:t>Republic of the Philippines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PH" altLang="en-US" sz="20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rajan Pro" panose="02020502050506020301" pitchFamily="18" charset="0"/>
                </a:rPr>
                <a:t>Philippine Statistics Authority</a:t>
              </a:r>
              <a:endParaRPr kumimoji="0" lang="en-US" alt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5DF6F53-EDA9-0547-AB56-92D38D44C0FD}"/>
                </a:ext>
              </a:extLst>
            </p:cNvPr>
            <p:cNvCxnSpPr/>
            <p:nvPr/>
          </p:nvCxnSpPr>
          <p:spPr>
            <a:xfrm>
              <a:off x="1418317" y="1016912"/>
              <a:ext cx="103868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0B90DD0-306F-D042-863C-2B0738E86967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-272628" y="5573787"/>
            <a:ext cx="1600200" cy="120650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B5D8FC2E-1FE3-FC4F-B342-32B01A139F9B}"/>
              </a:ext>
            </a:extLst>
          </p:cNvPr>
          <p:cNvPicPr/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9180" y="157208"/>
            <a:ext cx="2034447" cy="7401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DAAC43-B8D3-4DA5-98F7-6A62C074EC37}"/>
              </a:ext>
            </a:extLst>
          </p:cNvPr>
          <p:cNvPicPr/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178" y="79190"/>
            <a:ext cx="2085974" cy="8391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338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id="{8CE940CD-2898-4923-AD03-A3EAD9073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136" y="2105561"/>
            <a:ext cx="1040229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000" b="1" dirty="0">
                <a:solidFill>
                  <a:srgbClr val="005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Updates on the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4000" b="1" dirty="0">
                <a:solidFill>
                  <a:srgbClr val="005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Provincial Product Accounts (PPA) 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082D7836-24C7-4702-8C0E-6DD1167F2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4310" y="4637095"/>
            <a:ext cx="78839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Regional Statistics Committee 2021 3</a:t>
            </a:r>
            <a:r>
              <a:rPr lang="en-US" alt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Quarter Meeting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CB20F354-C127-4204-832F-3AFB36362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024" y="5116582"/>
            <a:ext cx="78839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13 August 2021 | 1:30 PM</a:t>
            </a:r>
          </a:p>
        </p:txBody>
      </p:sp>
    </p:spTree>
    <p:extLst>
      <p:ext uri="{BB962C8B-B14F-4D97-AF65-F5344CB8AC3E}">
        <p14:creationId xmlns:p14="http://schemas.microsoft.com/office/powerpoint/2010/main" val="2861820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id="{8CE940CD-2898-4923-AD03-A3EAD9073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323949"/>
            <a:ext cx="1115407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dirty="0">
                <a:solidFill>
                  <a:srgbClr val="005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ABEBD-33AA-4C4E-94C6-19EF89418EC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2136739"/>
            <a:ext cx="10515600" cy="4040223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3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>
              <a:buFont typeface="Wingdings" pitchFamily="2" charset="2"/>
              <a:buChar char="v"/>
            </a:pPr>
            <a:r>
              <a:rPr lang="en-PH" sz="3600" dirty="0">
                <a:latin typeface="Arial" panose="020B0604020202020204" pitchFamily="34" charset="0"/>
                <a:cs typeface="Arial" panose="020B0604020202020204" pitchFamily="34" charset="0"/>
              </a:rPr>
              <a:t>Updates on Data Collection</a:t>
            </a:r>
          </a:p>
          <a:p>
            <a:pPr>
              <a:buFont typeface="Wingdings" pitchFamily="2" charset="2"/>
              <a:buChar char="v"/>
            </a:pPr>
            <a:r>
              <a:rPr lang="en-PH" sz="3600" dirty="0">
                <a:latin typeface="Arial" panose="020B0604020202020204" pitchFamily="34" charset="0"/>
                <a:cs typeface="Arial" panose="020B0604020202020204" pitchFamily="34" charset="0"/>
              </a:rPr>
              <a:t>Activities of PPA in 2021</a:t>
            </a:r>
          </a:p>
          <a:p>
            <a:pPr marL="0" indent="0">
              <a:buNone/>
            </a:pP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56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556" t="14222" r="8889" b="8000"/>
          <a:stretch/>
        </p:blipFill>
        <p:spPr>
          <a:xfrm>
            <a:off x="1653915" y="1069666"/>
            <a:ext cx="9448800" cy="536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55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561408" y="6508727"/>
            <a:ext cx="1487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2602345" y="1102419"/>
            <a:ext cx="834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What is PPA and why is it important?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1143000" y="1599803"/>
            <a:ext cx="112608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aim to presents a comprehensive picture of the provincial economies by providing a more appropriate measure and assessment of a </a:t>
            </a:r>
            <a:r>
              <a:rPr lang="en-US" sz="24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province’s economic performance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will serve as an important tool in economic planning and policy formulation at the sub regional levels to </a:t>
            </a:r>
            <a:r>
              <a:rPr lang="en-US" sz="24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 the GDP at the national and regional levels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viewed as a means to </a:t>
            </a:r>
            <a:r>
              <a:rPr lang="en-US" sz="24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 the planning and decision-making of provincial policymakers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other stakeholders;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monitor the </a:t>
            </a:r>
            <a:r>
              <a:rPr lang="en-US" sz="24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development at the local level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assess the progress through time,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PDPs, SDGs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320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A456382-BBC5-4D6F-8AEB-92B91E468262}"/>
              </a:ext>
            </a:extLst>
          </p:cNvPr>
          <p:cNvSpPr txBox="1">
            <a:spLocks/>
          </p:cNvSpPr>
          <p:nvPr/>
        </p:nvSpPr>
        <p:spPr>
          <a:xfrm>
            <a:off x="1329395" y="2454034"/>
            <a:ext cx="9296400" cy="1600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of Data Collection of the</a:t>
            </a:r>
          </a:p>
          <a:p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List of Establishments by Industry</a:t>
            </a:r>
            <a:endParaRPr lang="en-PH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978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811842" y="293082"/>
            <a:ext cx="4828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Updates on Data Collection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6A641034-2D67-4C2F-A9AF-328EDB27E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119252"/>
              </p:ext>
            </p:extLst>
          </p:nvPr>
        </p:nvGraphicFramePr>
        <p:xfrm>
          <a:off x="1554562" y="1917290"/>
          <a:ext cx="9329748" cy="433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437">
                  <a:extLst>
                    <a:ext uri="{9D8B030D-6E8A-4147-A177-3AD203B41FA5}">
                      <a16:colId xmlns:a16="http://schemas.microsoft.com/office/drawing/2014/main" val="322430079"/>
                    </a:ext>
                  </a:extLst>
                </a:gridCol>
                <a:gridCol w="2332437">
                  <a:extLst>
                    <a:ext uri="{9D8B030D-6E8A-4147-A177-3AD203B41FA5}">
                      <a16:colId xmlns:a16="http://schemas.microsoft.com/office/drawing/2014/main" val="245383628"/>
                    </a:ext>
                  </a:extLst>
                </a:gridCol>
                <a:gridCol w="2332437">
                  <a:extLst>
                    <a:ext uri="{9D8B030D-6E8A-4147-A177-3AD203B41FA5}">
                      <a16:colId xmlns:a16="http://schemas.microsoft.com/office/drawing/2014/main" val="240845120"/>
                    </a:ext>
                  </a:extLst>
                </a:gridCol>
                <a:gridCol w="2332437">
                  <a:extLst>
                    <a:ext uri="{9D8B030D-6E8A-4147-A177-3AD203B41FA5}">
                      <a16:colId xmlns:a16="http://schemas.microsoft.com/office/drawing/2014/main" val="2715367294"/>
                    </a:ext>
                  </a:extLst>
                </a:gridCol>
              </a:tblGrid>
              <a:tr h="726153"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LGUs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LGUs with submission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 submitted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6778412"/>
                  </a:ext>
                </a:extLst>
              </a:tr>
              <a:tr h="610137">
                <a:tc>
                  <a:txBody>
                    <a:bodyPr/>
                    <a:lstStyle/>
                    <a:p>
                      <a:pPr algn="l"/>
                      <a:r>
                        <a:rPr lang="en-PH" sz="1800" b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Marinduque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0798731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Occidental Mindoro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2308538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Oriental Mindoro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963030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Palawan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5983780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Romblon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9780058"/>
                  </a:ext>
                </a:extLst>
              </a:tr>
              <a:tr h="473578">
                <a:tc>
                  <a:txBody>
                    <a:bodyPr/>
                    <a:lstStyle/>
                    <a:p>
                      <a:pPr algn="r"/>
                      <a:r>
                        <a:rPr lang="en-PH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271025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3E48BE2-6A6E-453F-88AF-900EFFB26E35}"/>
              </a:ext>
            </a:extLst>
          </p:cNvPr>
          <p:cNvSpPr txBox="1"/>
          <p:nvPr/>
        </p:nvSpPr>
        <p:spPr>
          <a:xfrm>
            <a:off x="1723636" y="1208445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1" dirty="0">
                <a:latin typeface="Arial" panose="020B0604020202020204" pitchFamily="34" charset="0"/>
                <a:cs typeface="Arial" panose="020B0604020202020204" pitchFamily="34" charset="0"/>
              </a:rPr>
              <a:t>List of Top 25 Establishments by Industry</a:t>
            </a:r>
          </a:p>
        </p:txBody>
      </p:sp>
    </p:spTree>
    <p:extLst>
      <p:ext uri="{BB962C8B-B14F-4D97-AF65-F5344CB8AC3E}">
        <p14:creationId xmlns:p14="http://schemas.microsoft.com/office/powerpoint/2010/main" val="2957763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811842" y="293082"/>
            <a:ext cx="4828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Updates on Data Collection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6A641034-2D67-4C2F-A9AF-328EDB27E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154856"/>
              </p:ext>
            </p:extLst>
          </p:nvPr>
        </p:nvGraphicFramePr>
        <p:xfrm>
          <a:off x="1554562" y="1917290"/>
          <a:ext cx="9329748" cy="433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437">
                  <a:extLst>
                    <a:ext uri="{9D8B030D-6E8A-4147-A177-3AD203B41FA5}">
                      <a16:colId xmlns:a16="http://schemas.microsoft.com/office/drawing/2014/main" val="322430079"/>
                    </a:ext>
                  </a:extLst>
                </a:gridCol>
                <a:gridCol w="2332437">
                  <a:extLst>
                    <a:ext uri="{9D8B030D-6E8A-4147-A177-3AD203B41FA5}">
                      <a16:colId xmlns:a16="http://schemas.microsoft.com/office/drawing/2014/main" val="245383628"/>
                    </a:ext>
                  </a:extLst>
                </a:gridCol>
                <a:gridCol w="2332437">
                  <a:extLst>
                    <a:ext uri="{9D8B030D-6E8A-4147-A177-3AD203B41FA5}">
                      <a16:colId xmlns:a16="http://schemas.microsoft.com/office/drawing/2014/main" val="240845120"/>
                    </a:ext>
                  </a:extLst>
                </a:gridCol>
                <a:gridCol w="2332437">
                  <a:extLst>
                    <a:ext uri="{9D8B030D-6E8A-4147-A177-3AD203B41FA5}">
                      <a16:colId xmlns:a16="http://schemas.microsoft.com/office/drawing/2014/main" val="2715367294"/>
                    </a:ext>
                  </a:extLst>
                </a:gridCol>
              </a:tblGrid>
              <a:tr h="726153"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LGUs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LGUs with submission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 submitted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6778412"/>
                  </a:ext>
                </a:extLst>
              </a:tr>
              <a:tr h="610137">
                <a:tc>
                  <a:txBody>
                    <a:bodyPr/>
                    <a:lstStyle/>
                    <a:p>
                      <a:pPr algn="l"/>
                      <a:r>
                        <a:rPr lang="en-PH" sz="1800" b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Marinduque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0798731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Occidental Mindoro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2308538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Oriental Mindoro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963030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Palawan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5983780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Romblon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9780058"/>
                  </a:ext>
                </a:extLst>
              </a:tr>
              <a:tr h="473578">
                <a:tc>
                  <a:txBody>
                    <a:bodyPr/>
                    <a:lstStyle/>
                    <a:p>
                      <a:pPr algn="r"/>
                      <a:r>
                        <a:rPr lang="en-PH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271025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3E48BE2-6A6E-453F-88AF-900EFFB26E35}"/>
              </a:ext>
            </a:extLst>
          </p:cNvPr>
          <p:cNvSpPr txBox="1"/>
          <p:nvPr/>
        </p:nvSpPr>
        <p:spPr>
          <a:xfrm>
            <a:off x="1723636" y="1208445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1" dirty="0">
                <a:latin typeface="Arial" panose="020B0604020202020204" pitchFamily="34" charset="0"/>
                <a:cs typeface="Arial" panose="020B0604020202020204" pitchFamily="34" charset="0"/>
              </a:rPr>
              <a:t>List of All Establishments by Industry</a:t>
            </a:r>
          </a:p>
        </p:txBody>
      </p:sp>
    </p:spTree>
    <p:extLst>
      <p:ext uri="{BB962C8B-B14F-4D97-AF65-F5344CB8AC3E}">
        <p14:creationId xmlns:p14="http://schemas.microsoft.com/office/powerpoint/2010/main" val="195177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811842" y="293082"/>
            <a:ext cx="4828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Updates on Data Collection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6A641034-2D67-4C2F-A9AF-328EDB27E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753234"/>
              </p:ext>
            </p:extLst>
          </p:nvPr>
        </p:nvGraphicFramePr>
        <p:xfrm>
          <a:off x="1554562" y="1917290"/>
          <a:ext cx="9329748" cy="433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437">
                  <a:extLst>
                    <a:ext uri="{9D8B030D-6E8A-4147-A177-3AD203B41FA5}">
                      <a16:colId xmlns:a16="http://schemas.microsoft.com/office/drawing/2014/main" val="322430079"/>
                    </a:ext>
                  </a:extLst>
                </a:gridCol>
                <a:gridCol w="2332437">
                  <a:extLst>
                    <a:ext uri="{9D8B030D-6E8A-4147-A177-3AD203B41FA5}">
                      <a16:colId xmlns:a16="http://schemas.microsoft.com/office/drawing/2014/main" val="245383628"/>
                    </a:ext>
                  </a:extLst>
                </a:gridCol>
                <a:gridCol w="2332437">
                  <a:extLst>
                    <a:ext uri="{9D8B030D-6E8A-4147-A177-3AD203B41FA5}">
                      <a16:colId xmlns:a16="http://schemas.microsoft.com/office/drawing/2014/main" val="240845120"/>
                    </a:ext>
                  </a:extLst>
                </a:gridCol>
                <a:gridCol w="2332437">
                  <a:extLst>
                    <a:ext uri="{9D8B030D-6E8A-4147-A177-3AD203B41FA5}">
                      <a16:colId xmlns:a16="http://schemas.microsoft.com/office/drawing/2014/main" val="2715367294"/>
                    </a:ext>
                  </a:extLst>
                </a:gridCol>
              </a:tblGrid>
              <a:tr h="726153"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LGUs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LGUs with submission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 submitted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6778412"/>
                  </a:ext>
                </a:extLst>
              </a:tr>
              <a:tr h="610137">
                <a:tc>
                  <a:txBody>
                    <a:bodyPr/>
                    <a:lstStyle/>
                    <a:p>
                      <a:pPr algn="l"/>
                      <a:r>
                        <a:rPr lang="en-PH" sz="1800" b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Marinduque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0798731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Occidental Mindoro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2308538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Oriental Mindoro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963030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Palawan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5983780"/>
                  </a:ext>
                </a:extLst>
              </a:tr>
              <a:tr h="631437">
                <a:tc>
                  <a:txBody>
                    <a:bodyPr/>
                    <a:lstStyle/>
                    <a:p>
                      <a:pPr algn="l"/>
                      <a:r>
                        <a:rPr lang="en-PH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Romblon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9780058"/>
                  </a:ext>
                </a:extLst>
              </a:tr>
              <a:tr h="473578">
                <a:tc>
                  <a:txBody>
                    <a:bodyPr/>
                    <a:lstStyle/>
                    <a:p>
                      <a:pPr algn="r"/>
                      <a:r>
                        <a:rPr lang="en-PH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271025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3E48BE2-6A6E-453F-88AF-900EFFB26E35}"/>
              </a:ext>
            </a:extLst>
          </p:cNvPr>
          <p:cNvSpPr txBox="1"/>
          <p:nvPr/>
        </p:nvSpPr>
        <p:spPr>
          <a:xfrm>
            <a:off x="1373095" y="1135040"/>
            <a:ext cx="9692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1" dirty="0">
                <a:latin typeface="Arial" panose="020B0604020202020204" pitchFamily="34" charset="0"/>
                <a:cs typeface="Arial" panose="020B0604020202020204" pitchFamily="34" charset="0"/>
              </a:rPr>
              <a:t>List of Businesses Classified as Informal Sector</a:t>
            </a:r>
          </a:p>
        </p:txBody>
      </p:sp>
    </p:spTree>
    <p:extLst>
      <p:ext uri="{BB962C8B-B14F-4D97-AF65-F5344CB8AC3E}">
        <p14:creationId xmlns:p14="http://schemas.microsoft.com/office/powerpoint/2010/main" val="2869837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1273810" y="1038264"/>
            <a:ext cx="9335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Updates on the Data Collection of Hard Indicators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BF9FF54-A921-41E8-8B0A-13653675C9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535319"/>
              </p:ext>
            </p:extLst>
          </p:nvPr>
        </p:nvGraphicFramePr>
        <p:xfrm>
          <a:off x="285135" y="1671484"/>
          <a:ext cx="5938683" cy="4581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421760F-646F-46B1-B563-89F395365C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1613175"/>
              </p:ext>
            </p:extLst>
          </p:nvPr>
        </p:nvGraphicFramePr>
        <p:xfrm>
          <a:off x="5437238" y="1671484"/>
          <a:ext cx="6056671" cy="4581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9352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1273810" y="1038264"/>
            <a:ext cx="9335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Updates on the Data Collection of Hard Indicators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384EDC1-66F2-4F94-B98D-2BF5B6CC69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239825"/>
              </p:ext>
            </p:extLst>
          </p:nvPr>
        </p:nvGraphicFramePr>
        <p:xfrm>
          <a:off x="5712542" y="1691148"/>
          <a:ext cx="6184491" cy="4434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88DF51E-297C-4692-985B-62059A76E8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810854"/>
              </p:ext>
            </p:extLst>
          </p:nvPr>
        </p:nvGraphicFramePr>
        <p:xfrm>
          <a:off x="422789" y="1691148"/>
          <a:ext cx="6184491" cy="4434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73327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1273810" y="1038264"/>
            <a:ext cx="9335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Updates on the Data Collection of Hard Indicators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754467B-01CC-4842-8848-6BAC0F779A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597618"/>
              </p:ext>
            </p:extLst>
          </p:nvPr>
        </p:nvGraphicFramePr>
        <p:xfrm>
          <a:off x="2615381" y="1561484"/>
          <a:ext cx="6636774" cy="4740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4554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1814051" y="2505670"/>
            <a:ext cx="8563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of PPA for 2021</a:t>
            </a:r>
          </a:p>
        </p:txBody>
      </p:sp>
    </p:spTree>
    <p:extLst>
      <p:ext uri="{BB962C8B-B14F-4D97-AF65-F5344CB8AC3E}">
        <p14:creationId xmlns:p14="http://schemas.microsoft.com/office/powerpoint/2010/main" val="4182048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737020"/>
              </p:ext>
            </p:extLst>
          </p:nvPr>
        </p:nvGraphicFramePr>
        <p:xfrm>
          <a:off x="511126" y="1492383"/>
          <a:ext cx="11169748" cy="38661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65452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111348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5237871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495666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Results/Outcome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495666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2874864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PH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Briefing/Workshop with Stakeholders Towards the Compilation of PPA in MIMAROPA Region</a:t>
                      </a:r>
                      <a:endParaRPr lang="en-PH" sz="24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Mar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Mar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1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Gathering of data</a:t>
                      </a:r>
                      <a:r>
                        <a:rPr lang="en-P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users, data producers, and other stakeholders</a:t>
                      </a:r>
                    </a:p>
                    <a:p>
                      <a:pPr marL="342900" lvl="1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P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Understanding the provincial accounting</a:t>
                      </a:r>
                    </a:p>
                    <a:p>
                      <a:pPr marL="342900" lvl="1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P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Preliminary data inventory and assessment</a:t>
                      </a:r>
                      <a:endParaRPr lang="en-P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1" indent="0" algn="l"/>
                      <a:endParaRPr lang="en-P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152275" y="229219"/>
            <a:ext cx="5651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Conducted</a:t>
            </a:r>
          </a:p>
        </p:txBody>
      </p:sp>
    </p:spTree>
    <p:extLst>
      <p:ext uri="{BB962C8B-B14F-4D97-AF65-F5344CB8AC3E}">
        <p14:creationId xmlns:p14="http://schemas.microsoft.com/office/powerpoint/2010/main" val="2408930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314280"/>
              </p:ext>
            </p:extLst>
          </p:nvPr>
        </p:nvGraphicFramePr>
        <p:xfrm>
          <a:off x="1506863" y="1031404"/>
          <a:ext cx="10550153" cy="54561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13777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4467496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54874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Results/Outcome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548741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4232725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PH" sz="28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Briefing on the Data Requirements for the Generation of PPA</a:t>
                      </a:r>
                    </a:p>
                    <a:p>
                      <a:pPr>
                        <a:tabLst>
                          <a:tab pos="111125" algn="l"/>
                        </a:tabLst>
                      </a:pPr>
                      <a:endParaRPr lang="en-PH" sz="28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PH" sz="28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Oriental Mindoro (April 5)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11125" algn="l"/>
                        </a:tabLst>
                        <a:defRPr/>
                      </a:pPr>
                      <a:r>
                        <a:rPr lang="en-PH" sz="28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Oriental Mindoro (April 6)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11125" algn="l"/>
                        </a:tabLst>
                        <a:defRPr/>
                      </a:pPr>
                      <a:r>
                        <a:rPr lang="en-PH" sz="28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Romblon (May 5)</a:t>
                      </a:r>
                    </a:p>
                    <a:p>
                      <a:pPr>
                        <a:tabLst>
                          <a:tab pos="111125" algn="l"/>
                        </a:tabLst>
                      </a:pPr>
                      <a:endParaRPr lang="en-PH" sz="28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 Apr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 May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l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Capacitated the LGUs with the standard classification systems being used by the Philippine Statistics Authority to guide them in the preparation of the list of establishments by industry</a:t>
                      </a:r>
                      <a:endParaRPr lang="en-PH" sz="2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152275" y="229219"/>
            <a:ext cx="5651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Conducted</a:t>
            </a:r>
          </a:p>
        </p:txBody>
      </p:sp>
    </p:spTree>
    <p:extLst>
      <p:ext uri="{BB962C8B-B14F-4D97-AF65-F5344CB8AC3E}">
        <p14:creationId xmlns:p14="http://schemas.microsoft.com/office/powerpoint/2010/main" val="3990445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602202"/>
              </p:ext>
            </p:extLst>
          </p:nvPr>
        </p:nvGraphicFramePr>
        <p:xfrm>
          <a:off x="521109" y="1321590"/>
          <a:ext cx="11149781" cy="456880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44646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052051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130710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5722374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409266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Results/Outcome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409266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2373745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PH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Workshop/Training for PSA RSSO and PSO</a:t>
                      </a:r>
                      <a:r>
                        <a:rPr lang="en-PH" sz="24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Staff (From Data to Accounts)</a:t>
                      </a:r>
                    </a:p>
                    <a:p>
                      <a:pPr>
                        <a:tabLst>
                          <a:tab pos="111125" algn="l"/>
                        </a:tabLst>
                      </a:pPr>
                      <a:endParaRPr lang="en-PH" sz="24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May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May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l"/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Discussed </a:t>
                      </a:r>
                      <a:r>
                        <a:rPr lang="en-P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topics on:</a:t>
                      </a:r>
                    </a:p>
                    <a:p>
                      <a:pPr marL="285750" lvl="1" indent="-285750" algn="l">
                        <a:buFontTx/>
                        <a:buChar char="-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 concepts of national accounting</a:t>
                      </a:r>
                    </a:p>
                    <a:p>
                      <a:pPr marL="285750" lvl="1" indent="-285750" algn="l">
                        <a:buFontTx/>
                        <a:buChar char="-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needs by industry</a:t>
                      </a:r>
                    </a:p>
                    <a:p>
                      <a:pPr marL="285750" lvl="1" indent="-285750" algn="l">
                        <a:buFontTx/>
                        <a:buChar char="-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Translating data to accounts</a:t>
                      </a:r>
                    </a:p>
                    <a:p>
                      <a:pPr marL="285750" lvl="1" indent="-285750" algn="l">
                        <a:buFontTx/>
                        <a:buChar char="-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 data gaps</a:t>
                      </a:r>
                    </a:p>
                    <a:p>
                      <a:pPr marL="285750" lvl="1" indent="-285750" algn="l">
                        <a:buFontTx/>
                        <a:buChar char="-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to analyze national accounts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  <a:tr h="1280662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endParaRPr lang="en-PH" sz="24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1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Training of technical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staff of PSA Regional and Provincial Offices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152275" y="229219"/>
            <a:ext cx="5651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Conducted</a:t>
            </a:r>
          </a:p>
        </p:txBody>
      </p:sp>
    </p:spTree>
    <p:extLst>
      <p:ext uri="{BB962C8B-B14F-4D97-AF65-F5344CB8AC3E}">
        <p14:creationId xmlns:p14="http://schemas.microsoft.com/office/powerpoint/2010/main" val="2524514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361463"/>
              </p:ext>
            </p:extLst>
          </p:nvPr>
        </p:nvGraphicFramePr>
        <p:xfrm>
          <a:off x="717755" y="1272425"/>
          <a:ext cx="10972800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72697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189703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5830529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409266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Results/Outcome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409266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2373745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PH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 Visit to Key Establishments and Industries in Oriental Mindoro</a:t>
                      </a:r>
                      <a:endParaRPr lang="en-PH" sz="24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tabLst>
                          <a:tab pos="111125" algn="l"/>
                        </a:tabLst>
                      </a:pPr>
                      <a:endParaRPr lang="en-PH" sz="24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Jun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Jun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Further validate the regional economic performance as well as to enhance the PSNA through better understanding of the data mechanisms in the regions;</a:t>
                      </a:r>
                      <a:endParaRPr lang="en-PH" sz="2400" b="0" i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Advocate the relevance of the economic accounts to the data producers;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Gather support from the establishments and industries for the provision of data to the PSA.</a:t>
                      </a:r>
                      <a:endParaRPr lang="en-PH" sz="2400" b="0" i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152275" y="229219"/>
            <a:ext cx="5651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Conducted</a:t>
            </a:r>
          </a:p>
        </p:txBody>
      </p:sp>
    </p:spTree>
    <p:extLst>
      <p:ext uri="{BB962C8B-B14F-4D97-AF65-F5344CB8AC3E}">
        <p14:creationId xmlns:p14="http://schemas.microsoft.com/office/powerpoint/2010/main" val="1517213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149136"/>
              </p:ext>
            </p:extLst>
          </p:nvPr>
        </p:nvGraphicFramePr>
        <p:xfrm>
          <a:off x="865239" y="1851171"/>
          <a:ext cx="10559845" cy="3383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18271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150374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189703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4601497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409266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Results/Outcome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409266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2373745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PH" sz="2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Orientation on the Data Requirements for the Compilation of PPA to the Data Providers of Marinduque</a:t>
                      </a:r>
                      <a:endParaRPr lang="en-PH" sz="26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tabLst>
                          <a:tab pos="111125" algn="l"/>
                        </a:tabLst>
                      </a:pPr>
                      <a:endParaRPr lang="en-PH" sz="26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 Jul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 Jul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6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Oriented the data providers on the data requirements for the compilation of PPA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152275" y="229219"/>
            <a:ext cx="5651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Conducted</a:t>
            </a:r>
          </a:p>
        </p:txBody>
      </p:sp>
    </p:spTree>
    <p:extLst>
      <p:ext uri="{BB962C8B-B14F-4D97-AF65-F5344CB8AC3E}">
        <p14:creationId xmlns:p14="http://schemas.microsoft.com/office/powerpoint/2010/main" val="1699069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198801"/>
              </p:ext>
            </p:extLst>
          </p:nvPr>
        </p:nvGraphicFramePr>
        <p:xfrm>
          <a:off x="442452" y="1212074"/>
          <a:ext cx="11297263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278193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248697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5417573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409266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Expectations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409266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2373745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PH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Provincial Consultation Workshop with Stakeholders in Agriculture and Fishery Sector as Input in the Compilation of PPA</a:t>
                      </a:r>
                      <a:endParaRPr lang="en-PH" sz="24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tabLst>
                          <a:tab pos="111125" algn="l"/>
                        </a:tabLst>
                      </a:pPr>
                      <a:endParaRPr lang="en-PH" sz="2400" b="0" i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Aug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Aug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provide an overview on the generation of Value of Production in Agriculture and Fisheries both at the national and regional levels</a:t>
                      </a: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solicit inputs on the identification of commodities to be highlighted for each province; and</a:t>
                      </a: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identify the issues and concerns related to agricultural statistics and provide recommendations on how to address them.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152275" y="229219"/>
            <a:ext cx="5651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to be Conducted</a:t>
            </a:r>
          </a:p>
        </p:txBody>
      </p:sp>
    </p:spTree>
    <p:extLst>
      <p:ext uri="{BB962C8B-B14F-4D97-AF65-F5344CB8AC3E}">
        <p14:creationId xmlns:p14="http://schemas.microsoft.com/office/powerpoint/2010/main" val="249007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811341"/>
              </p:ext>
            </p:extLst>
          </p:nvPr>
        </p:nvGraphicFramePr>
        <p:xfrm>
          <a:off x="442452" y="1212073"/>
          <a:ext cx="11749547" cy="440495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19205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254035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6300650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468612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Expectations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468612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3467731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Capacity Building on the 2019 Updates to the 2009 PSIC for LGUs of MIMAROPA</a:t>
                      </a:r>
                      <a:endParaRPr lang="en-PH" sz="2400" b="0" i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Aug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Aug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train and capacitate the BPLOs, City/Municipal Treasurers, </a:t>
                      </a:r>
                      <a:r>
                        <a:rPr lang="id-ID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Planning Development Officers in the province in using the </a:t>
                      </a:r>
                      <a:r>
                        <a:rPr lang="id-ID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 Updates to the 2009 PSIC</a:t>
                      </a: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harmonize the local business classification within the city/province; and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present the </a:t>
                      </a:r>
                      <a:r>
                        <a:rPr lang="id-ID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 Updates to the 2009 PSIC</a:t>
                      </a: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id-ID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lang="id-ID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ensure </a:t>
                      </a: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that the province </a:t>
                      </a:r>
                      <a:r>
                        <a:rPr lang="id-ID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business </a:t>
                      </a: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data requirements</a:t>
                      </a:r>
                      <a:r>
                        <a:rPr lang="id-ID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are met</a:t>
                      </a:r>
                      <a:r>
                        <a:rPr lang="en-PH" sz="24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152275" y="229219"/>
            <a:ext cx="5651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to be Conducted</a:t>
            </a:r>
          </a:p>
        </p:txBody>
      </p:sp>
    </p:spTree>
    <p:extLst>
      <p:ext uri="{BB962C8B-B14F-4D97-AF65-F5344CB8AC3E}">
        <p14:creationId xmlns:p14="http://schemas.microsoft.com/office/powerpoint/2010/main" val="1972201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292453"/>
              </p:ext>
            </p:extLst>
          </p:nvPr>
        </p:nvGraphicFramePr>
        <p:xfrm>
          <a:off x="727588" y="1312327"/>
          <a:ext cx="11093246" cy="45673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15147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307691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411475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5158933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521839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Expectations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420151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3588324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to Accounts Workshop/Training for Non-benchmark Estimates</a:t>
                      </a:r>
                    </a:p>
                    <a:p>
                      <a:pPr>
                        <a:tabLst>
                          <a:tab pos="111125" algn="l"/>
                        </a:tabLst>
                      </a:pPr>
                      <a:endParaRPr lang="en-US" sz="2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 Sep 2021</a:t>
                      </a:r>
                      <a:endParaRPr lang="en-P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4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 Sep 2021</a:t>
                      </a:r>
                      <a:endParaRPr lang="en-P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0" hangingPunct="1">
                        <a:tabLst>
                          <a:tab pos="111125" algn="l"/>
                        </a:tabLs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Awareness of the PPA compilers on the data requirements and methodologies between benchmark and non-benchmark estimation of PPA</a:t>
                      </a:r>
                      <a:br>
                        <a:rPr lang="en-US" sz="2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en-US" sz="2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Generate initial non benchmark estimate for validation and reconciliation</a:t>
                      </a:r>
                      <a:endParaRPr lang="en-PH" sz="2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F7CCC75-CB89-4E45-BC95-09685AD591FD}"/>
              </a:ext>
            </a:extLst>
          </p:cNvPr>
          <p:cNvSpPr txBox="1"/>
          <p:nvPr/>
        </p:nvSpPr>
        <p:spPr>
          <a:xfrm>
            <a:off x="4977699" y="229219"/>
            <a:ext cx="4765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to be Conducted</a:t>
            </a:r>
          </a:p>
        </p:txBody>
      </p:sp>
    </p:spTree>
    <p:extLst>
      <p:ext uri="{BB962C8B-B14F-4D97-AF65-F5344CB8AC3E}">
        <p14:creationId xmlns:p14="http://schemas.microsoft.com/office/powerpoint/2010/main" val="149901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963332"/>
              </p:ext>
            </p:extLst>
          </p:nvPr>
        </p:nvGraphicFramePr>
        <p:xfrm>
          <a:off x="599768" y="1160272"/>
          <a:ext cx="11211233" cy="49939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74606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052052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071716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7012859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391258">
                <a:tc rowSpan="2">
                  <a:txBody>
                    <a:bodyPr/>
                    <a:lstStyle/>
                    <a:p>
                      <a:pPr algn="ctr"/>
                      <a:endParaRPr lang="en-PH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Expectations</a:t>
                      </a:r>
                      <a:endParaRPr lang="en-PH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361243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4201510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Consultation Workshop with the Stakeholders, Validation and Technical Visits at the Pilot Regions and Provinces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Sep 2021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0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Sep 2021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0" hangingPunct="1">
                        <a:tabLst>
                          <a:tab pos="111125" algn="l"/>
                        </a:tabLst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 province-level stakeholders of their economic structure and as reference on the </a:t>
                      </a:r>
                      <a:r>
                        <a:rPr lang="en-US" sz="2000" b="0" i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behaviour</a:t>
                      </a: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of their economy based on the series data that will be released in the future</a:t>
                      </a:r>
                      <a:b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Gather inputs/feedback from the planners/ policy makers on the overall economic structure as reference in improvement of generating their PPA estimates</a:t>
                      </a:r>
                      <a:b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Strengthen collaboration with local level partners</a:t>
                      </a:r>
                      <a:b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Improve data requirements for completeness in recording of industry GVA</a:t>
                      </a:r>
                      <a:endParaRPr lang="en-PH" sz="2000" b="0" i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5134DDA-6CA1-41F0-9C9F-277163534EF1}"/>
              </a:ext>
            </a:extLst>
          </p:cNvPr>
          <p:cNvSpPr txBox="1"/>
          <p:nvPr/>
        </p:nvSpPr>
        <p:spPr>
          <a:xfrm>
            <a:off x="4977699" y="229219"/>
            <a:ext cx="4765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to be Conducted</a:t>
            </a:r>
          </a:p>
        </p:txBody>
      </p:sp>
    </p:spTree>
    <p:extLst>
      <p:ext uri="{BB962C8B-B14F-4D97-AF65-F5344CB8AC3E}">
        <p14:creationId xmlns:p14="http://schemas.microsoft.com/office/powerpoint/2010/main" val="2062370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170914"/>
              </p:ext>
            </p:extLst>
          </p:nvPr>
        </p:nvGraphicFramePr>
        <p:xfrm>
          <a:off x="634820" y="1731754"/>
          <a:ext cx="10922359" cy="40347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54426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439977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317523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4810433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521839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Expectations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420151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3055751">
                <a:tc>
                  <a:txBody>
                    <a:bodyPr/>
                    <a:lstStyle/>
                    <a:p>
                      <a:pPr>
                        <a:tabLst>
                          <a:tab pos="111125" algn="l"/>
                        </a:tabLst>
                      </a:pPr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Non-benchmarking estimation workshop</a:t>
                      </a:r>
                    </a:p>
                    <a:p>
                      <a:pPr>
                        <a:tabLst>
                          <a:tab pos="111125" algn="l"/>
                        </a:tabLst>
                      </a:pPr>
                      <a:endParaRPr lang="en-US" sz="28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 Sep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tabLst>
                          <a:tab pos="111125" algn="l"/>
                        </a:tabLst>
                      </a:pPr>
                      <a:r>
                        <a:rPr lang="en-PH" sz="2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Oct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0" hangingPunct="1">
                        <a:tabLst>
                          <a:tab pos="111125" algn="l"/>
                        </a:tabLs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Finalize PPA estimates for years 2019 and 2021</a:t>
                      </a:r>
                      <a:endParaRPr lang="en-PH" sz="28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5574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BEA2CEF-37DE-47DE-9167-1655E09FDBA5}"/>
              </a:ext>
            </a:extLst>
          </p:cNvPr>
          <p:cNvSpPr txBox="1"/>
          <p:nvPr/>
        </p:nvSpPr>
        <p:spPr>
          <a:xfrm>
            <a:off x="4977699" y="229219"/>
            <a:ext cx="4765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to be Conducted</a:t>
            </a:r>
          </a:p>
        </p:txBody>
      </p:sp>
    </p:spTree>
    <p:extLst>
      <p:ext uri="{BB962C8B-B14F-4D97-AF65-F5344CB8AC3E}">
        <p14:creationId xmlns:p14="http://schemas.microsoft.com/office/powerpoint/2010/main" val="908771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43017"/>
              </p:ext>
            </p:extLst>
          </p:nvPr>
        </p:nvGraphicFramePr>
        <p:xfrm>
          <a:off x="685800" y="1382142"/>
          <a:ext cx="10820400" cy="44810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05505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1292282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210998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5011615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470682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Expectations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379827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3553148">
                <a:tc>
                  <a:txBody>
                    <a:bodyPr/>
                    <a:lstStyle/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Writeshop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PPA Report and IEC Preparation </a:t>
                      </a:r>
                    </a:p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Nov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Nov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Crafting of the PPA report template</a:t>
                      </a:r>
                      <a:b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Formulation of IEC materials</a:t>
                      </a:r>
                      <a:b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(Primer, Brochure, Social Card, Infographics,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Videographics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Audio-video presentation)</a:t>
                      </a:r>
                      <a:b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Organize the content of PPA webpages</a:t>
                      </a:r>
                      <a:endParaRPr lang="en-PH" sz="2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67624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AA6A3C-7801-4262-9637-A20B23B40A64}"/>
              </a:ext>
            </a:extLst>
          </p:cNvPr>
          <p:cNvSpPr txBox="1"/>
          <p:nvPr/>
        </p:nvSpPr>
        <p:spPr>
          <a:xfrm>
            <a:off x="4977699" y="229219"/>
            <a:ext cx="4765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to be Conducted</a:t>
            </a:r>
          </a:p>
        </p:txBody>
      </p:sp>
    </p:spTree>
    <p:extLst>
      <p:ext uri="{BB962C8B-B14F-4D97-AF65-F5344CB8AC3E}">
        <p14:creationId xmlns:p14="http://schemas.microsoft.com/office/powerpoint/2010/main" val="3383259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5D65420F-C757-46A9-9DC3-5AA3BE0D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497478"/>
              </p:ext>
            </p:extLst>
          </p:nvPr>
        </p:nvGraphicFramePr>
        <p:xfrm>
          <a:off x="580103" y="1406770"/>
          <a:ext cx="11061291" cy="44704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96381">
                  <a:extLst>
                    <a:ext uri="{9D8B030D-6E8A-4147-A177-3AD203B41FA5}">
                      <a16:colId xmlns:a16="http://schemas.microsoft.com/office/drawing/2014/main" val="1531064717"/>
                    </a:ext>
                  </a:extLst>
                </a:gridCol>
                <a:gridCol w="2562432">
                  <a:extLst>
                    <a:ext uri="{9D8B030D-6E8A-4147-A177-3AD203B41FA5}">
                      <a16:colId xmlns:a16="http://schemas.microsoft.com/office/drawing/2014/main" val="709456698"/>
                    </a:ext>
                  </a:extLst>
                </a:gridCol>
                <a:gridCol w="1975872">
                  <a:extLst>
                    <a:ext uri="{9D8B030D-6E8A-4147-A177-3AD203B41FA5}">
                      <a16:colId xmlns:a16="http://schemas.microsoft.com/office/drawing/2014/main" val="1707064090"/>
                    </a:ext>
                  </a:extLst>
                </a:gridCol>
                <a:gridCol w="4326606">
                  <a:extLst>
                    <a:ext uri="{9D8B030D-6E8A-4147-A177-3AD203B41FA5}">
                      <a16:colId xmlns:a16="http://schemas.microsoft.com/office/drawing/2014/main" val="3756952100"/>
                    </a:ext>
                  </a:extLst>
                </a:gridCol>
              </a:tblGrid>
              <a:tr h="569048">
                <a:tc rowSpan="2">
                  <a:txBody>
                    <a:bodyPr/>
                    <a:lstStyle/>
                    <a:p>
                      <a:pPr algn="ctr"/>
                      <a:endParaRPr lang="en-PH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Timetable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PH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Expectations</a:t>
                      </a:r>
                      <a:endParaRPr lang="en-PH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25374"/>
                  </a:ext>
                </a:extLst>
              </a:tr>
              <a:tr h="450572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en-PH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20084"/>
                  </a:ext>
                </a:extLst>
              </a:tr>
              <a:tr h="3394308">
                <a:tc>
                  <a:txBody>
                    <a:bodyPr/>
                    <a:lstStyle/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Dissemination Forum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MIMAROPA:</a:t>
                      </a:r>
                      <a:b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Oriental Mindoro</a:t>
                      </a:r>
                      <a:endParaRPr lang="en-PH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b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Occidental Mindoro </a:t>
                      </a:r>
                      <a:endParaRPr lang="en-PH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b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Palawan and Puerto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Princesa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City</a:t>
                      </a:r>
                      <a:endParaRPr lang="en-PH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b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Marinduque</a:t>
                      </a:r>
                      <a:endParaRPr lang="en-PH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b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Romblon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 Dec</a:t>
                      </a:r>
                    </a:p>
                    <a:p>
                      <a:pPr algn="ctr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 Dec</a:t>
                      </a:r>
                    </a:p>
                    <a:p>
                      <a:pPr algn="ctr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 Dec</a:t>
                      </a:r>
                    </a:p>
                    <a:p>
                      <a:pPr algn="ctr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 Dec</a:t>
                      </a:r>
                    </a:p>
                    <a:p>
                      <a:pPr algn="ctr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Report to the stakeholders the economic performance of the province for the years 2018 to 2020</a:t>
                      </a:r>
                      <a:endParaRPr lang="en-PH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63218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824B55B-F68B-4B8C-B48E-F86DA98AFD3E}"/>
              </a:ext>
            </a:extLst>
          </p:cNvPr>
          <p:cNvSpPr txBox="1"/>
          <p:nvPr/>
        </p:nvSpPr>
        <p:spPr>
          <a:xfrm>
            <a:off x="4977699" y="229219"/>
            <a:ext cx="4765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173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to be Conducted</a:t>
            </a:r>
          </a:p>
        </p:txBody>
      </p:sp>
    </p:spTree>
    <p:extLst>
      <p:ext uri="{BB962C8B-B14F-4D97-AF65-F5344CB8AC3E}">
        <p14:creationId xmlns:p14="http://schemas.microsoft.com/office/powerpoint/2010/main" val="4229339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1A0CF92-622A-4FB2-BFBC-2ADF39674C91}"/>
              </a:ext>
            </a:extLst>
          </p:cNvPr>
          <p:cNvSpPr txBox="1">
            <a:spLocks/>
          </p:cNvSpPr>
          <p:nvPr/>
        </p:nvSpPr>
        <p:spPr>
          <a:xfrm>
            <a:off x="3449785" y="191272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4000" dirty="0">
                <a:latin typeface="Crimson Text" panose="02000503000000000000" pitchFamily="2" charset="77"/>
                <a:cs typeface="Arial" pitchFamily="34" charset="0"/>
              </a:rPr>
              <a:t>Thank you!</a:t>
            </a:r>
          </a:p>
        </p:txBody>
      </p:sp>
      <p:pic>
        <p:nvPicPr>
          <p:cNvPr id="20" name="Picture 2" descr="Image result for icon for website">
            <a:extLst>
              <a:ext uri="{FF2B5EF4-FFF2-40B4-BE49-F238E27FC236}">
                <a16:creationId xmlns:a16="http://schemas.microsoft.com/office/drawing/2014/main" id="{36BA18FC-80DD-45E1-B000-4998F36E0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3271" y="3376413"/>
            <a:ext cx="358775" cy="358775"/>
          </a:xfrm>
          <a:prstGeom prst="rect">
            <a:avLst/>
          </a:prstGeom>
          <a:noFill/>
        </p:spPr>
      </p:pic>
      <p:pic>
        <p:nvPicPr>
          <p:cNvPr id="21" name="Picture 20" descr="right logo">
            <a:extLst>
              <a:ext uri="{FF2B5EF4-FFF2-40B4-BE49-F238E27FC236}">
                <a16:creationId xmlns:a16="http://schemas.microsoft.com/office/drawing/2014/main" id="{545C682A-AAA9-43A4-B441-1A180575C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9332" y="3961247"/>
            <a:ext cx="1219200" cy="666751"/>
          </a:xfrm>
          <a:prstGeom prst="rect">
            <a:avLst/>
          </a:prstGeom>
          <a:noFill/>
        </p:spPr>
      </p:pic>
      <p:pic>
        <p:nvPicPr>
          <p:cNvPr id="22" name="Picture 6" descr="Twitter">
            <a:extLst>
              <a:ext uri="{FF2B5EF4-FFF2-40B4-BE49-F238E27FC236}">
                <a16:creationId xmlns:a16="http://schemas.microsoft.com/office/drawing/2014/main" id="{9CE6C3B0-D24D-49B2-B1A2-414187217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2204" y="4531114"/>
            <a:ext cx="361949" cy="372202"/>
          </a:xfrm>
          <a:prstGeom prst="rect">
            <a:avLst/>
          </a:prstGeom>
          <a:noFill/>
        </p:spPr>
      </p:pic>
      <p:pic>
        <p:nvPicPr>
          <p:cNvPr id="23" name="Picture 22" descr="Facebook">
            <a:extLst>
              <a:ext uri="{FF2B5EF4-FFF2-40B4-BE49-F238E27FC236}">
                <a16:creationId xmlns:a16="http://schemas.microsoft.com/office/drawing/2014/main" id="{DA4E97B6-1519-4236-8BCF-51242F8E4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3953" y="5177181"/>
            <a:ext cx="330200" cy="339554"/>
          </a:xfrm>
          <a:prstGeom prst="rect">
            <a:avLst/>
          </a:prstGeom>
          <a:noFill/>
        </p:spPr>
      </p:pic>
      <p:sp>
        <p:nvSpPr>
          <p:cNvPr id="24" name="Content Placeholder 7">
            <a:extLst>
              <a:ext uri="{FF2B5EF4-FFF2-40B4-BE49-F238E27FC236}">
                <a16:creationId xmlns:a16="http://schemas.microsoft.com/office/drawing/2014/main" id="{E9558F42-408A-4543-8231-E61206FE383F}"/>
              </a:ext>
            </a:extLst>
          </p:cNvPr>
          <p:cNvSpPr txBox="1">
            <a:spLocks/>
          </p:cNvSpPr>
          <p:nvPr/>
        </p:nvSpPr>
        <p:spPr>
          <a:xfrm>
            <a:off x="5274267" y="3310139"/>
            <a:ext cx="6087292" cy="283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PH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rimson Text" panose="02000503000000000000" pitchFamily="2" charset="77"/>
              </a:rPr>
              <a:t>http://www.psa.gov.ph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PH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rimson Text" panose="02000503000000000000" pitchFamily="2" charset="77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PH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rimson Text" panose="02000503000000000000" pitchFamily="2" charset="77"/>
              </a:rPr>
              <a:t>http://openstat.psa.gov.ph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PH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rimson Text" panose="02000503000000000000" pitchFamily="2" charset="77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PH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rimson Text" panose="02000503000000000000" pitchFamily="2" charset="77"/>
              </a:rPr>
              <a:t>https://twitter.com/PSAgovph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PH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rimson Text" panose="02000503000000000000" pitchFamily="2" charset="77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PH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rimson Text" panose="02000503000000000000" pitchFamily="2" charset="77"/>
              </a:rPr>
              <a:t>https://www.facebook.com/PhilippineStatisticsAuthority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P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rimson Text" panose="02000503000000000000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50B342-B563-4D08-A71E-314C012C79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615" y="1912727"/>
            <a:ext cx="3836475" cy="383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94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1172</Words>
  <Application>Microsoft Office PowerPoint</Application>
  <PresentationFormat>Widescreen</PresentationFormat>
  <Paragraphs>305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Bahnschrift</vt:lpstr>
      <vt:lpstr>Calibri</vt:lpstr>
      <vt:lpstr>Calibri Light</vt:lpstr>
      <vt:lpstr>Crimson Text</vt:lpstr>
      <vt:lpstr>Trajan Pro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ONS Core - Comms Team</dc:creator>
  <cp:lastModifiedBy>hp</cp:lastModifiedBy>
  <cp:revision>165</cp:revision>
  <dcterms:created xsi:type="dcterms:W3CDTF">2020-05-25T04:34:15Z</dcterms:created>
  <dcterms:modified xsi:type="dcterms:W3CDTF">2021-08-12T07:01:14Z</dcterms:modified>
</cp:coreProperties>
</file>