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347" r:id="rId3"/>
    <p:sldId id="352" r:id="rId4"/>
    <p:sldId id="341" r:id="rId5"/>
    <p:sldId id="353" r:id="rId6"/>
    <p:sldId id="286" r:id="rId7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stin Angelo Bantang" initials="JAB" lastIdx="1" clrIdx="0">
    <p:extLst>
      <p:ext uri="{19B8F6BF-5375-455C-9EA6-DF929625EA0E}">
        <p15:presenceInfo xmlns:p15="http://schemas.microsoft.com/office/powerpoint/2012/main" xmlns="" userId="f9cd36aca9321ff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00"/>
    <a:srgbClr val="0033CC"/>
    <a:srgbClr val="002060"/>
    <a:srgbClr val="0070C0"/>
    <a:srgbClr val="3332CB"/>
    <a:srgbClr val="FFF2CC"/>
    <a:srgbClr val="F69200"/>
    <a:srgbClr val="FF9900"/>
    <a:srgbClr val="9146CA"/>
    <a:srgbClr val="DEEBF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93" autoAdjust="0"/>
    <p:restoredTop sz="92464" autoAdjust="0"/>
  </p:normalViewPr>
  <p:slideViewPr>
    <p:cSldViewPr snapToGrid="0">
      <p:cViewPr varScale="1">
        <p:scale>
          <a:sx n="55" d="100"/>
          <a:sy n="55" d="100"/>
        </p:scale>
        <p:origin x="-90" y="-4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-1668" y="-96"/>
      </p:cViewPr>
      <p:guideLst>
        <p:guide orient="horz" pos="3128"/>
        <p:guide pos="214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217WS-05\Documents\RHODA\RSC\2021%20RSC%20Meetings\1st%20quarter\pie%20char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217WS-05\Documents\RHODA\RSC\2021%20RSC%20Meetings\1st%20quarter\pie%20char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PH"/>
  <c:style val="10"/>
  <c:chart>
    <c:plotArea>
      <c:layout/>
      <c:pieChart>
        <c:varyColors val="1"/>
        <c:firstSliceAng val="0"/>
      </c:pieChart>
    </c:plotArea>
    <c:legend>
      <c:legendPos val="b"/>
      <c:layout>
        <c:manualLayout>
          <c:xMode val="edge"/>
          <c:yMode val="edge"/>
          <c:x val="0.11644733572302236"/>
          <c:y val="0.76160096150666279"/>
          <c:w val="0.12870287647602896"/>
          <c:h val="0.19019867308253138"/>
        </c:manualLayout>
      </c:layout>
      <c:txPr>
        <a:bodyPr/>
        <a:lstStyle/>
        <a:p>
          <a:pPr>
            <a:defRPr sz="1400"/>
          </a:pPr>
          <a:endParaRPr lang="en-U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PH"/>
  <c:style val="10"/>
  <c:chart>
    <c:plotArea>
      <c:layout/>
      <c:pie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Pt>
            <c:idx val="0"/>
            <c:spPr>
              <a:solidFill>
                <a:srgbClr val="3366FF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spPr>
              <a:solidFill>
                <a:srgbClr val="00FF00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19456217579101825"/>
                  <c:y val="-7.3141886675930218E-3"/>
                </c:manualLayout>
              </c:layout>
              <c:tx>
                <c:rich>
                  <a:bodyPr/>
                  <a:lstStyle/>
                  <a:p>
                    <a:r>
                      <a:rPr lang="en-US" sz="1800" b="1"/>
                      <a:t>57%</a:t>
                    </a:r>
                  </a:p>
                  <a:p>
                    <a:r>
                      <a:rPr lang="en-US" sz="1800">
                        <a:solidFill>
                          <a:schemeClr val="bg1"/>
                        </a:solidFill>
                      </a:rPr>
                      <a:t>8 surveys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0.20858515717031445"/>
                  <c:y val="-6.3337965107302802E-3"/>
                </c:manualLayout>
              </c:layout>
              <c:tx>
                <c:rich>
                  <a:bodyPr/>
                  <a:lstStyle/>
                  <a:p>
                    <a:r>
                      <a:rPr lang="en-US" sz="1800" b="1"/>
                      <a:t>43%</a:t>
                    </a:r>
                  </a:p>
                  <a:p>
                    <a:r>
                      <a:rPr lang="en-US" sz="1800">
                        <a:solidFill>
                          <a:schemeClr val="bg1"/>
                        </a:solidFill>
                      </a:rPr>
                      <a:t>6 surveys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Val val="1"/>
            <c:showLeaderLines val="1"/>
          </c:dLbls>
          <c:cat>
            <c:strRef>
              <c:f>Sheet1!$A$7:$A$8</c:f>
              <c:strCache>
                <c:ptCount val="2"/>
                <c:pt idx="0">
                  <c:v>PSA</c:v>
                </c:pt>
                <c:pt idx="1">
                  <c:v>Non-PSA</c:v>
                </c:pt>
              </c:strCache>
            </c:strRef>
          </c:cat>
          <c:val>
            <c:numRef>
              <c:f>Sheet1!$B$7:$B$8</c:f>
              <c:numCache>
                <c:formatCode>0%</c:formatCode>
                <c:ptCount val="2"/>
                <c:pt idx="0">
                  <c:v>0.56999999999999995</c:v>
                </c:pt>
                <c:pt idx="1">
                  <c:v>0.43</c:v>
                </c:pt>
              </c:numCache>
            </c:numRef>
          </c:val>
        </c:ser>
        <c:firstSliceAng val="0"/>
      </c:pieChart>
    </c:plotArea>
    <c:legend>
      <c:legendPos val="b"/>
      <c:layout>
        <c:manualLayout>
          <c:xMode val="edge"/>
          <c:yMode val="edge"/>
          <c:x val="3.6821273411378669E-2"/>
          <c:y val="0.68480139609371349"/>
          <c:w val="0.15588467637054856"/>
          <c:h val="0.19019867308253136"/>
        </c:manualLayout>
      </c:layout>
      <c:txPr>
        <a:bodyPr/>
        <a:lstStyle/>
        <a:p>
          <a:pPr>
            <a:defRPr sz="1600"/>
          </a:pPr>
          <a:endParaRPr lang="en-US"/>
        </a:p>
      </c:tx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9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62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F807B-DC25-4190-A428-D9BA85DBD30C}" type="datetimeFigureOut">
              <a:rPr lang="en-US" smtClean="0"/>
              <a:pPr/>
              <a:t>8/4/2021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67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9" y="943010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62" y="943010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41610C-115C-4541-B407-A24705CFBE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1728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41610C-115C-4541-B407-A24705CFBE1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9759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41610C-115C-4541-B407-A24705CFBE1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1003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41610C-115C-4541-B407-A24705CFBE1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7887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41610C-115C-4541-B407-A24705CFBE1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7887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41610C-115C-4541-B407-A24705CFBE1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7887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86911"/>
            <a:ext cx="7772400" cy="1911291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65833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4254C-BCC9-48C5-947D-C7D1644A5530}" type="datetime1">
              <a:rPr lang="en-US" smtClean="0"/>
              <a:pPr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8105" y="6474689"/>
            <a:ext cx="2057400" cy="365125"/>
          </a:xfrm>
        </p:spPr>
        <p:txBody>
          <a:bodyPr/>
          <a:lstStyle/>
          <a:p>
            <a:fld id="{FFA20B79-13E2-4C9E-A76D-08B6E66783C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>
            <a:extLst/>
          </p:cNvPr>
          <p:cNvCxnSpPr>
            <a:cxnSpLocks/>
          </p:cNvCxnSpPr>
          <p:nvPr userDrawn="1"/>
        </p:nvCxnSpPr>
        <p:spPr bwMode="auto">
          <a:xfrm flipV="1">
            <a:off x="1143000" y="781050"/>
            <a:ext cx="418623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/>
          </p:cNvPr>
          <p:cNvSpPr txBox="1">
            <a:spLocks noChangeArrowheads="1"/>
          </p:cNvSpPr>
          <p:nvPr userDrawn="1"/>
        </p:nvSpPr>
        <p:spPr bwMode="auto">
          <a:xfrm>
            <a:off x="1047750" y="323850"/>
            <a:ext cx="2379663" cy="2635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9pPr>
          </a:lstStyle>
          <a:p>
            <a:pPr eaLnBrk="1" fontAlgn="auto" hangingPunct="1">
              <a:spcBef>
                <a:spcPts val="1108"/>
              </a:spcBef>
              <a:spcAft>
                <a:spcPts val="0"/>
              </a:spcAft>
              <a:defRPr/>
            </a:pPr>
            <a:r>
              <a:rPr lang="en-US" altLang="en-US" sz="1108" dirty="0">
                <a:solidFill>
                  <a:prstClr val="black"/>
                </a:solidFill>
                <a:latin typeface="Trajan Pro" pitchFamily="18" charset="0"/>
              </a:rPr>
              <a:t>Republic of the Philippines</a:t>
            </a:r>
          </a:p>
        </p:txBody>
      </p:sp>
      <p:sp>
        <p:nvSpPr>
          <p:cNvPr id="13" name="Rectangle 12">
            <a:extLst/>
          </p:cNvPr>
          <p:cNvSpPr>
            <a:spLocks noChangeArrowheads="1"/>
          </p:cNvSpPr>
          <p:nvPr userDrawn="1"/>
        </p:nvSpPr>
        <p:spPr bwMode="auto">
          <a:xfrm>
            <a:off x="1033463" y="471488"/>
            <a:ext cx="3416300" cy="36988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b="1" dirty="0">
                <a:solidFill>
                  <a:prstClr val="black"/>
                </a:solidFill>
                <a:latin typeface="Trajan Pro" pitchFamily="18" charset="0"/>
              </a:rPr>
              <a:t>Philippine Statistics Authority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/>
          <a:srcRect l="4530" t="5099" r="512" b="4223"/>
          <a:stretch/>
        </p:blipFill>
        <p:spPr>
          <a:xfrm>
            <a:off x="7529628" y="222417"/>
            <a:ext cx="1471614" cy="727312"/>
          </a:xfrm>
          <a:prstGeom prst="roundRect">
            <a:avLst>
              <a:gd name="adj" fmla="val 12929"/>
            </a:avLst>
          </a:prstGeom>
        </p:spPr>
      </p:pic>
      <p:pic>
        <p:nvPicPr>
          <p:cNvPr id="16" name="Picture 15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50" y="56165"/>
            <a:ext cx="1123950" cy="105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3826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14920"/>
            <a:ext cx="7886700" cy="640317"/>
          </a:xfrm>
        </p:spPr>
        <p:txBody>
          <a:bodyPr>
            <a:normAutofit/>
          </a:bodyPr>
          <a:lstStyle>
            <a:lvl1pPr>
              <a:defRPr sz="3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455E-FE09-4D52-834E-0DA3AC6DBFAF}" type="datetime1">
              <a:rPr lang="en-US" smtClean="0"/>
              <a:pPr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38859" y="6442415"/>
            <a:ext cx="2057400" cy="365125"/>
          </a:xfrm>
        </p:spPr>
        <p:txBody>
          <a:bodyPr/>
          <a:lstStyle>
            <a:lvl1pPr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FA20B79-13E2-4C9E-A76D-08B6E66783C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/>
          </p:cNvPr>
          <p:cNvCxnSpPr>
            <a:cxnSpLocks/>
          </p:cNvCxnSpPr>
          <p:nvPr userDrawn="1"/>
        </p:nvCxnSpPr>
        <p:spPr bwMode="auto">
          <a:xfrm flipV="1">
            <a:off x="1143000" y="781050"/>
            <a:ext cx="418623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/>
          </p:cNvPr>
          <p:cNvSpPr txBox="1">
            <a:spLocks noChangeArrowheads="1"/>
          </p:cNvSpPr>
          <p:nvPr userDrawn="1"/>
        </p:nvSpPr>
        <p:spPr bwMode="auto">
          <a:xfrm>
            <a:off x="1047750" y="323850"/>
            <a:ext cx="2379663" cy="2635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9pPr>
          </a:lstStyle>
          <a:p>
            <a:pPr eaLnBrk="1" fontAlgn="auto" hangingPunct="1">
              <a:spcBef>
                <a:spcPts val="1108"/>
              </a:spcBef>
              <a:spcAft>
                <a:spcPts val="0"/>
              </a:spcAft>
              <a:defRPr/>
            </a:pPr>
            <a:r>
              <a:rPr lang="en-US" altLang="en-US" sz="1108" dirty="0">
                <a:solidFill>
                  <a:prstClr val="black"/>
                </a:solidFill>
                <a:latin typeface="Trajan Pro" pitchFamily="18" charset="0"/>
              </a:rPr>
              <a:t>Republic of the Philippines</a:t>
            </a:r>
          </a:p>
        </p:txBody>
      </p:sp>
      <p:sp>
        <p:nvSpPr>
          <p:cNvPr id="13" name="Rectangle 12">
            <a:extLst/>
          </p:cNvPr>
          <p:cNvSpPr>
            <a:spLocks noChangeArrowheads="1"/>
          </p:cNvSpPr>
          <p:nvPr userDrawn="1"/>
        </p:nvSpPr>
        <p:spPr bwMode="auto">
          <a:xfrm>
            <a:off x="1033463" y="471488"/>
            <a:ext cx="3416300" cy="36988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imes New Roman" pitchFamily="18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b="1" dirty="0">
                <a:solidFill>
                  <a:prstClr val="black"/>
                </a:solidFill>
                <a:latin typeface="Trajan Pro" pitchFamily="18" charset="0"/>
              </a:rPr>
              <a:t>Philippine Statistics Authority</a:t>
            </a:r>
          </a:p>
        </p:txBody>
      </p:sp>
      <p:pic>
        <p:nvPicPr>
          <p:cNvPr id="16" name="Picture 15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6165"/>
            <a:ext cx="1123950" cy="105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0717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E1ED9-9E36-4E28-B6FD-4E4ACA8839A4}" type="datetime1">
              <a:rPr lang="en-US" smtClean="0"/>
              <a:pPr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0B79-13E2-4C9E-A76D-08B6E66783C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/>
          <a:srcRect l="4530" t="5099" r="512" b="4223"/>
          <a:stretch/>
        </p:blipFill>
        <p:spPr>
          <a:xfrm>
            <a:off x="7529628" y="222417"/>
            <a:ext cx="1471614" cy="727312"/>
          </a:xfrm>
          <a:prstGeom prst="roundRect">
            <a:avLst>
              <a:gd name="adj" fmla="val 12929"/>
            </a:avLst>
          </a:prstGeom>
        </p:spPr>
      </p:pic>
    </p:spTree>
    <p:extLst>
      <p:ext uri="{BB962C8B-B14F-4D97-AF65-F5344CB8AC3E}">
        <p14:creationId xmlns:p14="http://schemas.microsoft.com/office/powerpoint/2010/main" xmlns="" val="2688255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A3207-8D9D-40E3-9FE3-2074B3C2E605}" type="datetime1">
              <a:rPr lang="en-US" smtClean="0"/>
              <a:pPr/>
              <a:t>8/4/2021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0B79-13E2-4C9E-A76D-08B6E66783C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/>
          <a:srcRect l="4530" t="5099" r="512" b="4223"/>
          <a:stretch/>
        </p:blipFill>
        <p:spPr>
          <a:xfrm>
            <a:off x="7529628" y="222417"/>
            <a:ext cx="1471614" cy="727312"/>
          </a:xfrm>
          <a:prstGeom prst="roundRect">
            <a:avLst>
              <a:gd name="adj" fmla="val 12929"/>
            </a:avLst>
          </a:prstGeom>
        </p:spPr>
      </p:pic>
    </p:spTree>
    <p:extLst>
      <p:ext uri="{BB962C8B-B14F-4D97-AF65-F5344CB8AC3E}">
        <p14:creationId xmlns:p14="http://schemas.microsoft.com/office/powerpoint/2010/main" xmlns="" val="2336709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3206B-1EA4-4AB1-852F-D9FC800EEA4C}" type="datetime1">
              <a:rPr lang="en-US" smtClean="0"/>
              <a:pPr/>
              <a:t>8/4/2021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0B79-13E2-4C9E-A76D-08B6E66783C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/>
          <a:srcRect l="4530" t="5099" r="512" b="4223"/>
          <a:stretch/>
        </p:blipFill>
        <p:spPr>
          <a:xfrm>
            <a:off x="7529628" y="222417"/>
            <a:ext cx="1471614" cy="727312"/>
          </a:xfrm>
          <a:prstGeom prst="roundRect">
            <a:avLst>
              <a:gd name="adj" fmla="val 12929"/>
            </a:avLst>
          </a:prstGeom>
        </p:spPr>
      </p:pic>
    </p:spTree>
    <p:extLst>
      <p:ext uri="{BB962C8B-B14F-4D97-AF65-F5344CB8AC3E}">
        <p14:creationId xmlns:p14="http://schemas.microsoft.com/office/powerpoint/2010/main" xmlns="" val="2844399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FE00F-F500-4435-864D-660193F5AD50}" type="datetime1">
              <a:rPr lang="en-US" smtClean="0"/>
              <a:pPr/>
              <a:t>8/4/2021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0B79-13E2-4C9E-A76D-08B6E66783C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/>
          <a:srcRect l="4530" t="5099" r="512" b="4223"/>
          <a:stretch/>
        </p:blipFill>
        <p:spPr>
          <a:xfrm>
            <a:off x="7529628" y="222417"/>
            <a:ext cx="1471614" cy="727312"/>
          </a:xfrm>
          <a:prstGeom prst="roundRect">
            <a:avLst>
              <a:gd name="adj" fmla="val 12929"/>
            </a:avLst>
          </a:prstGeom>
        </p:spPr>
      </p:pic>
    </p:spTree>
    <p:extLst>
      <p:ext uri="{BB962C8B-B14F-4D97-AF65-F5344CB8AC3E}">
        <p14:creationId xmlns:p14="http://schemas.microsoft.com/office/powerpoint/2010/main" xmlns="" val="2425406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9DD5-AF1B-4095-BEB5-395D4EA8BF46}" type="datetime1">
              <a:rPr lang="en-US" smtClean="0"/>
              <a:pPr/>
              <a:t>8/4/2021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0B79-13E2-4C9E-A76D-08B6E66783C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/>
          <a:srcRect l="4530" t="5099" r="512" b="4223"/>
          <a:stretch/>
        </p:blipFill>
        <p:spPr>
          <a:xfrm>
            <a:off x="7529628" y="222417"/>
            <a:ext cx="1471614" cy="727312"/>
          </a:xfrm>
          <a:prstGeom prst="roundRect">
            <a:avLst>
              <a:gd name="adj" fmla="val 12929"/>
            </a:avLst>
          </a:prstGeom>
        </p:spPr>
      </p:pic>
    </p:spTree>
    <p:extLst>
      <p:ext uri="{BB962C8B-B14F-4D97-AF65-F5344CB8AC3E}">
        <p14:creationId xmlns:p14="http://schemas.microsoft.com/office/powerpoint/2010/main" xmlns="" val="2100064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0B13C-DA78-4D2C-8644-ABA44FD34FA3}" type="datetime1">
              <a:rPr lang="en-US" smtClean="0"/>
              <a:pPr/>
              <a:t>8/4/2021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0B79-13E2-4C9E-A76D-08B6E66783C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/>
          <a:srcRect l="4530" t="5099" r="512" b="4223"/>
          <a:stretch/>
        </p:blipFill>
        <p:spPr>
          <a:xfrm>
            <a:off x="7529628" y="222417"/>
            <a:ext cx="1471614" cy="727312"/>
          </a:xfrm>
          <a:prstGeom prst="roundRect">
            <a:avLst>
              <a:gd name="adj" fmla="val 12929"/>
            </a:avLst>
          </a:prstGeom>
        </p:spPr>
      </p:pic>
    </p:spTree>
    <p:extLst>
      <p:ext uri="{BB962C8B-B14F-4D97-AF65-F5344CB8AC3E}">
        <p14:creationId xmlns:p14="http://schemas.microsoft.com/office/powerpoint/2010/main" xmlns="" val="3972095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3946-5D7C-4CEF-BFE8-AB4AB2372BC3}" type="datetime1">
              <a:rPr lang="en-US" smtClean="0"/>
              <a:pPr/>
              <a:t>8/4/2021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0B79-13E2-4C9E-A76D-08B6E66783C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/>
          <a:srcRect l="4530" t="5099" r="512" b="4223"/>
          <a:stretch/>
        </p:blipFill>
        <p:spPr>
          <a:xfrm>
            <a:off x="7529628" y="222417"/>
            <a:ext cx="1471614" cy="727312"/>
          </a:xfrm>
          <a:prstGeom prst="roundRect">
            <a:avLst>
              <a:gd name="adj" fmla="val 12929"/>
            </a:avLst>
          </a:prstGeom>
        </p:spPr>
      </p:pic>
    </p:spTree>
    <p:extLst>
      <p:ext uri="{BB962C8B-B14F-4D97-AF65-F5344CB8AC3E}">
        <p14:creationId xmlns:p14="http://schemas.microsoft.com/office/powerpoint/2010/main" xmlns="" val="3675542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0AAF-6500-41FA-A66F-57E777B96BE4}" type="datetime1">
              <a:rPr lang="en-US" smtClean="0"/>
              <a:pPr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0B79-13E2-4C9E-A76D-08B6E66783C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/>
          <a:srcRect l="4530" t="5099" r="512" b="4223"/>
          <a:stretch/>
        </p:blipFill>
        <p:spPr>
          <a:xfrm>
            <a:off x="7529628" y="222417"/>
            <a:ext cx="1471614" cy="727312"/>
          </a:xfrm>
          <a:prstGeom prst="roundRect">
            <a:avLst>
              <a:gd name="adj" fmla="val 12929"/>
            </a:avLst>
          </a:prstGeom>
        </p:spPr>
      </p:pic>
    </p:spTree>
    <p:extLst>
      <p:ext uri="{BB962C8B-B14F-4D97-AF65-F5344CB8AC3E}">
        <p14:creationId xmlns:p14="http://schemas.microsoft.com/office/powerpoint/2010/main" xmlns="" val="1375981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FA87-E9F2-4B15-BB87-CDB374940A66}" type="datetime1">
              <a:rPr lang="en-US" smtClean="0"/>
              <a:pPr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0B79-13E2-4C9E-A76D-08B6E66783C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/>
          <a:srcRect l="4530" t="5099" r="512" b="4223"/>
          <a:stretch/>
        </p:blipFill>
        <p:spPr>
          <a:xfrm>
            <a:off x="7529628" y="222417"/>
            <a:ext cx="1471614" cy="727312"/>
          </a:xfrm>
          <a:prstGeom prst="roundRect">
            <a:avLst>
              <a:gd name="adj" fmla="val 12929"/>
            </a:avLst>
          </a:prstGeom>
        </p:spPr>
      </p:pic>
    </p:spTree>
    <p:extLst>
      <p:ext uri="{BB962C8B-B14F-4D97-AF65-F5344CB8AC3E}">
        <p14:creationId xmlns:p14="http://schemas.microsoft.com/office/powerpoint/2010/main" xmlns="" val="1146349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9DD39-C2AC-41AF-960F-49D76031E4F9}" type="datetime1">
              <a:rPr lang="en-US" smtClean="0"/>
              <a:pPr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20B79-13E2-4C9E-A76D-08B6E66783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118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sa.gov.ph/ssrcs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3" y="4890539"/>
            <a:ext cx="67349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cs typeface="Arial" panose="020B0604020202020204" pitchFamily="34" charset="0"/>
              </a:rPr>
              <a:t>13 August 2021</a:t>
            </a:r>
            <a:endParaRPr lang="en-US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ctr"/>
            <a:r>
              <a:rPr lang="en-US" dirty="0" smtClean="0">
                <a:cs typeface="Arial" panose="020B0604020202020204" pitchFamily="34" charset="0"/>
              </a:rPr>
              <a:t>RCCB and RSC Joint Meeting</a:t>
            </a:r>
          </a:p>
          <a:p>
            <a:pPr algn="ctr"/>
            <a:r>
              <a:rPr lang="en-US" dirty="0" smtClean="0">
                <a:cs typeface="Arial" panose="020B0604020202020204" pitchFamily="34" charset="0"/>
              </a:rPr>
              <a:t>Virtual Meeting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5" name="Title 7"/>
          <p:cNvSpPr txBox="1">
            <a:spLocks/>
          </p:cNvSpPr>
          <p:nvPr/>
        </p:nvSpPr>
        <p:spPr>
          <a:xfrm>
            <a:off x="114536" y="1947557"/>
            <a:ext cx="8938477" cy="8942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PH" dirty="0">
                <a:latin typeface="Gabriola" pitchFamily="82" charset="0"/>
              </a:rPr>
              <a:t>Surveys Cleared Under </a:t>
            </a:r>
            <a:r>
              <a:rPr lang="en-PH" dirty="0" smtClean="0">
                <a:latin typeface="Gabriola" pitchFamily="82" charset="0"/>
              </a:rPr>
              <a:t>the SSRCS</a:t>
            </a:r>
            <a:endParaRPr lang="en-PH" sz="3200" dirty="0">
              <a:latin typeface="Gabriola" pitchFamily="82" charset="0"/>
            </a:endParaRPr>
          </a:p>
        </p:txBody>
      </p:sp>
      <p:sp>
        <p:nvSpPr>
          <p:cNvPr id="4" name="Title 7"/>
          <p:cNvSpPr txBox="1">
            <a:spLocks/>
          </p:cNvSpPr>
          <p:nvPr/>
        </p:nvSpPr>
        <p:spPr>
          <a:xfrm>
            <a:off x="83128" y="2799603"/>
            <a:ext cx="8938477" cy="7972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PH" sz="3600" dirty="0" smtClean="0">
                <a:latin typeface="Gabriola" pitchFamily="82" charset="0"/>
              </a:rPr>
              <a:t>May 1 </a:t>
            </a:r>
            <a:r>
              <a:rPr lang="en-PH" sz="3600" dirty="0">
                <a:latin typeface="Gabriola" pitchFamily="82" charset="0"/>
              </a:rPr>
              <a:t>– </a:t>
            </a:r>
            <a:r>
              <a:rPr lang="en-PH" sz="3600" dirty="0" smtClean="0">
                <a:latin typeface="Gabriola" pitchFamily="82" charset="0"/>
              </a:rPr>
              <a:t>July 6, </a:t>
            </a:r>
            <a:r>
              <a:rPr lang="en-PH" sz="3600" dirty="0" smtClean="0">
                <a:latin typeface="Gabriola" pitchFamily="82" charset="0"/>
              </a:rPr>
              <a:t>2021</a:t>
            </a:r>
            <a:endParaRPr lang="en-PH" sz="3600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5160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3946586" y="3412396"/>
            <a:ext cx="1253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>
                <a:solidFill>
                  <a:schemeClr val="bg1"/>
                </a:solidFill>
              </a:rPr>
              <a:t>4</a:t>
            </a:r>
            <a:r>
              <a:rPr lang="en-PH" b="1" dirty="0" smtClean="0">
                <a:solidFill>
                  <a:schemeClr val="bg1"/>
                </a:solidFill>
              </a:rPr>
              <a:t> </a:t>
            </a:r>
            <a:r>
              <a:rPr lang="en-PH" b="1" dirty="0">
                <a:solidFill>
                  <a:schemeClr val="bg1"/>
                </a:solidFill>
              </a:rPr>
              <a:t>surveys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14944" y="4714052"/>
            <a:ext cx="1253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smtClean="0">
                <a:solidFill>
                  <a:schemeClr val="bg1"/>
                </a:solidFill>
              </a:rPr>
              <a:t>1 </a:t>
            </a:r>
            <a:r>
              <a:rPr lang="en-PH" b="1" dirty="0">
                <a:solidFill>
                  <a:schemeClr val="bg1"/>
                </a:solidFill>
              </a:rPr>
              <a:t>surveys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7029" y="1615179"/>
            <a:ext cx="870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cs typeface="Arial" panose="020B0604020202020204" pitchFamily="34" charset="0"/>
              </a:rPr>
              <a:t>Figure 1. Number surveys granted </a:t>
            </a:r>
            <a:r>
              <a:rPr lang="en-US" sz="1600" b="1" dirty="0" smtClean="0">
                <a:cs typeface="Arial" panose="020B0604020202020204" pitchFamily="34" charset="0"/>
              </a:rPr>
              <a:t>clearance: May 1 – </a:t>
            </a:r>
            <a:r>
              <a:rPr lang="en-US" sz="1600" b="1" dirty="0" smtClean="0">
                <a:solidFill>
                  <a:srgbClr val="003300"/>
                </a:solidFill>
                <a:cs typeface="Arial" panose="020B0604020202020204" pitchFamily="34" charset="0"/>
              </a:rPr>
              <a:t>July 6, </a:t>
            </a:r>
            <a:r>
              <a:rPr lang="en-US" sz="1600" b="1" dirty="0" smtClean="0">
                <a:cs typeface="Arial" panose="020B0604020202020204" pitchFamily="34" charset="0"/>
              </a:rPr>
              <a:t>2021</a:t>
            </a:r>
            <a:endParaRPr lang="en-US" sz="1600" b="1" dirty="0"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2565" y="2027402"/>
            <a:ext cx="16885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9600" dirty="0" smtClean="0">
                <a:latin typeface="Impact" pitchFamily="34" charset="0"/>
              </a:rPr>
              <a:t>14</a:t>
            </a:r>
            <a:endParaRPr lang="en-PH" sz="9600" dirty="0">
              <a:latin typeface="Impact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6174" y="3288671"/>
            <a:ext cx="14315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2000" b="1" dirty="0">
                <a:solidFill>
                  <a:srgbClr val="3332CB"/>
                </a:solidFill>
              </a:rPr>
              <a:t>surveys granted clearance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0B79-13E2-4C9E-A76D-08B6E66783C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xmlns="" id="{B7F49DA9-38AF-4909-A471-CD7720E75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106" y="1063987"/>
            <a:ext cx="4421906" cy="64031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</a:rPr>
              <a:t>Updates on SSRCS</a:t>
            </a:r>
            <a:endParaRPr lang="en-PH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12" name="Chart 11"/>
          <p:cNvGraphicFramePr/>
          <p:nvPr/>
        </p:nvGraphicFramePr>
        <p:xfrm>
          <a:off x="2057647" y="1708809"/>
          <a:ext cx="6599464" cy="5291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/>
          <p:nvPr/>
        </p:nvGraphicFramePr>
        <p:xfrm>
          <a:off x="1757548" y="1702871"/>
          <a:ext cx="7540831" cy="5576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1396511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004" y="1403678"/>
            <a:ext cx="90319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3900" indent="-723900"/>
            <a:r>
              <a:rPr lang="en-US" sz="1600" b="1" dirty="0">
                <a:latin typeface="Calibri" panose="020F0502020204030204" pitchFamily="34" charset="0"/>
                <a:cs typeface="Arial" panose="020B0604020202020204" pitchFamily="34" charset="0"/>
              </a:rPr>
              <a:t>Table 1. Number of </a:t>
            </a:r>
            <a:r>
              <a:rPr lang="en-US" sz="16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surveys </a:t>
            </a:r>
            <a:r>
              <a:rPr lang="en-US" sz="1600" b="1" dirty="0">
                <a:latin typeface="Calibri" panose="020F0502020204030204" pitchFamily="34" charset="0"/>
                <a:cs typeface="Arial" panose="020B0604020202020204" pitchFamily="34" charset="0"/>
              </a:rPr>
              <a:t>granted clearance, by proponent agency: </a:t>
            </a:r>
            <a:r>
              <a:rPr lang="en-US" sz="16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May 1 – July 6, 2021</a:t>
            </a:r>
            <a:endParaRPr lang="en-US" sz="16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84355802"/>
              </p:ext>
            </p:extLst>
          </p:nvPr>
        </p:nvGraphicFramePr>
        <p:xfrm>
          <a:off x="138685" y="1808099"/>
          <a:ext cx="8901405" cy="4346515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2458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96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1359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486966"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latin typeface="+mn-lt"/>
                          <a:cs typeface="Arial" panose="020B0604020202020204" pitchFamily="34" charset="0"/>
                        </a:rPr>
                        <a:t>Proponent agency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latin typeface="+mn-lt"/>
                          <a:cs typeface="Arial" panose="020B0604020202020204" pitchFamily="34" charset="0"/>
                        </a:rPr>
                        <a:t>Number</a:t>
                      </a:r>
                      <a:r>
                        <a:rPr lang="en-PH" sz="1800" baseline="0" dirty="0">
                          <a:latin typeface="+mn-lt"/>
                          <a:cs typeface="Arial" panose="020B0604020202020204" pitchFamily="34" charset="0"/>
                        </a:rPr>
                        <a:t> of surveys granted clearance</a:t>
                      </a:r>
                      <a:endParaRPr lang="en-PH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latin typeface="+mn-lt"/>
                          <a:cs typeface="Arial" panose="020B0604020202020204" pitchFamily="34" charset="0"/>
                        </a:rPr>
                        <a:t>Title of </a:t>
                      </a:r>
                      <a:r>
                        <a:rPr lang="en-PH" sz="1800" dirty="0" smtClean="0">
                          <a:latin typeface="+mn-lt"/>
                          <a:cs typeface="Arial" panose="020B0604020202020204" pitchFamily="34" charset="0"/>
                        </a:rPr>
                        <a:t>survey</a:t>
                      </a:r>
                      <a:endParaRPr lang="en-PH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59549">
                <a:tc>
                  <a:txBody>
                    <a:bodyPr/>
                    <a:lstStyle/>
                    <a:p>
                      <a:pPr algn="ctr"/>
                      <a:r>
                        <a:rPr lang="en-US" sz="2200" noProof="0" smtClean="0">
                          <a:latin typeface="+mn-lt"/>
                          <a:cs typeface="Arial" panose="020B0604020202020204" pitchFamily="34" charset="0"/>
                        </a:rPr>
                        <a:t>PSA</a:t>
                      </a:r>
                      <a:endParaRPr lang="en-US" sz="2200" noProof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noProof="0" dirty="0" smtClean="0">
                          <a:latin typeface="+mn-lt"/>
                          <a:cs typeface="Arial" panose="020B0604020202020204" pitchFamily="34" charset="0"/>
                        </a:rPr>
                        <a:t>8</a:t>
                      </a:r>
                    </a:p>
                    <a:p>
                      <a:pPr algn="ctr"/>
                      <a:endParaRPr lang="en-US" sz="1800" noProof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noProof="0" dirty="0" smtClean="0">
                          <a:latin typeface="+mn-lt"/>
                          <a:cs typeface="Arial" panose="020B0604020202020204" pitchFamily="34" charset="0"/>
                        </a:rPr>
                        <a:t>Quarterly Aquaculture Survey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noProof="0" dirty="0" smtClean="0">
                          <a:latin typeface="+mn-lt"/>
                          <a:cs typeface="Arial" panose="020B0604020202020204" pitchFamily="34" charset="0"/>
                        </a:rPr>
                        <a:t>Quarterly Commercial</a:t>
                      </a:r>
                      <a:r>
                        <a:rPr lang="en-US" sz="2200" baseline="0" noProof="0" dirty="0" smtClean="0">
                          <a:latin typeface="+mn-lt"/>
                          <a:cs typeface="Arial" panose="020B0604020202020204" pitchFamily="34" charset="0"/>
                        </a:rPr>
                        <a:t> Fisheries Survey</a:t>
                      </a:r>
                      <a:endParaRPr lang="en-US" sz="2200" noProof="0" dirty="0" smtClean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noProof="0" dirty="0" smtClean="0">
                          <a:latin typeface="+mn-lt"/>
                          <a:cs typeface="Arial" panose="020B0604020202020204" pitchFamily="34" charset="0"/>
                        </a:rPr>
                        <a:t>Quarterly</a:t>
                      </a:r>
                      <a:r>
                        <a:rPr lang="en-US" sz="2200" baseline="0" noProof="0" dirty="0" smtClean="0">
                          <a:latin typeface="+mn-lt"/>
                          <a:cs typeface="Arial" panose="020B0604020202020204" pitchFamily="34" charset="0"/>
                        </a:rPr>
                        <a:t> Inland Fisheries</a:t>
                      </a:r>
                      <a:r>
                        <a:rPr lang="en-US" sz="2200" noProof="0" dirty="0" smtClean="0">
                          <a:latin typeface="+mn-lt"/>
                          <a:cs typeface="Arial" panose="020B0604020202020204" pitchFamily="34" charset="0"/>
                        </a:rPr>
                        <a:t> Survey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baseline="0" noProof="0" dirty="0" smtClean="0">
                          <a:latin typeface="+mn-lt"/>
                          <a:cs typeface="Arial" panose="020B0604020202020204" pitchFamily="34" charset="0"/>
                        </a:rPr>
                        <a:t>Quarterly Municipal Fisheries Survey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baseline="0" noProof="0" dirty="0" smtClean="0">
                          <a:latin typeface="+mn-lt"/>
                          <a:cs typeface="Arial" panose="020B0604020202020204" pitchFamily="34" charset="0"/>
                        </a:rPr>
                        <a:t>Labor Force Survey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baseline="0" noProof="0" dirty="0" smtClean="0">
                          <a:latin typeface="+mn-lt"/>
                          <a:cs typeface="Arial" panose="020B0604020202020204" pitchFamily="34" charset="0"/>
                        </a:rPr>
                        <a:t>Commercial Livestock and Poultry Survey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baseline="0" noProof="0" dirty="0" smtClean="0">
                          <a:latin typeface="+mn-lt"/>
                          <a:cs typeface="Arial" panose="020B0604020202020204" pitchFamily="34" charset="0"/>
                        </a:rPr>
                        <a:t>Backyard Livestock and Poultry Survey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baseline="0" noProof="0" dirty="0" smtClean="0">
                          <a:latin typeface="+mn-lt"/>
                          <a:cs typeface="Arial" panose="020B0604020202020204" pitchFamily="34" charset="0"/>
                        </a:rPr>
                        <a:t>2021 Family Income and Expenditure Survey</a:t>
                      </a:r>
                      <a:endParaRPr lang="en-US" sz="2200" baseline="0" noProof="0" dirty="0" smtClean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0B79-13E2-4C9E-A76D-08B6E66783C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B7F49DA9-38AF-4909-A471-CD7720E75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619" y="875683"/>
            <a:ext cx="4421906" cy="64031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Surveys granted clearance</a:t>
            </a:r>
            <a:endParaRPr lang="en-PH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435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004" y="1535428"/>
            <a:ext cx="90319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3900" indent="-723900"/>
            <a:r>
              <a:rPr lang="en-US" sz="1600" b="1" dirty="0">
                <a:latin typeface="Calibri" panose="020F0502020204030204" pitchFamily="34" charset="0"/>
                <a:cs typeface="Arial" panose="020B0604020202020204" pitchFamily="34" charset="0"/>
              </a:rPr>
              <a:t>Table 1. Number of </a:t>
            </a:r>
            <a:r>
              <a:rPr lang="en-US" sz="16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surveys </a:t>
            </a:r>
            <a:r>
              <a:rPr lang="en-US" sz="1600" b="1" dirty="0">
                <a:latin typeface="Calibri" panose="020F0502020204030204" pitchFamily="34" charset="0"/>
                <a:cs typeface="Arial" panose="020B0604020202020204" pitchFamily="34" charset="0"/>
              </a:rPr>
              <a:t>granted clearance, by proponent agency: </a:t>
            </a:r>
            <a:r>
              <a:rPr lang="en-US" sz="16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May 1 – July 6, 2021</a:t>
            </a:r>
            <a:endParaRPr lang="en-US" sz="16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84355802"/>
              </p:ext>
            </p:extLst>
          </p:nvPr>
        </p:nvGraphicFramePr>
        <p:xfrm>
          <a:off x="111969" y="1970014"/>
          <a:ext cx="8901405" cy="41452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4003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651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1359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100989"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latin typeface="+mn-lt"/>
                          <a:cs typeface="Arial" panose="020B0604020202020204" pitchFamily="34" charset="0"/>
                        </a:rPr>
                        <a:t>Proponent agency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latin typeface="+mn-lt"/>
                          <a:cs typeface="Arial" panose="020B0604020202020204" pitchFamily="34" charset="0"/>
                        </a:rPr>
                        <a:t>Number</a:t>
                      </a:r>
                      <a:r>
                        <a:rPr lang="en-PH" sz="1800" baseline="0" dirty="0">
                          <a:latin typeface="+mn-lt"/>
                          <a:cs typeface="Arial" panose="020B0604020202020204" pitchFamily="34" charset="0"/>
                        </a:rPr>
                        <a:t> of surveys granted clearance</a:t>
                      </a:r>
                      <a:endParaRPr lang="en-PH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latin typeface="+mn-lt"/>
                          <a:cs typeface="Arial" panose="020B0604020202020204" pitchFamily="34" charset="0"/>
                        </a:rPr>
                        <a:t>Title of </a:t>
                      </a:r>
                      <a:r>
                        <a:rPr lang="en-PH" sz="1800" dirty="0" smtClean="0">
                          <a:latin typeface="+mn-lt"/>
                          <a:cs typeface="Arial" panose="020B0604020202020204" pitchFamily="34" charset="0"/>
                        </a:rPr>
                        <a:t>survey</a:t>
                      </a:r>
                      <a:endParaRPr lang="en-PH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7513">
                <a:tc>
                  <a:txBody>
                    <a:bodyPr/>
                    <a:lstStyle/>
                    <a:p>
                      <a:pPr algn="ctr"/>
                      <a:r>
                        <a:rPr lang="en-PH" sz="2200" dirty="0" smtClean="0">
                          <a:latin typeface="+mn-lt"/>
                          <a:cs typeface="Arial" panose="020B0604020202020204" pitchFamily="34" charset="0"/>
                        </a:rPr>
                        <a:t>ADB</a:t>
                      </a:r>
                      <a:endParaRPr lang="en-PH" sz="2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 smtClean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  <a:endParaRPr lang="en-PH" sz="2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PH" sz="2200" dirty="0" smtClean="0">
                          <a:latin typeface="+mn-lt"/>
                          <a:cs typeface="Arial" panose="020B0604020202020204" pitchFamily="34" charset="0"/>
                        </a:rPr>
                        <a:t>2021 Survey on Retail Prices</a:t>
                      </a:r>
                      <a:r>
                        <a:rPr lang="en-PH" sz="2200" baseline="0" dirty="0" smtClean="0">
                          <a:latin typeface="+mn-lt"/>
                          <a:cs typeface="Arial" panose="020B0604020202020204" pitchFamily="34" charset="0"/>
                        </a:rPr>
                        <a:t> of Household Goods and Services for the International Comparison Program</a:t>
                      </a:r>
                    </a:p>
                  </a:txBody>
                  <a:tcPr/>
                </a:tc>
              </a:tr>
              <a:tr h="404446">
                <a:tc>
                  <a:txBody>
                    <a:bodyPr/>
                    <a:lstStyle/>
                    <a:p>
                      <a:pPr algn="ctr"/>
                      <a:r>
                        <a:rPr lang="en-PH" sz="2200" dirty="0" smtClean="0">
                          <a:latin typeface="+mn-lt"/>
                          <a:cs typeface="Arial" panose="020B0604020202020204" pitchFamily="34" charset="0"/>
                        </a:rPr>
                        <a:t>PCC</a:t>
                      </a:r>
                      <a:endParaRPr lang="en-PH" sz="2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 smtClean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  <a:endParaRPr lang="en-PH" sz="2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PH" sz="2200" dirty="0" smtClean="0">
                          <a:latin typeface="+mn-lt"/>
                          <a:cs typeface="Arial" panose="020B0604020202020204" pitchFamily="34" charset="0"/>
                        </a:rPr>
                        <a:t>2021 National Survey</a:t>
                      </a:r>
                      <a:r>
                        <a:rPr lang="en-PH" sz="2200" baseline="0" dirty="0" smtClean="0">
                          <a:latin typeface="+mn-lt"/>
                          <a:cs typeface="Arial" panose="020B0604020202020204" pitchFamily="34" charset="0"/>
                        </a:rPr>
                        <a:t> on the Awareness of Private Firms on the Philippine Competition Act and the Philippine Competition Commission</a:t>
                      </a:r>
                      <a:endParaRPr lang="en-PH" sz="2200" baseline="0" dirty="0" smtClean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PH" sz="2200" dirty="0" smtClean="0">
                          <a:latin typeface="+mn-lt"/>
                          <a:cs typeface="Arial" panose="020B0604020202020204" pitchFamily="34" charset="0"/>
                        </a:rPr>
                        <a:t>DOST </a:t>
                      </a:r>
                      <a:endParaRPr lang="en-PH" sz="2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200" dirty="0" smtClean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  <a:endParaRPr lang="en-PH" sz="2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PH" sz="2200" baseline="0" dirty="0" smtClean="0">
                          <a:latin typeface="+mn-lt"/>
                          <a:cs typeface="Arial" panose="020B0604020202020204" pitchFamily="34" charset="0"/>
                        </a:rPr>
                        <a:t>2019-2021 Survey on Research and Development Expenditures and Human Resources</a:t>
                      </a:r>
                      <a:endParaRPr lang="en-PH" sz="2200" baseline="0" dirty="0" smtClean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0B79-13E2-4C9E-A76D-08B6E66783C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B7F49DA9-38AF-4909-A471-CD7720E75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619" y="875683"/>
            <a:ext cx="4421906" cy="64031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Surveys granted clearance</a:t>
            </a:r>
            <a:endParaRPr lang="en-PH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435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004" y="1535428"/>
            <a:ext cx="90319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3900" indent="-723900"/>
            <a:r>
              <a:rPr lang="en-US" sz="1600" b="1" dirty="0">
                <a:latin typeface="Calibri" panose="020F0502020204030204" pitchFamily="34" charset="0"/>
                <a:cs typeface="Arial" panose="020B0604020202020204" pitchFamily="34" charset="0"/>
              </a:rPr>
              <a:t>Table 1. Number of </a:t>
            </a:r>
            <a:r>
              <a:rPr lang="en-US" sz="16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surveys </a:t>
            </a:r>
            <a:r>
              <a:rPr lang="en-US" sz="1600" b="1" dirty="0">
                <a:latin typeface="Calibri" panose="020F0502020204030204" pitchFamily="34" charset="0"/>
                <a:cs typeface="Arial" panose="020B0604020202020204" pitchFamily="34" charset="0"/>
              </a:rPr>
              <a:t>granted clearance, by proponent agency: </a:t>
            </a:r>
            <a:r>
              <a:rPr lang="en-US" sz="16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May 1 – July 6, 2021</a:t>
            </a:r>
            <a:endParaRPr lang="en-US" sz="16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84355802"/>
              </p:ext>
            </p:extLst>
          </p:nvPr>
        </p:nvGraphicFramePr>
        <p:xfrm>
          <a:off x="111969" y="1970012"/>
          <a:ext cx="8901405" cy="387664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4003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651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1359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357578"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latin typeface="+mn-lt"/>
                          <a:cs typeface="Arial" panose="020B0604020202020204" pitchFamily="34" charset="0"/>
                        </a:rPr>
                        <a:t>Proponent agency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latin typeface="+mn-lt"/>
                          <a:cs typeface="Arial" panose="020B0604020202020204" pitchFamily="34" charset="0"/>
                        </a:rPr>
                        <a:t>Number</a:t>
                      </a:r>
                      <a:r>
                        <a:rPr lang="en-PH" sz="1800" baseline="0" dirty="0">
                          <a:latin typeface="+mn-lt"/>
                          <a:cs typeface="Arial" panose="020B0604020202020204" pitchFamily="34" charset="0"/>
                        </a:rPr>
                        <a:t> of surveys granted clearance</a:t>
                      </a:r>
                      <a:endParaRPr lang="en-PH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latin typeface="+mn-lt"/>
                          <a:cs typeface="Arial" panose="020B0604020202020204" pitchFamily="34" charset="0"/>
                        </a:rPr>
                        <a:t>Title of </a:t>
                      </a:r>
                      <a:r>
                        <a:rPr lang="en-PH" sz="1800" dirty="0" smtClean="0">
                          <a:latin typeface="+mn-lt"/>
                          <a:cs typeface="Arial" panose="020B0604020202020204" pitchFamily="34" charset="0"/>
                        </a:rPr>
                        <a:t>survey</a:t>
                      </a:r>
                      <a:endParaRPr lang="en-PH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8584">
                <a:tc>
                  <a:txBody>
                    <a:bodyPr/>
                    <a:lstStyle/>
                    <a:p>
                      <a:pPr algn="ctr"/>
                      <a:r>
                        <a:rPr lang="en-US" sz="2200" noProof="0" smtClean="0">
                          <a:latin typeface="+mn-lt"/>
                          <a:cs typeface="Arial" panose="020B0604020202020204" pitchFamily="34" charset="0"/>
                        </a:rPr>
                        <a:t>BSP</a:t>
                      </a:r>
                      <a:endParaRPr lang="en-US" sz="2200" noProof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noProof="0" dirty="0" smtClean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  <a:endParaRPr lang="en-US" sz="2200" noProof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baseline="0" noProof="0" dirty="0" smtClean="0">
                          <a:latin typeface="+mn-lt"/>
                          <a:cs typeface="Arial" panose="020B0604020202020204" pitchFamily="34" charset="0"/>
                        </a:rPr>
                        <a:t>2021 Corporate Financial Trends Survey</a:t>
                      </a:r>
                      <a:endParaRPr lang="en-US" sz="2200" baseline="0" noProof="0" dirty="0" smtClean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70242">
                <a:tc>
                  <a:txBody>
                    <a:bodyPr/>
                    <a:lstStyle/>
                    <a:p>
                      <a:pPr algn="ctr"/>
                      <a:r>
                        <a:rPr lang="en-US" sz="2200" noProof="0" smtClean="0">
                          <a:latin typeface="+mn-lt"/>
                          <a:cs typeface="Arial" panose="020B0604020202020204" pitchFamily="34" charset="0"/>
                        </a:rPr>
                        <a:t>NEDA</a:t>
                      </a:r>
                      <a:endParaRPr lang="en-US" sz="2200" noProof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noProof="0" smtClean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  <a:endParaRPr lang="en-US" sz="2200" noProof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noProof="0" dirty="0" smtClean="0">
                          <a:latin typeface="+mn-lt"/>
                          <a:cs typeface="Arial" panose="020B0604020202020204" pitchFamily="34" charset="0"/>
                        </a:rPr>
                        <a:t>Ex-Post Evaluation of the Angat Water Utilization and Aqueduct Improvement</a:t>
                      </a:r>
                      <a:r>
                        <a:rPr lang="en-US" sz="2200" baseline="0" noProof="0" dirty="0" smtClean="0">
                          <a:latin typeface="+mn-lt"/>
                          <a:cs typeface="Arial" panose="020B0604020202020204" pitchFamily="34" charset="0"/>
                        </a:rPr>
                        <a:t> Project Phase II</a:t>
                      </a:r>
                      <a:endParaRPr lang="en-US" sz="2200" baseline="0" noProof="0" dirty="0" smtClean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70242">
                <a:tc>
                  <a:txBody>
                    <a:bodyPr/>
                    <a:lstStyle/>
                    <a:p>
                      <a:pPr algn="ctr"/>
                      <a:r>
                        <a:rPr lang="en-US" sz="2200" noProof="0" smtClean="0">
                          <a:latin typeface="+mn-lt"/>
                          <a:cs typeface="Arial" panose="020B0604020202020204" pitchFamily="34" charset="0"/>
                        </a:rPr>
                        <a:t>PIDS</a:t>
                      </a:r>
                      <a:endParaRPr lang="en-US" sz="2200" noProof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noProof="0" smtClean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  <a:endParaRPr lang="en-US" sz="2200" noProof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baseline="0" noProof="0" dirty="0" smtClean="0">
                          <a:latin typeface="+mn-lt"/>
                          <a:cs typeface="Arial" panose="020B0604020202020204" pitchFamily="34" charset="0"/>
                        </a:rPr>
                        <a:t>PIDS - Monash University Online Survey of Small and Medium-sized Enterprises in the Philippines</a:t>
                      </a:r>
                      <a:endParaRPr lang="en-US" sz="2200" baseline="0" noProof="0" dirty="0" smtClean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0B79-13E2-4C9E-A76D-08B6E66783C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B7F49DA9-38AF-4909-A471-CD7720E75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619" y="875683"/>
            <a:ext cx="4421906" cy="64031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Surveys granted clearance</a:t>
            </a:r>
            <a:endParaRPr lang="en-PH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435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K:\new psa 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9450" y="3502025"/>
            <a:ext cx="3230563" cy="323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503238" y="1628775"/>
            <a:ext cx="8012112" cy="135255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00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6600" dirty="0">
                <a:solidFill>
                  <a:schemeClr val="tx1"/>
                </a:solidFill>
                <a:latin typeface="+mn-lt"/>
              </a:rPr>
              <a:t>Thank You!</a:t>
            </a:r>
            <a:endParaRPr lang="en-US" sz="6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1041400" y="3729038"/>
            <a:ext cx="3998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u="sng" dirty="0">
                <a:cs typeface="Arial" panose="020B0604020202020204" pitchFamily="34" charset="0"/>
                <a:hlinkClick r:id="rId3"/>
              </a:rPr>
              <a:t>http://www.psa.gov.ph/ssrcs</a:t>
            </a:r>
            <a:endParaRPr lang="en-US" altLang="en-US" sz="2000" u="sng" dirty="0">
              <a:cs typeface="Arial" panose="020B0604020202020204" pitchFamily="34" charset="0"/>
            </a:endParaRPr>
          </a:p>
        </p:txBody>
      </p:sp>
      <p:grpSp>
        <p:nvGrpSpPr>
          <p:cNvPr id="20" name="Group 6"/>
          <p:cNvGrpSpPr>
            <a:grpSpLocks/>
          </p:cNvGrpSpPr>
          <p:nvPr/>
        </p:nvGrpSpPr>
        <p:grpSpPr bwMode="auto">
          <a:xfrm>
            <a:off x="515938" y="4276725"/>
            <a:ext cx="4524375" cy="487363"/>
            <a:chOff x="835025" y="5198745"/>
            <a:chExt cx="4523843" cy="487978"/>
          </a:xfrm>
        </p:grpSpPr>
        <p:pic>
          <p:nvPicPr>
            <p:cNvPr id="21" name="Picture 7" descr="fb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5025" y="5198745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Box 8"/>
            <p:cNvSpPr txBox="1">
              <a:spLocks noChangeArrowheads="1"/>
            </p:cNvSpPr>
            <p:nvPr/>
          </p:nvSpPr>
          <p:spPr bwMode="auto">
            <a:xfrm>
              <a:off x="1335508" y="5286613"/>
              <a:ext cx="402336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alt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PhilippineStatisticsAuthority</a:t>
              </a:r>
              <a:endParaRPr lang="en-US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9"/>
          <p:cNvGrpSpPr>
            <a:grpSpLocks/>
          </p:cNvGrpSpPr>
          <p:nvPr/>
        </p:nvGrpSpPr>
        <p:grpSpPr bwMode="auto">
          <a:xfrm>
            <a:off x="503238" y="4819650"/>
            <a:ext cx="4537075" cy="482600"/>
            <a:chOff x="853439" y="5768339"/>
            <a:chExt cx="4535909" cy="481921"/>
          </a:xfrm>
        </p:grpSpPr>
        <p:pic>
          <p:nvPicPr>
            <p:cNvPr id="24" name="Picture 10" descr="twi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3439" y="5768339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Box 11"/>
            <p:cNvSpPr txBox="1">
              <a:spLocks noChangeArrowheads="1"/>
            </p:cNvSpPr>
            <p:nvPr/>
          </p:nvSpPr>
          <p:spPr bwMode="auto">
            <a:xfrm>
              <a:off x="1365988" y="5880928"/>
              <a:ext cx="40233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  <a:cs typeface="Arial" panose="020B0604020202020204" pitchFamily="34" charset="0"/>
                </a:rPr>
                <a:t>@PSAgovph</a:t>
              </a:r>
            </a:p>
          </p:txBody>
        </p:sp>
      </p:grpSp>
      <p:pic>
        <p:nvPicPr>
          <p:cNvPr id="26" name="Picture 2" descr="http://downloadicons.net/sites/default/files/domain-icon-23024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rcRect/>
          <a:stretch>
            <a:fillRect/>
          </a:stretch>
        </p:blipFill>
        <p:spPr bwMode="auto">
          <a:xfrm>
            <a:off x="424502" y="3628426"/>
            <a:ext cx="616158" cy="616158"/>
          </a:xfrm>
          <a:prstGeom prst="rect">
            <a:avLst/>
          </a:prstGeom>
          <a:noFill/>
          <a:ex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0B79-13E2-4C9E-A76D-08B6E66783C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5768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13945</TotalTime>
  <Words>299</Words>
  <Application>Microsoft Office PowerPoint</Application>
  <PresentationFormat>On-screen Show (4:3)</PresentationFormat>
  <Paragraphs>72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Updates on SSRCS</vt:lpstr>
      <vt:lpstr>Surveys granted clearance</vt:lpstr>
      <vt:lpstr>Surveys granted clearance</vt:lpstr>
      <vt:lpstr>Surveys granted clearance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candido</dc:creator>
  <cp:lastModifiedBy>217WS-05</cp:lastModifiedBy>
  <cp:revision>981</cp:revision>
  <cp:lastPrinted>2019-09-13T00:37:41Z</cp:lastPrinted>
  <dcterms:created xsi:type="dcterms:W3CDTF">2016-02-18T05:41:49Z</dcterms:created>
  <dcterms:modified xsi:type="dcterms:W3CDTF">2021-08-04T02:49:31Z</dcterms:modified>
</cp:coreProperties>
</file>