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charts/style1.xml" ContentType="application/vnd.ms-office.chart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71" r:id="rId13"/>
    <p:sldId id="272" r:id="rId14"/>
    <p:sldId id="279" r:id="rId15"/>
  </p:sldIdLst>
  <p:sldSz cx="12192000" cy="6858000"/>
  <p:notesSz cx="6888163" cy="100187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gBTGmpjO82+YY/q5OGYZxz/9od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92BCC46D-2948-489B-9070-707537C48A81}">
  <a:tblStyle styleId="{92BCC46D-2948-489B-9070-707537C48A8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-342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PH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“ What is your level of knowledge on the Philippine Standard Industrial Classification (PSIC)?”</a:t>
            </a:r>
            <a:endParaRPr lang="en-PH"/>
          </a:p>
        </c:rich>
      </c:tx>
      <c:layout>
        <c:manualLayout>
          <c:xMode val="edge"/>
          <c:yMode val="edge"/>
          <c:x val="0.1062522594544392"/>
          <c:y val="6.8352019358153071E-3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6.4460508410314032E-2"/>
          <c:y val="0.18656683683807876"/>
          <c:w val="0.9150096844258564"/>
          <c:h val="0.69858427898172759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 the training</c:v>
                </c:pt>
              </c:strCache>
            </c:strRef>
          </c:tx>
          <c:spPr>
            <a:solidFill>
              <a:srgbClr val="0000FF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Very high</c:v>
                </c:pt>
                <c:pt idx="1">
                  <c:v>High</c:v>
                </c:pt>
                <c:pt idx="2">
                  <c:v>Medium</c:v>
                </c:pt>
                <c:pt idx="3">
                  <c:v>Low</c:v>
                </c:pt>
                <c:pt idx="4">
                  <c:v>Very low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1.0000000000000007E-2</c:v>
                </c:pt>
                <c:pt idx="1">
                  <c:v>7.0000000000000034E-2</c:v>
                </c:pt>
                <c:pt idx="2">
                  <c:v>0.31000000000000016</c:v>
                </c:pt>
                <c:pt idx="3">
                  <c:v>0.48000000000000015</c:v>
                </c:pt>
                <c:pt idx="4">
                  <c:v>0.12000000000000002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17E-4835-B258-9335AF08B7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 the training</c:v>
                </c:pt>
              </c:strCache>
            </c:strRef>
          </c:tx>
          <c:spPr>
            <a:solidFill>
              <a:srgbClr val="FF0066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Very high</c:v>
                </c:pt>
                <c:pt idx="1">
                  <c:v>High</c:v>
                </c:pt>
                <c:pt idx="2">
                  <c:v>Medium</c:v>
                </c:pt>
                <c:pt idx="3">
                  <c:v>Low</c:v>
                </c:pt>
                <c:pt idx="4">
                  <c:v>Very low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5.0000000000000031E-2</c:v>
                </c:pt>
                <c:pt idx="1">
                  <c:v>0.30000000000000016</c:v>
                </c:pt>
                <c:pt idx="2">
                  <c:v>0.60000000000000031</c:v>
                </c:pt>
                <c:pt idx="3">
                  <c:v>5.0000000000000031E-2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17E-4835-B258-9335AF08B788}"/>
            </c:ext>
          </c:extLst>
        </c:ser>
        <c:dLbls>
          <c:showVal val="1"/>
        </c:dLbls>
        <c:gapWidth val="77"/>
        <c:overlap val="-9"/>
        <c:axId val="58436224"/>
        <c:axId val="58462592"/>
      </c:barChart>
      <c:catAx>
        <c:axId val="5843622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62592"/>
        <c:crosses val="autoZero"/>
        <c:auto val="1"/>
        <c:lblAlgn val="ctr"/>
        <c:lblOffset val="100"/>
      </c:catAx>
      <c:valAx>
        <c:axId val="58462592"/>
        <c:scaling>
          <c:orientation val="minMax"/>
          <c:max val="0.60000000000000042"/>
        </c:scaling>
        <c:axPos val="l"/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36224"/>
        <c:crosses val="autoZero"/>
        <c:crossBetween val="between"/>
        <c:majorUnit val="0.15000000000000011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71754718034781639"/>
          <c:y val="0.22184051536346194"/>
          <c:w val="0.24885858974773478"/>
          <c:h val="0.15273850750943824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19050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b="1">
          <a:solidFill>
            <a:schemeClr val="tx1"/>
          </a:solidFill>
        </a:defRPr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621" cy="501417"/>
          </a:xfrm>
          <a:prstGeom prst="rect">
            <a:avLst/>
          </a:prstGeom>
        </p:spPr>
        <p:txBody>
          <a:bodyPr vert="horz" lIns="92428" tIns="46214" rIns="92428" bIns="46214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0934" y="0"/>
            <a:ext cx="2985621" cy="501417"/>
          </a:xfrm>
          <a:prstGeom prst="rect">
            <a:avLst/>
          </a:prstGeom>
        </p:spPr>
        <p:txBody>
          <a:bodyPr vert="horz" lIns="92428" tIns="46214" rIns="92428" bIns="46214" rtlCol="0"/>
          <a:lstStyle>
            <a:lvl1pPr algn="r">
              <a:defRPr sz="1200"/>
            </a:lvl1pPr>
          </a:lstStyle>
          <a:p>
            <a:fld id="{6F476F2C-CED0-4207-BB41-B89D0468B1F3}" type="datetimeFigureOut">
              <a:rPr lang="en-US" smtClean="0"/>
              <a:t>8/12/2021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5695"/>
            <a:ext cx="2985621" cy="501417"/>
          </a:xfrm>
          <a:prstGeom prst="rect">
            <a:avLst/>
          </a:prstGeom>
        </p:spPr>
        <p:txBody>
          <a:bodyPr vert="horz" lIns="92428" tIns="46214" rIns="92428" bIns="46214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0934" y="9515695"/>
            <a:ext cx="2985621" cy="501417"/>
          </a:xfrm>
          <a:prstGeom prst="rect">
            <a:avLst/>
          </a:prstGeom>
        </p:spPr>
        <p:txBody>
          <a:bodyPr vert="horz" lIns="92428" tIns="46214" rIns="92428" bIns="46214" rtlCol="0" anchor="b"/>
          <a:lstStyle>
            <a:lvl1pPr algn="r">
              <a:defRPr sz="1200"/>
            </a:lvl1pPr>
          </a:lstStyle>
          <a:p>
            <a:fld id="{9C9CFBEC-67DF-4937-8CBB-7953414B27EC}" type="slidenum">
              <a:rPr lang="en-PH" smtClean="0"/>
              <a:t>‹#›</a:t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1"/>
            <a:ext cx="2984870" cy="50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12" tIns="46194" rIns="92412" bIns="46194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1699" y="1"/>
            <a:ext cx="2984870" cy="50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12" tIns="46194" rIns="92412" bIns="46194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39738" y="1252538"/>
            <a:ext cx="6008687" cy="33797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817" y="4821506"/>
            <a:ext cx="5510530" cy="3944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12" tIns="46194" rIns="92412" bIns="46194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516039"/>
            <a:ext cx="2984870" cy="502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12" tIns="46194" rIns="92412" bIns="46194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1699" y="9516039"/>
            <a:ext cx="2984870" cy="502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12" tIns="46194" rIns="92412" bIns="46194" anchor="b" anchorCtr="0">
            <a:noAutofit/>
          </a:bodyPr>
          <a:lstStyle/>
          <a:p>
            <a:pPr algn="r"/>
            <a:fld id="{00000000-1234-1234-1234-123412341234}" type="slidenum">
              <a:rPr lang="en-PH" sz="1200" smtClean="0">
                <a:solidFill>
                  <a:schemeClr val="dk1"/>
                </a:solidFill>
              </a:rPr>
              <a:pPr algn="r"/>
              <a:t>‹#›</a:t>
            </a:fld>
            <a:endParaRPr lang="en-PH" sz="1200" dirty="0">
              <a:solidFill>
                <a:schemeClr val="dk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8817" y="4821506"/>
            <a:ext cx="5510530" cy="3944869"/>
          </a:xfrm>
          <a:prstGeom prst="rect">
            <a:avLst/>
          </a:prstGeom>
        </p:spPr>
        <p:txBody>
          <a:bodyPr spcFirstLastPara="1" wrap="square" lIns="92412" tIns="46194" rIns="92412" bIns="46194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797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8817" y="4821506"/>
            <a:ext cx="5510530" cy="3944869"/>
          </a:xfrm>
          <a:prstGeom prst="rect">
            <a:avLst/>
          </a:prstGeom>
        </p:spPr>
        <p:txBody>
          <a:bodyPr spcFirstLastPara="1" wrap="square" lIns="92412" tIns="46194" rIns="92412" bIns="46194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797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8817" y="4821506"/>
            <a:ext cx="5510530" cy="3944869"/>
          </a:xfrm>
          <a:prstGeom prst="rect">
            <a:avLst/>
          </a:prstGeom>
        </p:spPr>
        <p:txBody>
          <a:bodyPr spcFirstLastPara="1" wrap="square" lIns="92412" tIns="46194" rIns="92412" bIns="46194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797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 txBox="1">
            <a:spLocks noGrp="1"/>
          </p:cNvSpPr>
          <p:nvPr>
            <p:ph type="body" idx="1"/>
          </p:nvPr>
        </p:nvSpPr>
        <p:spPr>
          <a:xfrm>
            <a:off x="688817" y="4821506"/>
            <a:ext cx="5510530" cy="3944869"/>
          </a:xfrm>
          <a:prstGeom prst="rect">
            <a:avLst/>
          </a:prstGeom>
        </p:spPr>
        <p:txBody>
          <a:bodyPr spcFirstLastPara="1" wrap="square" lIns="92412" tIns="46194" rIns="92412" bIns="46194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797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 txBox="1">
            <a:spLocks noGrp="1"/>
          </p:cNvSpPr>
          <p:nvPr>
            <p:ph type="body" idx="1"/>
          </p:nvPr>
        </p:nvSpPr>
        <p:spPr>
          <a:xfrm>
            <a:off x="688817" y="4821506"/>
            <a:ext cx="5510530" cy="3944869"/>
          </a:xfrm>
          <a:prstGeom prst="rect">
            <a:avLst/>
          </a:prstGeom>
        </p:spPr>
        <p:txBody>
          <a:bodyPr spcFirstLastPara="1" wrap="square" lIns="92412" tIns="46194" rIns="92412" bIns="46194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53" name="Google Shape;15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797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:notes"/>
          <p:cNvSpPr txBox="1">
            <a:spLocks noGrp="1"/>
          </p:cNvSpPr>
          <p:nvPr>
            <p:ph type="body" idx="1"/>
          </p:nvPr>
        </p:nvSpPr>
        <p:spPr>
          <a:xfrm>
            <a:off x="688817" y="4821506"/>
            <a:ext cx="5510530" cy="3944869"/>
          </a:xfrm>
          <a:prstGeom prst="rect">
            <a:avLst/>
          </a:prstGeom>
        </p:spPr>
        <p:txBody>
          <a:bodyPr spcFirstLastPara="1" wrap="square" lIns="92412" tIns="46194" rIns="92412" bIns="46194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68" name="Google Shape;16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797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:notes"/>
          <p:cNvSpPr txBox="1">
            <a:spLocks noGrp="1"/>
          </p:cNvSpPr>
          <p:nvPr>
            <p:ph type="body" idx="1"/>
          </p:nvPr>
        </p:nvSpPr>
        <p:spPr>
          <a:xfrm>
            <a:off x="688817" y="4821506"/>
            <a:ext cx="5510530" cy="3944869"/>
          </a:xfrm>
          <a:prstGeom prst="rect">
            <a:avLst/>
          </a:prstGeom>
        </p:spPr>
        <p:txBody>
          <a:bodyPr spcFirstLastPara="1" wrap="square" lIns="92412" tIns="46194" rIns="92412" bIns="46194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83" name="Google Shape;18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797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:notes"/>
          <p:cNvSpPr txBox="1">
            <a:spLocks noGrp="1"/>
          </p:cNvSpPr>
          <p:nvPr>
            <p:ph type="body" idx="1"/>
          </p:nvPr>
        </p:nvSpPr>
        <p:spPr>
          <a:xfrm>
            <a:off x="688817" y="4821506"/>
            <a:ext cx="5510530" cy="3944869"/>
          </a:xfrm>
          <a:prstGeom prst="rect">
            <a:avLst/>
          </a:prstGeom>
        </p:spPr>
        <p:txBody>
          <a:bodyPr spcFirstLastPara="1" wrap="square" lIns="92412" tIns="46194" rIns="92412" bIns="46194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98" name="Google Shape;19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797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9:notes"/>
          <p:cNvSpPr txBox="1">
            <a:spLocks noGrp="1"/>
          </p:cNvSpPr>
          <p:nvPr>
            <p:ph type="body" idx="1"/>
          </p:nvPr>
        </p:nvSpPr>
        <p:spPr>
          <a:xfrm>
            <a:off x="688817" y="4821506"/>
            <a:ext cx="5510530" cy="3944869"/>
          </a:xfrm>
          <a:prstGeom prst="rect">
            <a:avLst/>
          </a:prstGeom>
        </p:spPr>
        <p:txBody>
          <a:bodyPr spcFirstLastPara="1" wrap="square" lIns="92412" tIns="46194" rIns="92412" bIns="46194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13" name="Google Shape;21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797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688817" y="4821506"/>
            <a:ext cx="5510530" cy="3944869"/>
          </a:xfrm>
          <a:prstGeom prst="rect">
            <a:avLst/>
          </a:prstGeom>
        </p:spPr>
        <p:txBody>
          <a:bodyPr spcFirstLastPara="1" wrap="square" lIns="92412" tIns="46194" rIns="92412" bIns="46194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797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5:notes"/>
          <p:cNvSpPr txBox="1">
            <a:spLocks noGrp="1"/>
          </p:cNvSpPr>
          <p:nvPr>
            <p:ph type="body" idx="1"/>
          </p:nvPr>
        </p:nvSpPr>
        <p:spPr>
          <a:xfrm>
            <a:off x="688817" y="4821506"/>
            <a:ext cx="5510530" cy="3944869"/>
          </a:xfrm>
          <a:prstGeom prst="rect">
            <a:avLst/>
          </a:prstGeom>
        </p:spPr>
        <p:txBody>
          <a:bodyPr spcFirstLastPara="1" wrap="square" lIns="92412" tIns="46194" rIns="92412" bIns="46194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12" name="Google Shape;31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797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6:notes"/>
          <p:cNvSpPr txBox="1">
            <a:spLocks noGrp="1"/>
          </p:cNvSpPr>
          <p:nvPr>
            <p:ph type="body" idx="1"/>
          </p:nvPr>
        </p:nvSpPr>
        <p:spPr>
          <a:xfrm>
            <a:off x="688817" y="4821506"/>
            <a:ext cx="5510530" cy="3944869"/>
          </a:xfrm>
          <a:prstGeom prst="rect">
            <a:avLst/>
          </a:prstGeom>
        </p:spPr>
        <p:txBody>
          <a:bodyPr spcFirstLastPara="1" wrap="square" lIns="92412" tIns="46194" rIns="92412" bIns="46194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31" name="Google Shape;33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797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797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9" name="Google Shape;349;p17:notes"/>
          <p:cNvSpPr txBox="1">
            <a:spLocks noGrp="1"/>
          </p:cNvSpPr>
          <p:nvPr>
            <p:ph type="body" idx="1"/>
          </p:nvPr>
        </p:nvSpPr>
        <p:spPr>
          <a:xfrm>
            <a:off x="688817" y="4821506"/>
            <a:ext cx="5510530" cy="3944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12" tIns="46194" rIns="92412" bIns="46194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50" name="Google Shape;350;p17:notes"/>
          <p:cNvSpPr txBox="1">
            <a:spLocks noGrp="1"/>
          </p:cNvSpPr>
          <p:nvPr>
            <p:ph type="sldNum" idx="12"/>
          </p:nvPr>
        </p:nvSpPr>
        <p:spPr>
          <a:xfrm>
            <a:off x="3901699" y="9516039"/>
            <a:ext cx="2984870" cy="502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12" tIns="46194" rIns="92412" bIns="46194" anchor="b" anchorCtr="0">
            <a:noAutofit/>
          </a:bodyPr>
          <a:lstStyle/>
          <a:p>
            <a:pPr algn="r"/>
            <a:fld id="{00000000-1234-1234-1234-123412341234}" type="slidenum">
              <a:rPr lang="en-PH"/>
              <a:pPr algn="r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24:notes"/>
          <p:cNvSpPr txBox="1">
            <a:spLocks noGrp="1"/>
          </p:cNvSpPr>
          <p:nvPr>
            <p:ph type="body" idx="1"/>
          </p:nvPr>
        </p:nvSpPr>
        <p:spPr>
          <a:xfrm>
            <a:off x="688817" y="4821506"/>
            <a:ext cx="5510530" cy="3944869"/>
          </a:xfrm>
          <a:prstGeom prst="rect">
            <a:avLst/>
          </a:prstGeom>
        </p:spPr>
        <p:txBody>
          <a:bodyPr spcFirstLastPara="1" wrap="square" lIns="92412" tIns="46194" rIns="92412" bIns="46194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81" name="Google Shape;48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797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2.jpe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 i="1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Updates from the Standards Service</a:t>
            </a:r>
            <a:endParaRPr/>
          </a:p>
        </p:txBody>
      </p:sp>
      <p:grpSp>
        <p:nvGrpSpPr>
          <p:cNvPr id="89" name="Google Shape;89;p1"/>
          <p:cNvGrpSpPr/>
          <p:nvPr/>
        </p:nvGrpSpPr>
        <p:grpSpPr>
          <a:xfrm>
            <a:off x="318372" y="119250"/>
            <a:ext cx="11583780" cy="1196930"/>
            <a:chOff x="221387" y="160815"/>
            <a:chExt cx="11583780" cy="1196930"/>
          </a:xfrm>
        </p:grpSpPr>
        <p:pic>
          <p:nvPicPr>
            <p:cNvPr id="90" name="Google Shape;90;p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92;p1"/>
            <p:cNvSpPr txBox="1"/>
            <p:nvPr/>
          </p:nvSpPr>
          <p:spPr>
            <a:xfrm>
              <a:off x="1418317" y="419815"/>
              <a:ext cx="6004084" cy="5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PH" sz="1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Republic of the Philippines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PH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Philippine Statistics Authority</a:t>
              </a: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3" name="Google Shape;93;p1"/>
            <p:cNvCxnSpPr/>
            <p:nvPr/>
          </p:nvCxnSpPr>
          <p:spPr>
            <a:xfrm>
              <a:off x="1418317" y="1016912"/>
              <a:ext cx="1038685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94" name="Google Shape;94;p1"/>
          <p:cNvSpPr/>
          <p:nvPr/>
        </p:nvSpPr>
        <p:spPr>
          <a:xfrm>
            <a:off x="916837" y="5704629"/>
            <a:ext cx="1047727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PH" sz="18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RCCB/RSC Third Quarter Joint </a:t>
            </a:r>
            <a:r>
              <a:rPr lang="en-PH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Meeting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PH" sz="18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August 13, </a:t>
            </a:r>
            <a:r>
              <a:rPr lang="en-PH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2021</a:t>
            </a:r>
            <a:endParaRPr/>
          </a:p>
        </p:txBody>
      </p:sp>
      <p:sp>
        <p:nvSpPr>
          <p:cNvPr id="95" name="Google Shape;95;p1"/>
          <p:cNvSpPr txBox="1"/>
          <p:nvPr/>
        </p:nvSpPr>
        <p:spPr>
          <a:xfrm>
            <a:off x="280684" y="1712536"/>
            <a:ext cx="11749581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44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Updates from the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44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Standards Service</a:t>
            </a:r>
            <a:endParaRPr/>
          </a:p>
        </p:txBody>
      </p:sp>
      <p:sp>
        <p:nvSpPr>
          <p:cNvPr id="96" name="Google Shape;96;p1"/>
          <p:cNvSpPr/>
          <p:nvPr/>
        </p:nvSpPr>
        <p:spPr>
          <a:xfrm>
            <a:off x="2764575" y="4045577"/>
            <a:ext cx="678180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800" b="1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Leni</a:t>
            </a:r>
            <a:r>
              <a:rPr lang="en-PH" sz="28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R. </a:t>
            </a:r>
            <a:r>
              <a:rPr lang="en-PH" sz="2800" b="1" dirty="0" err="1" smtClean="0">
                <a:solidFill>
                  <a:schemeClr val="dk1"/>
                </a:solidFill>
              </a:rPr>
              <a:t>Rioflorido</a:t>
            </a:r>
            <a:r>
              <a:rPr lang="en-PH" sz="2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PH" sz="2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PH" sz="28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Regional Director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2"/>
          <p:cNvGrpSpPr/>
          <p:nvPr/>
        </p:nvGrpSpPr>
        <p:grpSpPr>
          <a:xfrm>
            <a:off x="318372" y="119250"/>
            <a:ext cx="11583780" cy="1196930"/>
            <a:chOff x="221387" y="160815"/>
            <a:chExt cx="11583780" cy="1196930"/>
          </a:xfrm>
        </p:grpSpPr>
        <p:pic>
          <p:nvPicPr>
            <p:cNvPr id="102" name="Google Shape;102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" name="Google Shape;104;p2"/>
            <p:cNvSpPr txBox="1"/>
            <p:nvPr/>
          </p:nvSpPr>
          <p:spPr>
            <a:xfrm>
              <a:off x="1418317" y="419815"/>
              <a:ext cx="5151828" cy="5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PH" sz="1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Republic of the Philippines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PH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Philippine Statistics Authority</a:t>
              </a: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5" name="Google Shape;105;p2"/>
            <p:cNvCxnSpPr/>
            <p:nvPr/>
          </p:nvCxnSpPr>
          <p:spPr>
            <a:xfrm>
              <a:off x="1418317" y="1016912"/>
              <a:ext cx="1038685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06" name="Google Shape;106;p2"/>
          <p:cNvSpPr txBox="1"/>
          <p:nvPr/>
        </p:nvSpPr>
        <p:spPr>
          <a:xfrm>
            <a:off x="916837" y="1308921"/>
            <a:ext cx="853224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4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Outline of the Presentation</a:t>
            </a:r>
            <a:endParaRPr/>
          </a:p>
        </p:txBody>
      </p:sp>
      <p:sp>
        <p:nvSpPr>
          <p:cNvPr id="107" name="Google Shape;107;p2"/>
          <p:cNvSpPr txBox="1">
            <a:spLocks noGrp="1"/>
          </p:cNvSpPr>
          <p:nvPr>
            <p:ph type="sldNum" idx="12"/>
          </p:nvPr>
        </p:nvSpPr>
        <p:spPr>
          <a:xfrm>
            <a:off x="10854267" y="6544733"/>
            <a:ext cx="1337733" cy="31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1209436" y="2340203"/>
            <a:ext cx="9997280" cy="3120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23888" marR="0" lvl="0" indent="-6238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romanUcPeriod"/>
            </a:pPr>
            <a:r>
              <a:rPr lang="en-PH" sz="2800" b="1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Philippine Standard Geographic Code Revision 1</a:t>
            </a:r>
            <a:endParaRPr/>
          </a:p>
          <a:p>
            <a:pPr marL="623888" marR="0" lvl="0" indent="-6238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romanUcPeriod"/>
            </a:pPr>
            <a:r>
              <a:rPr lang="en-PH" sz="2800" b="1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Inclusion of the Philippine Standard Industrial Classification in the Unified Business Permit Form</a:t>
            </a:r>
            <a:endParaRPr/>
          </a:p>
          <a:p>
            <a:pPr marL="623888" marR="0" lvl="0" indent="-6238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romanUcPeriod"/>
            </a:pPr>
            <a:r>
              <a:rPr lang="en-PH" sz="2800" b="1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r>
              <a:rPr lang="en-PH" sz="2800" b="1" u="none" baseline="300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PH" sz="2800" b="1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PH" sz="2800" b="1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RSC </a:t>
            </a:r>
            <a:r>
              <a:rPr lang="en-PH" sz="2800" b="1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Summit</a:t>
            </a:r>
            <a:endParaRPr sz="2800" b="1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 i="1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Updates from the Standards Service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 txBox="1"/>
          <p:nvPr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Development of Standard Classification Systems</a:t>
            </a:r>
            <a:endParaRPr/>
          </a:p>
        </p:txBody>
      </p:sp>
      <p:grpSp>
        <p:nvGrpSpPr>
          <p:cNvPr id="115" name="Google Shape;115;p3"/>
          <p:cNvGrpSpPr/>
          <p:nvPr/>
        </p:nvGrpSpPr>
        <p:grpSpPr>
          <a:xfrm>
            <a:off x="327960" y="121154"/>
            <a:ext cx="11583780" cy="1196930"/>
            <a:chOff x="221387" y="160815"/>
            <a:chExt cx="11583780" cy="1196930"/>
          </a:xfrm>
        </p:grpSpPr>
        <p:pic>
          <p:nvPicPr>
            <p:cNvPr id="116" name="Google Shape;116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3"/>
            <p:cNvSpPr txBox="1"/>
            <p:nvPr/>
          </p:nvSpPr>
          <p:spPr>
            <a:xfrm>
              <a:off x="1418317" y="419815"/>
              <a:ext cx="5151828" cy="5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PH" sz="11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Republic of the Philippines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PH" sz="20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Philippine Statistics Authority</a:t>
              </a:r>
              <a:endParaRPr sz="24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9" name="Google Shape;119;p3"/>
            <p:cNvCxnSpPr/>
            <p:nvPr/>
          </p:nvCxnSpPr>
          <p:spPr>
            <a:xfrm>
              <a:off x="1418317" y="1016912"/>
              <a:ext cx="1038685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20" name="Google Shape;120;p3"/>
          <p:cNvSpPr txBox="1">
            <a:spLocks noGrp="1"/>
          </p:cNvSpPr>
          <p:nvPr>
            <p:ph type="sldNum" idx="12"/>
          </p:nvPr>
        </p:nvSpPr>
        <p:spPr>
          <a:xfrm>
            <a:off x="10854267" y="6544733"/>
            <a:ext cx="1337733" cy="31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714216" y="1099175"/>
            <a:ext cx="10290857" cy="611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32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I. Philippine Standard Geographic Code Revision 1</a:t>
            </a:r>
            <a:endParaRPr sz="3200" b="1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3"/>
          <p:cNvPicPr preferRelativeResize="0"/>
          <p:nvPr/>
        </p:nvPicPr>
        <p:blipFill rotWithShape="1">
          <a:blip r:embed="rId5">
            <a:alphaModFix/>
          </a:blip>
          <a:srcRect l="16875" t="9720" r="50547" b="7779"/>
          <a:stretch/>
        </p:blipFill>
        <p:spPr>
          <a:xfrm>
            <a:off x="8606116" y="1712543"/>
            <a:ext cx="3039621" cy="4578891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3" name="Google Shape;123;p3"/>
          <p:cNvSpPr txBox="1"/>
          <p:nvPr/>
        </p:nvSpPr>
        <p:spPr>
          <a:xfrm>
            <a:off x="1202366" y="2499068"/>
            <a:ext cx="7285418" cy="261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61950" marR="0" lvl="0" indent="-1809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PH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First revision of the PSGC since its creation in 1976</a:t>
            </a:r>
            <a:endParaRPr sz="1200"/>
          </a:p>
          <a:p>
            <a:pPr marL="361950" marR="0" lvl="0" indent="-1809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PH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Expanded the existing provincial code from two digits to three digits</a:t>
            </a:r>
            <a:endParaRPr sz="1200"/>
          </a:p>
          <a:p>
            <a:pPr marL="361950" marR="0" lvl="0" indent="-1809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PH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Highly Urbanized Cities (HUCs) will now have its own unique 3-digit Province Code</a:t>
            </a:r>
            <a:endParaRPr sz="1200"/>
          </a:p>
          <a:p>
            <a:pPr marL="361950" marR="0" lvl="0" indent="-1809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PH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Existing 2-digit NCR provincial codes to be discontinued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61950" marR="0" lvl="0" indent="-1809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PH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coding structure from 9-digit code to 10-digit </a:t>
            </a:r>
            <a:r>
              <a:rPr lang="en-PH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code</a:t>
            </a:r>
            <a:endParaRPr/>
          </a:p>
          <a:p>
            <a:pPr marL="361950" marR="0" lvl="0" indent="-1809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PH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Three-year transition period</a:t>
            </a:r>
            <a:endParaRPr/>
          </a:p>
        </p:txBody>
      </p:sp>
      <p:sp>
        <p:nvSpPr>
          <p:cNvPr id="124" name="Google Shape;124;p3"/>
          <p:cNvSpPr txBox="1"/>
          <p:nvPr/>
        </p:nvSpPr>
        <p:spPr>
          <a:xfrm>
            <a:off x="929165" y="1673853"/>
            <a:ext cx="7197118" cy="400110"/>
          </a:xfrm>
          <a:prstGeom prst="rect">
            <a:avLst/>
          </a:prstGeom>
          <a:solidFill>
            <a:srgbClr val="0138A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5260" marR="0" lvl="0" indent="-17526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Philippine Standard Geographic Code (PSGC) Revision 1 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3"/>
          <p:cNvSpPr txBox="1"/>
          <p:nvPr/>
        </p:nvSpPr>
        <p:spPr>
          <a:xfrm>
            <a:off x="917841" y="2101558"/>
            <a:ext cx="7179953" cy="400110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5260" marR="0" lvl="0" indent="-17526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Salient Features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6" name="Google Shape;126;p3"/>
          <p:cNvGrpSpPr/>
          <p:nvPr/>
        </p:nvGrpSpPr>
        <p:grpSpPr>
          <a:xfrm>
            <a:off x="1065765" y="5266920"/>
            <a:ext cx="7197117" cy="1064003"/>
            <a:chOff x="0" y="556"/>
            <a:chExt cx="7197117" cy="1064003"/>
          </a:xfrm>
        </p:grpSpPr>
        <p:sp>
          <p:nvSpPr>
            <p:cNvPr id="127" name="Google Shape;127;p3"/>
            <p:cNvSpPr/>
            <p:nvPr/>
          </p:nvSpPr>
          <p:spPr>
            <a:xfrm>
              <a:off x="0" y="556"/>
              <a:ext cx="7197117" cy="503722"/>
            </a:xfrm>
            <a:prstGeom prst="roundRect">
              <a:avLst>
                <a:gd name="adj" fmla="val 10000"/>
              </a:avLst>
            </a:prstGeom>
            <a:solidFill>
              <a:srgbClr val="CCD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152375" y="113894"/>
              <a:ext cx="277047" cy="277047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581799" y="556"/>
              <a:ext cx="6501059" cy="5037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 txBox="1"/>
            <p:nvPr/>
          </p:nvSpPr>
          <p:spPr>
            <a:xfrm>
              <a:off x="581799" y="556"/>
              <a:ext cx="6501059" cy="5037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00" tIns="53300" rIns="53300" bIns="533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PH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Approved by the PSA Board on 11 May 2021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0" y="560837"/>
              <a:ext cx="7197117" cy="503722"/>
            </a:xfrm>
            <a:prstGeom prst="roundRect">
              <a:avLst>
                <a:gd name="adj" fmla="val 10000"/>
              </a:avLst>
            </a:prstGeom>
            <a:solidFill>
              <a:srgbClr val="CCD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152375" y="674174"/>
              <a:ext cx="277047" cy="277047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581799" y="547105"/>
              <a:ext cx="6501059" cy="5037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3"/>
            <p:cNvSpPr txBox="1"/>
            <p:nvPr/>
          </p:nvSpPr>
          <p:spPr>
            <a:xfrm>
              <a:off x="581799" y="547105"/>
              <a:ext cx="6501059" cy="5037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00" tIns="53300" rIns="53300" bIns="533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PH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PSA Board Resolution No. __ series of 2021 - "Approving and Adopting the PSGC Revision 1“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"/>
          <p:cNvSpPr txBox="1"/>
          <p:nvPr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Updates from the Standards Service</a:t>
            </a:r>
            <a:endParaRPr/>
          </a:p>
        </p:txBody>
      </p:sp>
      <p:grpSp>
        <p:nvGrpSpPr>
          <p:cNvPr id="140" name="Google Shape;140;p4"/>
          <p:cNvGrpSpPr/>
          <p:nvPr/>
        </p:nvGrpSpPr>
        <p:grpSpPr>
          <a:xfrm>
            <a:off x="327960" y="121154"/>
            <a:ext cx="11583780" cy="1196930"/>
            <a:chOff x="221387" y="160815"/>
            <a:chExt cx="11583780" cy="1196930"/>
          </a:xfrm>
        </p:grpSpPr>
        <p:pic>
          <p:nvPicPr>
            <p:cNvPr id="141" name="Google Shape;141;p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4"/>
            <p:cNvSpPr txBox="1"/>
            <p:nvPr/>
          </p:nvSpPr>
          <p:spPr>
            <a:xfrm>
              <a:off x="1418317" y="419815"/>
              <a:ext cx="5151828" cy="5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PH" sz="11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Republic of the Philippines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PH" sz="20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Philippine Statistics Authority</a:t>
              </a:r>
              <a:endParaRPr sz="24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4" name="Google Shape;144;p4"/>
            <p:cNvCxnSpPr/>
            <p:nvPr/>
          </p:nvCxnSpPr>
          <p:spPr>
            <a:xfrm>
              <a:off x="1418317" y="1016912"/>
              <a:ext cx="1038685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45" name="Google Shape;145;p4"/>
          <p:cNvSpPr txBox="1">
            <a:spLocks noGrp="1"/>
          </p:cNvSpPr>
          <p:nvPr>
            <p:ph type="sldNum" idx="12"/>
          </p:nvPr>
        </p:nvSpPr>
        <p:spPr>
          <a:xfrm>
            <a:off x="10854267" y="6544733"/>
            <a:ext cx="1337733" cy="31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146" name="Google Shape;146;p4"/>
          <p:cNvSpPr txBox="1"/>
          <p:nvPr/>
        </p:nvSpPr>
        <p:spPr>
          <a:xfrm>
            <a:off x="318372" y="1302744"/>
            <a:ext cx="10797303" cy="802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42913" marR="0" lvl="0" indent="-4429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40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II. Inclusion of PSIC in the Unified Business Permit Form</a:t>
            </a:r>
            <a:endParaRPr/>
          </a:p>
        </p:txBody>
      </p:sp>
      <p:sp>
        <p:nvSpPr>
          <p:cNvPr id="147" name="Google Shape;147;p4"/>
          <p:cNvSpPr txBox="1"/>
          <p:nvPr/>
        </p:nvSpPr>
        <p:spPr>
          <a:xfrm>
            <a:off x="663529" y="2594345"/>
            <a:ext cx="739833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2400"/>
              <a:buFont typeface="Arial"/>
              <a:buNone/>
            </a:pPr>
            <a:r>
              <a:rPr lang="en-PH" sz="2400" b="0" i="1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Guidelines for Processing Business Permits, Related Clearances and Licenses in the New Normal in all Cities and Municipalities</a:t>
            </a:r>
            <a:r>
              <a:rPr lang="en-PH" sz="24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 dated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4"/>
          <p:cNvSpPr txBox="1"/>
          <p:nvPr/>
        </p:nvSpPr>
        <p:spPr>
          <a:xfrm>
            <a:off x="744427" y="4050620"/>
            <a:ext cx="7398335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2400"/>
              <a:buFont typeface="Arial"/>
              <a:buChar char="•"/>
            </a:pPr>
            <a:r>
              <a:rPr lang="en-PH" sz="24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Issued on 13 April 2021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2400"/>
              <a:buFont typeface="Arial"/>
              <a:buChar char="•"/>
            </a:pPr>
            <a:r>
              <a:rPr lang="en-PH" sz="2400" b="0" i="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In accordance with the provisions of </a:t>
            </a:r>
            <a:r>
              <a:rPr lang="en-PH" sz="24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Republic Act 11032 or the Ease of Doing Business and Efficient Government Service Delivery Act of 2018 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2400"/>
              <a:buFont typeface="Arial"/>
              <a:buChar char="•"/>
            </a:pPr>
            <a:r>
              <a:rPr lang="en-PH" sz="2400" b="0" i="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Cities and municipalities are directed to transition to an electronic business one stop shop (eBOSS)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4" descr="Text, letter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07021" y="1821977"/>
            <a:ext cx="3520720" cy="469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4"/>
          <p:cNvSpPr txBox="1"/>
          <p:nvPr/>
        </p:nvSpPr>
        <p:spPr>
          <a:xfrm>
            <a:off x="726031" y="2110675"/>
            <a:ext cx="7197118" cy="400110"/>
          </a:xfrm>
          <a:prstGeom prst="rect">
            <a:avLst/>
          </a:prstGeom>
          <a:solidFill>
            <a:srgbClr val="0138A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5260" marR="0" lvl="0" indent="-17526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Joint Memorandum Circular (JMC) </a:t>
            </a:r>
            <a:r>
              <a:rPr lang="en-PH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No. 01 S. 2021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"/>
          <p:cNvSpPr txBox="1"/>
          <p:nvPr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Updates from the Standards Service</a:t>
            </a:r>
            <a:endParaRPr/>
          </a:p>
        </p:txBody>
      </p:sp>
      <p:grpSp>
        <p:nvGrpSpPr>
          <p:cNvPr id="156" name="Google Shape;156;p5"/>
          <p:cNvGrpSpPr/>
          <p:nvPr/>
        </p:nvGrpSpPr>
        <p:grpSpPr>
          <a:xfrm>
            <a:off x="327960" y="121154"/>
            <a:ext cx="11583780" cy="1196930"/>
            <a:chOff x="221387" y="160815"/>
            <a:chExt cx="11583780" cy="1196930"/>
          </a:xfrm>
        </p:grpSpPr>
        <p:pic>
          <p:nvPicPr>
            <p:cNvPr id="157" name="Google Shape;157;p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" name="Google Shape;158;p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5"/>
            <p:cNvSpPr txBox="1"/>
            <p:nvPr/>
          </p:nvSpPr>
          <p:spPr>
            <a:xfrm>
              <a:off x="1418317" y="419815"/>
              <a:ext cx="5151828" cy="5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PH" sz="11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Republic of the Philippines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PH" sz="20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Philippine Statistics Authority</a:t>
              </a:r>
              <a:endParaRPr sz="24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0" name="Google Shape;160;p5"/>
            <p:cNvCxnSpPr/>
            <p:nvPr/>
          </p:nvCxnSpPr>
          <p:spPr>
            <a:xfrm>
              <a:off x="1418317" y="1016912"/>
              <a:ext cx="1038685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61" name="Google Shape;161;p5"/>
          <p:cNvSpPr txBox="1"/>
          <p:nvPr/>
        </p:nvSpPr>
        <p:spPr>
          <a:xfrm>
            <a:off x="318372" y="1302744"/>
            <a:ext cx="10797303" cy="802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42913" marR="0" lvl="0" indent="-4429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40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II. Inclusion of PSIC in the Unified Business Permit Form</a:t>
            </a:r>
            <a:endParaRPr/>
          </a:p>
        </p:txBody>
      </p:sp>
      <p:pic>
        <p:nvPicPr>
          <p:cNvPr id="162" name="Google Shape;162;p5" descr="Text, letter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07021" y="1821977"/>
            <a:ext cx="3520720" cy="469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5"/>
          <p:cNvSpPr txBox="1"/>
          <p:nvPr/>
        </p:nvSpPr>
        <p:spPr>
          <a:xfrm>
            <a:off x="726031" y="2110675"/>
            <a:ext cx="7197118" cy="400110"/>
          </a:xfrm>
          <a:prstGeom prst="rect">
            <a:avLst/>
          </a:prstGeom>
          <a:solidFill>
            <a:srgbClr val="0138A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5260" marR="0" lvl="0" indent="-17526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Electronic Business One Stop Shop (eBOSS)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5"/>
          <p:cNvSpPr txBox="1"/>
          <p:nvPr/>
        </p:nvSpPr>
        <p:spPr>
          <a:xfrm>
            <a:off x="726031" y="2791568"/>
            <a:ext cx="7940297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400" b="0" i="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Online portal/website with the following functionalities and specifications:</a:t>
            </a:r>
            <a:endParaRPr/>
          </a:p>
          <a:p>
            <a:pPr marL="274638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2400"/>
              <a:buFont typeface="Arial"/>
              <a:buChar char="•"/>
            </a:pPr>
            <a:r>
              <a:rPr lang="en-PH" sz="2400" b="0" i="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 Accepts online or electronic submission of application</a:t>
            </a:r>
            <a:endParaRPr/>
          </a:p>
          <a:p>
            <a:pPr marL="274638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2400"/>
              <a:buFont typeface="Arial"/>
              <a:buChar char="•"/>
            </a:pPr>
            <a:r>
              <a:rPr lang="en-PH" sz="2400" b="0" i="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 Issues electronically the tax bill/order of payment</a:t>
            </a:r>
            <a:endParaRPr/>
          </a:p>
          <a:p>
            <a:pPr marL="274638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2400"/>
              <a:buFont typeface="Arial"/>
              <a:buChar char="•"/>
            </a:pPr>
            <a:r>
              <a:rPr lang="en-PH" sz="2400" b="0" i="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 Accepts online payments</a:t>
            </a:r>
            <a:endParaRPr/>
          </a:p>
          <a:p>
            <a:pPr marL="274638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2400"/>
              <a:buFont typeface="Arial"/>
              <a:buChar char="•"/>
            </a:pPr>
            <a:r>
              <a:rPr lang="en-PH" sz="2400" b="0" i="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 Issues electronic versions of permits, licenses and clearances</a:t>
            </a:r>
            <a:endParaRPr/>
          </a:p>
          <a:p>
            <a:pPr marL="274638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2400"/>
              <a:buFont typeface="Arial"/>
              <a:buChar char="•"/>
            </a:pPr>
            <a:r>
              <a:rPr lang="en-PH" sz="2400" b="0" i="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 Provides gateway facility linked to courier service for applicants who prefer to receive hard copy of permits</a:t>
            </a:r>
            <a:endParaRPr/>
          </a:p>
        </p:txBody>
      </p:sp>
      <p:sp>
        <p:nvSpPr>
          <p:cNvPr id="165" name="Google Shape;165;p5"/>
          <p:cNvSpPr txBox="1"/>
          <p:nvPr/>
        </p:nvSpPr>
        <p:spPr>
          <a:xfrm>
            <a:off x="10738519" y="6526620"/>
            <a:ext cx="1337733" cy="31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"/>
          <p:cNvSpPr txBox="1"/>
          <p:nvPr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Updates from the Standards Service</a:t>
            </a:r>
            <a:endParaRPr/>
          </a:p>
        </p:txBody>
      </p:sp>
      <p:grpSp>
        <p:nvGrpSpPr>
          <p:cNvPr id="171" name="Google Shape;171;p6"/>
          <p:cNvGrpSpPr/>
          <p:nvPr/>
        </p:nvGrpSpPr>
        <p:grpSpPr>
          <a:xfrm>
            <a:off x="327960" y="121154"/>
            <a:ext cx="11583780" cy="1196930"/>
            <a:chOff x="221387" y="160815"/>
            <a:chExt cx="11583780" cy="1196930"/>
          </a:xfrm>
        </p:grpSpPr>
        <p:pic>
          <p:nvPicPr>
            <p:cNvPr id="172" name="Google Shape;172;p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p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6"/>
            <p:cNvSpPr txBox="1"/>
            <p:nvPr/>
          </p:nvSpPr>
          <p:spPr>
            <a:xfrm>
              <a:off x="1418317" y="419815"/>
              <a:ext cx="5151828" cy="5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PH" sz="11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Republic of the Philippines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PH" sz="20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Philippine Statistics Authority</a:t>
              </a:r>
              <a:endParaRPr sz="24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75" name="Google Shape;175;p6"/>
            <p:cNvCxnSpPr/>
            <p:nvPr/>
          </p:nvCxnSpPr>
          <p:spPr>
            <a:xfrm>
              <a:off x="1418317" y="1016912"/>
              <a:ext cx="1038685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76" name="Google Shape;176;p6"/>
          <p:cNvSpPr txBox="1"/>
          <p:nvPr/>
        </p:nvSpPr>
        <p:spPr>
          <a:xfrm>
            <a:off x="318372" y="1302744"/>
            <a:ext cx="10797303" cy="802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42913" marR="0" lvl="0" indent="-4429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40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II. Inclusion of PSIC in the Unified Business Permit Form</a:t>
            </a:r>
            <a:endParaRPr/>
          </a:p>
        </p:txBody>
      </p:sp>
      <p:sp>
        <p:nvSpPr>
          <p:cNvPr id="177" name="Google Shape;177;p6"/>
          <p:cNvSpPr txBox="1"/>
          <p:nvPr/>
        </p:nvSpPr>
        <p:spPr>
          <a:xfrm>
            <a:off x="682586" y="2104759"/>
            <a:ext cx="5413414" cy="400110"/>
          </a:xfrm>
          <a:prstGeom prst="rect">
            <a:avLst/>
          </a:prstGeom>
          <a:solidFill>
            <a:srgbClr val="0138A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PSIC in the Unified Business Permit Form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6" descr="Tabl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0805" y="1703750"/>
            <a:ext cx="4762822" cy="4812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6" descr="Tabl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t="69348" b="8485"/>
          <a:stretch/>
        </p:blipFill>
        <p:spPr>
          <a:xfrm>
            <a:off x="369986" y="3116844"/>
            <a:ext cx="7461636" cy="1959632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6"/>
          <p:cNvSpPr txBox="1"/>
          <p:nvPr/>
        </p:nvSpPr>
        <p:spPr>
          <a:xfrm>
            <a:off x="10695081" y="6488671"/>
            <a:ext cx="1337733" cy="31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"/>
          <p:cNvSpPr txBox="1"/>
          <p:nvPr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Updates from the Standards Service</a:t>
            </a:r>
            <a:endParaRPr/>
          </a:p>
        </p:txBody>
      </p:sp>
      <p:grpSp>
        <p:nvGrpSpPr>
          <p:cNvPr id="186" name="Google Shape;186;p7"/>
          <p:cNvGrpSpPr/>
          <p:nvPr/>
        </p:nvGrpSpPr>
        <p:grpSpPr>
          <a:xfrm>
            <a:off x="327960" y="121154"/>
            <a:ext cx="11583780" cy="1196930"/>
            <a:chOff x="221387" y="160815"/>
            <a:chExt cx="11583780" cy="1196930"/>
          </a:xfrm>
        </p:grpSpPr>
        <p:pic>
          <p:nvPicPr>
            <p:cNvPr id="187" name="Google Shape;187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88;p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" name="Google Shape;189;p7"/>
            <p:cNvSpPr txBox="1"/>
            <p:nvPr/>
          </p:nvSpPr>
          <p:spPr>
            <a:xfrm>
              <a:off x="1418317" y="419815"/>
              <a:ext cx="5151828" cy="5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PH" sz="11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Republic of the Philippines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PH" sz="20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Philippine Statistics Authority</a:t>
              </a:r>
              <a:endParaRPr sz="24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0" name="Google Shape;190;p7"/>
            <p:cNvCxnSpPr/>
            <p:nvPr/>
          </p:nvCxnSpPr>
          <p:spPr>
            <a:xfrm>
              <a:off x="1418317" y="1016912"/>
              <a:ext cx="1038685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91" name="Google Shape;191;p7"/>
          <p:cNvSpPr txBox="1">
            <a:spLocks noGrp="1"/>
          </p:cNvSpPr>
          <p:nvPr>
            <p:ph type="sldNum" idx="12"/>
          </p:nvPr>
        </p:nvSpPr>
        <p:spPr>
          <a:xfrm>
            <a:off x="10854267" y="6544733"/>
            <a:ext cx="1337733" cy="31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817241" y="2243098"/>
            <a:ext cx="6202906" cy="707886"/>
          </a:xfrm>
          <a:prstGeom prst="rect">
            <a:avLst/>
          </a:prstGeom>
          <a:solidFill>
            <a:srgbClr val="0138A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5260" marR="0" lvl="0" indent="-17526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Online Capacity Building on the 2019 Updates to the 2009 PSIC for Local Government Units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93" name="Google Shape;193;p7"/>
          <p:cNvGraphicFramePr/>
          <p:nvPr/>
        </p:nvGraphicFramePr>
        <p:xfrm>
          <a:off x="829722" y="3059062"/>
          <a:ext cx="6202900" cy="3388430"/>
        </p:xfrm>
        <a:graphic>
          <a:graphicData uri="http://schemas.openxmlformats.org/drawingml/2006/table">
            <a:tbl>
              <a:tblPr firstRow="1" bandRow="1">
                <a:noFill/>
                <a:tableStyleId>{92BCC46D-2948-489B-9070-707537C48A81}</a:tableStyleId>
              </a:tblPr>
              <a:tblGrid>
                <a:gridCol w="3101450"/>
                <a:gridCol w="1550725"/>
                <a:gridCol w="1550725"/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u="none" strike="noStrike" cap="none"/>
                        <a:t>Region</a:t>
                      </a:r>
                      <a:endParaRPr/>
                    </a:p>
                  </a:txBody>
                  <a:tcPr marL="91450" marR="91450" marT="45725" marB="45725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u="none" strike="noStrike" cap="none"/>
                        <a:t>No. of Participants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3350"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u="none" strike="noStrike" cap="none"/>
                        <a:t>For Local Government Units in the </a:t>
                      </a:r>
                      <a:r>
                        <a:rPr lang="en-PH" sz="1800" b="1" u="none" strike="noStrike" cap="none"/>
                        <a:t>National Capital Region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PH" sz="1800"/>
                        <a:t>(</a:t>
                      </a:r>
                      <a:r>
                        <a:rPr lang="en-PH" sz="1800" b="0" i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02-03 June 2021)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b="1"/>
                        <a:t>49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b="1"/>
                        <a:t>Total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2133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16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PSA RSSO/PSO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33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LGUs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237750">
                <a:tc rowSpan="5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For Local Government Units in </a:t>
                      </a:r>
                      <a:r>
                        <a:rPr lang="en-PH" sz="1800" b="1"/>
                        <a:t>Region X – Northern Mindanao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PH" sz="1800"/>
                        <a:t>(</a:t>
                      </a:r>
                      <a:r>
                        <a:rPr lang="en-PH" sz="1800" b="0" i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10-11 June 2021)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b="1"/>
                        <a:t>333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b="1"/>
                        <a:t>Total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2377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PSA CO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2377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29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PSA RSSO/PSO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2377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297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LGUs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2377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Line Agencies</a:t>
                      </a:r>
                      <a:endParaRPr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sp>
        <p:nvSpPr>
          <p:cNvPr id="194" name="Google Shape;194;p7"/>
          <p:cNvSpPr txBox="1"/>
          <p:nvPr/>
        </p:nvSpPr>
        <p:spPr>
          <a:xfrm>
            <a:off x="327960" y="1426162"/>
            <a:ext cx="10797303" cy="802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42913" marR="0" lvl="0" indent="-4429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40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II. Inclusion of PSIC in the Unified Business Permit Form</a:t>
            </a:r>
            <a:endParaRPr/>
          </a:p>
        </p:txBody>
      </p:sp>
      <p:pic>
        <p:nvPicPr>
          <p:cNvPr id="195" name="Google Shape;195;p7" descr="A collage of a person&#10;&#10;Description automatically generated with low confidence"/>
          <p:cNvPicPr preferRelativeResize="0"/>
          <p:nvPr/>
        </p:nvPicPr>
        <p:blipFill rotWithShape="1">
          <a:blip r:embed="rId5">
            <a:alphaModFix/>
          </a:blip>
          <a:srcRect l="11859" t="10546" r="12340" b="11631"/>
          <a:stretch/>
        </p:blipFill>
        <p:spPr>
          <a:xfrm>
            <a:off x="7264143" y="2672882"/>
            <a:ext cx="4647597" cy="27653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"/>
          <p:cNvSpPr txBox="1"/>
          <p:nvPr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Updates from the Standards Service</a:t>
            </a:r>
            <a:endParaRPr/>
          </a:p>
        </p:txBody>
      </p:sp>
      <p:grpSp>
        <p:nvGrpSpPr>
          <p:cNvPr id="201" name="Google Shape;201;p8"/>
          <p:cNvGrpSpPr/>
          <p:nvPr/>
        </p:nvGrpSpPr>
        <p:grpSpPr>
          <a:xfrm>
            <a:off x="327960" y="121154"/>
            <a:ext cx="11583780" cy="1196930"/>
            <a:chOff x="221387" y="160815"/>
            <a:chExt cx="11583780" cy="1196930"/>
          </a:xfrm>
        </p:grpSpPr>
        <p:pic>
          <p:nvPicPr>
            <p:cNvPr id="202" name="Google Shape;202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" name="Google Shape;204;p8"/>
            <p:cNvSpPr txBox="1"/>
            <p:nvPr/>
          </p:nvSpPr>
          <p:spPr>
            <a:xfrm>
              <a:off x="1418317" y="419815"/>
              <a:ext cx="5151828" cy="5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PH" sz="11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Republic of the Philippines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PH" sz="20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Philippine Statistics Authority</a:t>
              </a:r>
              <a:endParaRPr sz="24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05" name="Google Shape;205;p8"/>
            <p:cNvCxnSpPr/>
            <p:nvPr/>
          </p:nvCxnSpPr>
          <p:spPr>
            <a:xfrm>
              <a:off x="1418317" y="1016912"/>
              <a:ext cx="1038685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06" name="Google Shape;206;p8"/>
          <p:cNvSpPr txBox="1">
            <a:spLocks noGrp="1"/>
          </p:cNvSpPr>
          <p:nvPr>
            <p:ph type="sldNum" idx="12"/>
          </p:nvPr>
        </p:nvSpPr>
        <p:spPr>
          <a:xfrm>
            <a:off x="10854267" y="6544733"/>
            <a:ext cx="1337733" cy="31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>
              <a:solidFill>
                <a:schemeClr val="lt1"/>
              </a:solidFill>
            </a:endParaRPr>
          </a:p>
        </p:txBody>
      </p:sp>
      <p:graphicFrame>
        <p:nvGraphicFramePr>
          <p:cNvPr id="207" name="Google Shape;207;p8"/>
          <p:cNvGraphicFramePr/>
          <p:nvPr/>
        </p:nvGraphicFramePr>
        <p:xfrm>
          <a:off x="817240" y="3160267"/>
          <a:ext cx="6202900" cy="1559580"/>
        </p:xfrm>
        <a:graphic>
          <a:graphicData uri="http://schemas.openxmlformats.org/drawingml/2006/table">
            <a:tbl>
              <a:tblPr firstRow="1" bandRow="1">
                <a:noFill/>
                <a:tableStyleId>{92BCC46D-2948-489B-9070-707537C48A81}</a:tableStyleId>
              </a:tblPr>
              <a:tblGrid>
                <a:gridCol w="3101450"/>
                <a:gridCol w="3101450"/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Region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No. of Participants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26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/>
                        <a:t>For Local Government Units in Region VII – Central Visayas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PH" sz="1800"/>
                        <a:t>(</a:t>
                      </a:r>
                      <a:r>
                        <a:rPr lang="en-PH" sz="1800" b="0" i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14-15 July 2021)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b="0"/>
                        <a:t>350 Approx. </a:t>
                      </a:r>
                      <a:endParaRPr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pic>
        <p:nvPicPr>
          <p:cNvPr id="208" name="Google Shape;208;p8" descr="A collage of a person&#10;&#10;Description automatically generated with low confidence"/>
          <p:cNvPicPr preferRelativeResize="0"/>
          <p:nvPr/>
        </p:nvPicPr>
        <p:blipFill rotWithShape="1">
          <a:blip r:embed="rId5">
            <a:alphaModFix/>
          </a:blip>
          <a:srcRect l="11859" t="10546" r="12340" b="11631"/>
          <a:stretch/>
        </p:blipFill>
        <p:spPr>
          <a:xfrm>
            <a:off x="7264143" y="2672882"/>
            <a:ext cx="4647597" cy="2765392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8"/>
          <p:cNvSpPr txBox="1"/>
          <p:nvPr/>
        </p:nvSpPr>
        <p:spPr>
          <a:xfrm>
            <a:off x="327960" y="1426162"/>
            <a:ext cx="10797303" cy="802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42913" marR="0" lvl="0" indent="-4429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4000" b="1">
                <a:solidFill>
                  <a:srgbClr val="005493"/>
                </a:solidFill>
                <a:latin typeface="Arial"/>
                <a:ea typeface="Arial"/>
                <a:cs typeface="Arial"/>
                <a:sym typeface="Arial"/>
              </a:rPr>
              <a:t>II. </a:t>
            </a:r>
            <a:r>
              <a:rPr lang="en-PH" sz="40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Inclusion of PSIC in the Unified Business Permit Form</a:t>
            </a:r>
            <a:endParaRPr/>
          </a:p>
        </p:txBody>
      </p:sp>
      <p:sp>
        <p:nvSpPr>
          <p:cNvPr id="210" name="Google Shape;210;p8"/>
          <p:cNvSpPr txBox="1"/>
          <p:nvPr/>
        </p:nvSpPr>
        <p:spPr>
          <a:xfrm>
            <a:off x="817241" y="2243098"/>
            <a:ext cx="6202906" cy="707886"/>
          </a:xfrm>
          <a:prstGeom prst="rect">
            <a:avLst/>
          </a:prstGeom>
          <a:solidFill>
            <a:srgbClr val="0138A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5260" marR="0" lvl="0" indent="-17526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Online Capacity Building on the 2019 Updates to the 2009 PSIC for Local Government Units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"/>
          <p:cNvSpPr txBox="1"/>
          <p:nvPr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Capacity Building on Statistical Standards and Classification Systems</a:t>
            </a:r>
            <a:endParaRPr sz="1800" b="1" i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6" name="Google Shape;216;p9"/>
          <p:cNvGrpSpPr/>
          <p:nvPr/>
        </p:nvGrpSpPr>
        <p:grpSpPr>
          <a:xfrm>
            <a:off x="327960" y="121154"/>
            <a:ext cx="11583780" cy="1196930"/>
            <a:chOff x="221387" y="160815"/>
            <a:chExt cx="11583780" cy="1196930"/>
          </a:xfrm>
        </p:grpSpPr>
        <p:pic>
          <p:nvPicPr>
            <p:cNvPr id="217" name="Google Shape;217;p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8" name="Google Shape;218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9"/>
            <p:cNvSpPr txBox="1"/>
            <p:nvPr/>
          </p:nvSpPr>
          <p:spPr>
            <a:xfrm>
              <a:off x="1418317" y="419815"/>
              <a:ext cx="5151828" cy="5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PH" sz="11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Republic of the Philippines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PH" sz="20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Philippine Statistics Authority</a:t>
              </a:r>
              <a:endParaRPr sz="24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20" name="Google Shape;220;p9"/>
            <p:cNvCxnSpPr/>
            <p:nvPr/>
          </p:nvCxnSpPr>
          <p:spPr>
            <a:xfrm>
              <a:off x="1418317" y="1016912"/>
              <a:ext cx="1038685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21" name="Google Shape;221;p9"/>
          <p:cNvSpPr txBox="1">
            <a:spLocks noGrp="1"/>
          </p:cNvSpPr>
          <p:nvPr>
            <p:ph type="sldNum" idx="12"/>
          </p:nvPr>
        </p:nvSpPr>
        <p:spPr>
          <a:xfrm>
            <a:off x="10854267" y="6544733"/>
            <a:ext cx="1337733" cy="31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222" name="Google Shape;222;p9"/>
          <p:cNvSpPr txBox="1"/>
          <p:nvPr/>
        </p:nvSpPr>
        <p:spPr>
          <a:xfrm>
            <a:off x="909260" y="2104658"/>
            <a:ext cx="6202906" cy="400110"/>
          </a:xfrm>
          <a:prstGeom prst="rect">
            <a:avLst/>
          </a:prstGeom>
          <a:solidFill>
            <a:srgbClr val="0138A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5260" marR="0" lvl="0" indent="-17526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Online Training on the 2019 Updates to the 2009 PSIC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9"/>
          <p:cNvSpPr txBox="1"/>
          <p:nvPr/>
        </p:nvSpPr>
        <p:spPr>
          <a:xfrm>
            <a:off x="989970" y="2623364"/>
            <a:ext cx="10781483" cy="853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Participants from Region VII were asked to answer this question before and after the training:</a:t>
            </a:r>
            <a:endParaRPr/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PH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 What is your level of knowledge on the Philippine Standard Industrial Classification (PSIC)?”</a:t>
            </a: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4" name="Google Shape;224;p9"/>
          <p:cNvGraphicFramePr/>
          <p:nvPr/>
        </p:nvGraphicFramePr>
        <p:xfrm>
          <a:off x="2317750" y="3960227"/>
          <a:ext cx="7450175" cy="2402975"/>
        </p:xfrm>
        <a:graphic>
          <a:graphicData uri="http://schemas.openxmlformats.org/drawingml/2006/table">
            <a:tbl>
              <a:tblPr firstRow="1" bandRow="1">
                <a:noFill/>
                <a:tableStyleId>{92BCC46D-2948-489B-9070-707537C48A81}</a:tableStyleId>
              </a:tblPr>
              <a:tblGrid>
                <a:gridCol w="2711375"/>
                <a:gridCol w="2394700"/>
                <a:gridCol w="2344100"/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Level of knowledge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Before the Training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After the Training</a:t>
                      </a:r>
                      <a:endParaRPr sz="2000"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Very high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1%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>
                          <a:solidFill>
                            <a:srgbClr val="FF0000"/>
                          </a:solidFill>
                        </a:rPr>
                        <a:t>5%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21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High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7%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>
                          <a:solidFill>
                            <a:srgbClr val="FF0000"/>
                          </a:solidFill>
                        </a:rPr>
                        <a:t>30%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Medium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>
                          <a:solidFill>
                            <a:srgbClr val="FF0000"/>
                          </a:solidFill>
                        </a:rPr>
                        <a:t>31%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>
                          <a:solidFill>
                            <a:srgbClr val="FF0000"/>
                          </a:solidFill>
                        </a:rPr>
                        <a:t>60%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Low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>
                          <a:solidFill>
                            <a:srgbClr val="FF0000"/>
                          </a:solidFill>
                        </a:rPr>
                        <a:t>48%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5%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Very low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>
                          <a:solidFill>
                            <a:srgbClr val="FF0000"/>
                          </a:solidFill>
                        </a:rPr>
                        <a:t>12%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/>
                        <a:t>0%</a:t>
                      </a:r>
                      <a:endParaRPr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sp>
        <p:nvSpPr>
          <p:cNvPr id="225" name="Google Shape;225;p9"/>
          <p:cNvSpPr txBox="1"/>
          <p:nvPr/>
        </p:nvSpPr>
        <p:spPr>
          <a:xfrm>
            <a:off x="2313740" y="3637360"/>
            <a:ext cx="1673923" cy="407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 sz="105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9"/>
          <p:cNvSpPr txBox="1"/>
          <p:nvPr/>
        </p:nvSpPr>
        <p:spPr>
          <a:xfrm>
            <a:off x="989971" y="1205925"/>
            <a:ext cx="10797303" cy="802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442913" marR="0" lvl="0" indent="-4429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40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II. Unified Business Permit</a:t>
            </a:r>
            <a:endParaRPr/>
          </a:p>
          <a:p>
            <a:pPr marL="442913" marR="0" lvl="0" indent="-4429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40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LGU Capacity Building on Statistical Standard Classification Systems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"/>
          <p:cNvSpPr txBox="1"/>
          <p:nvPr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Updates from the Standards Service</a:t>
            </a:r>
            <a:endParaRPr/>
          </a:p>
        </p:txBody>
      </p:sp>
      <p:grpSp>
        <p:nvGrpSpPr>
          <p:cNvPr id="232" name="Google Shape;232;p10"/>
          <p:cNvGrpSpPr/>
          <p:nvPr/>
        </p:nvGrpSpPr>
        <p:grpSpPr>
          <a:xfrm>
            <a:off x="327960" y="121154"/>
            <a:ext cx="11583780" cy="1196930"/>
            <a:chOff x="221387" y="160815"/>
            <a:chExt cx="11583780" cy="1196930"/>
          </a:xfrm>
        </p:grpSpPr>
        <p:pic>
          <p:nvPicPr>
            <p:cNvPr id="233" name="Google Shape;233;p1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4" name="Google Shape;234;p1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0"/>
            <p:cNvSpPr txBox="1"/>
            <p:nvPr/>
          </p:nvSpPr>
          <p:spPr>
            <a:xfrm>
              <a:off x="1418317" y="419815"/>
              <a:ext cx="5151828" cy="5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PH" sz="11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Republic of the Philippines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PH" sz="20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Philippine Statistics Authority</a:t>
              </a:r>
              <a:endParaRPr sz="24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36" name="Google Shape;236;p10"/>
            <p:cNvCxnSpPr/>
            <p:nvPr/>
          </p:nvCxnSpPr>
          <p:spPr>
            <a:xfrm>
              <a:off x="1418317" y="1016912"/>
              <a:ext cx="1038685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37" name="Google Shape;237;p10"/>
          <p:cNvSpPr txBox="1">
            <a:spLocks noGrp="1"/>
          </p:cNvSpPr>
          <p:nvPr>
            <p:ph type="sldNum" idx="12"/>
          </p:nvPr>
        </p:nvSpPr>
        <p:spPr>
          <a:xfrm>
            <a:off x="10854267" y="6544733"/>
            <a:ext cx="1337733" cy="31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238" name="Google Shape;238;p10"/>
          <p:cNvSpPr txBox="1"/>
          <p:nvPr/>
        </p:nvSpPr>
        <p:spPr>
          <a:xfrm>
            <a:off x="327960" y="1426162"/>
            <a:ext cx="10797303" cy="802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42913" marR="0" lvl="0" indent="-4429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40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II. Inclusion of PSIC in the Unified Business Permit Form</a:t>
            </a:r>
            <a:endParaRPr/>
          </a:p>
        </p:txBody>
      </p:sp>
      <p:sp>
        <p:nvSpPr>
          <p:cNvPr id="239" name="Google Shape;239;p10"/>
          <p:cNvSpPr txBox="1"/>
          <p:nvPr/>
        </p:nvSpPr>
        <p:spPr>
          <a:xfrm>
            <a:off x="926425" y="1976714"/>
            <a:ext cx="10595802" cy="400110"/>
          </a:xfrm>
          <a:prstGeom prst="rect">
            <a:avLst/>
          </a:prstGeom>
          <a:solidFill>
            <a:srgbClr val="0138A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5260" marR="0" lvl="0" indent="-17526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Online Capacity Building on the 2019 Updates to the 2009 PSIC for Local Government Units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40" name="Google Shape;240;p10"/>
          <p:cNvGraphicFramePr/>
          <p:nvPr/>
        </p:nvGraphicFramePr>
        <p:xfrm>
          <a:off x="4831307" y="2694623"/>
          <a:ext cx="6804740" cy="3716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41" name="Google Shape;241;p10"/>
          <p:cNvSpPr txBox="1"/>
          <p:nvPr/>
        </p:nvSpPr>
        <p:spPr>
          <a:xfrm>
            <a:off x="926425" y="3092389"/>
            <a:ext cx="3559267" cy="139499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Pre-Training and Post-Training Assessment of Participants in Region VII on their level of knowledge on the PSIC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15" descr="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26613" y="2431674"/>
            <a:ext cx="1116212" cy="83067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15"/>
          <p:cNvSpPr txBox="1"/>
          <p:nvPr/>
        </p:nvSpPr>
        <p:spPr>
          <a:xfrm>
            <a:off x="7559126" y="2102020"/>
            <a:ext cx="4003676" cy="420020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PH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PH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RSC </a:t>
            </a:r>
            <a:r>
              <a:rPr lang="en-PH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the regional counterpart of the</a:t>
            </a:r>
            <a:br>
              <a:rPr lang="en-PH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PH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PSA Board which was established to: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285750" algn="l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PH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improve statistical planning, programming, and coordination at the subnational level 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PH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ensure effective organization within the Regional Statistical System (RSS)</a:t>
            </a:r>
            <a:endParaRPr/>
          </a:p>
          <a:p>
            <a:pPr marL="5143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PH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strengthen the local data ecosystem 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5"/>
          <p:cNvSpPr txBox="1"/>
          <p:nvPr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Updates from the Standards Service</a:t>
            </a:r>
            <a:endParaRPr/>
          </a:p>
        </p:txBody>
      </p:sp>
      <p:grpSp>
        <p:nvGrpSpPr>
          <p:cNvPr id="317" name="Google Shape;317;p15"/>
          <p:cNvGrpSpPr/>
          <p:nvPr/>
        </p:nvGrpSpPr>
        <p:grpSpPr>
          <a:xfrm>
            <a:off x="318372" y="119250"/>
            <a:ext cx="11583780" cy="1196930"/>
            <a:chOff x="221387" y="160815"/>
            <a:chExt cx="11583780" cy="1196930"/>
          </a:xfrm>
        </p:grpSpPr>
        <p:pic>
          <p:nvPicPr>
            <p:cNvPr id="318" name="Google Shape;318;p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9" name="Google Shape;319;p1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" name="Google Shape;320;p15"/>
            <p:cNvSpPr txBox="1"/>
            <p:nvPr/>
          </p:nvSpPr>
          <p:spPr>
            <a:xfrm>
              <a:off x="1418317" y="419815"/>
              <a:ext cx="5151828" cy="5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PH" sz="11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Republic of the Philippines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PH" sz="20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Philippine Statistics Authority</a:t>
              </a:r>
              <a:endParaRPr sz="24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21" name="Google Shape;321;p15"/>
            <p:cNvCxnSpPr/>
            <p:nvPr/>
          </p:nvCxnSpPr>
          <p:spPr>
            <a:xfrm>
              <a:off x="1418317" y="1016912"/>
              <a:ext cx="1038685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322" name="Google Shape;322;p15"/>
          <p:cNvSpPr txBox="1">
            <a:spLocks noGrp="1"/>
          </p:cNvSpPr>
          <p:nvPr>
            <p:ph type="sldNum" idx="12"/>
          </p:nvPr>
        </p:nvSpPr>
        <p:spPr>
          <a:xfrm>
            <a:off x="10854267" y="6544733"/>
            <a:ext cx="1337733" cy="31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324" name="Google Shape;324;p15"/>
          <p:cNvSpPr txBox="1"/>
          <p:nvPr/>
        </p:nvSpPr>
        <p:spPr>
          <a:xfrm>
            <a:off x="579877" y="3084153"/>
            <a:ext cx="2178082" cy="3218073"/>
          </a:xfrm>
          <a:prstGeom prst="rect">
            <a:avLst/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00" scaled="0"/>
          </a:gradFill>
          <a:ln w="952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Republic Act No. 10625 “Philippine Statistical Act of 2013”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Section 9e</a:t>
            </a:r>
            <a:r>
              <a:rPr lang="en-PH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PSA Board shall prescribe appropriate frameworks for the improvement of statistical coordination and establish mechanisms for statistical coordination at the regional and LGU levels.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5"/>
          <p:cNvSpPr/>
          <p:nvPr/>
        </p:nvSpPr>
        <p:spPr>
          <a:xfrm>
            <a:off x="579877" y="2125259"/>
            <a:ext cx="2750700" cy="434811"/>
          </a:xfrm>
          <a:prstGeom prst="rect">
            <a:avLst/>
          </a:prstGeom>
          <a:solidFill>
            <a:srgbClr val="00376D"/>
          </a:solidFill>
          <a:ln w="9525" cap="flat" cmpd="sng">
            <a:solidFill>
              <a:srgbClr val="00376D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About the RSC</a:t>
            </a:r>
            <a:endParaRPr sz="2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5"/>
          <p:cNvSpPr txBox="1"/>
          <p:nvPr/>
        </p:nvSpPr>
        <p:spPr>
          <a:xfrm>
            <a:off x="579877" y="2683497"/>
            <a:ext cx="4003675" cy="32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36575" rIns="36575" bIns="36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76D"/>
              </a:buClr>
              <a:buSzPts val="1800"/>
              <a:buFont typeface="Arial"/>
              <a:buNone/>
            </a:pPr>
            <a:r>
              <a:rPr lang="en-PH" sz="1800" b="1" i="0" u="none" strike="noStrike" cap="none">
                <a:solidFill>
                  <a:srgbClr val="00376D"/>
                </a:solidFill>
                <a:latin typeface="Arial"/>
                <a:ea typeface="Arial"/>
                <a:cs typeface="Arial"/>
                <a:sym typeface="Arial"/>
              </a:rPr>
              <a:t>Legal Bases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5"/>
          <p:cNvSpPr txBox="1"/>
          <p:nvPr/>
        </p:nvSpPr>
        <p:spPr>
          <a:xfrm>
            <a:off x="2815090" y="3084153"/>
            <a:ext cx="2314887" cy="3218074"/>
          </a:xfrm>
          <a:prstGeom prst="rect">
            <a:avLst/>
          </a:prstGeom>
          <a:gradFill>
            <a:gsLst>
              <a:gs pos="0">
                <a:srgbClr val="FFDC9B"/>
              </a:gs>
              <a:gs pos="50000">
                <a:srgbClr val="FFD68D"/>
              </a:gs>
              <a:gs pos="100000">
                <a:srgbClr val="FFD478"/>
              </a:gs>
            </a:gsLst>
            <a:lin ang="5400000" scaled="0"/>
          </a:gradFill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Executive Order No. 135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PH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SEC. 1.</a:t>
            </a:r>
            <a:r>
              <a:rPr lang="en-PH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well-coordinated statistical system at the local level that is:</a:t>
            </a:r>
            <a:r>
              <a:rPr lang="en-PH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en-PH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PH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(1)   responsive to planning and monitoring requirements at the  local level; and (2)   capable of producing statistics which can be integrated and harmonized with statistics being produced at the national level, shall be established.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8" name="Google Shape;328;p15"/>
          <p:cNvSpPr txBox="1"/>
          <p:nvPr/>
        </p:nvSpPr>
        <p:spPr>
          <a:xfrm>
            <a:off x="5187108" y="3086459"/>
            <a:ext cx="2082781" cy="3218075"/>
          </a:xfrm>
          <a:prstGeom prst="rect">
            <a:avLst/>
          </a:prstGeom>
          <a:gradFill>
            <a:gsLst>
              <a:gs pos="0">
                <a:srgbClr val="F7BCA2"/>
              </a:gs>
              <a:gs pos="50000">
                <a:srgbClr val="F4B093"/>
              </a:gs>
              <a:gs pos="100000">
                <a:srgbClr val="F7A47F"/>
              </a:gs>
            </a:gsLst>
            <a:lin ang="5400000" scaled="0"/>
          </a:gradFill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PSA Board Resolution No. 05, s. 2015,</a:t>
            </a:r>
            <a:r>
              <a:rPr lang="en-PH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PH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“Establishing the Regional Statistics Committees (RSCs)”</a:t>
            </a:r>
            <a:r>
              <a:rPr lang="en-PH" sz="1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PH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establish the RSCs to serve as the policymaking body on statistical matters; and venue for discussion and resolution of statistical issues</a:t>
            </a:r>
            <a:r>
              <a:rPr lang="en-PH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PH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 the local level.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293;p13"/>
          <p:cNvSpPr txBox="1"/>
          <p:nvPr/>
        </p:nvSpPr>
        <p:spPr>
          <a:xfrm>
            <a:off x="627321" y="1302169"/>
            <a:ext cx="11274831" cy="802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4000" b="1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III. </a:t>
            </a:r>
            <a:r>
              <a:rPr lang="en-PH" sz="4000" b="1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r>
              <a:rPr lang="en-PH" sz="4000" b="1" baseline="30000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PH" sz="4000" b="1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Regional Statistics Committee Summit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rgbClr val="00549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6"/>
          <p:cNvSpPr txBox="1"/>
          <p:nvPr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Updates from the Standards Service</a:t>
            </a:r>
            <a:endParaRPr/>
          </a:p>
        </p:txBody>
      </p:sp>
      <p:grpSp>
        <p:nvGrpSpPr>
          <p:cNvPr id="334" name="Google Shape;334;p16"/>
          <p:cNvGrpSpPr/>
          <p:nvPr/>
        </p:nvGrpSpPr>
        <p:grpSpPr>
          <a:xfrm>
            <a:off x="318372" y="119250"/>
            <a:ext cx="11583780" cy="1196930"/>
            <a:chOff x="221387" y="160815"/>
            <a:chExt cx="11583780" cy="1196930"/>
          </a:xfrm>
        </p:grpSpPr>
        <p:pic>
          <p:nvPicPr>
            <p:cNvPr id="335" name="Google Shape;335;p1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6" name="Google Shape;336;p1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7" name="Google Shape;337;p16"/>
            <p:cNvSpPr txBox="1"/>
            <p:nvPr/>
          </p:nvSpPr>
          <p:spPr>
            <a:xfrm>
              <a:off x="1418317" y="419815"/>
              <a:ext cx="5151828" cy="5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PH" sz="11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Republic of the Philippines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PH" sz="20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Philippine Statistics Authority</a:t>
              </a:r>
              <a:endParaRPr sz="24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38" name="Google Shape;338;p16"/>
            <p:cNvCxnSpPr/>
            <p:nvPr/>
          </p:nvCxnSpPr>
          <p:spPr>
            <a:xfrm>
              <a:off x="1418317" y="1016912"/>
              <a:ext cx="1038685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339" name="Google Shape;339;p16"/>
          <p:cNvSpPr txBox="1">
            <a:spLocks noGrp="1"/>
          </p:cNvSpPr>
          <p:nvPr>
            <p:ph type="sldNum" idx="12"/>
          </p:nvPr>
        </p:nvSpPr>
        <p:spPr>
          <a:xfrm>
            <a:off x="10854267" y="6544733"/>
            <a:ext cx="1337733" cy="31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340" name="Google Shape;340;p16"/>
          <p:cNvSpPr txBox="1"/>
          <p:nvPr/>
        </p:nvSpPr>
        <p:spPr>
          <a:xfrm>
            <a:off x="791937" y="1345344"/>
            <a:ext cx="11750386" cy="802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4000" b="1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III. 6</a:t>
            </a:r>
            <a:r>
              <a:rPr lang="en-PH" sz="4000" b="1" baseline="30000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PH" sz="4000" b="1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PH" sz="4000" b="1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Regional Statistics Committee Summit</a:t>
            </a:r>
            <a:endParaRPr/>
          </a:p>
        </p:txBody>
      </p:sp>
      <p:pic>
        <p:nvPicPr>
          <p:cNvPr id="341" name="Google Shape;341;p16" descr="Logo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6588" y="2525582"/>
            <a:ext cx="3053260" cy="2272194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16"/>
          <p:cNvSpPr txBox="1"/>
          <p:nvPr/>
        </p:nvSpPr>
        <p:spPr>
          <a:xfrm>
            <a:off x="3885159" y="2623376"/>
            <a:ext cx="67800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PH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 September 2021 </a:t>
            </a:r>
            <a:r>
              <a:rPr lang="en-PH" sz="2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(Tentative schedule)</a:t>
            </a:r>
            <a:endParaRPr/>
          </a:p>
        </p:txBody>
      </p:sp>
      <p:sp>
        <p:nvSpPr>
          <p:cNvPr id="343" name="Google Shape;343;p16"/>
          <p:cNvSpPr txBox="1"/>
          <p:nvPr/>
        </p:nvSpPr>
        <p:spPr>
          <a:xfrm>
            <a:off x="3885157" y="3101451"/>
            <a:ext cx="733959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Arial"/>
              <a:buChar char="•"/>
            </a:pPr>
            <a:r>
              <a:rPr lang="en-PH" sz="2400" b="0" i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Back-to-back event to the PSDP 2018-2023 Update Workshop (PSS-Wide, Environment and Multi-Domain Cluster) </a:t>
            </a:r>
            <a:r>
              <a:rPr lang="en-PH" sz="2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PH" sz="2400" b="1" i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22-23 September 2021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6"/>
          <p:cNvSpPr txBox="1"/>
          <p:nvPr/>
        </p:nvSpPr>
        <p:spPr>
          <a:xfrm>
            <a:off x="3885159" y="2109694"/>
            <a:ext cx="67800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PH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Hybrid Event (Online and Face-to-Face) </a:t>
            </a:r>
            <a:endParaRPr/>
          </a:p>
        </p:txBody>
      </p:sp>
      <p:sp>
        <p:nvSpPr>
          <p:cNvPr id="345" name="Google Shape;345;p16"/>
          <p:cNvSpPr txBox="1"/>
          <p:nvPr/>
        </p:nvSpPr>
        <p:spPr>
          <a:xfrm>
            <a:off x="3885157" y="4277706"/>
            <a:ext cx="751490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PH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Face-to-Face Participants: </a:t>
            </a:r>
            <a:r>
              <a:rPr lang="en-PH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PSA Executive Committee, RDs, Secretariat and Support Staff</a:t>
            </a:r>
            <a:endParaRPr/>
          </a:p>
        </p:txBody>
      </p:sp>
      <p:sp>
        <p:nvSpPr>
          <p:cNvPr id="346" name="Google Shape;346;p16"/>
          <p:cNvSpPr txBox="1"/>
          <p:nvPr/>
        </p:nvSpPr>
        <p:spPr>
          <a:xfrm>
            <a:off x="3885157" y="5110646"/>
            <a:ext cx="801699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PH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Online Participants: </a:t>
            </a:r>
            <a:r>
              <a:rPr lang="en-PH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RSC Chairs, PSA Board Members, PSA ManCom, SOCDs and RSC Members (at least one per region)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17" descr="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90978" y="2323995"/>
            <a:ext cx="2296410" cy="1708956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17"/>
          <p:cNvSpPr txBox="1"/>
          <p:nvPr/>
        </p:nvSpPr>
        <p:spPr>
          <a:xfrm>
            <a:off x="1009551" y="4820734"/>
            <a:ext cx="6977462" cy="1477328"/>
          </a:xfrm>
          <a:prstGeom prst="rect">
            <a:avLst/>
          </a:prstGeom>
          <a:solidFill>
            <a:srgbClr val="005E9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Other outputs/accomplishments (activities initiated and organized by the RSC, and other outputs such as RDC Resolutions adopted from RSC-endorsed policies, recognitions from reputable organizations, RDC agenda where presentation on statistical policies is included (if any)).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7"/>
          <p:cNvSpPr txBox="1"/>
          <p:nvPr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Updates from the Standards Service</a:t>
            </a:r>
            <a:endParaRPr/>
          </a:p>
        </p:txBody>
      </p:sp>
      <p:grpSp>
        <p:nvGrpSpPr>
          <p:cNvPr id="355" name="Google Shape;355;p17"/>
          <p:cNvGrpSpPr/>
          <p:nvPr/>
        </p:nvGrpSpPr>
        <p:grpSpPr>
          <a:xfrm>
            <a:off x="318372" y="119250"/>
            <a:ext cx="11583780" cy="1196930"/>
            <a:chOff x="221387" y="160815"/>
            <a:chExt cx="11583780" cy="1196930"/>
          </a:xfrm>
        </p:grpSpPr>
        <p:pic>
          <p:nvPicPr>
            <p:cNvPr id="356" name="Google Shape;356;p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7" name="Google Shape;357;p1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8" name="Google Shape;358;p17"/>
            <p:cNvSpPr txBox="1"/>
            <p:nvPr/>
          </p:nvSpPr>
          <p:spPr>
            <a:xfrm>
              <a:off x="1418317" y="419815"/>
              <a:ext cx="5151828" cy="5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PH" sz="11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Republic of the Philippines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PH" sz="20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Philippine Statistics Authority</a:t>
              </a:r>
              <a:endParaRPr sz="24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59" name="Google Shape;359;p17"/>
            <p:cNvCxnSpPr/>
            <p:nvPr/>
          </p:nvCxnSpPr>
          <p:spPr>
            <a:xfrm>
              <a:off x="1418317" y="1016912"/>
              <a:ext cx="1038685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360" name="Google Shape;360;p17"/>
          <p:cNvSpPr txBox="1">
            <a:spLocks noGrp="1"/>
          </p:cNvSpPr>
          <p:nvPr>
            <p:ph type="sldNum" idx="12"/>
          </p:nvPr>
        </p:nvSpPr>
        <p:spPr>
          <a:xfrm>
            <a:off x="10854267" y="6544733"/>
            <a:ext cx="1337733" cy="31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361" name="Google Shape;361;p17"/>
          <p:cNvSpPr txBox="1"/>
          <p:nvPr/>
        </p:nvSpPr>
        <p:spPr>
          <a:xfrm>
            <a:off x="791937" y="1345344"/>
            <a:ext cx="11750386" cy="802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4000" b="1" dirty="0" smtClean="0">
                <a:solidFill>
                  <a:srgbClr val="0000FF"/>
                </a:solidFill>
              </a:rPr>
              <a:t>III. 6</a:t>
            </a:r>
            <a:r>
              <a:rPr lang="en-PH" sz="4000" b="1" baseline="30000" dirty="0" smtClean="0">
                <a:solidFill>
                  <a:srgbClr val="0000FF"/>
                </a:solidFill>
              </a:rPr>
              <a:t>th</a:t>
            </a:r>
            <a:r>
              <a:rPr lang="en-PH" sz="4000" b="1" dirty="0" smtClean="0">
                <a:solidFill>
                  <a:srgbClr val="0000FF"/>
                </a:solidFill>
              </a:rPr>
              <a:t> </a:t>
            </a:r>
            <a:r>
              <a:rPr lang="en-PH" sz="4000" b="1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Regional </a:t>
            </a:r>
            <a:r>
              <a:rPr lang="en-PH" sz="4000" b="1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Statistics Committee Summit</a:t>
            </a:r>
            <a:endParaRPr/>
          </a:p>
        </p:txBody>
      </p:sp>
      <p:sp>
        <p:nvSpPr>
          <p:cNvPr id="362" name="Google Shape;362;p17"/>
          <p:cNvSpPr txBox="1"/>
          <p:nvPr/>
        </p:nvSpPr>
        <p:spPr>
          <a:xfrm>
            <a:off x="8365350" y="4107485"/>
            <a:ext cx="3536802" cy="83099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Deadline of submission: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 August 2021</a:t>
            </a:r>
            <a:endParaRPr sz="2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7"/>
          <p:cNvSpPr/>
          <p:nvPr/>
        </p:nvSpPr>
        <p:spPr>
          <a:xfrm>
            <a:off x="0" y="2052006"/>
            <a:ext cx="5363570" cy="400110"/>
          </a:xfrm>
          <a:prstGeom prst="homePlate">
            <a:avLst>
              <a:gd name="adj" fmla="val 50000"/>
            </a:avLst>
          </a:prstGeom>
          <a:solidFill>
            <a:srgbClr val="0138A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Best RSC Award for 2021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17"/>
          <p:cNvSpPr txBox="1"/>
          <p:nvPr/>
        </p:nvSpPr>
        <p:spPr>
          <a:xfrm>
            <a:off x="8365350" y="5013016"/>
            <a:ext cx="3262543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0" i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Best RSC Awards criteria for 2021 will be sent upon clearance.</a:t>
            </a:r>
            <a:endParaRPr sz="20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17"/>
          <p:cNvSpPr txBox="1"/>
          <p:nvPr/>
        </p:nvSpPr>
        <p:spPr>
          <a:xfrm>
            <a:off x="916837" y="2429361"/>
            <a:ext cx="294761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Requirements:</a:t>
            </a:r>
            <a:endParaRPr/>
          </a:p>
        </p:txBody>
      </p:sp>
      <p:sp>
        <p:nvSpPr>
          <p:cNvPr id="366" name="Google Shape;366;p17"/>
          <p:cNvSpPr/>
          <p:nvPr/>
        </p:nvSpPr>
        <p:spPr>
          <a:xfrm>
            <a:off x="1009552" y="2904702"/>
            <a:ext cx="6977461" cy="528448"/>
          </a:xfrm>
          <a:prstGeom prst="rect">
            <a:avLst/>
          </a:prstGeom>
          <a:solidFill>
            <a:srgbClr val="C2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Agenda items in meetings held from 3rd Quarter of 2020 to </a:t>
            </a:r>
            <a:br>
              <a:rPr lang="en-PH" sz="1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PH" sz="1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2nd Quarter of 2021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7"/>
          <p:cNvSpPr/>
          <p:nvPr/>
        </p:nvSpPr>
        <p:spPr>
          <a:xfrm>
            <a:off x="1009552" y="3505157"/>
            <a:ext cx="6977461" cy="594978"/>
          </a:xfrm>
          <a:prstGeom prst="rect">
            <a:avLst/>
          </a:prstGeom>
          <a:solidFill>
            <a:srgbClr val="20738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RSC Resolutions approved from 3rd Quarter of 2020 to </a:t>
            </a:r>
            <a:br>
              <a:rPr lang="en-PH" sz="18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PH" sz="18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2nd Quarter of 2021</a:t>
            </a:r>
            <a:endParaRPr/>
          </a:p>
        </p:txBody>
      </p:sp>
      <p:sp>
        <p:nvSpPr>
          <p:cNvPr id="368" name="Google Shape;368;p17"/>
          <p:cNvSpPr/>
          <p:nvPr/>
        </p:nvSpPr>
        <p:spPr>
          <a:xfrm>
            <a:off x="1009552" y="4172142"/>
            <a:ext cx="6977461" cy="594978"/>
          </a:xfrm>
          <a:prstGeom prst="rect">
            <a:avLst/>
          </a:prstGeom>
          <a:solidFill>
            <a:srgbClr val="B9D41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Meeting attendance sheets (including RSC resolution providing for the membership/composition of RSC)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4"/>
          <p:cNvSpPr txBox="1"/>
          <p:nvPr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Updates from the Standards Service</a:t>
            </a:r>
            <a:endParaRPr/>
          </a:p>
        </p:txBody>
      </p:sp>
      <p:grpSp>
        <p:nvGrpSpPr>
          <p:cNvPr id="484" name="Google Shape;484;p24"/>
          <p:cNvGrpSpPr/>
          <p:nvPr/>
        </p:nvGrpSpPr>
        <p:grpSpPr>
          <a:xfrm>
            <a:off x="318372" y="119250"/>
            <a:ext cx="11583780" cy="1196930"/>
            <a:chOff x="221387" y="160815"/>
            <a:chExt cx="11583780" cy="1196930"/>
          </a:xfrm>
        </p:grpSpPr>
        <p:pic>
          <p:nvPicPr>
            <p:cNvPr id="485" name="Google Shape;485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6" name="Google Shape;486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7" name="Google Shape;487;p24"/>
            <p:cNvSpPr txBox="1"/>
            <p:nvPr/>
          </p:nvSpPr>
          <p:spPr>
            <a:xfrm>
              <a:off x="1418317" y="419815"/>
              <a:ext cx="5835409" cy="5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PH" sz="11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Republic of the Philippines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PH" sz="20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Philippine Statistics Authority</a:t>
              </a:r>
              <a:endParaRPr sz="24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88" name="Google Shape;488;p24"/>
            <p:cNvCxnSpPr/>
            <p:nvPr/>
          </p:nvCxnSpPr>
          <p:spPr>
            <a:xfrm>
              <a:off x="1418317" y="1016912"/>
              <a:ext cx="1038685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489" name="Google Shape;489;p24"/>
          <p:cNvSpPr txBox="1"/>
          <p:nvPr/>
        </p:nvSpPr>
        <p:spPr>
          <a:xfrm>
            <a:off x="3629082" y="191272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PH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0" name="Google Shape;490;p24" descr="Image result for icon for websi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52568" y="3376413"/>
            <a:ext cx="358775" cy="35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24" descr="right logo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98629" y="3961247"/>
            <a:ext cx="1219200" cy="666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24" descr="Twitter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41501" y="4531114"/>
            <a:ext cx="361949" cy="372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24" descr="Facebook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73250" y="5177181"/>
            <a:ext cx="330200" cy="339554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24"/>
          <p:cNvSpPr txBox="1"/>
          <p:nvPr/>
        </p:nvSpPr>
        <p:spPr>
          <a:xfrm>
            <a:off x="5453564" y="3310139"/>
            <a:ext cx="6087292" cy="28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PH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http://www.psa.gov.ph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PH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http://openstat.psa.gov.ph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PH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https://twitter.com/PSAgovph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PH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https://www.facebook.com/PhilippineStatisticsAuthority</a:t>
            </a:r>
            <a:endParaRPr/>
          </a:p>
          <a:p>
            <a: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5" name="Google Shape;495;p2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76508" y="1919573"/>
            <a:ext cx="3836475" cy="3836475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24"/>
          <p:cNvSpPr txBox="1">
            <a:spLocks noGrp="1"/>
          </p:cNvSpPr>
          <p:nvPr>
            <p:ph type="sldNum" idx="12"/>
          </p:nvPr>
        </p:nvSpPr>
        <p:spPr>
          <a:xfrm>
            <a:off x="10854267" y="6544733"/>
            <a:ext cx="1337733" cy="31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1093</Words>
  <PresentationFormat>Custom</PresentationFormat>
  <Paragraphs>196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ONS Core - Comms Team</dc:creator>
  <cp:lastModifiedBy>217WS-05</cp:lastModifiedBy>
  <cp:revision>17</cp:revision>
  <dcterms:created xsi:type="dcterms:W3CDTF">2020-05-25T04:34:15Z</dcterms:created>
  <dcterms:modified xsi:type="dcterms:W3CDTF">2021-08-12T07:49:01Z</dcterms:modified>
</cp:coreProperties>
</file>