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03" r:id="rId2"/>
    <p:sldId id="355" r:id="rId3"/>
    <p:sldId id="356" r:id="rId4"/>
    <p:sldId id="367" r:id="rId5"/>
    <p:sldId id="368" r:id="rId6"/>
    <p:sldId id="372" r:id="rId7"/>
    <p:sldId id="360" r:id="rId8"/>
    <p:sldId id="374" r:id="rId9"/>
    <p:sldId id="376" r:id="rId10"/>
    <p:sldId id="333" r:id="rId1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6600"/>
    <a:srgbClr val="0039A8"/>
    <a:srgbClr val="FED019"/>
    <a:srgbClr val="CE1127"/>
    <a:srgbClr val="FFD01C"/>
    <a:srgbClr val="1D4999"/>
    <a:srgbClr val="0037A9"/>
    <a:srgbClr val="FCD770"/>
    <a:srgbClr val="FF66FF"/>
    <a:srgbClr val="D9D8D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87" autoAdjust="0"/>
    <p:restoredTop sz="82456" autoAdjust="0"/>
  </p:normalViewPr>
  <p:slideViewPr>
    <p:cSldViewPr snapToGrid="0">
      <p:cViewPr varScale="1">
        <p:scale>
          <a:sx n="71" d="100"/>
          <a:sy n="71" d="100"/>
        </p:scale>
        <p:origin x="-76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94FE5454-CB94-4B98-A524-C9C05AD171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3"/>
            <a:ext cx="3169920" cy="481210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r>
              <a:rPr lang="en-US"/>
              <a:t>Creation of PSCs in MIMAROPA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C4720E4-CCB6-4D28-A3FB-60D276E933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90" y="3"/>
            <a:ext cx="3169920" cy="481210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r>
              <a:rPr lang="en-US"/>
              <a:t>07 May 2019</a:t>
            </a:r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19C30CC-E8BD-4BCC-A5C5-0714E4CC1D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119993"/>
            <a:ext cx="3169920" cy="481210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r>
              <a:rPr lang="en-US"/>
              <a:t>Second Quarter 2019 Meeting - RSC MIMAROPA</a:t>
            </a:r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E49F990-CCBC-49D9-BBAB-3E1B552672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90" y="9119993"/>
            <a:ext cx="3169920" cy="481210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A637CA12-4E7B-4444-A4A8-6A861250DFC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353825903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169920" cy="481728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r>
              <a:rPr lang="en-US"/>
              <a:t>Creation of PSCs in MIMAROPA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1"/>
            <a:ext cx="3169920" cy="481728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r>
              <a:rPr lang="en-US"/>
              <a:t>07 May 2019</a:t>
            </a:r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8" tIns="45999" rIns="91998" bIns="45999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80"/>
            <a:ext cx="5852160" cy="3780473"/>
          </a:xfrm>
          <a:prstGeom prst="rect">
            <a:avLst/>
          </a:prstGeom>
        </p:spPr>
        <p:txBody>
          <a:bodyPr vert="horz" lIns="91998" tIns="45999" rIns="91998" bIns="4599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8"/>
            <a:ext cx="3169920" cy="481727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r>
              <a:rPr lang="en-US"/>
              <a:t>Second Quarter 2019 Meeting - RSC MIMAROPA</a:t>
            </a:r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8"/>
            <a:ext cx="3169920" cy="481727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5E29F3AF-EFF5-4112-9C14-AAC3357DB9FA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2287474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Creation of PSCs in MIMAROPA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07 May 2019</a:t>
            </a:r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9F3AF-EFF5-4112-9C14-AAC3357DB9FA}" type="slidenum">
              <a:rPr lang="en-PH" smtClean="0"/>
              <a:pPr/>
              <a:t>1</a:t>
            </a:fld>
            <a:endParaRPr lang="en-PH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B89C0EB7-049B-40DF-BF22-F4D5722FEB3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Second Quarter 2019 Meeting - RSC MIMAROPA</a:t>
            </a:r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1981409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Creation of PSCs in MIMAROPA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07 May 2019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Second Quarter 2019 Meeting - RSC MIMAROPA</a:t>
            </a:r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9F3AF-EFF5-4112-9C14-AAC3357DB9FA}" type="slidenum">
              <a:rPr lang="en-PH" smtClean="0"/>
              <a:pPr/>
              <a:t>2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3292753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b="0" spc="100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Creation of PSCs in MIMAROPA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07 May 2019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Second Quarter 2019 Meeting - RSC MIMAROPA</a:t>
            </a:r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9F3AF-EFF5-4112-9C14-AAC3357DB9FA}" type="slidenum">
              <a:rPr lang="en-PH" smtClean="0"/>
              <a:pPr/>
              <a:t>3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343398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PSCs is headed by Provincial Planning and Development Coordinator of the</a:t>
            </a:r>
            <a:r>
              <a:rPr lang="en-PH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Provincial Planning and Development Office (PPDO) as the Chairperson while the Provincial Statistics Officer of PSA Provincial Statistical Office</a:t>
            </a:r>
            <a:r>
              <a:rPr lang="en-PH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as the Vice Chairperson.</a:t>
            </a:r>
          </a:p>
          <a:p>
            <a:endParaRPr lang="en-PH" sz="1200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lvl="0" indent="0" fontAlgn="base">
              <a:buNone/>
            </a:pPr>
            <a:endParaRPr lang="en-PH" sz="1200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Creation of PSCs in MIMAROPA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07 May 2019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Second Quarter 2019 Meeting - RSC MIMAROPA</a:t>
            </a:r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9F3AF-EFF5-4112-9C14-AAC3357DB9FA}" type="slidenum">
              <a:rPr lang="en-PH" smtClean="0"/>
              <a:pPr/>
              <a:t>4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1192250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H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Members of the committee are the </a:t>
            </a:r>
            <a:r>
              <a:rPr lang="en-US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heads of Provincial Executive Offices with devolved functions from national agencies including but not limited to the following:</a:t>
            </a:r>
          </a:p>
          <a:p>
            <a:pPr marL="228600" lvl="0" indent="-228600" fontAlgn="base">
              <a:buAutoNum type="arabicPeriod"/>
            </a:pPr>
            <a:r>
              <a:rPr lang="en-US" sz="1200" u="none" strike="noStrike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Provincial Agriculture Office (PAO)</a:t>
            </a:r>
            <a:endParaRPr lang="en-PH" sz="1200" u="none" strike="noStrike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lvl="0" indent="-228600" fontAlgn="base">
              <a:buAutoNum type="arabicPeriod"/>
            </a:pPr>
            <a:r>
              <a:rPr lang="en-US" sz="1200" u="none" strike="noStrike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Provincial Agrarian Reform Office (PARO)</a:t>
            </a:r>
            <a:r>
              <a:rPr lang="en-PH" sz="1200" u="none" strike="noStrike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228600" lvl="0" indent="-228600" fontAlgn="base">
              <a:buAutoNum type="arabicPeriod"/>
            </a:pPr>
            <a:r>
              <a:rPr lang="en-US" sz="1200" u="none" strike="noStrike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Provincial Budget Office (PBO)</a:t>
            </a:r>
            <a:endParaRPr lang="en-PH" sz="1200" u="none" strike="noStrike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lvl="0" indent="-228600" fontAlgn="base">
              <a:buAutoNum type="arabicPeriod"/>
            </a:pPr>
            <a:r>
              <a:rPr lang="en-US" sz="1200" u="none" strike="noStrike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Provincial Environment and Natural Resources Office (PENRO)</a:t>
            </a:r>
            <a:endParaRPr lang="en-PH" sz="1200" u="none" strike="noStrike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lvl="0" indent="-228600" fontAlgn="base">
              <a:buAutoNum type="arabicPeriod"/>
            </a:pPr>
            <a:r>
              <a:rPr lang="en-US" sz="1200" u="none" strike="noStrike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Department of the Interior and Local Government (DILG)</a:t>
            </a:r>
            <a:endParaRPr lang="en-PH" sz="1200" u="none" strike="noStrike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lvl="0" indent="-228600" fontAlgn="base">
              <a:buAutoNum type="arabicPeriod"/>
            </a:pPr>
            <a:r>
              <a:rPr lang="en-US" sz="1200" u="none" strike="noStrike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Provincial Health Office (PHO) </a:t>
            </a:r>
          </a:p>
          <a:p>
            <a:pPr marL="0" lvl="0" indent="0" fontAlgn="base">
              <a:buNone/>
            </a:pPr>
            <a:endParaRPr lang="en-PH" sz="1200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Creation of PSCs in MIMAROPA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07 May 2019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Second Quarter 2019 Meeting - RSC MIMAROPA</a:t>
            </a:r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9F3AF-EFF5-4112-9C14-AAC3357DB9FA}" type="slidenum">
              <a:rPr lang="en-PH" smtClean="0"/>
              <a:pPr/>
              <a:t>5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1553537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Supervising Statistical Specialist for statistical operations of the PSA Provincial Statistical Office (PSO) shall serve as the Head of the PSC Secretariat. The PSC Secretariat shall:</a:t>
            </a:r>
          </a:p>
          <a:p>
            <a:endParaRPr lang="en-US" sz="1200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n-US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document proceedings and prepare highlights of meetings and business arising;</a:t>
            </a:r>
            <a:r>
              <a:rPr lang="en-PH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228600" indent="-228600">
              <a:buAutoNum type="arabicPeriod"/>
            </a:pPr>
            <a:endParaRPr lang="en-PH" sz="1200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n-US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submit to the Regional Statistical Services Office (RSSO) copies of PSC meetings' attendance sheets and agenda along with the approved PSC resolutions and memorandum orders; and,</a:t>
            </a:r>
            <a:r>
              <a:rPr lang="en-PH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228600" indent="-228600">
              <a:buAutoNum type="arabicPeriod"/>
            </a:pPr>
            <a:endParaRPr lang="en-PH" sz="1200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n-US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submit periodic reports to the RSSO.</a:t>
            </a:r>
            <a:endParaRPr lang="en-PH" sz="1200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PH" sz="1200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Creation of PSCs in MIMAROPA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07 May 2019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Second Quarter 2019 Meeting - RSC MIMAROPA</a:t>
            </a:r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9F3AF-EFF5-4112-9C14-AAC3357DB9FA}" type="slidenum">
              <a:rPr lang="en-PH" smtClean="0"/>
              <a:pPr/>
              <a:t>6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4143477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PSC shall have the following functions and responsibilities:</a:t>
            </a:r>
          </a:p>
          <a:p>
            <a:endParaRPr lang="en-PH" sz="1200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lvl="0" indent="-228600" fontAlgn="base">
              <a:buAutoNum type="arabicPeriod"/>
            </a:pPr>
            <a:r>
              <a:rPr lang="en-US" sz="1200" u="none" strike="noStrike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oversee the implementation of policy decisions made by the PSC, RSC and the PSA Board, and the adoption of prescribed statistical standards and classification systems in the provinces;</a:t>
            </a:r>
          </a:p>
          <a:p>
            <a:pPr marL="228600" lvl="0" indent="-228600" fontAlgn="base">
              <a:buAutoNum type="arabicPeriod"/>
            </a:pPr>
            <a:endParaRPr lang="en-PH" sz="1200" u="none" strike="noStrike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lvl="0" indent="-228600" fontAlgn="base">
              <a:buAutoNum type="arabicPeriod"/>
            </a:pPr>
            <a:r>
              <a:rPr lang="en-US" sz="1200" u="none" strike="noStrike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formulate statistical policies designed to resolve provincial statistical issues and recommend workable schemes towards the improvement of provincial level statistics;</a:t>
            </a:r>
            <a:endParaRPr lang="en-PH" sz="1200" u="none" strike="noStrike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Creation of PSCs in MIMAROPA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07 May 2019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Second Quarter 2019 Meeting - RSC MIMAROPA</a:t>
            </a:r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9F3AF-EFF5-4112-9C14-AAC3357DB9FA}" type="slidenum">
              <a:rPr lang="en-PH" smtClean="0"/>
              <a:pPr/>
              <a:t>7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3322282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fontAlgn="base">
              <a:buNone/>
            </a:pPr>
            <a:r>
              <a:rPr lang="en-US" sz="1200" u="none" strike="noStrike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institute measures to strengthen the statistical capacity of the provincial statistical system including institutions and the personnel thereof; and</a:t>
            </a:r>
          </a:p>
          <a:p>
            <a:pPr marL="0" lvl="0" indent="0" fontAlgn="base">
              <a:buNone/>
            </a:pPr>
            <a:endParaRPr lang="en-US" sz="1200" u="none" strike="noStrike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lvl="0" indent="0" fontAlgn="base">
              <a:buNone/>
            </a:pPr>
            <a:r>
              <a:rPr lang="en-PH" sz="1200" u="none" strike="noStrike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 </a:t>
            </a:r>
            <a:r>
              <a:rPr lang="en-US" sz="1200" u="none" strike="noStrike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elevate to the RSC, through proper channels, statistical matters which cannot be resolved at the provincial level.</a:t>
            </a:r>
            <a:endParaRPr lang="en-PH" sz="1200" u="none" strike="noStrike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Creation of PSCs in MIMAROPA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07 May 2019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Second Quarter 2019 Meeting - RSC MIMAROPA</a:t>
            </a:r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9F3AF-EFF5-4112-9C14-AAC3357DB9FA}" type="slidenum">
              <a:rPr lang="en-PH" smtClean="0"/>
              <a:pPr/>
              <a:t>8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2176857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PSA Board Resolution No. 01, s. 2018, specifies that the RSCs shall meet quarterly or more than once a quarter as the need arises at such date, time, and place it may decide. Hence, PSC meetings shall be convened a month prior to the RSC's quarterly meetings. This will ensure that unsettled PSC issues that need to be elevated to the RSC are addressed swiftly, whenever necessary.</a:t>
            </a:r>
          </a:p>
          <a:p>
            <a:endParaRPr lang="en-PH" sz="1200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en-US" sz="1200" kern="1200" spc="1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Additional details on the meeting process are specified in the Rules of Procedure for PSC meetings (Annex 195501-017-02).</a:t>
            </a:r>
            <a:endParaRPr lang="en-PH" sz="1200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PH" sz="1200" kern="1200" spc="1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Creation of PSCs in MIMAROPA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07 May 2019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Second Quarter 2019 Meeting - RSC MIMAROPA</a:t>
            </a:r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9F3AF-EFF5-4112-9C14-AAC3357DB9FA}" type="slidenum">
              <a:rPr lang="en-PH" smtClean="0"/>
              <a:pPr/>
              <a:t>9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4192280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sz="1200" b="0" spc="100" baseline="0" dirty="0">
                <a:latin typeface="Arial" panose="020B0604020202020204" pitchFamily="34" charset="0"/>
                <a:cs typeface="Arial" panose="020B0604020202020204" pitchFamily="34" charset="0"/>
              </a:rPr>
              <a:t>For more details or inquiries, you may visit us at our website, https://psa.gov.ph or send us an e-mail through </a:t>
            </a:r>
            <a:r>
              <a:rPr lang="en-US" altLang="en-US" sz="1200" b="0" u="none" spc="100" baseline="0">
                <a:latin typeface="Arial" panose="020B0604020202020204" pitchFamily="34" charset="0"/>
                <a:cs typeface="Arial" panose="020B0604020202020204" pitchFamily="34" charset="0"/>
              </a:rPr>
              <a:t>psamimaropa@</a:t>
            </a:r>
            <a:r>
              <a:rPr lang="en-US" altLang="en-US" sz="1200" b="0" u="none" spc="100" baseline="0" dirty="0">
                <a:latin typeface="Arial" panose="020B0604020202020204" pitchFamily="34" charset="0"/>
                <a:cs typeface="Arial" panose="020B0604020202020204" pitchFamily="34" charset="0"/>
              </a:rPr>
              <a:t>yahoo.com / statisticsr4b@yahoo.com.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Creation of PSCs in MIMAROPA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07 May 2019</a:t>
            </a:r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9F3AF-EFF5-4112-9C14-AAC3357DB9FA}" type="slidenum">
              <a:rPr lang="en-PH" smtClean="0"/>
              <a:pPr/>
              <a:t>10</a:t>
            </a:fld>
            <a:endParaRPr lang="en-PH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DC182905-7FCF-4F15-B9E9-89E21916D55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Second Quarter 2019 Meeting - RSC MIMAROPA</a:t>
            </a:r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330801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888E-DD9C-4D61-A275-5C074381DAAA}" type="datetimeFigureOut">
              <a:rPr lang="en-PH" smtClean="0"/>
              <a:pPr/>
              <a:t>8/10/2021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33B85-87BD-4AE7-83CC-D8CDDC3D2F04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420964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spc="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pc="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pc="1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pc="1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pc="100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pc="100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888E-DD9C-4D61-A275-5C074381DAAA}" type="datetimeFigureOut">
              <a:rPr lang="en-PH" smtClean="0"/>
              <a:pPr/>
              <a:t>8/10/2021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33B85-87BD-4AE7-83CC-D8CDDC3D2F04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204118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888E-DD9C-4D61-A275-5C074381DAAA}" type="datetimeFigureOut">
              <a:rPr lang="en-PH" smtClean="0"/>
              <a:pPr/>
              <a:t>8/10/2021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33B85-87BD-4AE7-83CC-D8CDDC3D2F04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3088381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888E-DD9C-4D61-A275-5C074381DAAA}" type="datetimeFigureOut">
              <a:rPr lang="en-PH" smtClean="0"/>
              <a:pPr/>
              <a:t>8/10/2021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33B85-87BD-4AE7-83CC-D8CDDC3D2F04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814632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888E-DD9C-4D61-A275-5C074381DAAA}" type="datetimeFigureOut">
              <a:rPr lang="en-PH" smtClean="0"/>
              <a:pPr/>
              <a:t>8/10/2021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33B85-87BD-4AE7-83CC-D8CDDC3D2F04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4044340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888E-DD9C-4D61-A275-5C074381DAAA}" type="datetimeFigureOut">
              <a:rPr lang="en-PH" smtClean="0"/>
              <a:pPr/>
              <a:t>8/10/2021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33B85-87BD-4AE7-83CC-D8CDDC3D2F04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4251345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888E-DD9C-4D61-A275-5C074381DAAA}" type="datetimeFigureOut">
              <a:rPr lang="en-PH" smtClean="0"/>
              <a:pPr/>
              <a:t>8/10/2021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33B85-87BD-4AE7-83CC-D8CDDC3D2F04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2634619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888E-DD9C-4D61-A275-5C074381DAAA}" type="datetimeFigureOut">
              <a:rPr lang="en-PH" smtClean="0"/>
              <a:pPr/>
              <a:t>8/10/2021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33B85-87BD-4AE7-83CC-D8CDDC3D2F04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259491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888E-DD9C-4D61-A275-5C074381DAAA}" type="datetimeFigureOut">
              <a:rPr lang="en-PH" smtClean="0"/>
              <a:pPr/>
              <a:t>8/10/2021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33B85-87BD-4AE7-83CC-D8CDDC3D2F04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123581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888E-DD9C-4D61-A275-5C074381DAAA}" type="datetimeFigureOut">
              <a:rPr lang="en-PH" smtClean="0"/>
              <a:pPr/>
              <a:t>8/10/2021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33B85-87BD-4AE7-83CC-D8CDDC3D2F04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2906816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888E-DD9C-4D61-A275-5C074381DAAA}" type="datetimeFigureOut">
              <a:rPr lang="en-PH" smtClean="0"/>
              <a:pPr/>
              <a:t>8/10/2021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33B85-87BD-4AE7-83CC-D8CDDC3D2F04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315425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4">
            <a:extLst>
              <a:ext uri="{FF2B5EF4-FFF2-40B4-BE49-F238E27FC236}">
                <a16:creationId xmlns:a16="http://schemas.microsoft.com/office/drawing/2014/main" xmlns="" id="{C91A2B9F-DFCA-46BC-86CF-9B1ACF81C766}"/>
              </a:ext>
            </a:extLst>
          </p:cNvPr>
          <p:cNvSpPr/>
          <p:nvPr userDrawn="1"/>
        </p:nvSpPr>
        <p:spPr>
          <a:xfrm>
            <a:off x="8744542" y="1685824"/>
            <a:ext cx="3490188" cy="543293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724EADCF-CDC5-4A83-9A3A-D0C816715093}"/>
              </a:ext>
            </a:extLst>
          </p:cNvPr>
          <p:cNvSpPr/>
          <p:nvPr userDrawn="1"/>
        </p:nvSpPr>
        <p:spPr>
          <a:xfrm>
            <a:off x="0" y="457073"/>
            <a:ext cx="4411853" cy="640092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419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10443"/>
            <a:ext cx="10515600" cy="366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C888E-DD9C-4D61-A275-5C074381DAAA}" type="datetimeFigureOut">
              <a:rPr lang="en-PH" smtClean="0"/>
              <a:pPr/>
              <a:t>8/10/2021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33B85-87BD-4AE7-83CC-D8CDDC3D2F04}" type="slidenum">
              <a:rPr lang="en-PH" smtClean="0"/>
              <a:pPr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EA58BE5-7022-4DE2-A915-102F4758248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61" y="208443"/>
            <a:ext cx="833504" cy="8335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00B7793-DB3B-4CE4-8C90-AAE8F4B68AF3}"/>
              </a:ext>
            </a:extLst>
          </p:cNvPr>
          <p:cNvSpPr txBox="1"/>
          <p:nvPr userDrawn="1"/>
        </p:nvSpPr>
        <p:spPr>
          <a:xfrm>
            <a:off x="1516115" y="208443"/>
            <a:ext cx="2522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200" dirty="0">
                <a:latin typeface="Trajan Pro" panose="02020502050506020301" pitchFamily="18" charset="0"/>
              </a:rPr>
              <a:t>Republic of the Philippines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AA492BF-7167-4A99-9EAC-46575B3935B5}"/>
              </a:ext>
            </a:extLst>
          </p:cNvPr>
          <p:cNvSpPr txBox="1"/>
          <p:nvPr userDrawn="1"/>
        </p:nvSpPr>
        <p:spPr>
          <a:xfrm>
            <a:off x="1507802" y="421041"/>
            <a:ext cx="43761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800" b="1" dirty="0">
                <a:latin typeface="Trajan Pro" panose="02020502050506020301" pitchFamily="18" charset="0"/>
              </a:rPr>
              <a:t>Philippine Statistics Authority</a:t>
            </a:r>
          </a:p>
          <a:p>
            <a:r>
              <a:rPr lang="en-PH" sz="1200" dirty="0">
                <a:latin typeface="Trajan Pro" panose="02020502050506020301" pitchFamily="18" charset="0"/>
              </a:rPr>
              <a:t>Regional Statistical Services Office MIMAROPA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C4DF861D-65DB-4EB0-B192-03D7CB3E1AE8}"/>
              </a:ext>
            </a:extLst>
          </p:cNvPr>
          <p:cNvCxnSpPr/>
          <p:nvPr userDrawn="1"/>
        </p:nvCxnSpPr>
        <p:spPr>
          <a:xfrm flipH="1">
            <a:off x="1620982" y="468816"/>
            <a:ext cx="41397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3281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4A053DCB-9259-4673-8A72-94AC5886F8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78227"/>
            <a:ext cx="12192000" cy="2421924"/>
          </a:xfrm>
        </p:spPr>
        <p:txBody>
          <a:bodyPr>
            <a:normAutofit/>
          </a:bodyPr>
          <a:lstStyle/>
          <a:p>
            <a:r>
              <a:rPr lang="en-PH" sz="6600" b="1" spc="100" dirty="0" smtClean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Revisiting RSC </a:t>
            </a:r>
            <a:br>
              <a:rPr lang="en-PH" sz="6600" b="1" spc="100" dirty="0" smtClean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sz="6600" b="1" spc="100" dirty="0" smtClean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 No. 2019-03</a:t>
            </a:r>
            <a:endParaRPr lang="en-PH" sz="6600" b="1" spc="100" dirty="0">
              <a:solidFill>
                <a:srgbClr val="3366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961789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gency FB" pitchFamily="34" charset="0"/>
                <a:cs typeface="Arial" panose="020B0604020202020204" pitchFamily="34" charset="0"/>
              </a:rPr>
              <a:t>13 August 2021</a:t>
            </a:r>
            <a:endParaRPr lang="en-US" sz="2000" dirty="0">
              <a:latin typeface="Agency FB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smtClean="0">
                <a:latin typeface="Agency FB" pitchFamily="34" charset="0"/>
                <a:cs typeface="Arial" panose="020B0604020202020204" pitchFamily="34" charset="0"/>
              </a:rPr>
              <a:t>RCCB and RSC Joint Meeting</a:t>
            </a:r>
          </a:p>
          <a:p>
            <a:pPr algn="ctr"/>
            <a:r>
              <a:rPr lang="en-US" sz="2000" dirty="0" smtClean="0">
                <a:latin typeface="Agency FB" pitchFamily="34" charset="0"/>
                <a:cs typeface="Arial" panose="020B0604020202020204" pitchFamily="34" charset="0"/>
              </a:rPr>
              <a:t>Virtual Meeting</a:t>
            </a:r>
            <a:endParaRPr lang="en-US" sz="2000" dirty="0">
              <a:latin typeface="Agency FB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9416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E8F2644-4CED-4D7D-91AB-3BC9F90B3C5B}"/>
              </a:ext>
            </a:extLst>
          </p:cNvPr>
          <p:cNvSpPr/>
          <p:nvPr/>
        </p:nvSpPr>
        <p:spPr>
          <a:xfrm>
            <a:off x="0" y="1327356"/>
            <a:ext cx="12192000" cy="62917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>
              <a:solidFill>
                <a:srgbClr val="33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CD9263-D656-49BC-84BA-B03F06FD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>
                <a:solidFill>
                  <a:schemeClr val="bg1"/>
                </a:solidFill>
              </a:rPr>
              <a:t>Outline of the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7278BA-16C3-4AD5-9E61-B7C0597B3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232" y="2386873"/>
            <a:ext cx="9648568" cy="3666519"/>
          </a:xfrm>
        </p:spPr>
        <p:txBody>
          <a:bodyPr>
            <a:normAutofit/>
          </a:bodyPr>
          <a:lstStyle/>
          <a:p>
            <a:r>
              <a:rPr lang="en-PH" b="1" dirty="0" smtClean="0"/>
              <a:t>Introduction</a:t>
            </a:r>
            <a:endParaRPr lang="en-PH" b="1" dirty="0"/>
          </a:p>
          <a:p>
            <a:endParaRPr lang="en-PH" b="1" dirty="0"/>
          </a:p>
          <a:p>
            <a:r>
              <a:rPr lang="en-PH" b="1" dirty="0" smtClean="0"/>
              <a:t>Composition of </a:t>
            </a:r>
            <a:r>
              <a:rPr lang="en-PH" b="1" dirty="0"/>
              <a:t>PSCs</a:t>
            </a:r>
          </a:p>
          <a:p>
            <a:endParaRPr lang="en-US" b="1" dirty="0"/>
          </a:p>
          <a:p>
            <a:r>
              <a:rPr lang="en-US" b="1" dirty="0" smtClean="0"/>
              <a:t>PSC Secretariat</a:t>
            </a:r>
            <a:endParaRPr lang="en-US" b="1" dirty="0"/>
          </a:p>
          <a:p>
            <a:endParaRPr lang="en-US" b="1" dirty="0"/>
          </a:p>
          <a:p>
            <a:r>
              <a:rPr lang="en-US" b="1" dirty="0" smtClean="0"/>
              <a:t>Functions and Responsibilities</a:t>
            </a:r>
            <a:endParaRPr lang="en-US" b="1" dirty="0"/>
          </a:p>
          <a:p>
            <a:endParaRPr lang="en-US" b="1" dirty="0"/>
          </a:p>
          <a:p>
            <a:endParaRPr lang="en-PH" b="1" dirty="0"/>
          </a:p>
        </p:txBody>
      </p:sp>
    </p:spTree>
    <p:extLst>
      <p:ext uri="{BB962C8B-B14F-4D97-AF65-F5344CB8AC3E}">
        <p14:creationId xmlns="" xmlns:p14="http://schemas.microsoft.com/office/powerpoint/2010/main" val="2956494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E8F2644-4CED-4D7D-91AB-3BC9F90B3C5B}"/>
              </a:ext>
            </a:extLst>
          </p:cNvPr>
          <p:cNvSpPr/>
          <p:nvPr/>
        </p:nvSpPr>
        <p:spPr>
          <a:xfrm>
            <a:off x="0" y="1327356"/>
            <a:ext cx="12192000" cy="62917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CD9263-D656-49BC-84BA-B03F06FD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7879"/>
            <a:ext cx="10515600" cy="1325563"/>
          </a:xfrm>
        </p:spPr>
        <p:txBody>
          <a:bodyPr/>
          <a:lstStyle/>
          <a:p>
            <a:r>
              <a:rPr lang="en-PH" dirty="0" smtClean="0">
                <a:solidFill>
                  <a:schemeClr val="bg1"/>
                </a:solidFill>
              </a:rPr>
              <a:t>Introduction</a:t>
            </a:r>
            <a:endParaRPr lang="en-PH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7278BA-16C3-4AD5-9E61-B7C0597B3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2850" y="2475402"/>
            <a:ext cx="8042910" cy="3974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PH" dirty="0" smtClean="0"/>
              <a:t>RSC Resolution No. 2019-03 “Approving the Creation of Provincial Statistics Committees in All Provinces of MIMAROPA</a:t>
            </a:r>
            <a:endParaRPr lang="en-PH" i="1" dirty="0"/>
          </a:p>
          <a:p>
            <a:pPr lvl="1"/>
            <a:endParaRPr lang="en-US" dirty="0"/>
          </a:p>
          <a:p>
            <a:pPr lvl="1"/>
            <a:r>
              <a:rPr lang="en-US" dirty="0" smtClean="0"/>
              <a:t>was approved on 17 May 2019</a:t>
            </a:r>
            <a:endParaRPr lang="en-US" dirty="0"/>
          </a:p>
          <a:p>
            <a:pPr lvl="1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881" y="2111189"/>
            <a:ext cx="3333335" cy="474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069193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E8F2644-4CED-4D7D-91AB-3BC9F90B3C5B}"/>
              </a:ext>
            </a:extLst>
          </p:cNvPr>
          <p:cNvSpPr/>
          <p:nvPr/>
        </p:nvSpPr>
        <p:spPr>
          <a:xfrm>
            <a:off x="0" y="1327356"/>
            <a:ext cx="12192000" cy="62917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CD9263-D656-49BC-84BA-B03F06FD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>
                <a:solidFill>
                  <a:schemeClr val="bg1"/>
                </a:solidFill>
              </a:rPr>
              <a:t>Composition of PSCs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AC22F01-2AAE-47B6-92AE-322948F4BE4F}"/>
              </a:ext>
            </a:extLst>
          </p:cNvPr>
          <p:cNvSpPr txBox="1"/>
          <p:nvPr/>
        </p:nvSpPr>
        <p:spPr>
          <a:xfrm>
            <a:off x="321277" y="2775389"/>
            <a:ext cx="3484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Chairperson:</a:t>
            </a:r>
            <a:endParaRPr lang="en-US" sz="2400" spc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4571DFD-A02B-4A5B-937B-B92D41ED9724}"/>
              </a:ext>
            </a:extLst>
          </p:cNvPr>
          <p:cNvSpPr txBox="1"/>
          <p:nvPr/>
        </p:nvSpPr>
        <p:spPr>
          <a:xfrm>
            <a:off x="3427773" y="4220300"/>
            <a:ext cx="8904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100" dirty="0">
                <a:latin typeface="Arial" panose="020B0604020202020204" pitchFamily="34" charset="0"/>
                <a:cs typeface="Arial" panose="020B0604020202020204" pitchFamily="34" charset="0"/>
              </a:rPr>
              <a:t>Provincial Statistics Officer</a:t>
            </a:r>
          </a:p>
          <a:p>
            <a:r>
              <a:rPr lang="en-US" sz="2400" spc="100" dirty="0">
                <a:latin typeface="Arial" panose="020B0604020202020204" pitchFamily="34" charset="0"/>
                <a:cs typeface="Arial" panose="020B0604020202020204" pitchFamily="34" charset="0"/>
              </a:rPr>
              <a:t>PSA Provincial Statistical </a:t>
            </a:r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Office</a:t>
            </a:r>
            <a:endParaRPr lang="en-US" sz="2400" spc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AC22F01-2AAE-47B6-92AE-322948F4BE4F}"/>
              </a:ext>
            </a:extLst>
          </p:cNvPr>
          <p:cNvSpPr txBox="1"/>
          <p:nvPr/>
        </p:nvSpPr>
        <p:spPr>
          <a:xfrm>
            <a:off x="3410482" y="2779510"/>
            <a:ext cx="8427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Provincial </a:t>
            </a:r>
            <a:r>
              <a:rPr lang="en-US" sz="2400" b="1" spc="100" dirty="0">
                <a:latin typeface="Arial" panose="020B0604020202020204" pitchFamily="34" charset="0"/>
                <a:cs typeface="Arial" panose="020B0604020202020204" pitchFamily="34" charset="0"/>
              </a:rPr>
              <a:t>Planning and Development Coordinator </a:t>
            </a:r>
          </a:p>
          <a:p>
            <a:r>
              <a:rPr lang="en-US" sz="2400" spc="100" dirty="0">
                <a:latin typeface="Arial" panose="020B0604020202020204" pitchFamily="34" charset="0"/>
                <a:cs typeface="Arial" panose="020B0604020202020204" pitchFamily="34" charset="0"/>
              </a:rPr>
              <a:t>Provincial Planning and Development Office (PPDO</a:t>
            </a:r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spc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AC22F01-2AAE-47B6-92AE-322948F4BE4F}"/>
              </a:ext>
            </a:extLst>
          </p:cNvPr>
          <p:cNvSpPr txBox="1"/>
          <p:nvPr/>
        </p:nvSpPr>
        <p:spPr>
          <a:xfrm>
            <a:off x="325393" y="4237631"/>
            <a:ext cx="3480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Vice Chairperson:</a:t>
            </a:r>
            <a:endParaRPr lang="en-US" sz="2400" spc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1531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E8F2644-4CED-4D7D-91AB-3BC9F90B3C5B}"/>
              </a:ext>
            </a:extLst>
          </p:cNvPr>
          <p:cNvSpPr/>
          <p:nvPr/>
        </p:nvSpPr>
        <p:spPr>
          <a:xfrm>
            <a:off x="0" y="1327356"/>
            <a:ext cx="12192000" cy="62917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4571DFD-A02B-4A5B-937B-B92D41ED9724}"/>
              </a:ext>
            </a:extLst>
          </p:cNvPr>
          <p:cNvSpPr txBox="1"/>
          <p:nvPr/>
        </p:nvSpPr>
        <p:spPr>
          <a:xfrm>
            <a:off x="98848" y="2600047"/>
            <a:ext cx="701863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Provincial </a:t>
            </a:r>
            <a:r>
              <a:rPr lang="en-US" sz="2000" spc="100" dirty="0">
                <a:latin typeface="Arial" panose="020B0604020202020204" pitchFamily="34" charset="0"/>
                <a:cs typeface="Arial" panose="020B0604020202020204" pitchFamily="34" charset="0"/>
              </a:rPr>
              <a:t>Agriculture </a:t>
            </a:r>
            <a:r>
              <a:rPr lang="en-US" sz="20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Office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US" sz="20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Provincial Agrarian Reform Office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Provincial Budget Office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Provincial Environment and Natural Resources Office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Department of the Interior and Local Government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Provincial Health Office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Division Superintendent of Schools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Philippine National Police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Provincial Engineering Office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Provincial Public Employment Services </a:t>
            </a: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Office</a:t>
            </a:r>
            <a:endParaRPr lang="en-PH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Provincial Social Welfare and Development Office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Provincial Tourism Office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Provincial Cooperative and Enterprise Development Office</a:t>
            </a:r>
            <a:endParaRPr lang="en-US" sz="2000" spc="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D3CD9263-D656-49BC-84BA-B03F06FD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1947"/>
            <a:ext cx="10515600" cy="1325563"/>
          </a:xfrm>
        </p:spPr>
        <p:txBody>
          <a:bodyPr/>
          <a:lstStyle/>
          <a:p>
            <a:r>
              <a:rPr lang="en-PH" dirty="0">
                <a:solidFill>
                  <a:schemeClr val="bg1"/>
                </a:solidFill>
              </a:rPr>
              <a:t>Composition of PSCs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AC22F01-2AAE-47B6-92AE-322948F4BE4F}"/>
              </a:ext>
            </a:extLst>
          </p:cNvPr>
          <p:cNvSpPr txBox="1"/>
          <p:nvPr/>
        </p:nvSpPr>
        <p:spPr>
          <a:xfrm>
            <a:off x="321277" y="2132825"/>
            <a:ext cx="3484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Members:</a:t>
            </a:r>
            <a:endParaRPr lang="en-US" sz="2400" spc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AC22F01-2AAE-47B6-92AE-322948F4BE4F}"/>
              </a:ext>
            </a:extLst>
          </p:cNvPr>
          <p:cNvSpPr txBox="1"/>
          <p:nvPr/>
        </p:nvSpPr>
        <p:spPr>
          <a:xfrm>
            <a:off x="2224210" y="2136946"/>
            <a:ext cx="8427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Heads of Provincial Executive Offices</a:t>
            </a:r>
            <a:endParaRPr lang="en-US" sz="2400" spc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4571DFD-A02B-4A5B-937B-B92D41ED9724}"/>
              </a:ext>
            </a:extLst>
          </p:cNvPr>
          <p:cNvSpPr txBox="1"/>
          <p:nvPr/>
        </p:nvSpPr>
        <p:spPr>
          <a:xfrm>
            <a:off x="6944499" y="2661041"/>
            <a:ext cx="53216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Representatives from:</a:t>
            </a:r>
          </a:p>
          <a:p>
            <a:r>
              <a:rPr lang="en-US" sz="20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0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Philippine Statistical Association, Inc.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US" sz="20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Academe / State Universities and Colleges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P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Private Sector</a:t>
            </a:r>
          </a:p>
        </p:txBody>
      </p:sp>
    </p:spTree>
    <p:extLst>
      <p:ext uri="{BB962C8B-B14F-4D97-AF65-F5344CB8AC3E}">
        <p14:creationId xmlns="" xmlns:p14="http://schemas.microsoft.com/office/powerpoint/2010/main" val="803451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E8F2644-4CED-4D7D-91AB-3BC9F90B3C5B}"/>
              </a:ext>
            </a:extLst>
          </p:cNvPr>
          <p:cNvSpPr/>
          <p:nvPr/>
        </p:nvSpPr>
        <p:spPr>
          <a:xfrm>
            <a:off x="0" y="1327356"/>
            <a:ext cx="12192000" cy="62917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CD9263-D656-49BC-84BA-B03F06FD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>
                <a:solidFill>
                  <a:schemeClr val="bg1"/>
                </a:solidFill>
              </a:rPr>
              <a:t>PSC Secretariat</a:t>
            </a:r>
          </a:p>
        </p:txBody>
      </p:sp>
      <p:pic>
        <p:nvPicPr>
          <p:cNvPr id="6146" name="Picture 2" descr="Image result for documentation icon">
            <a:extLst>
              <a:ext uri="{FF2B5EF4-FFF2-40B4-BE49-F238E27FC236}">
                <a16:creationId xmlns:a16="http://schemas.microsoft.com/office/drawing/2014/main" xmlns="" id="{6D62483A-1FDF-4292-98F5-94B9A2D25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65" y="2810361"/>
            <a:ext cx="1325563" cy="13255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56E2FEB-2ECC-47F6-8E75-2B0CC5817A6C}"/>
              </a:ext>
            </a:extLst>
          </p:cNvPr>
          <p:cNvSpPr txBox="1"/>
          <p:nvPr/>
        </p:nvSpPr>
        <p:spPr>
          <a:xfrm>
            <a:off x="2376642" y="3057643"/>
            <a:ext cx="778331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spc="100" dirty="0">
                <a:latin typeface="Arial" panose="020B0604020202020204" pitchFamily="34" charset="0"/>
                <a:cs typeface="Arial" panose="020B0604020202020204" pitchFamily="34" charset="0"/>
              </a:rPr>
              <a:t>document proceedings and prepare highlights of meetings and business arising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8B0933A-394D-4A72-94AA-173E24536E85}"/>
              </a:ext>
            </a:extLst>
          </p:cNvPr>
          <p:cNvSpPr txBox="1"/>
          <p:nvPr/>
        </p:nvSpPr>
        <p:spPr>
          <a:xfrm>
            <a:off x="2376641" y="4175634"/>
            <a:ext cx="937992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spc="100" dirty="0">
                <a:latin typeface="Arial" panose="020B0604020202020204" pitchFamily="34" charset="0"/>
                <a:cs typeface="Arial" panose="020B0604020202020204" pitchFamily="34" charset="0"/>
              </a:rPr>
              <a:t>submit to the Regional Statistical </a:t>
            </a:r>
            <a:r>
              <a:rPr lang="en-US" sz="23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 </a:t>
            </a:r>
            <a:r>
              <a:rPr lang="en-US" sz="2300" spc="100" dirty="0">
                <a:latin typeface="Arial" panose="020B0604020202020204" pitchFamily="34" charset="0"/>
                <a:cs typeface="Arial" panose="020B0604020202020204" pitchFamily="34" charset="0"/>
              </a:rPr>
              <a:t>Office (RSSO) copies of PSC meetings' attendance sheets and agenda along with the approved PSC resolutions and memorandum orders</a:t>
            </a:r>
          </a:p>
        </p:txBody>
      </p:sp>
      <p:pic>
        <p:nvPicPr>
          <p:cNvPr id="6150" name="Picture 6" descr="Image result for reports icon">
            <a:extLst>
              <a:ext uri="{FF2B5EF4-FFF2-40B4-BE49-F238E27FC236}">
                <a16:creationId xmlns:a16="http://schemas.microsoft.com/office/drawing/2014/main" xmlns="" id="{6A6017A4-9B2F-42F8-A836-7FC086EC7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719" y="5609178"/>
            <a:ext cx="1169152" cy="11691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43232B2-0923-4684-8F56-3A23934CDD76}"/>
              </a:ext>
            </a:extLst>
          </p:cNvPr>
          <p:cNvSpPr txBox="1"/>
          <p:nvPr/>
        </p:nvSpPr>
        <p:spPr>
          <a:xfrm>
            <a:off x="2376642" y="5937280"/>
            <a:ext cx="8805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spc="100" dirty="0">
                <a:latin typeface="Arial" panose="020B0604020202020204" pitchFamily="34" charset="0"/>
                <a:cs typeface="Arial" panose="020B0604020202020204" pitchFamily="34" charset="0"/>
              </a:rPr>
              <a:t>submit periodic reports to the RSSO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03805DD1-C8A5-4BCB-B11D-AFDA667D8F47}"/>
              </a:ext>
            </a:extLst>
          </p:cNvPr>
          <p:cNvGrpSpPr/>
          <p:nvPr/>
        </p:nvGrpSpPr>
        <p:grpSpPr>
          <a:xfrm>
            <a:off x="1049487" y="4302554"/>
            <a:ext cx="1190317" cy="1139994"/>
            <a:chOff x="1049487" y="3734132"/>
            <a:chExt cx="1190317" cy="1139994"/>
          </a:xfrm>
        </p:grpSpPr>
        <p:pic>
          <p:nvPicPr>
            <p:cNvPr id="6152" name="Picture 8" descr="Image result for policy icon">
              <a:extLst>
                <a:ext uri="{FF2B5EF4-FFF2-40B4-BE49-F238E27FC236}">
                  <a16:creationId xmlns:a16="http://schemas.microsoft.com/office/drawing/2014/main" xmlns="" id="{E61AA2F7-F61E-430D-802F-F36E09CA94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156" b="8462"/>
            <a:stretch/>
          </p:blipFill>
          <p:spPr bwMode="auto">
            <a:xfrm>
              <a:off x="1049487" y="3734132"/>
              <a:ext cx="1190317" cy="11399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D7293899-686A-4567-826E-D8F0C09EA3BC}"/>
                </a:ext>
              </a:extLst>
            </p:cNvPr>
            <p:cNvSpPr/>
            <p:nvPr/>
          </p:nvSpPr>
          <p:spPr>
            <a:xfrm>
              <a:off x="1253705" y="4028084"/>
              <a:ext cx="155276" cy="2908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1D4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AC22F01-2AAE-47B6-92AE-322948F4BE4F}"/>
              </a:ext>
            </a:extLst>
          </p:cNvPr>
          <p:cNvSpPr txBox="1"/>
          <p:nvPr/>
        </p:nvSpPr>
        <p:spPr>
          <a:xfrm>
            <a:off x="939127" y="2058683"/>
            <a:ext cx="1754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Head:</a:t>
            </a:r>
            <a:endParaRPr lang="en-US" sz="2400" spc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AC22F01-2AAE-47B6-92AE-322948F4BE4F}"/>
              </a:ext>
            </a:extLst>
          </p:cNvPr>
          <p:cNvSpPr txBox="1"/>
          <p:nvPr/>
        </p:nvSpPr>
        <p:spPr>
          <a:xfrm>
            <a:off x="2347780" y="2038090"/>
            <a:ext cx="7216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Supervising Statistical Specialist</a:t>
            </a:r>
            <a:endParaRPr lang="en-US" sz="2400" b="1" spc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PSA Provincial Statistical Office</a:t>
            </a:r>
            <a:endParaRPr lang="en-US" sz="2400" spc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6461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E8F2644-4CED-4D7D-91AB-3BC9F90B3C5B}"/>
              </a:ext>
            </a:extLst>
          </p:cNvPr>
          <p:cNvSpPr/>
          <p:nvPr/>
        </p:nvSpPr>
        <p:spPr>
          <a:xfrm>
            <a:off x="0" y="1327356"/>
            <a:ext cx="12192000" cy="62917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CD9263-D656-49BC-84BA-B03F06FD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PH" sz="3600" dirty="0" smtClean="0">
                <a:solidFill>
                  <a:schemeClr val="bg1"/>
                </a:solidFill>
              </a:rPr>
              <a:t>Functions and Responsibilities</a:t>
            </a:r>
            <a:endParaRPr lang="en-PH" sz="36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C2ACF42-AF14-4307-AD48-E9798D6BA70D}"/>
              </a:ext>
            </a:extLst>
          </p:cNvPr>
          <p:cNvSpPr txBox="1"/>
          <p:nvPr/>
        </p:nvSpPr>
        <p:spPr>
          <a:xfrm>
            <a:off x="914400" y="2281714"/>
            <a:ext cx="107099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Wingdings" pitchFamily="2" charset="2"/>
              <a:buChar char="v"/>
            </a:pPr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oversee </a:t>
            </a:r>
            <a:r>
              <a:rPr lang="en-US" sz="2400" spc="100" dirty="0">
                <a:latin typeface="Arial" panose="020B0604020202020204" pitchFamily="34" charset="0"/>
                <a:cs typeface="Arial" panose="020B0604020202020204" pitchFamily="34" charset="0"/>
              </a:rPr>
              <a:t>the implementation of policy decisions made by the PSC, RSC and the PSA Board, and the adoption of prescribed statistical standards and classification systems in the </a:t>
            </a:r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provinces</a:t>
            </a:r>
          </a:p>
          <a:p>
            <a:pPr marL="806450" lvl="1" indent="-349250"/>
            <a:endParaRPr lang="en-US" sz="2400" spc="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Wingdings" pitchFamily="2" charset="2"/>
              <a:buChar char="v"/>
            </a:pPr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formulate statistical policies to resolve statistical issues in the provincial </a:t>
            </a:r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marL="806450" lvl="1" indent="-349250"/>
            <a:endParaRPr lang="en-US" sz="2400" spc="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Wingdings" pitchFamily="2" charset="2"/>
              <a:buChar char="v"/>
              <a:tabLst>
                <a:tab pos="914400" algn="l"/>
              </a:tabLst>
            </a:pPr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 workable schemes towards the improvement of provincial level statistics</a:t>
            </a:r>
            <a:endParaRPr lang="en-US" sz="2400" spc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9020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E8F2644-4CED-4D7D-91AB-3BC9F90B3C5B}"/>
              </a:ext>
            </a:extLst>
          </p:cNvPr>
          <p:cNvSpPr/>
          <p:nvPr/>
        </p:nvSpPr>
        <p:spPr>
          <a:xfrm>
            <a:off x="0" y="1327356"/>
            <a:ext cx="12192000" cy="62917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CD9263-D656-49BC-84BA-B03F06FD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PH" sz="3600" dirty="0" smtClean="0">
                <a:solidFill>
                  <a:schemeClr val="bg1"/>
                </a:solidFill>
              </a:rPr>
              <a:t>Functions and Responsibilities</a:t>
            </a:r>
            <a:endParaRPr lang="en-PH" sz="36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C2ACF42-AF14-4307-AD48-E9798D6BA70D}"/>
              </a:ext>
            </a:extLst>
          </p:cNvPr>
          <p:cNvSpPr txBox="1"/>
          <p:nvPr/>
        </p:nvSpPr>
        <p:spPr>
          <a:xfrm>
            <a:off x="914400" y="2564101"/>
            <a:ext cx="107099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Wingdings" pitchFamily="2" charset="2"/>
              <a:buChar char="v"/>
            </a:pPr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institute measures to strengthen the statistical capacity of </a:t>
            </a:r>
            <a:b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the provincial statistical system including institutions and </a:t>
            </a:r>
            <a:b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the personnel </a:t>
            </a:r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thereof</a:t>
            </a:r>
          </a:p>
          <a:p>
            <a:pPr marL="914400" lvl="1" indent="-457200"/>
            <a:endParaRPr lang="en-US" sz="2400" spc="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Wingdings" pitchFamily="2" charset="2"/>
              <a:buChar char="v"/>
            </a:pPr>
            <a:r>
              <a:rPr lang="en-US" sz="24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elevate to the RSC, through proper channels, statistical matters which cannot be resolved at the provincial level</a:t>
            </a:r>
          </a:p>
          <a:p>
            <a:pPr marL="914400" lvl="1" indent="-457200">
              <a:buFont typeface="Wingdings" pitchFamily="2" charset="2"/>
              <a:buChar char="v"/>
            </a:pPr>
            <a:endParaRPr lang="en-US" sz="2400" spc="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Wingdings" pitchFamily="2" charset="2"/>
              <a:buChar char="v"/>
            </a:pPr>
            <a:endParaRPr lang="en-US" sz="2400" spc="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0942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E8F2644-4CED-4D7D-91AB-3BC9F90B3C5B}"/>
              </a:ext>
            </a:extLst>
          </p:cNvPr>
          <p:cNvSpPr/>
          <p:nvPr/>
        </p:nvSpPr>
        <p:spPr>
          <a:xfrm>
            <a:off x="0" y="1327356"/>
            <a:ext cx="12192000" cy="62917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CD9263-D656-49BC-84BA-B03F06FD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PH" sz="3600" dirty="0">
                <a:solidFill>
                  <a:schemeClr val="bg1"/>
                </a:solidFill>
              </a:rPr>
              <a:t>PSC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7278BA-16C3-4AD5-9E61-B7C0597B3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940" y="2277690"/>
            <a:ext cx="8404860" cy="43538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PSC meetings shall be convened a month prior to the RSC's quarterly meetings.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will ensure that unsettled PSC issues that need to be elevated to the RSC are addressed swiftly, whenever necessary.</a:t>
            </a:r>
            <a:endParaRPr lang="en-PH" dirty="0"/>
          </a:p>
          <a:p>
            <a:pPr lvl="1"/>
            <a:endParaRPr lang="en-PH" dirty="0"/>
          </a:p>
          <a:p>
            <a:endParaRPr lang="en-PH" dirty="0"/>
          </a:p>
        </p:txBody>
      </p:sp>
      <p:pic>
        <p:nvPicPr>
          <p:cNvPr id="16386" name="Picture 2" descr="Image result for meeting icon">
            <a:extLst>
              <a:ext uri="{FF2B5EF4-FFF2-40B4-BE49-F238E27FC236}">
                <a16:creationId xmlns:a16="http://schemas.microsoft.com/office/drawing/2014/main" xmlns="" id="{D28A8EBC-121E-4F63-A506-38B08FF714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364" t="8962" r="9455" b="13483"/>
          <a:stretch/>
        </p:blipFill>
        <p:spPr bwMode="auto">
          <a:xfrm>
            <a:off x="445770" y="2468881"/>
            <a:ext cx="2416154" cy="24325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57708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WordArt 4">
            <a:extLst>
              <a:ext uri="{FF2B5EF4-FFF2-40B4-BE49-F238E27FC236}">
                <a16:creationId xmlns:a16="http://schemas.microsoft.com/office/drawing/2014/main" xmlns="" id="{6F2C9957-5044-441C-80C6-1EFFEA7D075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32238" y="2392761"/>
            <a:ext cx="8674834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chemeClr val="tx2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Bernard MT Condensed"/>
              </a:rPr>
              <a:t>Maraming Salamat Po!</a:t>
            </a:r>
          </a:p>
        </p:txBody>
      </p:sp>
    </p:spTree>
    <p:extLst>
      <p:ext uri="{BB962C8B-B14F-4D97-AF65-F5344CB8AC3E}">
        <p14:creationId xmlns="" xmlns:p14="http://schemas.microsoft.com/office/powerpoint/2010/main" val="735590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30991</TotalTime>
  <Words>917</Words>
  <Application>Microsoft Office PowerPoint</Application>
  <PresentationFormat>Custom</PresentationFormat>
  <Paragraphs>133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Revisiting RSC  Resolution No. 2019-03</vt:lpstr>
      <vt:lpstr>Outline of the Presentation</vt:lpstr>
      <vt:lpstr>Introduction</vt:lpstr>
      <vt:lpstr>Composition of PSCs</vt:lpstr>
      <vt:lpstr>Composition of PSCs</vt:lpstr>
      <vt:lpstr>PSC Secretariat</vt:lpstr>
      <vt:lpstr>Functions and Responsibilities</vt:lpstr>
      <vt:lpstr>Functions and Responsibilities</vt:lpstr>
      <vt:lpstr>PSC Meetings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PSA;Raymond San Juan</dc:creator>
  <cp:lastModifiedBy>217WS-05</cp:lastModifiedBy>
  <cp:revision>292</cp:revision>
  <cp:lastPrinted>2019-05-06T05:16:55Z</cp:lastPrinted>
  <dcterms:created xsi:type="dcterms:W3CDTF">2018-10-19T02:56:49Z</dcterms:created>
  <dcterms:modified xsi:type="dcterms:W3CDTF">2021-08-10T02:48:40Z</dcterms:modified>
</cp:coreProperties>
</file>