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7" r:id="rId3"/>
    <p:sldId id="257" r:id="rId4"/>
    <p:sldId id="268" r:id="rId5"/>
    <p:sldId id="265" r:id="rId6"/>
    <p:sldId id="269" r:id="rId7"/>
    <p:sldId id="26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11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7B8EB-4CB5-4939-AB61-1B5A4825EFAA}" type="datetimeFigureOut">
              <a:rPr lang="en-US" smtClean="0"/>
              <a:pPr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DAFE1-C616-4B41-A6D6-EE587E864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7B8EB-4CB5-4939-AB61-1B5A4825EFAA}" type="datetimeFigureOut">
              <a:rPr lang="en-US" smtClean="0"/>
              <a:pPr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DAFE1-C616-4B41-A6D6-EE587E864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7B8EB-4CB5-4939-AB61-1B5A4825EFAA}" type="datetimeFigureOut">
              <a:rPr lang="en-US" smtClean="0"/>
              <a:pPr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DAFE1-C616-4B41-A6D6-EE587E864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7B8EB-4CB5-4939-AB61-1B5A4825EFAA}" type="datetimeFigureOut">
              <a:rPr lang="en-US" smtClean="0"/>
              <a:pPr/>
              <a:t>9/21/2021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DAFE1-C616-4B41-A6D6-EE587E864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7B8EB-4CB5-4939-AB61-1B5A4825EFAA}" type="datetimeFigureOut">
              <a:rPr lang="en-US" smtClean="0"/>
              <a:pPr/>
              <a:t>9/21/2021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DAFE1-C616-4B41-A6D6-EE587E864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7B8EB-4CB5-4939-AB61-1B5A4825EFAA}" type="datetimeFigureOut">
              <a:rPr lang="en-US" smtClean="0"/>
              <a:pPr/>
              <a:t>9/21/2021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DAFE1-C616-4B41-A6D6-EE587E864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7B8EB-4CB5-4939-AB61-1B5A4825EFAA}" type="datetimeFigureOut">
              <a:rPr lang="en-US" smtClean="0"/>
              <a:pPr/>
              <a:t>9/21/2021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DAFE1-C616-4B41-A6D6-EE587E864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7B8EB-4CB5-4939-AB61-1B5A4825EFAA}" type="datetimeFigureOut">
              <a:rPr lang="en-US" smtClean="0"/>
              <a:pPr/>
              <a:t>9/21/2021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DAFE1-C616-4B41-A6D6-EE587E864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7B8EB-4CB5-4939-AB61-1B5A4825EFAA}" type="datetimeFigureOut">
              <a:rPr lang="en-US" smtClean="0"/>
              <a:pPr/>
              <a:t>9/21/2021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DAFE1-C616-4B41-A6D6-EE587E864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7B8EB-4CB5-4939-AB61-1B5A4825EFAA}" type="datetimeFigureOut">
              <a:rPr lang="en-US" smtClean="0"/>
              <a:pPr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DAFE1-C616-4B41-A6D6-EE587E864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7B8EB-4CB5-4939-AB61-1B5A4825EFAA}" type="datetimeFigureOut">
              <a:rPr lang="en-US" smtClean="0"/>
              <a:pPr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DAFE1-C616-4B41-A6D6-EE587E864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7B8EB-4CB5-4939-AB61-1B5A4825EFAA}" type="datetimeFigureOut">
              <a:rPr lang="en-US" smtClean="0"/>
              <a:pPr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DAFE1-C616-4B41-A6D6-EE587E864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8538EBC2-0B11-4732-8715-799409C4A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E3C5560-7A9C-489F-9148-18C5E1D0F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4375" y="2394391"/>
            <a:ext cx="8238201" cy="28389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  <a:cs typeface="Segoe UI Light" panose="020B0502040204020203" pitchFamily="34" charset="0"/>
              </a:rPr>
              <a:t>MIMAROPA REGIONWIDE PCIP IMPLEMENTATION BUDGET DIALOGUE FOR 2023 BUDGET INCLUSION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5946" y="1037012"/>
            <a:ext cx="8472854" cy="1198120"/>
          </a:xfrm>
        </p:spPr>
        <p:txBody>
          <a:bodyPr vert="horz" lIns="91440" tIns="45720" rIns="91440" bIns="45720" rtlCol="0">
            <a:norm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  <a:cs typeface="Segoe UI Light" panose="020B0502040204020203" pitchFamily="34" charset="0"/>
              </a:rPr>
              <a:t>DEPARTMENT OF _____________________________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75946" y="3496322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5576" y="2295928"/>
            <a:ext cx="113652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9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22140" y="2756009"/>
            <a:ext cx="81469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1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93504" y="6344839"/>
            <a:ext cx="7181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BE8B697-1AB8-4FCC-BEB7-6400F6532554}"/>
              </a:ext>
            </a:extLst>
          </p:cNvPr>
          <p:cNvSpPr txBox="1">
            <a:spLocks/>
          </p:cNvSpPr>
          <p:nvPr/>
        </p:nvSpPr>
        <p:spPr>
          <a:xfrm>
            <a:off x="1170975" y="5820990"/>
            <a:ext cx="5486400" cy="12952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PH" sz="2000" b="1" dirty="0">
                <a:solidFill>
                  <a:schemeClr val="bg1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SEPTEMBER 29-30, 2021</a:t>
            </a:r>
          </a:p>
          <a:p>
            <a:pPr algn="l"/>
            <a:r>
              <a:rPr lang="en-PH" sz="2000" b="1" dirty="0">
                <a:solidFill>
                  <a:schemeClr val="bg1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CISCO WEBEX</a:t>
            </a:r>
          </a:p>
        </p:txBody>
      </p:sp>
      <p:pic>
        <p:nvPicPr>
          <p:cNvPr id="32" name="Picture 31" descr="A picture containing text, room, gambling house&#10;&#10;Description automatically generated">
            <a:extLst>
              <a:ext uri="{FF2B5EF4-FFF2-40B4-BE49-F238E27FC236}">
                <a16:creationId xmlns:a16="http://schemas.microsoft.com/office/drawing/2014/main" id="{7AB8DE49-671A-4B43-AC21-B746D6132A2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alphaModFix amt="51000"/>
          </a:blip>
          <a:stretch>
            <a:fillRect/>
          </a:stretch>
        </p:blipFill>
        <p:spPr>
          <a:xfrm>
            <a:off x="6894000" y="4796397"/>
            <a:ext cx="2366762" cy="236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171612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32">
            <a:extLst>
              <a:ext uri="{FF2B5EF4-FFF2-40B4-BE49-F238E27FC236}">
                <a16:creationId xmlns:a16="http://schemas.microsoft.com/office/drawing/2014/main" id="{31E1B8B1-26B9-4339-BC65-CCAA79B46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34">
            <a:extLst>
              <a:ext uri="{FF2B5EF4-FFF2-40B4-BE49-F238E27FC236}">
                <a16:creationId xmlns:a16="http://schemas.microsoft.com/office/drawing/2014/main" id="{158B3569-73B2-4D05-8E95-886A6EE1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 descr="A picture containing text, room, gambling house&#10;&#10;Description automatically generated">
            <a:extLst>
              <a:ext uri="{FF2B5EF4-FFF2-40B4-BE49-F238E27FC236}">
                <a16:creationId xmlns:a16="http://schemas.microsoft.com/office/drawing/2014/main" id="{38763D6B-4CF8-4D83-898C-E24F9CB2F60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alphaModFix amt="51000"/>
          </a:blip>
          <a:stretch>
            <a:fillRect/>
          </a:stretch>
        </p:blipFill>
        <p:spPr>
          <a:xfrm>
            <a:off x="6701588" y="193999"/>
            <a:ext cx="1568833" cy="1568833"/>
          </a:xfrm>
          <a:prstGeom prst="rect">
            <a:avLst/>
          </a:prstGeom>
        </p:spPr>
      </p:pic>
      <p:grpSp>
        <p:nvGrpSpPr>
          <p:cNvPr id="46" name="Group 36">
            <a:extLst>
              <a:ext uri="{FF2B5EF4-FFF2-40B4-BE49-F238E27FC236}">
                <a16:creationId xmlns:a16="http://schemas.microsoft.com/office/drawing/2014/main" id="{4985F61A-698B-496F-9DD7-3285E30E1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06627" y="815001"/>
            <a:ext cx="349093" cy="581435"/>
            <a:chOff x="10942198" y="814999"/>
            <a:chExt cx="465458" cy="581435"/>
          </a:xfrm>
          <a:solidFill>
            <a:srgbClr val="FFFFFF"/>
          </a:solidFill>
        </p:grpSpPr>
        <p:sp>
          <p:nvSpPr>
            <p:cNvPr id="47" name="Graphic 17">
              <a:extLst>
                <a:ext uri="{FF2B5EF4-FFF2-40B4-BE49-F238E27FC236}">
                  <a16:creationId xmlns:a16="http://schemas.microsoft.com/office/drawing/2014/main" id="{B71758F4-3F46-45DA-8AC5-4E508DA080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7738" y="814999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8" name="Graphic 15">
              <a:extLst>
                <a:ext uri="{FF2B5EF4-FFF2-40B4-BE49-F238E27FC236}">
                  <a16:creationId xmlns:a16="http://schemas.microsoft.com/office/drawing/2014/main" id="{8550FED7-7C32-42BB-98DB-30272A6331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16518" y="1044294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9" name="Graphic 21">
              <a:extLst>
                <a:ext uri="{FF2B5EF4-FFF2-40B4-BE49-F238E27FC236}">
                  <a16:creationId xmlns:a16="http://schemas.microsoft.com/office/drawing/2014/main" id="{8D61482F-F3C5-4D66-8C5D-C6BBE3E12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2198" y="1268720"/>
              <a:ext cx="127714" cy="127714"/>
            </a:xfrm>
            <a:custGeom>
              <a:avLst/>
              <a:gdLst>
                <a:gd name="connsiteX0" fmla="*/ 63857 w 127714"/>
                <a:gd name="connsiteY0" fmla="*/ 18874 h 127714"/>
                <a:gd name="connsiteX1" fmla="*/ 108840 w 127714"/>
                <a:gd name="connsiteY1" fmla="*/ 63857 h 127714"/>
                <a:gd name="connsiteX2" fmla="*/ 63857 w 127714"/>
                <a:gd name="connsiteY2" fmla="*/ 108840 h 127714"/>
                <a:gd name="connsiteX3" fmla="*/ 18874 w 127714"/>
                <a:gd name="connsiteY3" fmla="*/ 63857 h 127714"/>
                <a:gd name="connsiteX4" fmla="*/ 63857 w 127714"/>
                <a:gd name="connsiteY4" fmla="*/ 18874 h 127714"/>
                <a:gd name="connsiteX5" fmla="*/ 63857 w 127714"/>
                <a:gd name="connsiteY5" fmla="*/ 0 h 127714"/>
                <a:gd name="connsiteX6" fmla="*/ 0 w 127714"/>
                <a:gd name="connsiteY6" fmla="*/ 63857 h 127714"/>
                <a:gd name="connsiteX7" fmla="*/ 63857 w 127714"/>
                <a:gd name="connsiteY7" fmla="*/ 127714 h 127714"/>
                <a:gd name="connsiteX8" fmla="*/ 127714 w 127714"/>
                <a:gd name="connsiteY8" fmla="*/ 63857 h 127714"/>
                <a:gd name="connsiteX9" fmla="*/ 63857 w 127714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4" h="127714">
                  <a:moveTo>
                    <a:pt x="63857" y="18874"/>
                  </a:moveTo>
                  <a:cubicBezTo>
                    <a:pt x="88700" y="18874"/>
                    <a:pt x="108840" y="39014"/>
                    <a:pt x="108840" y="63857"/>
                  </a:cubicBezTo>
                  <a:cubicBezTo>
                    <a:pt x="108840" y="88700"/>
                    <a:pt x="88700" y="108840"/>
                    <a:pt x="63857" y="108840"/>
                  </a:cubicBezTo>
                  <a:cubicBezTo>
                    <a:pt x="39014" y="108840"/>
                    <a:pt x="18874" y="88700"/>
                    <a:pt x="18874" y="63857"/>
                  </a:cubicBezTo>
                  <a:cubicBezTo>
                    <a:pt x="18898" y="39024"/>
                    <a:pt x="39024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4" y="99124"/>
                    <a:pt x="127714" y="63857"/>
                  </a:cubicBezTo>
                  <a:cubicBezTo>
                    <a:pt x="127714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50" name="Straight Connector 41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1991" y="6274341"/>
            <a:ext cx="8515350" cy="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id="{A910A345-A154-4218-80E6-2BDCE0A9F4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5155042"/>
              </p:ext>
            </p:extLst>
          </p:nvPr>
        </p:nvGraphicFramePr>
        <p:xfrm>
          <a:off x="621991" y="1908701"/>
          <a:ext cx="8072658" cy="378198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036329">
                  <a:extLst>
                    <a:ext uri="{9D8B030D-6E8A-4147-A177-3AD203B41FA5}">
                      <a16:colId xmlns:a16="http://schemas.microsoft.com/office/drawing/2014/main" val="3295628580"/>
                    </a:ext>
                  </a:extLst>
                </a:gridCol>
                <a:gridCol w="4036329">
                  <a:extLst>
                    <a:ext uri="{9D8B030D-6E8A-4147-A177-3AD203B41FA5}">
                      <a16:colId xmlns:a16="http://schemas.microsoft.com/office/drawing/2014/main" val="3222929895"/>
                    </a:ext>
                  </a:extLst>
                </a:gridCol>
              </a:tblGrid>
              <a:tr h="371041">
                <a:tc>
                  <a:txBody>
                    <a:bodyPr/>
                    <a:lstStyle/>
                    <a:p>
                      <a:pPr algn="ctr"/>
                      <a:r>
                        <a:rPr lang="en-PH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PROVINCE / CITY</a:t>
                      </a:r>
                      <a:endParaRPr lang="en-US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PRIORITY COMMODITIES</a:t>
                      </a:r>
                      <a:endParaRPr lang="en-US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 anchor="ctr"/>
                </a:tc>
                <a:extLst>
                  <a:ext uri="{0D108BD9-81ED-4DB2-BD59-A6C34878D82A}">
                    <a16:rowId xmlns:a16="http://schemas.microsoft.com/office/drawing/2014/main" val="3973232503"/>
                  </a:ext>
                </a:extLst>
              </a:tr>
              <a:tr h="692835">
                <a:tc>
                  <a:txBody>
                    <a:bodyPr/>
                    <a:lstStyle/>
                    <a:p>
                      <a:r>
                        <a:rPr lang="en-PH" sz="18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ORIENTAL MINDORO</a:t>
                      </a:r>
                      <a:endParaRPr lang="en-US" sz="1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8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Calamansi, Coconut</a:t>
                      </a:r>
                      <a:r>
                        <a:rPr lang="en-PH" sz="1800" b="0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(VCO), Banana, Swine</a:t>
                      </a:r>
                      <a:endParaRPr lang="en-US" sz="1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extLst>
                  <a:ext uri="{0D108BD9-81ED-4DB2-BD59-A6C34878D82A}">
                    <a16:rowId xmlns:a16="http://schemas.microsoft.com/office/drawing/2014/main" val="1500074488"/>
                  </a:ext>
                </a:extLst>
              </a:tr>
              <a:tr h="398085">
                <a:tc>
                  <a:txBody>
                    <a:bodyPr/>
                    <a:lstStyle/>
                    <a:p>
                      <a:r>
                        <a:rPr lang="en-PH" sz="18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OCCIDENTAL MINDORO</a:t>
                      </a:r>
                      <a:endParaRPr lang="en-US" sz="1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r>
                        <a:rPr lang="en-PH" sz="18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Onion, Cassava, Tuna, Seaweeds, Swine</a:t>
                      </a:r>
                      <a:endParaRPr lang="en-US" sz="1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extLst>
                  <a:ext uri="{0D108BD9-81ED-4DB2-BD59-A6C34878D82A}">
                    <a16:rowId xmlns:a16="http://schemas.microsoft.com/office/drawing/2014/main" val="358319694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PH" sz="18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MARINDUQUE</a:t>
                      </a:r>
                      <a:endParaRPr lang="en-US" sz="1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r>
                        <a:rPr lang="en-PH" sz="18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Coconut (Geonets), Arrowroot, Swine</a:t>
                      </a:r>
                      <a:endParaRPr lang="en-US" sz="1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extLst>
                  <a:ext uri="{0D108BD9-81ED-4DB2-BD59-A6C34878D82A}">
                    <a16:rowId xmlns:a16="http://schemas.microsoft.com/office/drawing/2014/main" val="1973404720"/>
                  </a:ext>
                </a:extLst>
              </a:tr>
              <a:tr h="692835">
                <a:tc>
                  <a:txBody>
                    <a:bodyPr/>
                    <a:lstStyle/>
                    <a:p>
                      <a:r>
                        <a:rPr lang="en-PH" sz="18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ROMBLON </a:t>
                      </a:r>
                      <a:endParaRPr lang="en-US" sz="1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r>
                        <a:rPr lang="en-PH" sz="18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Coconut (RBDO, Coco-Sugar), Mango, Seaweeds</a:t>
                      </a:r>
                      <a:endParaRPr lang="en-US" sz="1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extLst>
                  <a:ext uri="{0D108BD9-81ED-4DB2-BD59-A6C34878D82A}">
                    <a16:rowId xmlns:a16="http://schemas.microsoft.com/office/drawing/2014/main" val="3373670555"/>
                  </a:ext>
                </a:extLst>
              </a:tr>
              <a:tr h="754965">
                <a:tc>
                  <a:txBody>
                    <a:bodyPr/>
                    <a:lstStyle/>
                    <a:p>
                      <a:r>
                        <a:rPr lang="en-PH" sz="18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PALAWAN</a:t>
                      </a:r>
                      <a:endParaRPr lang="en-US" sz="1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r>
                        <a:rPr lang="en-PH" sz="18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Cashew, Banana, Raw-Dried</a:t>
                      </a:r>
                      <a:r>
                        <a:rPr lang="en-PH" sz="1800" b="0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</a:t>
                      </a:r>
                      <a:r>
                        <a:rPr lang="en-PH" sz="18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Seaweeds,</a:t>
                      </a:r>
                      <a:r>
                        <a:rPr lang="en-PH" sz="1800" b="0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GEF Commodities</a:t>
                      </a:r>
                    </a:p>
                  </a:txBody>
                  <a:tcPr marL="100842" marR="100842" marT="50421" marB="50421"/>
                </a:tc>
                <a:extLst>
                  <a:ext uri="{0D108BD9-81ED-4DB2-BD59-A6C34878D82A}">
                    <a16:rowId xmlns:a16="http://schemas.microsoft.com/office/drawing/2014/main" val="383700860"/>
                  </a:ext>
                </a:extLst>
              </a:tr>
              <a:tr h="487100">
                <a:tc>
                  <a:txBody>
                    <a:bodyPr/>
                    <a:lstStyle/>
                    <a:p>
                      <a:r>
                        <a:rPr lang="en-PH" sz="18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PUERTO PRINCESA CITY </a:t>
                      </a:r>
                      <a:endParaRPr lang="en-US" sz="1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r>
                        <a:rPr lang="en-PH" sz="18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Cashew, Mango, Banana, Seaweeds</a:t>
                      </a:r>
                      <a:endParaRPr lang="en-US" sz="1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extLst>
                  <a:ext uri="{0D108BD9-81ED-4DB2-BD59-A6C34878D82A}">
                    <a16:rowId xmlns:a16="http://schemas.microsoft.com/office/drawing/2014/main" val="426901581"/>
                  </a:ext>
                </a:extLst>
              </a:tr>
            </a:tbl>
          </a:graphicData>
        </a:graphic>
      </p:graphicFrame>
      <p:sp>
        <p:nvSpPr>
          <p:cNvPr id="21" name="Title 1">
            <a:extLst>
              <a:ext uri="{FF2B5EF4-FFF2-40B4-BE49-F238E27FC236}">
                <a16:creationId xmlns:a16="http://schemas.microsoft.com/office/drawing/2014/main" id="{12634DF7-2389-4B50-81EB-F3A51A1859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113" y="398814"/>
            <a:ext cx="5297791" cy="1159200"/>
          </a:xfrm>
        </p:spPr>
        <p:txBody>
          <a:bodyPr anchor="ctr">
            <a:normAutofit/>
          </a:bodyPr>
          <a:lstStyle/>
          <a:p>
            <a:pPr algn="l"/>
            <a:r>
              <a:rPr lang="en-PH" sz="35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  <a:cs typeface="Segoe UI Light" panose="020B0502040204020203" pitchFamily="34" charset="0"/>
              </a:rPr>
              <a:t>MIMAROPA PRIORITY COMMODITIES </a:t>
            </a:r>
            <a:endParaRPr lang="en-US" sz="35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752922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32">
            <a:extLst>
              <a:ext uri="{FF2B5EF4-FFF2-40B4-BE49-F238E27FC236}">
                <a16:creationId xmlns:a16="http://schemas.microsoft.com/office/drawing/2014/main" id="{31E1B8B1-26B9-4339-BC65-CCAA79B46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34">
            <a:extLst>
              <a:ext uri="{FF2B5EF4-FFF2-40B4-BE49-F238E27FC236}">
                <a16:creationId xmlns:a16="http://schemas.microsoft.com/office/drawing/2014/main" id="{158B3569-73B2-4D05-8E95-886A6EE1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2" y="4092998"/>
            <a:ext cx="6872731" cy="1089489"/>
          </a:xfrm>
        </p:spPr>
        <p:txBody>
          <a:bodyPr anchor="b">
            <a:normAutofit fontScale="90000"/>
          </a:bodyPr>
          <a:lstStyle/>
          <a:p>
            <a:pPr algn="r">
              <a:lnSpc>
                <a:spcPct val="90000"/>
              </a:lnSpc>
            </a:pPr>
            <a:r>
              <a:rPr lang="en-PH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  <a:cs typeface="Segoe UI Light" panose="020B0502040204020203" pitchFamily="34" charset="0"/>
              </a:rPr>
              <a:t>2021 FUNDED INTERVENTIONS	</a:t>
            </a:r>
            <a:endParaRPr lang="en-US" sz="4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1993" y="5182487"/>
            <a:ext cx="7101331" cy="990197"/>
          </a:xfrm>
        </p:spPr>
        <p:txBody>
          <a:bodyPr>
            <a:normAutofit/>
          </a:bodyPr>
          <a:lstStyle/>
          <a:p>
            <a:pPr algn="l"/>
            <a:r>
              <a:rPr lang="en-PH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  <a:cs typeface="Segoe UI Light" panose="020B0502040204020203" pitchFamily="34" charset="0"/>
              </a:rPr>
              <a:t>Department of _________</a:t>
            </a:r>
          </a:p>
          <a:p>
            <a:pPr algn="l"/>
            <a:r>
              <a:rPr lang="en-PH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  <a:cs typeface="Segoe UI Light" panose="020B0502040204020203" pitchFamily="34" charset="0"/>
              </a:rPr>
              <a:t>MIMAROPA Region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Picture 3" descr="A picture containing text, room, gambling house&#10;&#10;Description automatically generated">
            <a:extLst>
              <a:ext uri="{FF2B5EF4-FFF2-40B4-BE49-F238E27FC236}">
                <a16:creationId xmlns:a16="http://schemas.microsoft.com/office/drawing/2014/main" id="{38763D6B-4CF8-4D83-898C-E24F9CB2F60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alphaModFix amt="51000"/>
          </a:blip>
          <a:stretch>
            <a:fillRect/>
          </a:stretch>
        </p:blipFill>
        <p:spPr>
          <a:xfrm>
            <a:off x="6451184" y="-65207"/>
            <a:ext cx="1899449" cy="1899449"/>
          </a:xfrm>
          <a:prstGeom prst="rect">
            <a:avLst/>
          </a:prstGeom>
        </p:spPr>
      </p:pic>
      <p:grpSp>
        <p:nvGrpSpPr>
          <p:cNvPr id="46" name="Group 36">
            <a:extLst>
              <a:ext uri="{FF2B5EF4-FFF2-40B4-BE49-F238E27FC236}">
                <a16:creationId xmlns:a16="http://schemas.microsoft.com/office/drawing/2014/main" id="{4985F61A-698B-496F-9DD7-3285E30E1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06627" y="815001"/>
            <a:ext cx="349093" cy="581435"/>
            <a:chOff x="10942198" y="814999"/>
            <a:chExt cx="465458" cy="581435"/>
          </a:xfrm>
          <a:solidFill>
            <a:srgbClr val="FFFFFF"/>
          </a:solidFill>
        </p:grpSpPr>
        <p:sp>
          <p:nvSpPr>
            <p:cNvPr id="47" name="Graphic 17">
              <a:extLst>
                <a:ext uri="{FF2B5EF4-FFF2-40B4-BE49-F238E27FC236}">
                  <a16:creationId xmlns:a16="http://schemas.microsoft.com/office/drawing/2014/main" id="{B71758F4-3F46-45DA-8AC5-4E508DA080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7738" y="814999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8" name="Graphic 15">
              <a:extLst>
                <a:ext uri="{FF2B5EF4-FFF2-40B4-BE49-F238E27FC236}">
                  <a16:creationId xmlns:a16="http://schemas.microsoft.com/office/drawing/2014/main" id="{8550FED7-7C32-42BB-98DB-30272A6331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16518" y="1044294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9" name="Graphic 21">
              <a:extLst>
                <a:ext uri="{FF2B5EF4-FFF2-40B4-BE49-F238E27FC236}">
                  <a16:creationId xmlns:a16="http://schemas.microsoft.com/office/drawing/2014/main" id="{8D61482F-F3C5-4D66-8C5D-C6BBE3E12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2198" y="1268720"/>
              <a:ext cx="127714" cy="127714"/>
            </a:xfrm>
            <a:custGeom>
              <a:avLst/>
              <a:gdLst>
                <a:gd name="connsiteX0" fmla="*/ 63857 w 127714"/>
                <a:gd name="connsiteY0" fmla="*/ 18874 h 127714"/>
                <a:gd name="connsiteX1" fmla="*/ 108840 w 127714"/>
                <a:gd name="connsiteY1" fmla="*/ 63857 h 127714"/>
                <a:gd name="connsiteX2" fmla="*/ 63857 w 127714"/>
                <a:gd name="connsiteY2" fmla="*/ 108840 h 127714"/>
                <a:gd name="connsiteX3" fmla="*/ 18874 w 127714"/>
                <a:gd name="connsiteY3" fmla="*/ 63857 h 127714"/>
                <a:gd name="connsiteX4" fmla="*/ 63857 w 127714"/>
                <a:gd name="connsiteY4" fmla="*/ 18874 h 127714"/>
                <a:gd name="connsiteX5" fmla="*/ 63857 w 127714"/>
                <a:gd name="connsiteY5" fmla="*/ 0 h 127714"/>
                <a:gd name="connsiteX6" fmla="*/ 0 w 127714"/>
                <a:gd name="connsiteY6" fmla="*/ 63857 h 127714"/>
                <a:gd name="connsiteX7" fmla="*/ 63857 w 127714"/>
                <a:gd name="connsiteY7" fmla="*/ 127714 h 127714"/>
                <a:gd name="connsiteX8" fmla="*/ 127714 w 127714"/>
                <a:gd name="connsiteY8" fmla="*/ 63857 h 127714"/>
                <a:gd name="connsiteX9" fmla="*/ 63857 w 127714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4" h="127714">
                  <a:moveTo>
                    <a:pt x="63857" y="18874"/>
                  </a:moveTo>
                  <a:cubicBezTo>
                    <a:pt x="88700" y="18874"/>
                    <a:pt x="108840" y="39014"/>
                    <a:pt x="108840" y="63857"/>
                  </a:cubicBezTo>
                  <a:cubicBezTo>
                    <a:pt x="108840" y="88700"/>
                    <a:pt x="88700" y="108840"/>
                    <a:pt x="63857" y="108840"/>
                  </a:cubicBezTo>
                  <a:cubicBezTo>
                    <a:pt x="39014" y="108840"/>
                    <a:pt x="18874" y="88700"/>
                    <a:pt x="18874" y="63857"/>
                  </a:cubicBezTo>
                  <a:cubicBezTo>
                    <a:pt x="18898" y="39024"/>
                    <a:pt x="39024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4" y="99124"/>
                    <a:pt x="127714" y="63857"/>
                  </a:cubicBezTo>
                  <a:cubicBezTo>
                    <a:pt x="127714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50" name="Straight Connector 41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1991" y="6274341"/>
            <a:ext cx="8515350" cy="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32">
            <a:extLst>
              <a:ext uri="{FF2B5EF4-FFF2-40B4-BE49-F238E27FC236}">
                <a16:creationId xmlns:a16="http://schemas.microsoft.com/office/drawing/2014/main" id="{31E1B8B1-26B9-4339-BC65-CCAA79B46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34">
            <a:extLst>
              <a:ext uri="{FF2B5EF4-FFF2-40B4-BE49-F238E27FC236}">
                <a16:creationId xmlns:a16="http://schemas.microsoft.com/office/drawing/2014/main" id="{158B3569-73B2-4D05-8E95-886A6EE1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 descr="A picture containing text, room, gambling house&#10;&#10;Description automatically generated">
            <a:extLst>
              <a:ext uri="{FF2B5EF4-FFF2-40B4-BE49-F238E27FC236}">
                <a16:creationId xmlns:a16="http://schemas.microsoft.com/office/drawing/2014/main" id="{38763D6B-4CF8-4D83-898C-E24F9CB2F60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alphaModFix amt="51000"/>
          </a:blip>
          <a:stretch>
            <a:fillRect/>
          </a:stretch>
        </p:blipFill>
        <p:spPr>
          <a:xfrm>
            <a:off x="6833382" y="185887"/>
            <a:ext cx="1445198" cy="1445198"/>
          </a:xfrm>
          <a:prstGeom prst="rect">
            <a:avLst/>
          </a:prstGeom>
        </p:spPr>
      </p:pic>
      <p:grpSp>
        <p:nvGrpSpPr>
          <p:cNvPr id="46" name="Group 36">
            <a:extLst>
              <a:ext uri="{FF2B5EF4-FFF2-40B4-BE49-F238E27FC236}">
                <a16:creationId xmlns:a16="http://schemas.microsoft.com/office/drawing/2014/main" id="{4985F61A-698B-496F-9DD7-3285E30E1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06627" y="815001"/>
            <a:ext cx="349093" cy="581435"/>
            <a:chOff x="10942198" y="814999"/>
            <a:chExt cx="465458" cy="581435"/>
          </a:xfrm>
          <a:solidFill>
            <a:srgbClr val="FFFFFF"/>
          </a:solidFill>
        </p:grpSpPr>
        <p:sp>
          <p:nvSpPr>
            <p:cNvPr id="47" name="Graphic 17">
              <a:extLst>
                <a:ext uri="{FF2B5EF4-FFF2-40B4-BE49-F238E27FC236}">
                  <a16:creationId xmlns:a16="http://schemas.microsoft.com/office/drawing/2014/main" id="{B71758F4-3F46-45DA-8AC5-4E508DA080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7738" y="814999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8" name="Graphic 15">
              <a:extLst>
                <a:ext uri="{FF2B5EF4-FFF2-40B4-BE49-F238E27FC236}">
                  <a16:creationId xmlns:a16="http://schemas.microsoft.com/office/drawing/2014/main" id="{8550FED7-7C32-42BB-98DB-30272A6331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16518" y="1044294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9" name="Graphic 21">
              <a:extLst>
                <a:ext uri="{FF2B5EF4-FFF2-40B4-BE49-F238E27FC236}">
                  <a16:creationId xmlns:a16="http://schemas.microsoft.com/office/drawing/2014/main" id="{8D61482F-F3C5-4D66-8C5D-C6BBE3E12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2198" y="1268720"/>
              <a:ext cx="127714" cy="127714"/>
            </a:xfrm>
            <a:custGeom>
              <a:avLst/>
              <a:gdLst>
                <a:gd name="connsiteX0" fmla="*/ 63857 w 127714"/>
                <a:gd name="connsiteY0" fmla="*/ 18874 h 127714"/>
                <a:gd name="connsiteX1" fmla="*/ 108840 w 127714"/>
                <a:gd name="connsiteY1" fmla="*/ 63857 h 127714"/>
                <a:gd name="connsiteX2" fmla="*/ 63857 w 127714"/>
                <a:gd name="connsiteY2" fmla="*/ 108840 h 127714"/>
                <a:gd name="connsiteX3" fmla="*/ 18874 w 127714"/>
                <a:gd name="connsiteY3" fmla="*/ 63857 h 127714"/>
                <a:gd name="connsiteX4" fmla="*/ 63857 w 127714"/>
                <a:gd name="connsiteY4" fmla="*/ 18874 h 127714"/>
                <a:gd name="connsiteX5" fmla="*/ 63857 w 127714"/>
                <a:gd name="connsiteY5" fmla="*/ 0 h 127714"/>
                <a:gd name="connsiteX6" fmla="*/ 0 w 127714"/>
                <a:gd name="connsiteY6" fmla="*/ 63857 h 127714"/>
                <a:gd name="connsiteX7" fmla="*/ 63857 w 127714"/>
                <a:gd name="connsiteY7" fmla="*/ 127714 h 127714"/>
                <a:gd name="connsiteX8" fmla="*/ 127714 w 127714"/>
                <a:gd name="connsiteY8" fmla="*/ 63857 h 127714"/>
                <a:gd name="connsiteX9" fmla="*/ 63857 w 127714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4" h="127714">
                  <a:moveTo>
                    <a:pt x="63857" y="18874"/>
                  </a:moveTo>
                  <a:cubicBezTo>
                    <a:pt x="88700" y="18874"/>
                    <a:pt x="108840" y="39014"/>
                    <a:pt x="108840" y="63857"/>
                  </a:cubicBezTo>
                  <a:cubicBezTo>
                    <a:pt x="108840" y="88700"/>
                    <a:pt x="88700" y="108840"/>
                    <a:pt x="63857" y="108840"/>
                  </a:cubicBezTo>
                  <a:cubicBezTo>
                    <a:pt x="39014" y="108840"/>
                    <a:pt x="18874" y="88700"/>
                    <a:pt x="18874" y="63857"/>
                  </a:cubicBezTo>
                  <a:cubicBezTo>
                    <a:pt x="18898" y="39024"/>
                    <a:pt x="39024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4" y="99124"/>
                    <a:pt x="127714" y="63857"/>
                  </a:cubicBezTo>
                  <a:cubicBezTo>
                    <a:pt x="127714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50" name="Straight Connector 41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1991" y="6274341"/>
            <a:ext cx="8515350" cy="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id="{A910A345-A154-4218-80E6-2BDCE0A9F4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660292"/>
              </p:ext>
            </p:extLst>
          </p:nvPr>
        </p:nvGraphicFramePr>
        <p:xfrm>
          <a:off x="621991" y="1538963"/>
          <a:ext cx="8072660" cy="4301815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18165">
                  <a:extLst>
                    <a:ext uri="{9D8B030D-6E8A-4147-A177-3AD203B41FA5}">
                      <a16:colId xmlns:a16="http://schemas.microsoft.com/office/drawing/2014/main" val="3295628580"/>
                    </a:ext>
                  </a:extLst>
                </a:gridCol>
                <a:gridCol w="2018165">
                  <a:extLst>
                    <a:ext uri="{9D8B030D-6E8A-4147-A177-3AD203B41FA5}">
                      <a16:colId xmlns:a16="http://schemas.microsoft.com/office/drawing/2014/main" val="3222929895"/>
                    </a:ext>
                  </a:extLst>
                </a:gridCol>
                <a:gridCol w="2018165">
                  <a:extLst>
                    <a:ext uri="{9D8B030D-6E8A-4147-A177-3AD203B41FA5}">
                      <a16:colId xmlns:a16="http://schemas.microsoft.com/office/drawing/2014/main" val="3326039197"/>
                    </a:ext>
                  </a:extLst>
                </a:gridCol>
                <a:gridCol w="2018165">
                  <a:extLst>
                    <a:ext uri="{9D8B030D-6E8A-4147-A177-3AD203B41FA5}">
                      <a16:colId xmlns:a16="http://schemas.microsoft.com/office/drawing/2014/main" val="3604795384"/>
                    </a:ext>
                  </a:extLst>
                </a:gridCol>
              </a:tblGrid>
              <a:tr h="371041">
                <a:tc>
                  <a:txBody>
                    <a:bodyPr/>
                    <a:lstStyle/>
                    <a:p>
                      <a:pPr algn="ctr"/>
                      <a:r>
                        <a:rPr lang="en-PH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Commodity</a:t>
                      </a:r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27132" marR="127132" marT="63566" marB="6356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Intervention / Completed</a:t>
                      </a:r>
                      <a:r>
                        <a:rPr lang="en-PH" sz="1600" b="1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Projects</a:t>
                      </a:r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27132" marR="127132" marT="63566" marB="6356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Estimated</a:t>
                      </a:r>
                      <a:r>
                        <a:rPr lang="en-PH" sz="1600" b="1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Cost / Budget</a:t>
                      </a:r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27132" marR="127132" marT="63566" marB="6356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Remarks</a:t>
                      </a:r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27132" marR="127132" marT="63566" marB="63566" anchor="ctr"/>
                </a:tc>
                <a:extLst>
                  <a:ext uri="{0D108BD9-81ED-4DB2-BD59-A6C34878D82A}">
                    <a16:rowId xmlns:a16="http://schemas.microsoft.com/office/drawing/2014/main" val="3973232503"/>
                  </a:ext>
                </a:extLst>
              </a:tr>
              <a:tr h="400374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extLst>
                  <a:ext uri="{0D108BD9-81ED-4DB2-BD59-A6C34878D82A}">
                    <a16:rowId xmlns:a16="http://schemas.microsoft.com/office/drawing/2014/main" val="1500074488"/>
                  </a:ext>
                </a:extLst>
              </a:tr>
              <a:tr h="398085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extLst>
                  <a:ext uri="{0D108BD9-81ED-4DB2-BD59-A6C34878D82A}">
                    <a16:rowId xmlns:a16="http://schemas.microsoft.com/office/drawing/2014/main" val="358319694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extLst>
                  <a:ext uri="{0D108BD9-81ED-4DB2-BD59-A6C34878D82A}">
                    <a16:rowId xmlns:a16="http://schemas.microsoft.com/office/drawing/2014/main" val="1973404720"/>
                  </a:ext>
                </a:extLst>
              </a:tr>
              <a:tr h="135315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extLst>
                  <a:ext uri="{0D108BD9-81ED-4DB2-BD59-A6C34878D82A}">
                    <a16:rowId xmlns:a16="http://schemas.microsoft.com/office/drawing/2014/main" val="3373670555"/>
                  </a:ext>
                </a:extLst>
              </a:tr>
              <a:tr h="35688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PH" sz="1600" b="1" baseline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PH" sz="1600" b="1" baseline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PH" sz="1600" b="1" baseline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extLst>
                  <a:ext uri="{0D108BD9-81ED-4DB2-BD59-A6C34878D82A}">
                    <a16:rowId xmlns:a16="http://schemas.microsoft.com/office/drawing/2014/main" val="383700860"/>
                  </a:ext>
                </a:extLst>
              </a:tr>
              <a:tr h="48710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extLst>
                  <a:ext uri="{0D108BD9-81ED-4DB2-BD59-A6C34878D82A}">
                    <a16:rowId xmlns:a16="http://schemas.microsoft.com/office/drawing/2014/main" val="426901581"/>
                  </a:ext>
                </a:extLst>
              </a:tr>
              <a:tr h="193291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extLst>
                  <a:ext uri="{0D108BD9-81ED-4DB2-BD59-A6C34878D82A}">
                    <a16:rowId xmlns:a16="http://schemas.microsoft.com/office/drawing/2014/main" val="3813093955"/>
                  </a:ext>
                </a:extLst>
              </a:tr>
              <a:tr h="48710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extLst>
                  <a:ext uri="{0D108BD9-81ED-4DB2-BD59-A6C34878D82A}">
                    <a16:rowId xmlns:a16="http://schemas.microsoft.com/office/drawing/2014/main" val="3162132406"/>
                  </a:ext>
                </a:extLst>
              </a:tr>
              <a:tr h="48710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extLst>
                  <a:ext uri="{0D108BD9-81ED-4DB2-BD59-A6C34878D82A}">
                    <a16:rowId xmlns:a16="http://schemas.microsoft.com/office/drawing/2014/main" val="221884755"/>
                  </a:ext>
                </a:extLst>
              </a:tr>
            </a:tbl>
          </a:graphicData>
        </a:graphic>
      </p:graphicFrame>
      <p:sp>
        <p:nvSpPr>
          <p:cNvPr id="21" name="Title 1">
            <a:extLst>
              <a:ext uri="{FF2B5EF4-FFF2-40B4-BE49-F238E27FC236}">
                <a16:creationId xmlns:a16="http://schemas.microsoft.com/office/drawing/2014/main" id="{12634DF7-2389-4B50-81EB-F3A51A1859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5516" y="328886"/>
            <a:ext cx="5988089" cy="1159200"/>
          </a:xfrm>
        </p:spPr>
        <p:txBody>
          <a:bodyPr anchor="ctr">
            <a:normAutofit fontScale="90000"/>
          </a:bodyPr>
          <a:lstStyle/>
          <a:p>
            <a:pPr algn="l"/>
            <a:r>
              <a:rPr lang="en-PH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  <a:cs typeface="Segoe UI Light" panose="020B0502040204020203" pitchFamily="34" charset="0"/>
              </a:rPr>
              <a:t>2021 FUNDED INTERVENTIONS	</a:t>
            </a:r>
            <a:endParaRPr lang="en-US" sz="35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59117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32">
            <a:extLst>
              <a:ext uri="{FF2B5EF4-FFF2-40B4-BE49-F238E27FC236}">
                <a16:creationId xmlns:a16="http://schemas.microsoft.com/office/drawing/2014/main" id="{31E1B8B1-26B9-4339-BC65-CCAA79B46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34">
            <a:extLst>
              <a:ext uri="{FF2B5EF4-FFF2-40B4-BE49-F238E27FC236}">
                <a16:creationId xmlns:a16="http://schemas.microsoft.com/office/drawing/2014/main" id="{158B3569-73B2-4D05-8E95-886A6EE1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2" y="4092998"/>
            <a:ext cx="6872731" cy="1089489"/>
          </a:xfrm>
        </p:spPr>
        <p:txBody>
          <a:bodyPr anchor="b">
            <a:normAutofit fontScale="90000"/>
          </a:bodyPr>
          <a:lstStyle/>
          <a:p>
            <a:pPr algn="r">
              <a:lnSpc>
                <a:spcPct val="90000"/>
              </a:lnSpc>
            </a:pPr>
            <a:r>
              <a:rPr lang="en-PH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  <a:cs typeface="Segoe UI Light" panose="020B0502040204020203" pitchFamily="34" charset="0"/>
              </a:rPr>
              <a:t>2022 FUNDED INTERVENTIONS	</a:t>
            </a:r>
            <a:endParaRPr lang="en-US" sz="4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1993" y="5182487"/>
            <a:ext cx="7101331" cy="990197"/>
          </a:xfrm>
        </p:spPr>
        <p:txBody>
          <a:bodyPr>
            <a:normAutofit/>
          </a:bodyPr>
          <a:lstStyle/>
          <a:p>
            <a:pPr algn="l"/>
            <a:r>
              <a:rPr lang="en-PH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  <a:cs typeface="Segoe UI Light" panose="020B0502040204020203" pitchFamily="34" charset="0"/>
              </a:rPr>
              <a:t>Department of _________</a:t>
            </a:r>
          </a:p>
          <a:p>
            <a:pPr algn="l"/>
            <a:r>
              <a:rPr lang="en-PH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  <a:cs typeface="Segoe UI Light" panose="020B0502040204020203" pitchFamily="34" charset="0"/>
              </a:rPr>
              <a:t>MIMAROPA Region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Picture 3" descr="A picture containing text, room, gambling house&#10;&#10;Description automatically generated">
            <a:extLst>
              <a:ext uri="{FF2B5EF4-FFF2-40B4-BE49-F238E27FC236}">
                <a16:creationId xmlns:a16="http://schemas.microsoft.com/office/drawing/2014/main" id="{38763D6B-4CF8-4D83-898C-E24F9CB2F60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alphaModFix amt="51000"/>
          </a:blip>
          <a:stretch>
            <a:fillRect/>
          </a:stretch>
        </p:blipFill>
        <p:spPr>
          <a:xfrm>
            <a:off x="7177533" y="4376794"/>
            <a:ext cx="1899449" cy="1899449"/>
          </a:xfrm>
          <a:prstGeom prst="rect">
            <a:avLst/>
          </a:prstGeom>
        </p:spPr>
      </p:pic>
      <p:grpSp>
        <p:nvGrpSpPr>
          <p:cNvPr id="46" name="Group 36">
            <a:extLst>
              <a:ext uri="{FF2B5EF4-FFF2-40B4-BE49-F238E27FC236}">
                <a16:creationId xmlns:a16="http://schemas.microsoft.com/office/drawing/2014/main" id="{4985F61A-698B-496F-9DD7-3285E30E1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06627" y="815001"/>
            <a:ext cx="349093" cy="581435"/>
            <a:chOff x="10942198" y="814999"/>
            <a:chExt cx="465458" cy="581435"/>
          </a:xfrm>
          <a:solidFill>
            <a:srgbClr val="FFFFFF"/>
          </a:solidFill>
        </p:grpSpPr>
        <p:sp>
          <p:nvSpPr>
            <p:cNvPr id="47" name="Graphic 17">
              <a:extLst>
                <a:ext uri="{FF2B5EF4-FFF2-40B4-BE49-F238E27FC236}">
                  <a16:creationId xmlns:a16="http://schemas.microsoft.com/office/drawing/2014/main" id="{B71758F4-3F46-45DA-8AC5-4E508DA080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7738" y="814999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8" name="Graphic 15">
              <a:extLst>
                <a:ext uri="{FF2B5EF4-FFF2-40B4-BE49-F238E27FC236}">
                  <a16:creationId xmlns:a16="http://schemas.microsoft.com/office/drawing/2014/main" id="{8550FED7-7C32-42BB-98DB-30272A6331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16518" y="1044294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9" name="Graphic 21">
              <a:extLst>
                <a:ext uri="{FF2B5EF4-FFF2-40B4-BE49-F238E27FC236}">
                  <a16:creationId xmlns:a16="http://schemas.microsoft.com/office/drawing/2014/main" id="{8D61482F-F3C5-4D66-8C5D-C6BBE3E12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2198" y="1268720"/>
              <a:ext cx="127714" cy="127714"/>
            </a:xfrm>
            <a:custGeom>
              <a:avLst/>
              <a:gdLst>
                <a:gd name="connsiteX0" fmla="*/ 63857 w 127714"/>
                <a:gd name="connsiteY0" fmla="*/ 18874 h 127714"/>
                <a:gd name="connsiteX1" fmla="*/ 108840 w 127714"/>
                <a:gd name="connsiteY1" fmla="*/ 63857 h 127714"/>
                <a:gd name="connsiteX2" fmla="*/ 63857 w 127714"/>
                <a:gd name="connsiteY2" fmla="*/ 108840 h 127714"/>
                <a:gd name="connsiteX3" fmla="*/ 18874 w 127714"/>
                <a:gd name="connsiteY3" fmla="*/ 63857 h 127714"/>
                <a:gd name="connsiteX4" fmla="*/ 63857 w 127714"/>
                <a:gd name="connsiteY4" fmla="*/ 18874 h 127714"/>
                <a:gd name="connsiteX5" fmla="*/ 63857 w 127714"/>
                <a:gd name="connsiteY5" fmla="*/ 0 h 127714"/>
                <a:gd name="connsiteX6" fmla="*/ 0 w 127714"/>
                <a:gd name="connsiteY6" fmla="*/ 63857 h 127714"/>
                <a:gd name="connsiteX7" fmla="*/ 63857 w 127714"/>
                <a:gd name="connsiteY7" fmla="*/ 127714 h 127714"/>
                <a:gd name="connsiteX8" fmla="*/ 127714 w 127714"/>
                <a:gd name="connsiteY8" fmla="*/ 63857 h 127714"/>
                <a:gd name="connsiteX9" fmla="*/ 63857 w 127714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4" h="127714">
                  <a:moveTo>
                    <a:pt x="63857" y="18874"/>
                  </a:moveTo>
                  <a:cubicBezTo>
                    <a:pt x="88700" y="18874"/>
                    <a:pt x="108840" y="39014"/>
                    <a:pt x="108840" y="63857"/>
                  </a:cubicBezTo>
                  <a:cubicBezTo>
                    <a:pt x="108840" y="88700"/>
                    <a:pt x="88700" y="108840"/>
                    <a:pt x="63857" y="108840"/>
                  </a:cubicBezTo>
                  <a:cubicBezTo>
                    <a:pt x="39014" y="108840"/>
                    <a:pt x="18874" y="88700"/>
                    <a:pt x="18874" y="63857"/>
                  </a:cubicBezTo>
                  <a:cubicBezTo>
                    <a:pt x="18898" y="39024"/>
                    <a:pt x="39024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4" y="99124"/>
                    <a:pt x="127714" y="63857"/>
                  </a:cubicBezTo>
                  <a:cubicBezTo>
                    <a:pt x="127714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50" name="Straight Connector 41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1991" y="6274341"/>
            <a:ext cx="8515350" cy="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8248401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32">
            <a:extLst>
              <a:ext uri="{FF2B5EF4-FFF2-40B4-BE49-F238E27FC236}">
                <a16:creationId xmlns:a16="http://schemas.microsoft.com/office/drawing/2014/main" id="{31E1B8B1-26B9-4339-BC65-CCAA79B46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34">
            <a:extLst>
              <a:ext uri="{FF2B5EF4-FFF2-40B4-BE49-F238E27FC236}">
                <a16:creationId xmlns:a16="http://schemas.microsoft.com/office/drawing/2014/main" id="{158B3569-73B2-4D05-8E95-886A6EE1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 descr="A picture containing text, room, gambling house&#10;&#10;Description automatically generated">
            <a:extLst>
              <a:ext uri="{FF2B5EF4-FFF2-40B4-BE49-F238E27FC236}">
                <a16:creationId xmlns:a16="http://schemas.microsoft.com/office/drawing/2014/main" id="{38763D6B-4CF8-4D83-898C-E24F9CB2F60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alphaModFix amt="51000"/>
          </a:blip>
          <a:stretch>
            <a:fillRect/>
          </a:stretch>
        </p:blipFill>
        <p:spPr>
          <a:xfrm>
            <a:off x="6809779" y="207723"/>
            <a:ext cx="1492633" cy="1492633"/>
          </a:xfrm>
          <a:prstGeom prst="rect">
            <a:avLst/>
          </a:prstGeom>
        </p:spPr>
      </p:pic>
      <p:grpSp>
        <p:nvGrpSpPr>
          <p:cNvPr id="46" name="Group 36">
            <a:extLst>
              <a:ext uri="{FF2B5EF4-FFF2-40B4-BE49-F238E27FC236}">
                <a16:creationId xmlns:a16="http://schemas.microsoft.com/office/drawing/2014/main" id="{4985F61A-698B-496F-9DD7-3285E30E1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06627" y="815001"/>
            <a:ext cx="349093" cy="581435"/>
            <a:chOff x="10942198" y="814999"/>
            <a:chExt cx="465458" cy="581435"/>
          </a:xfrm>
          <a:solidFill>
            <a:srgbClr val="FFFFFF"/>
          </a:solidFill>
        </p:grpSpPr>
        <p:sp>
          <p:nvSpPr>
            <p:cNvPr id="47" name="Graphic 17">
              <a:extLst>
                <a:ext uri="{FF2B5EF4-FFF2-40B4-BE49-F238E27FC236}">
                  <a16:creationId xmlns:a16="http://schemas.microsoft.com/office/drawing/2014/main" id="{B71758F4-3F46-45DA-8AC5-4E508DA080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7738" y="814999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8" name="Graphic 15">
              <a:extLst>
                <a:ext uri="{FF2B5EF4-FFF2-40B4-BE49-F238E27FC236}">
                  <a16:creationId xmlns:a16="http://schemas.microsoft.com/office/drawing/2014/main" id="{8550FED7-7C32-42BB-98DB-30272A6331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16518" y="1044294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9" name="Graphic 21">
              <a:extLst>
                <a:ext uri="{FF2B5EF4-FFF2-40B4-BE49-F238E27FC236}">
                  <a16:creationId xmlns:a16="http://schemas.microsoft.com/office/drawing/2014/main" id="{8D61482F-F3C5-4D66-8C5D-C6BBE3E12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2198" y="1268720"/>
              <a:ext cx="127714" cy="127714"/>
            </a:xfrm>
            <a:custGeom>
              <a:avLst/>
              <a:gdLst>
                <a:gd name="connsiteX0" fmla="*/ 63857 w 127714"/>
                <a:gd name="connsiteY0" fmla="*/ 18874 h 127714"/>
                <a:gd name="connsiteX1" fmla="*/ 108840 w 127714"/>
                <a:gd name="connsiteY1" fmla="*/ 63857 h 127714"/>
                <a:gd name="connsiteX2" fmla="*/ 63857 w 127714"/>
                <a:gd name="connsiteY2" fmla="*/ 108840 h 127714"/>
                <a:gd name="connsiteX3" fmla="*/ 18874 w 127714"/>
                <a:gd name="connsiteY3" fmla="*/ 63857 h 127714"/>
                <a:gd name="connsiteX4" fmla="*/ 63857 w 127714"/>
                <a:gd name="connsiteY4" fmla="*/ 18874 h 127714"/>
                <a:gd name="connsiteX5" fmla="*/ 63857 w 127714"/>
                <a:gd name="connsiteY5" fmla="*/ 0 h 127714"/>
                <a:gd name="connsiteX6" fmla="*/ 0 w 127714"/>
                <a:gd name="connsiteY6" fmla="*/ 63857 h 127714"/>
                <a:gd name="connsiteX7" fmla="*/ 63857 w 127714"/>
                <a:gd name="connsiteY7" fmla="*/ 127714 h 127714"/>
                <a:gd name="connsiteX8" fmla="*/ 127714 w 127714"/>
                <a:gd name="connsiteY8" fmla="*/ 63857 h 127714"/>
                <a:gd name="connsiteX9" fmla="*/ 63857 w 127714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4" h="127714">
                  <a:moveTo>
                    <a:pt x="63857" y="18874"/>
                  </a:moveTo>
                  <a:cubicBezTo>
                    <a:pt x="88700" y="18874"/>
                    <a:pt x="108840" y="39014"/>
                    <a:pt x="108840" y="63857"/>
                  </a:cubicBezTo>
                  <a:cubicBezTo>
                    <a:pt x="108840" y="88700"/>
                    <a:pt x="88700" y="108840"/>
                    <a:pt x="63857" y="108840"/>
                  </a:cubicBezTo>
                  <a:cubicBezTo>
                    <a:pt x="39014" y="108840"/>
                    <a:pt x="18874" y="88700"/>
                    <a:pt x="18874" y="63857"/>
                  </a:cubicBezTo>
                  <a:cubicBezTo>
                    <a:pt x="18898" y="39024"/>
                    <a:pt x="39024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4" y="99124"/>
                    <a:pt x="127714" y="63857"/>
                  </a:cubicBezTo>
                  <a:cubicBezTo>
                    <a:pt x="127714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50" name="Straight Connector 41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1991" y="6274341"/>
            <a:ext cx="8515350" cy="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id="{A910A345-A154-4218-80E6-2BDCE0A9F4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024499"/>
              </p:ext>
            </p:extLst>
          </p:nvPr>
        </p:nvGraphicFramePr>
        <p:xfrm>
          <a:off x="621991" y="1538963"/>
          <a:ext cx="8072660" cy="4301815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18165">
                  <a:extLst>
                    <a:ext uri="{9D8B030D-6E8A-4147-A177-3AD203B41FA5}">
                      <a16:colId xmlns:a16="http://schemas.microsoft.com/office/drawing/2014/main" val="3295628580"/>
                    </a:ext>
                  </a:extLst>
                </a:gridCol>
                <a:gridCol w="2018165">
                  <a:extLst>
                    <a:ext uri="{9D8B030D-6E8A-4147-A177-3AD203B41FA5}">
                      <a16:colId xmlns:a16="http://schemas.microsoft.com/office/drawing/2014/main" val="3222929895"/>
                    </a:ext>
                  </a:extLst>
                </a:gridCol>
                <a:gridCol w="2018165">
                  <a:extLst>
                    <a:ext uri="{9D8B030D-6E8A-4147-A177-3AD203B41FA5}">
                      <a16:colId xmlns:a16="http://schemas.microsoft.com/office/drawing/2014/main" val="3326039197"/>
                    </a:ext>
                  </a:extLst>
                </a:gridCol>
                <a:gridCol w="2018165">
                  <a:extLst>
                    <a:ext uri="{9D8B030D-6E8A-4147-A177-3AD203B41FA5}">
                      <a16:colId xmlns:a16="http://schemas.microsoft.com/office/drawing/2014/main" val="3604795384"/>
                    </a:ext>
                  </a:extLst>
                </a:gridCol>
              </a:tblGrid>
              <a:tr h="371041">
                <a:tc>
                  <a:txBody>
                    <a:bodyPr/>
                    <a:lstStyle/>
                    <a:p>
                      <a:pPr algn="ctr"/>
                      <a:r>
                        <a:rPr lang="en-PH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Commodity</a:t>
                      </a:r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27132" marR="127132" marT="63566" marB="6356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Intervention / Completed</a:t>
                      </a:r>
                      <a:r>
                        <a:rPr lang="en-PH" sz="1600" b="1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Projects</a:t>
                      </a:r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27132" marR="127132" marT="63566" marB="6356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Estimated</a:t>
                      </a:r>
                      <a:r>
                        <a:rPr lang="en-PH" sz="1600" b="1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Cost / Budget</a:t>
                      </a:r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27132" marR="127132" marT="63566" marB="6356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Remarks</a:t>
                      </a:r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27132" marR="127132" marT="63566" marB="63566" anchor="ctr"/>
                </a:tc>
                <a:extLst>
                  <a:ext uri="{0D108BD9-81ED-4DB2-BD59-A6C34878D82A}">
                    <a16:rowId xmlns:a16="http://schemas.microsoft.com/office/drawing/2014/main" val="3973232503"/>
                  </a:ext>
                </a:extLst>
              </a:tr>
              <a:tr h="400374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extLst>
                  <a:ext uri="{0D108BD9-81ED-4DB2-BD59-A6C34878D82A}">
                    <a16:rowId xmlns:a16="http://schemas.microsoft.com/office/drawing/2014/main" val="1500074488"/>
                  </a:ext>
                </a:extLst>
              </a:tr>
              <a:tr h="398085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extLst>
                  <a:ext uri="{0D108BD9-81ED-4DB2-BD59-A6C34878D82A}">
                    <a16:rowId xmlns:a16="http://schemas.microsoft.com/office/drawing/2014/main" val="358319694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extLst>
                  <a:ext uri="{0D108BD9-81ED-4DB2-BD59-A6C34878D82A}">
                    <a16:rowId xmlns:a16="http://schemas.microsoft.com/office/drawing/2014/main" val="1973404720"/>
                  </a:ext>
                </a:extLst>
              </a:tr>
              <a:tr h="135315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extLst>
                  <a:ext uri="{0D108BD9-81ED-4DB2-BD59-A6C34878D82A}">
                    <a16:rowId xmlns:a16="http://schemas.microsoft.com/office/drawing/2014/main" val="3373670555"/>
                  </a:ext>
                </a:extLst>
              </a:tr>
              <a:tr h="35688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PH" sz="1600" b="1" baseline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PH" sz="1600" b="1" baseline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PH" sz="1600" b="1" baseline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extLst>
                  <a:ext uri="{0D108BD9-81ED-4DB2-BD59-A6C34878D82A}">
                    <a16:rowId xmlns:a16="http://schemas.microsoft.com/office/drawing/2014/main" val="383700860"/>
                  </a:ext>
                </a:extLst>
              </a:tr>
              <a:tr h="48710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extLst>
                  <a:ext uri="{0D108BD9-81ED-4DB2-BD59-A6C34878D82A}">
                    <a16:rowId xmlns:a16="http://schemas.microsoft.com/office/drawing/2014/main" val="426901581"/>
                  </a:ext>
                </a:extLst>
              </a:tr>
              <a:tr h="193291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extLst>
                  <a:ext uri="{0D108BD9-81ED-4DB2-BD59-A6C34878D82A}">
                    <a16:rowId xmlns:a16="http://schemas.microsoft.com/office/drawing/2014/main" val="3813093955"/>
                  </a:ext>
                </a:extLst>
              </a:tr>
              <a:tr h="48710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extLst>
                  <a:ext uri="{0D108BD9-81ED-4DB2-BD59-A6C34878D82A}">
                    <a16:rowId xmlns:a16="http://schemas.microsoft.com/office/drawing/2014/main" val="3162132406"/>
                  </a:ext>
                </a:extLst>
              </a:tr>
              <a:tr h="48710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100842" marR="100842" marT="50421" marB="50421"/>
                </a:tc>
                <a:extLst>
                  <a:ext uri="{0D108BD9-81ED-4DB2-BD59-A6C34878D82A}">
                    <a16:rowId xmlns:a16="http://schemas.microsoft.com/office/drawing/2014/main" val="221884755"/>
                  </a:ext>
                </a:extLst>
              </a:tr>
            </a:tbl>
          </a:graphicData>
        </a:graphic>
      </p:graphicFrame>
      <p:sp>
        <p:nvSpPr>
          <p:cNvPr id="21" name="Title 1">
            <a:extLst>
              <a:ext uri="{FF2B5EF4-FFF2-40B4-BE49-F238E27FC236}">
                <a16:creationId xmlns:a16="http://schemas.microsoft.com/office/drawing/2014/main" id="{12634DF7-2389-4B50-81EB-F3A51A1859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5516" y="328886"/>
            <a:ext cx="5988089" cy="1159200"/>
          </a:xfrm>
        </p:spPr>
        <p:txBody>
          <a:bodyPr anchor="ctr">
            <a:normAutofit fontScale="90000"/>
          </a:bodyPr>
          <a:lstStyle/>
          <a:p>
            <a:pPr algn="l"/>
            <a:r>
              <a:rPr lang="en-PH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  <a:cs typeface="Segoe UI Light" panose="020B0502040204020203" pitchFamily="34" charset="0"/>
              </a:rPr>
              <a:t>2022 FUNDED INTERVENTIONS	</a:t>
            </a:r>
            <a:endParaRPr lang="en-US" sz="35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51499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10322" y="583345"/>
            <a:ext cx="5370268" cy="4164820"/>
          </a:xfrm>
        </p:spPr>
        <p:txBody>
          <a:bodyPr anchor="t">
            <a:normAutofit/>
          </a:bodyPr>
          <a:lstStyle/>
          <a:p>
            <a:pPr algn="r"/>
            <a:r>
              <a:rPr lang="en-PH" sz="7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  <a:cs typeface="Segoe UI Light" panose="020B0502040204020203" pitchFamily="34" charset="0"/>
              </a:rPr>
              <a:t>THANK YOU	</a:t>
            </a:r>
            <a:endParaRPr lang="en-US" sz="7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171" y="5972176"/>
            <a:ext cx="6434024" cy="504825"/>
          </a:xfrm>
        </p:spPr>
        <p:txBody>
          <a:bodyPr>
            <a:normAutofit/>
          </a:bodyPr>
          <a:lstStyle/>
          <a:p>
            <a:pPr algn="l"/>
            <a:r>
              <a:rPr lang="en-PH" sz="17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  <a:cs typeface="Segoe UI Light" panose="020B0502040204020203" pitchFamily="34" charset="0"/>
              </a:rPr>
              <a:t>DEPARTMENT OF ________________________</a:t>
            </a:r>
            <a:endParaRPr lang="en-PH" sz="1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6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05771" y="583347"/>
            <a:ext cx="10427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8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74856" y="812640"/>
            <a:ext cx="68353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0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94116" y="1037066"/>
            <a:ext cx="95785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2085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7318" y="5636680"/>
            <a:ext cx="113652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6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33883" y="6096761"/>
            <a:ext cx="81469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8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5718" y="6238031"/>
            <a:ext cx="7181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pic>
        <p:nvPicPr>
          <p:cNvPr id="51" name="Graphic 50" descr="Smiling Face with No Fill">
            <a:extLst>
              <a:ext uri="{FF2B5EF4-FFF2-40B4-BE49-F238E27FC236}">
                <a16:creationId xmlns:a16="http://schemas.microsoft.com/office/drawing/2014/main" id="{EEADEBC7-EB63-4254-AE31-AD9DCA66D01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alphaModFix amt="5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6411" y="251872"/>
            <a:ext cx="1825816" cy="182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493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Custom 6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0070C0"/>
      </a:accent1>
      <a:accent2>
        <a:srgbClr val="00B050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ustom 1">
      <a:majorFont>
        <a:latin typeface="Segoe U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139</Words>
  <Application>Microsoft Office PowerPoint</Application>
  <PresentationFormat>On-screen Show (4:3)</PresentationFormat>
  <Paragraphs>37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Segoe UI Light</vt:lpstr>
      <vt:lpstr>Office Theme</vt:lpstr>
      <vt:lpstr>MIMAROPA REGIONWIDE PCIP IMPLEMENTATION BUDGET DIALOGUE FOR 2023 BUDGET INCLUSION</vt:lpstr>
      <vt:lpstr>MIMAROPA PRIORITY COMMODITIES </vt:lpstr>
      <vt:lpstr>2021 FUNDED INTERVENTIONS </vt:lpstr>
      <vt:lpstr>2021 FUNDED INTERVENTIONS </vt:lpstr>
      <vt:lpstr>2022 FUNDED INTERVENTIONS </vt:lpstr>
      <vt:lpstr>2022 FUNDED INTERVENTIONS </vt:lpstr>
      <vt:lpstr>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2019-2020 FUNDED INTERVENTIONS </dc:title>
  <dc:creator>MaShielaAnnGalivo</dc:creator>
  <cp:lastModifiedBy>Faith Janica Manalo</cp:lastModifiedBy>
  <cp:revision>19</cp:revision>
  <dcterms:created xsi:type="dcterms:W3CDTF">2020-09-22T15:56:09Z</dcterms:created>
  <dcterms:modified xsi:type="dcterms:W3CDTF">2021-09-21T05:25:41Z</dcterms:modified>
</cp:coreProperties>
</file>