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1"/>
  </p:notesMasterIdLst>
  <p:sldIdLst>
    <p:sldId id="258" r:id="rId3"/>
    <p:sldId id="301" r:id="rId4"/>
    <p:sldId id="267" r:id="rId5"/>
    <p:sldId id="264" r:id="rId6"/>
    <p:sldId id="270" r:id="rId7"/>
    <p:sldId id="271" r:id="rId8"/>
    <p:sldId id="274" r:id="rId9"/>
    <p:sldId id="302" r:id="rId10"/>
    <p:sldId id="275" r:id="rId11"/>
    <p:sldId id="276" r:id="rId12"/>
    <p:sldId id="277" r:id="rId13"/>
    <p:sldId id="272" r:id="rId14"/>
    <p:sldId id="278" r:id="rId15"/>
    <p:sldId id="279" r:id="rId16"/>
    <p:sldId id="287" r:id="rId17"/>
    <p:sldId id="288" r:id="rId18"/>
    <p:sldId id="283" r:id="rId19"/>
    <p:sldId id="282" r:id="rId20"/>
    <p:sldId id="289" r:id="rId21"/>
    <p:sldId id="290" r:id="rId22"/>
    <p:sldId id="295" r:id="rId23"/>
    <p:sldId id="292" r:id="rId24"/>
    <p:sldId id="294" r:id="rId25"/>
    <p:sldId id="298" r:id="rId26"/>
    <p:sldId id="293" r:id="rId27"/>
    <p:sldId id="296" r:id="rId28"/>
    <p:sldId id="297" r:id="rId29"/>
    <p:sldId id="299" r:id="rId30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1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84519" autoAdjust="0"/>
  </p:normalViewPr>
  <p:slideViewPr>
    <p:cSldViewPr snapToGrid="0" snapToObjects="1">
      <p:cViewPr varScale="1">
        <p:scale>
          <a:sx n="97" d="100"/>
          <a:sy n="97" d="100"/>
        </p:scale>
        <p:origin x="10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F4D05-CD33-DE40-9C22-802829A1812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F4790-006E-B548-B906-736FDEE32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09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3482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81371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293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80785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87580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5195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Department of Human Settlement and Urban Development   </a:t>
            </a:r>
            <a:r>
              <a:rPr lang="en-US" b="1" dirty="0"/>
              <a:t>5-8 are proposed activities the rest are pipelined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National Housing Authority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Social Housing Finance Corporation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Home Development Mutual Fund</a:t>
            </a:r>
            <a:endParaRPr dirty="0"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95935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2 MEC for 18 municipality 40 m each building</a:t>
            </a:r>
            <a:endParaRPr dirty="0"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9636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93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Brgy</a:t>
            </a:r>
            <a:r>
              <a:rPr lang="en-US" dirty="0"/>
              <a:t> </a:t>
            </a:r>
            <a:r>
              <a:rPr lang="en-US" dirty="0" err="1"/>
              <a:t>Healt</a:t>
            </a:r>
            <a:r>
              <a:rPr lang="en-US" dirty="0"/>
              <a:t> station/</a:t>
            </a:r>
            <a:r>
              <a:rPr lang="en-US" dirty="0" err="1"/>
              <a:t>Brgy</a:t>
            </a:r>
            <a:r>
              <a:rPr lang="en-US" dirty="0"/>
              <a:t> Health Center/Rural Health Unit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Coron 1/</a:t>
            </a:r>
            <a:r>
              <a:rPr lang="en-US" dirty="0" err="1"/>
              <a:t>cuyo</a:t>
            </a:r>
            <a:r>
              <a:rPr lang="en-US" dirty="0"/>
              <a:t> 1/Dumaran 2/elnido1/roxas1/snvicente1/taytay1</a:t>
            </a:r>
            <a:endParaRPr dirty="0"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15008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2710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11875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30999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77858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69740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70783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de142053_0_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109de1420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109de142053_0_18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17380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4241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8985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0397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60471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508b4ee7_0_0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110508b4e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10508b4ee7_0_0:notes"/>
          <p:cNvSpPr txBox="1">
            <a:spLocks noGrp="1"/>
          </p:cNvSpPr>
          <p:nvPr>
            <p:ph type="hdr" idx="3"/>
          </p:nvPr>
        </p:nvSpPr>
        <p:spPr>
          <a:xfrm>
            <a:off x="1" y="1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PH"/>
              <a:t>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234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7824E-3931-452D-B8CE-40EF53C59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36429-1AE3-48D4-898C-972DDCC17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22E89-741E-4336-B907-758AD23B7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E7F3-4053-48F0-A301-535A8D48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61A4C-3B45-4809-9C64-3876E864F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66F80-3759-40F0-BA26-F3C2D7CC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F98DB-A4B5-4CC5-9F24-9273479DB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43977-2EC8-4702-BB24-6DA2B701A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F30CA-D493-4C87-9FC1-F2ED4631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DE15A-5A23-4530-BB29-E1D78B8D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2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EFA-0042-44B7-A4F6-2F61FB16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12188-0ADF-40CB-8D11-CE653C161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F7FD8-A035-488E-9A1E-F4CB65CE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C1D16-65A4-49E0-91FE-C0790A3B4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51C32-A2A0-488A-BA98-34D51018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0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AB151-CAA5-4177-9C8C-0AC530BF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085C7-C675-4FDC-9998-6296FE3A17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AE78F-2319-4B02-BA2E-1DB1813D6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61B44-8378-42C2-A143-0EEF130F0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A1E23-5870-4B1E-A7A3-9AF28433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D78BA-6473-4D8D-B81C-D437FEF4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8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7D16-7C57-42BE-97A6-6847DB444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A6371-C962-4D9A-8C4E-AC3FB6846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52C27-BA28-4F6E-9EB0-29624D9AA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CF9F6-49AD-467D-9B8C-635EF5BC9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328489-EDA2-4E33-884E-2CF8FC29C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A0E8AE-37ED-4F9F-9B67-1924B06F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AD3E70-F9AC-4775-8DA4-B7BF07AC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4C712-D4AB-469C-853A-F4FED22F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45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CE06-2CC9-4294-8C12-EEC7361E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A0C4C-24FC-498F-9120-929191BF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6F53F-B591-4507-9C33-4965E15B7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029C9-BF19-40D1-96AC-1C74CEB3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49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4FEFCA-4BE0-4905-9830-9E4BFCD5D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A53BD-CB50-4AC6-A649-3C13950F9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3DA54-9198-4B40-BDFB-B2F54B7E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95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8F3A7-CD45-4454-AB3D-D94801EF4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F75AD-AB8E-452E-A0D2-596D7E76B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8B581-9BCE-492B-A60D-B0DA123A5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CE049-ABFB-4362-A89D-EECF3E84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62CF6-BC71-43FD-8DBE-35A77BB92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B1C02-D223-4F0C-B2F0-76787DFF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5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FB40B-0425-47D2-BC62-00CC9C5F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8A670D-3B24-4BC7-9FFB-59C4E31A2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CC32C-7128-4104-A524-E94FC5F5D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93D636-1479-4231-89AB-60AEA80B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0E6BE-88C7-4C73-9B0C-45B8A9C1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331E9-6FC6-4D8D-9680-88105E07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1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BE19-BDF8-4385-8A86-F1EC51B17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6F1F6-DF66-4A98-AAB6-0D7A98C04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31424-9AE1-46A9-83E1-B374F437A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8BB46-2DCC-4731-9B61-665914E6E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C0620-1EFE-4B09-B2AB-5F18EBDA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CA69C8-9378-4299-B8C8-873FC8D03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E8FE3-62DA-4823-B745-3FEF189D7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7924C-6BB9-4F0B-A9DC-0E1D818A3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A4190-5E31-4479-8B52-F1270EC21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1165-5788-449A-87B8-C291FD0BC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9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7824E-3931-452D-B8CE-40EF53C59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36429-1AE3-48D4-898C-972DDCC17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22E89-741E-4336-B907-758AD23B7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E7F3-4053-48F0-A301-535A8D48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61A4C-3B45-4809-9C64-3876E864F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52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66F80-3759-40F0-BA26-F3C2D7CC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F98DB-A4B5-4CC5-9F24-9273479DB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43977-2EC8-4702-BB24-6DA2B701A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F30CA-D493-4C87-9FC1-F2ED4631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DE15A-5A23-4530-BB29-E1D78B8D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71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EFA-0042-44B7-A4F6-2F61FB16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12188-0ADF-40CB-8D11-CE653C161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F7FD8-A035-488E-9A1E-F4CB65CE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C1D16-65A4-49E0-91FE-C0790A3B4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51C32-A2A0-488A-BA98-34D51018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71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AB151-CAA5-4177-9C8C-0AC530BF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085C7-C675-4FDC-9998-6296FE3A17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AE78F-2319-4B02-BA2E-1DB1813D6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61B44-8378-42C2-A143-0EEF130F0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A1E23-5870-4B1E-A7A3-9AF28433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D78BA-6473-4D8D-B81C-D437FEF4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44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7D16-7C57-42BE-97A6-6847DB444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A6371-C962-4D9A-8C4E-AC3FB6846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52C27-BA28-4F6E-9EB0-29624D9AA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CF9F6-49AD-467D-9B8C-635EF5BC9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328489-EDA2-4E33-884E-2CF8FC29C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A0E8AE-37ED-4F9F-9B67-1924B06F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AD3E70-F9AC-4775-8DA4-B7BF07AC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4C712-D4AB-469C-853A-F4FED22F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13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CE06-2CC9-4294-8C12-EEC7361E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A0C4C-24FC-498F-9120-929191BF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6F53F-B591-4507-9C33-4965E15B7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029C9-BF19-40D1-96AC-1C74CEB3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35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4FEFCA-4BE0-4905-9830-9E4BFCD5D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A53BD-CB50-4AC6-A649-3C13950F9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3DA54-9198-4B40-BDFB-B2F54B7E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309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8F3A7-CD45-4454-AB3D-D94801EF4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F75AD-AB8E-452E-A0D2-596D7E76B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8B581-9BCE-492B-A60D-B0DA123A5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CE049-ABFB-4362-A89D-EECF3E84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62CF6-BC71-43FD-8DBE-35A77BB92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B1C02-D223-4F0C-B2F0-76787DFF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25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FB40B-0425-47D2-BC62-00CC9C5F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8A670D-3B24-4BC7-9FFB-59C4E31A2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CC32C-7128-4104-A524-E94FC5F5D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93D636-1479-4231-89AB-60AEA80B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0E6BE-88C7-4C73-9B0C-45B8A9C1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331E9-6FC6-4D8D-9680-88105E07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5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BE19-BDF8-4385-8A86-F1EC51B17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6F1F6-DF66-4A98-AAB6-0D7A98C04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31424-9AE1-46A9-83E1-B374F437A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8BB46-2DCC-4731-9B61-665914E6E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C0620-1EFE-4B09-B2AB-5F18EBDA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17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CA69C8-9378-4299-B8C8-873FC8D03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E8FE3-62DA-4823-B745-3FEF189D7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7924C-6BB9-4F0B-A9DC-0E1D818A3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A4190-5E31-4479-8B52-F1270EC21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1165-5788-449A-87B8-C291FD0BC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3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84;p1">
            <a:extLst>
              <a:ext uri="{FF2B5EF4-FFF2-40B4-BE49-F238E27FC236}">
                <a16:creationId xmlns:a16="http://schemas.microsoft.com/office/drawing/2014/main" id="{DD8EBC84-F268-4F65-8E67-54F594BAED20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5486400"/>
            <a:ext cx="121920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EFB9A-D5A6-42A9-9DCD-E5D5DEEDC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76397-4FEB-44F6-93FE-D3F0F252E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5756D-96F4-497F-B193-B1868B82D3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2C135-B2FB-4E8C-A5B6-6D41C6C5B4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05EE7-4B76-4E18-ADF7-EC8126B13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21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EFB9A-D5A6-42A9-9DCD-E5D5DEEDC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76397-4FEB-44F6-93FE-D3F0F252E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5756D-96F4-497F-B193-B1868B82D3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8837E-E9EA-0F47-8BB1-EC956CECFFA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2C135-B2FB-4E8C-A5B6-6D41C6C5B4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05EE7-4B76-4E18-ADF7-EC8126B13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55541-9BEB-CC46-8284-56DADCE90E4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84;p1">
            <a:extLst>
              <a:ext uri="{FF2B5EF4-FFF2-40B4-BE49-F238E27FC236}">
                <a16:creationId xmlns:a16="http://schemas.microsoft.com/office/drawing/2014/main" id="{DD8EBC84-F268-4F65-8E67-54F594BAED20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5486400"/>
            <a:ext cx="121920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5;p1" descr="Logo&#10;&#10;Description automatically generated">
            <a:extLst>
              <a:ext uri="{FF2B5EF4-FFF2-40B4-BE49-F238E27FC236}">
                <a16:creationId xmlns:a16="http://schemas.microsoft.com/office/drawing/2014/main" id="{C354E13C-B63A-4ED1-A446-C13BFA17F8D9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638308" y="6262356"/>
            <a:ext cx="1520723" cy="43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FB85E48A-8DFA-4AD5-B2AC-C1AF94D2E2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578" y="6213907"/>
            <a:ext cx="1712301" cy="4818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B52DDA-1B5A-4D84-80FD-964A28A23BDC}"/>
              </a:ext>
            </a:extLst>
          </p:cNvPr>
          <p:cNvSpPr txBox="1"/>
          <p:nvPr/>
        </p:nvSpPr>
        <p:spPr>
          <a:xfrm>
            <a:off x="0" y="0"/>
            <a:ext cx="4125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Serbisyong</a:t>
            </a:r>
            <a:r>
              <a:rPr lang="en-US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</a:t>
            </a:r>
            <a:r>
              <a:rPr lang="en-US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Puso</a:t>
            </a:r>
            <a:r>
              <a:rPr lang="en-US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Saan</a:t>
            </a:r>
            <a:r>
              <a:rPr lang="en-US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 Sa MIMAROPA!</a:t>
            </a:r>
            <a:endParaRPr lang="en-PH" sz="1400" b="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9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3F3CC-872C-4B48-A056-BA54BD2B3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70344"/>
            <a:ext cx="9144000" cy="2387600"/>
          </a:xfrm>
        </p:spPr>
        <p:txBody>
          <a:bodyPr/>
          <a:lstStyle/>
          <a:p>
            <a:r>
              <a:rPr lang="en-PH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SECTOR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18DDF-CD0E-4A5D-9247-2AD3C5383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09331"/>
            <a:ext cx="9144000" cy="1655762"/>
          </a:xfrm>
        </p:spPr>
        <p:txBody>
          <a:bodyPr/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Post Disaster Needs Assessment for Typhoon Odette</a:t>
            </a:r>
          </a:p>
          <a:p>
            <a:r>
              <a:rPr lang="en-PH" dirty="0" smtClean="0"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February 2022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6817C2-F189-4C42-939B-BC0B631C7A38}"/>
              </a:ext>
            </a:extLst>
          </p:cNvPr>
          <p:cNvGrpSpPr/>
          <p:nvPr/>
        </p:nvGrpSpPr>
        <p:grpSpPr>
          <a:xfrm>
            <a:off x="3610101" y="4729399"/>
            <a:ext cx="4971798" cy="1103199"/>
            <a:chOff x="1741266" y="536326"/>
            <a:chExt cx="4971798" cy="1103199"/>
          </a:xfrm>
        </p:grpSpPr>
        <p:pic>
          <p:nvPicPr>
            <p:cNvPr id="5" name="Picture 4" descr="Logo, icon&#10;&#10;Description automatically generated">
              <a:extLst>
                <a:ext uri="{FF2B5EF4-FFF2-40B4-BE49-F238E27FC236}">
                  <a16:creationId xmlns:a16="http://schemas.microsoft.com/office/drawing/2014/main" id="{89B2A3C1-84A9-4D33-9406-DA1AA0CBD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38532" y="559525"/>
              <a:ext cx="1080000" cy="1080000"/>
            </a:xfrm>
            <a:prstGeom prst="rect">
              <a:avLst/>
            </a:prstGeom>
          </p:spPr>
        </p:pic>
        <p:pic>
          <p:nvPicPr>
            <p:cNvPr id="7" name="Picture 6" descr="Diagram&#10;&#10;Description automatically generated with medium confidence">
              <a:extLst>
                <a:ext uri="{FF2B5EF4-FFF2-40B4-BE49-F238E27FC236}">
                  <a16:creationId xmlns:a16="http://schemas.microsoft.com/office/drawing/2014/main" id="{AFBE6266-6EEB-42AD-9129-E655501F0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3064" y="536326"/>
              <a:ext cx="1080000" cy="1080000"/>
            </a:xfrm>
            <a:prstGeom prst="rect">
              <a:avLst/>
            </a:prstGeom>
          </p:spPr>
        </p:pic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377E71BF-18A5-4D7C-8028-B1B9E59CC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5798" y="536326"/>
              <a:ext cx="1080000" cy="1080000"/>
            </a:xfrm>
            <a:prstGeom prst="rect">
              <a:avLst/>
            </a:prstGeom>
          </p:spPr>
        </p:pic>
        <p:pic>
          <p:nvPicPr>
            <p:cNvPr id="11" name="Picture 10" descr="Logo, company name&#10;&#10;Description automatically generated">
              <a:extLst>
                <a:ext uri="{FF2B5EF4-FFF2-40B4-BE49-F238E27FC236}">
                  <a16:creationId xmlns:a16="http://schemas.microsoft.com/office/drawing/2014/main" id="{BF83FB83-E1B2-43AF-A96F-2FD584E0F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41266" y="536326"/>
              <a:ext cx="1080000" cy="1080000"/>
            </a:xfrm>
            <a:prstGeom prst="rect">
              <a:avLst/>
            </a:prstGeom>
          </p:spPr>
        </p:pic>
      </p:grpSp>
      <p:sp>
        <p:nvSpPr>
          <p:cNvPr id="15" name="AutoShape 2">
            <a:extLst>
              <a:ext uri="{FF2B5EF4-FFF2-40B4-BE49-F238E27FC236}">
                <a16:creationId xmlns:a16="http://schemas.microsoft.com/office/drawing/2014/main" id="{F613DA76-1E76-41C0-A9C1-B876886CC8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05400" y="3076575"/>
            <a:ext cx="198120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71387CA-7768-49C1-89A0-D9857F812E7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06" t="1884" r="1385"/>
          <a:stretch/>
        </p:blipFill>
        <p:spPr>
          <a:xfrm>
            <a:off x="4200834" y="3243515"/>
            <a:ext cx="3573065" cy="128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06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xfrm>
            <a:off x="838200" y="43763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cost of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damages, losses and 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5C757701-6E37-43F6-86F5-F370270B7C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396701"/>
              </p:ext>
            </p:extLst>
          </p:nvPr>
        </p:nvGraphicFramePr>
        <p:xfrm>
          <a:off x="838200" y="1825625"/>
          <a:ext cx="10515600" cy="2348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130">
                  <a:extLst>
                    <a:ext uri="{9D8B030D-6E8A-4147-A177-3AD203B41FA5}">
                      <a16:colId xmlns:a16="http://schemas.microsoft.com/office/drawing/2014/main" val="2443461121"/>
                    </a:ext>
                  </a:extLst>
                </a:gridCol>
                <a:gridCol w="2904490">
                  <a:extLst>
                    <a:ext uri="{9D8B030D-6E8A-4147-A177-3AD203B41FA5}">
                      <a16:colId xmlns:a16="http://schemas.microsoft.com/office/drawing/2014/main" val="3224320268"/>
                    </a:ext>
                  </a:extLst>
                </a:gridCol>
                <a:gridCol w="2904490">
                  <a:extLst>
                    <a:ext uri="{9D8B030D-6E8A-4147-A177-3AD203B41FA5}">
                      <a16:colId xmlns:a16="http://schemas.microsoft.com/office/drawing/2014/main" val="1549494220"/>
                    </a:ext>
                  </a:extLst>
                </a:gridCol>
                <a:gridCol w="2904490">
                  <a:extLst>
                    <a:ext uri="{9D8B030D-6E8A-4147-A177-3AD203B41FA5}">
                      <a16:colId xmlns:a16="http://schemas.microsoft.com/office/drawing/2014/main" val="23821299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PH" sz="28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Damages (Php)</a:t>
                      </a:r>
                      <a:endParaRPr lang="en-PH" sz="2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8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Losses </a:t>
                      </a:r>
                      <a:r>
                        <a:rPr lang="en-US" sz="28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(Php)</a:t>
                      </a:r>
                      <a:endParaRPr lang="en-PH" sz="2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8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Needs </a:t>
                      </a:r>
                      <a:r>
                        <a:rPr lang="en-US" sz="28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(Php)</a:t>
                      </a:r>
                      <a:endParaRPr lang="en-PH" sz="2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674217"/>
                  </a:ext>
                </a:extLst>
              </a:tr>
              <a:tr h="18184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800" b="1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Housing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800" b="1" dirty="0">
                          <a:effectLst/>
                          <a:latin typeface="Arial Narrow" panose="020B0606020202030204" pitchFamily="34" charset="0"/>
                        </a:rPr>
                        <a:t>1,522,952,856.97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800" b="1" dirty="0">
                          <a:effectLst/>
                          <a:latin typeface="Arial Narrow" panose="020B0606020202030204" pitchFamily="34" charset="0"/>
                        </a:rPr>
                        <a:t>2,020,603,241.25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800" b="1" dirty="0" smtClean="0">
                          <a:effectLst/>
                          <a:latin typeface="Arial Narrow" panose="020B0606020202030204" pitchFamily="34" charset="0"/>
                        </a:rPr>
                        <a:t>19,655,577,500.00</a:t>
                      </a:r>
                      <a:endParaRPr lang="en-PH" sz="28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val="366230028"/>
                  </a:ext>
                </a:extLst>
              </a:tr>
              <a:tr h="18184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800" b="1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Health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PH" sz="2800" b="1" dirty="0">
                          <a:effectLst/>
                          <a:latin typeface="Arial Narrow" panose="020B0606020202030204" pitchFamily="34" charset="0"/>
                        </a:rPr>
                        <a:t>39,938,478.77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PH" sz="2800" b="1" dirty="0">
                          <a:effectLst/>
                          <a:latin typeface="Arial Narrow" panose="020B0606020202030204" pitchFamily="34" charset="0"/>
                        </a:rPr>
                        <a:t>864,818.55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PH" sz="2800" b="1" dirty="0">
                          <a:effectLst/>
                          <a:latin typeface="Arial Narrow" panose="020B0606020202030204" pitchFamily="34" charset="0"/>
                        </a:rPr>
                        <a:t>54,841,760.07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val="2803700617"/>
                  </a:ext>
                </a:extLst>
              </a:tr>
              <a:tr h="18184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800" b="1" dirty="0"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Education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2800" b="1">
                          <a:effectLst/>
                          <a:latin typeface="Arial Narrow" panose="020B0606020202030204" pitchFamily="34" charset="0"/>
                        </a:rPr>
                        <a:t>694,240,222.18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2800" b="1">
                          <a:effectLst/>
                          <a:latin typeface="Arial Narrow" panose="020B0606020202030204" pitchFamily="34" charset="0"/>
                        </a:rPr>
                        <a:t>4,737,500.00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2800" b="1" dirty="0">
                          <a:effectLst/>
                          <a:latin typeface="Arial Narrow" panose="020B0606020202030204" pitchFamily="34" charset="0"/>
                        </a:rPr>
                        <a:t>1,223,457,251.03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val="1560132441"/>
                  </a:ext>
                </a:extLst>
              </a:tr>
              <a:tr h="181847">
                <a:tc>
                  <a:txBody>
                    <a:bodyPr/>
                    <a:lstStyle/>
                    <a:p>
                      <a:pPr algn="l" rtl="0" fontAlgn="b"/>
                      <a:r>
                        <a:rPr lang="en-PH" sz="2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2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2,257,131,557.92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2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2,026,205,559.80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20,933,876,511.10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1207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33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2038-7A42-4400-B3CD-D0EFCED89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</a:t>
            </a:r>
            <a:r>
              <a:rPr lang="en-PH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sub-sector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8A3EB-97DC-4425-BD22-2CAA42930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 err="1">
                <a:solidFill>
                  <a:schemeClr val="tx1"/>
                </a:solidFill>
              </a:rPr>
              <a:t>dhsud</a:t>
            </a:r>
            <a:r>
              <a:rPr lang="en-PH" dirty="0">
                <a:solidFill>
                  <a:schemeClr val="tx1"/>
                </a:solidFill>
              </a:rPr>
              <a:t> | </a:t>
            </a:r>
            <a:r>
              <a:rPr lang="en-PH" dirty="0" err="1">
                <a:solidFill>
                  <a:schemeClr val="tx1"/>
                </a:solidFill>
              </a:rPr>
              <a:t>nha</a:t>
            </a:r>
            <a:r>
              <a:rPr lang="en-PH" dirty="0">
                <a:solidFill>
                  <a:schemeClr val="tx1"/>
                </a:solidFill>
              </a:rPr>
              <a:t> | </a:t>
            </a:r>
            <a:r>
              <a:rPr lang="en-PH" dirty="0" err="1">
                <a:solidFill>
                  <a:schemeClr val="tx1"/>
                </a:solidFill>
              </a:rPr>
              <a:t>shfc</a:t>
            </a:r>
            <a:endParaRPr lang="en-PH" dirty="0">
              <a:solidFill>
                <a:schemeClr val="tx1"/>
              </a:solidFill>
            </a:endParaRP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DF31945E-4D6B-4348-AA4D-6B8A322B9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450" y="768350"/>
            <a:ext cx="1800000" cy="18000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02962E0-11C1-44E3-9004-F6B918BC1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281" y="76835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9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damaged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houses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5" name="Google Shape;129;g109de142053_0_18">
            <a:extLst>
              <a:ext uri="{FF2B5EF4-FFF2-40B4-BE49-F238E27FC236}">
                <a16:creationId xmlns:a16="http://schemas.microsoft.com/office/drawing/2014/main" id="{EA42B0A8-67C1-4AA6-A215-8CCA8161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358902"/>
              </p:ext>
            </p:extLst>
          </p:nvPr>
        </p:nvGraphicFramePr>
        <p:xfrm>
          <a:off x="838200" y="1825625"/>
          <a:ext cx="10515600" cy="22555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757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3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1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2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area</a:t>
                      </a:r>
                      <a:endParaRPr lang="en-PH" sz="200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totally damaged houses</a:t>
                      </a:r>
                      <a:endParaRPr lang="en-PH" sz="140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partially damaged houses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total damaged houses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PUERTO PRINCESA CITY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6,128</a:t>
                      </a:r>
                      <a:endParaRPr sz="2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23,592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29,720</a:t>
                      </a:r>
                      <a:endParaRPr sz="2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912687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PALAWAN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9,335</a:t>
                      </a:r>
                      <a:endParaRPr sz="2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50,727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60,062</a:t>
                      </a:r>
                      <a:endParaRPr sz="2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2573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Total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15,463</a:t>
                      </a:r>
                      <a:endParaRPr sz="2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74,319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89,782</a:t>
                      </a:r>
                      <a:endParaRPr sz="2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3252847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cost of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damages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25186BEC-E8DB-4845-8D81-27A7BAF655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417852"/>
              </p:ext>
            </p:extLst>
          </p:nvPr>
        </p:nvGraphicFramePr>
        <p:xfrm>
          <a:off x="838200" y="1825625"/>
          <a:ext cx="10515600" cy="219459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98525489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61621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7566235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damage type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num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housing units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cost of damages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(php)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6330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800" b="1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Totally</a:t>
                      </a:r>
                      <a:endParaRPr lang="en-PH" sz="2800" b="1" dirty="0"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29,720</a:t>
                      </a:r>
                      <a:endParaRPr sz="2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602,317,914.27</a:t>
                      </a:r>
                    </a:p>
                  </a:txBody>
                  <a:tcPr marL="22860" marR="22860" marT="0" marB="0" anchor="b"/>
                </a:tc>
                <a:extLst>
                  <a:ext uri="{0D108BD9-81ED-4DB2-BD59-A6C34878D82A}">
                    <a16:rowId xmlns:a16="http://schemas.microsoft.com/office/drawing/2014/main" val="1744128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800" b="1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Partially</a:t>
                      </a:r>
                      <a:endParaRPr lang="en-PH" sz="2800" b="1" dirty="0"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60,062</a:t>
                      </a:r>
                      <a:endParaRPr sz="2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920,634,942.70</a:t>
                      </a:r>
                    </a:p>
                  </a:txBody>
                  <a:tcPr marL="22860" marR="22860" marT="0" marB="0" anchor="b"/>
                </a:tc>
                <a:extLst>
                  <a:ext uri="{0D108BD9-81ED-4DB2-BD59-A6C34878D82A}">
                    <a16:rowId xmlns:a16="http://schemas.microsoft.com/office/drawing/2014/main" val="131931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800" b="1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Subtotal</a:t>
                      </a:r>
                      <a:endParaRPr lang="en-PH" sz="2800" b="1" dirty="0"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89,782</a:t>
                      </a:r>
                      <a:endParaRPr sz="2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1,522,952,856.97</a:t>
                      </a:r>
                    </a:p>
                  </a:txBody>
                  <a:tcPr marL="22860" marR="22860" marT="0" marB="0" anchor="b"/>
                </a:tc>
                <a:extLst>
                  <a:ext uri="{0D108BD9-81ED-4DB2-BD59-A6C34878D82A}">
                    <a16:rowId xmlns:a16="http://schemas.microsoft.com/office/drawing/2014/main" val="244444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604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cost of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losses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25186BEC-E8DB-4845-8D81-27A7BAF655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498754"/>
              </p:ext>
            </p:extLst>
          </p:nvPr>
        </p:nvGraphicFramePr>
        <p:xfrm>
          <a:off x="838200" y="1825625"/>
          <a:ext cx="10515600" cy="13716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9027026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8525489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61621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566235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forgone income</a:t>
                      </a:r>
                      <a:endParaRPr lang="en-PH" sz="2000" dirty="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(estimated)</a:t>
                      </a:r>
                      <a:endParaRPr lang="en-PH" sz="2000" b="0" i="1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value of house content</a:t>
                      </a:r>
                      <a:endParaRPr lang="en-US" sz="2000" dirty="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(estimated average)</a:t>
                      </a:r>
                      <a:endParaRPr lang="en-US" sz="2000" b="0" i="1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assistance provided</a:t>
                      </a:r>
                      <a:endParaRPr lang="en-US" sz="2000" dirty="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(f/</a:t>
                      </a:r>
                      <a:r>
                        <a:rPr lang="en-US" sz="2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nfi</a:t>
                      </a:r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financial assistance)</a:t>
                      </a:r>
                      <a:endParaRPr lang="en-US" sz="2000" b="0" i="1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subtotal</a:t>
                      </a:r>
                      <a:endParaRPr lang="en-PH" sz="2000" dirty="0">
                        <a:effectLst/>
                      </a:endParaRP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6330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400" b="1" dirty="0">
                          <a:effectLst/>
                          <a:latin typeface="Arial" panose="020B0604020202020204" pitchFamily="34" charset="0"/>
                        </a:rPr>
                        <a:t>275,686,206.99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400" b="1" dirty="0">
                          <a:effectLst/>
                          <a:latin typeface="Arial" panose="020B0604020202020204" pitchFamily="34" charset="0"/>
                        </a:rPr>
                        <a:t>1,303,292,436.42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400" b="1" dirty="0">
                          <a:effectLst/>
                          <a:latin typeface="Arial" panose="020B0604020202020204" pitchFamily="34" charset="0"/>
                        </a:rPr>
                        <a:t>441,624,597.84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PH" sz="2400" b="1" dirty="0">
                          <a:effectLst/>
                          <a:latin typeface="Arial" panose="020B0604020202020204" pitchFamily="34" charset="0"/>
                        </a:rPr>
                        <a:t>2,020,603,241.25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val="1744128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94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1922333"/>
              </p:ext>
            </p:extLst>
          </p:nvPr>
        </p:nvGraphicFramePr>
        <p:xfrm>
          <a:off x="838200" y="1825625"/>
          <a:ext cx="10515600" cy="30175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3070353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1879218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974913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718965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178830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Emergency Housing Assistance for Repair and Reconstruction of Totally Damaged Houses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463,890,000.00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NDRRM Fund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DHSUD-NHA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2322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Emergency Housing Assistance for Repair and Reconstruction of Partially Damaged Houses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743,190,000.00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NDRRM Fund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DHSUD-NHA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9112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434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518323"/>
              </p:ext>
            </p:extLst>
          </p:nvPr>
        </p:nvGraphicFramePr>
        <p:xfrm>
          <a:off x="838200" y="1825625"/>
          <a:ext cx="10515600" cy="23774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3070353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1879218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974913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718965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178830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 to Lands suitable for settlements development (Boundary and Subdivision Surveys/ Proclamations/ Alternative Tenure Instruments)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67,337,500.00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NDRRM Fund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DENR, DHSUD, NHA, BFAR, NCIP, DAR, DA,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2022-2023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9112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1794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352869"/>
              </p:ext>
            </p:extLst>
          </p:nvPr>
        </p:nvGraphicFramePr>
        <p:xfrm>
          <a:off x="838200" y="1825625"/>
          <a:ext cx="10515600" cy="46634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3081164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1914127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929193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718965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2073185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Formulation/Updating of Plans relevant to shelter and settlements recovery planning (PDPFP/ CLUP/ ZO/ LSP) for all LGUs without risk-based land-use plans and capacitating on the enforcement of the plans</a:t>
                      </a:r>
                      <a:endParaRPr lang="en-US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30,000,000.00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NDRRM Fund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DHSUD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2022-2023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2322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Training for affected communities for alternative source of livelihood and skilled manpower requirement for post-harvest investment</a:t>
                      </a:r>
                      <a:endParaRPr lang="en-US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10,000,000.00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NDRRM Fund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DHSUD, TESDA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2022-2023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9112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478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1660933"/>
              </p:ext>
            </p:extLst>
          </p:nvPr>
        </p:nvGraphicFramePr>
        <p:xfrm>
          <a:off x="838200" y="1825625"/>
          <a:ext cx="10515600" cy="43891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2915031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2045970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963483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718965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2179628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 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en-PH" sz="180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Resettlements Development for communities in priority danger areas; provision of permanent housing to the 30% of total households with damaged houses in safer locations and basic services.</a:t>
                      </a:r>
                      <a:endParaRPr lang="en-US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15,557,920,000.00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NDRRM Fund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DHSUD, NHA, SHFC, HDMF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2024-2028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2322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en-PH" sz="180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Provision of basics services such as water (retail and bulk source) to resettlement sites</a:t>
                      </a:r>
                      <a:endParaRPr lang="en-US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268,240,000.00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NDRRM Fund</a:t>
                      </a:r>
                      <a:endParaRPr lang="en-PH" sz="180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LWUA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2024-2028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9112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358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136099"/>
              </p:ext>
            </p:extLst>
          </p:nvPr>
        </p:nvGraphicFramePr>
        <p:xfrm>
          <a:off x="838200" y="1825625"/>
          <a:ext cx="10515600" cy="41452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2663571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2251710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1009203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718965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2389833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Construction of three schools per LGU) for the resettlement affected households</a:t>
                      </a:r>
                      <a:endParaRPr lang="en-US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1,425,000,000.00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NDRRM Fund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DepEd/ DPWH</a:t>
                      </a:r>
                      <a:endParaRPr lang="en-PH" sz="180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2024-2028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232265072"/>
                  </a:ext>
                </a:extLst>
              </a:tr>
              <a:tr h="53403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en-PH" sz="1800" b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Construction of Multipurpose hall for the resettlement sites</a:t>
                      </a:r>
                      <a:endParaRPr lang="en-US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130,000,000.00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NDRRM Fund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DHSUD</a:t>
                      </a:r>
                      <a:endParaRPr lang="en-PH" sz="180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2024-2028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9112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Construction of Two (2) evacuation centers per municipality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960,000,000.00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NDRRM Fund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DPWH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2024-2028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13151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19,655,577,500.00 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1800" b="1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1800" b="1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4265276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333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policy and program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recommendations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268E-62A9-46DE-AD46-5A6BBEC9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Identification and provision of possible relocation/ resettlement sites;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Preparation and submission of Recovery and Rehabilitation Plan to concerned National Government Agency;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Enforcement of legislations regarding the prohibition of settlement on land/s declared dangerous for habitation;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Intensify awareness/advocacy campaign activities to the residents regarding disaster-resilient construction of houses.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94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2038-7A42-4400-B3CD-D0EFCED89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en-PH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sub-sector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8A3EB-97DC-4425-BD22-2CAA42930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>
                <a:solidFill>
                  <a:schemeClr val="tx1"/>
                </a:solidFill>
              </a:rPr>
              <a:t>doh-</a:t>
            </a:r>
            <a:r>
              <a:rPr lang="en-PH" dirty="0" err="1">
                <a:solidFill>
                  <a:schemeClr val="tx1"/>
                </a:solidFill>
              </a:rPr>
              <a:t>chd</a:t>
            </a:r>
            <a:r>
              <a:rPr lang="en-PH" dirty="0">
                <a:solidFill>
                  <a:schemeClr val="tx1"/>
                </a:solidFill>
              </a:rPr>
              <a:t> | pho | </a:t>
            </a:r>
            <a:r>
              <a:rPr lang="en-PH" dirty="0" err="1">
                <a:solidFill>
                  <a:schemeClr val="tx1"/>
                </a:solidFill>
              </a:rPr>
              <a:t>ppcho</a:t>
            </a:r>
            <a:r>
              <a:rPr lang="en-PH" dirty="0">
                <a:solidFill>
                  <a:schemeClr val="tx1"/>
                </a:solidFill>
              </a:rPr>
              <a:t> | </a:t>
            </a:r>
            <a:r>
              <a:rPr lang="en-PH" dirty="0" err="1">
                <a:solidFill>
                  <a:schemeClr val="tx1"/>
                </a:solidFill>
              </a:rPr>
              <a:t>peo</a:t>
            </a:r>
            <a:r>
              <a:rPr lang="en-PH" dirty="0">
                <a:solidFill>
                  <a:schemeClr val="tx1"/>
                </a:solidFill>
              </a:rPr>
              <a:t> | </a:t>
            </a:r>
            <a:r>
              <a:rPr lang="en-PH" dirty="0" err="1">
                <a:solidFill>
                  <a:schemeClr val="tx1"/>
                </a:solidFill>
              </a:rPr>
              <a:t>dswd</a:t>
            </a:r>
            <a:endParaRPr lang="en-PH" dirty="0">
              <a:solidFill>
                <a:schemeClr val="tx1"/>
              </a:solidFill>
            </a:endParaRPr>
          </a:p>
        </p:txBody>
      </p:sp>
      <p:pic>
        <p:nvPicPr>
          <p:cNvPr id="6" name="Picture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F37AE2EA-CB0F-4C9F-8796-613FA8348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270" y="809738"/>
            <a:ext cx="1800000" cy="1800000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5DD9046-2EDB-4D34-86AB-7C4A21301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6" t="1884" r="1385"/>
          <a:stretch/>
        </p:blipFill>
        <p:spPr>
          <a:xfrm>
            <a:off x="6342771" y="768350"/>
            <a:ext cx="501737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8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damaged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units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5" name="Google Shape;129;g109de142053_0_18">
            <a:extLst>
              <a:ext uri="{FF2B5EF4-FFF2-40B4-BE49-F238E27FC236}">
                <a16:creationId xmlns:a16="http://schemas.microsoft.com/office/drawing/2014/main" id="{EA42B0A8-67C1-4AA6-A215-8CCA8161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211070"/>
              </p:ext>
            </p:extLst>
          </p:nvPr>
        </p:nvGraphicFramePr>
        <p:xfrm>
          <a:off x="838200" y="1825625"/>
          <a:ext cx="10515600" cy="14630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60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80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0851">
                  <a:extLst>
                    <a:ext uri="{9D8B030D-6E8A-4147-A177-3AD203B41FA5}">
                      <a16:colId xmlns:a16="http://schemas.microsoft.com/office/drawing/2014/main" val="1609353453"/>
                    </a:ext>
                  </a:extLst>
                </a:gridCol>
                <a:gridCol w="2254892">
                  <a:extLst>
                    <a:ext uri="{9D8B030D-6E8A-4147-A177-3AD203B41FA5}">
                      <a16:colId xmlns:a16="http://schemas.microsoft.com/office/drawing/2014/main" val="4033912498"/>
                    </a:ext>
                  </a:extLst>
                </a:gridCol>
              </a:tblGrid>
              <a:tr h="9544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district hospitals and facilities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bhs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bhc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rhu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others</a:t>
                      </a:r>
                      <a:b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lang="en-PH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(isolation facilities, laboratories)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medical equipment/ supplies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8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57</a:t>
                      </a:r>
                      <a:endParaRPr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11</a:t>
                      </a:r>
                      <a:endParaRPr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198</a:t>
                      </a:r>
                      <a:endParaRPr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391268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432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cost of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damages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5" name="Google Shape;129;g109de142053_0_18">
            <a:extLst>
              <a:ext uri="{FF2B5EF4-FFF2-40B4-BE49-F238E27FC236}">
                <a16:creationId xmlns:a16="http://schemas.microsoft.com/office/drawing/2014/main" id="{EA42B0A8-67C1-4AA6-A215-8CCA8161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335054"/>
              </p:ext>
            </p:extLst>
          </p:nvPr>
        </p:nvGraphicFramePr>
        <p:xfrm>
          <a:off x="838200" y="1825625"/>
          <a:ext cx="10515600" cy="17069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60935345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03391249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336245724"/>
                    </a:ext>
                  </a:extLst>
                </a:gridCol>
              </a:tblGrid>
              <a:tr h="9544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district hospitals and facilities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bhs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bhc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rhu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others</a:t>
                      </a:r>
                      <a:b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lang="en-PH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(isolation facilities, laboratories)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medical equipment/ supplies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total per area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(php)</a:t>
                      </a: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16,053,272.74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20,798,513.94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2,712,472.09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374,220.00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39,938,478.77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391268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947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cost of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losses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5" name="Google Shape;129;g109de142053_0_18">
            <a:extLst>
              <a:ext uri="{FF2B5EF4-FFF2-40B4-BE49-F238E27FC236}">
                <a16:creationId xmlns:a16="http://schemas.microsoft.com/office/drawing/2014/main" id="{EA42B0A8-67C1-4AA6-A215-8CCA8161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2568125"/>
              </p:ext>
            </p:extLst>
          </p:nvPr>
        </p:nvGraphicFramePr>
        <p:xfrm>
          <a:off x="838200" y="1825625"/>
          <a:ext cx="10515599" cy="17069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864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4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4747">
                  <a:extLst>
                    <a:ext uri="{9D8B030D-6E8A-4147-A177-3AD203B41FA5}">
                      <a16:colId xmlns:a16="http://schemas.microsoft.com/office/drawing/2014/main" val="1609353453"/>
                    </a:ext>
                  </a:extLst>
                </a:gridCol>
                <a:gridCol w="1921358">
                  <a:extLst>
                    <a:ext uri="{9D8B030D-6E8A-4147-A177-3AD203B41FA5}">
                      <a16:colId xmlns:a16="http://schemas.microsoft.com/office/drawing/2014/main" val="3336245724"/>
                    </a:ext>
                  </a:extLst>
                </a:gridCol>
              </a:tblGrid>
              <a:tr h="9544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repair of district hospitals and facilities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repair of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bhs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bhc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rhu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repair of </a:t>
                      </a: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other facilities</a:t>
                      </a:r>
                      <a:b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lang="en-PH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(isolation facilities, laboratories)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total losses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(php)</a:t>
                      </a: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250,000.00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334,818.55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280,000.00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864,818.55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391268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365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328096"/>
              </p:ext>
            </p:extLst>
          </p:nvPr>
        </p:nvGraphicFramePr>
        <p:xfrm>
          <a:off x="838200" y="1825625"/>
          <a:ext cx="10515601" cy="37541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2892171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1724170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1437877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589232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2545117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Repair/Rehab of Damaged Hospital Buildings and Facilities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49,467,540.07 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DOH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PGP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2022-2023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2322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Procurement of 198 units of Medical Equipment for PGP Hospitals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374,220.00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DOH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PGP</a:t>
                      </a:r>
                      <a:endParaRPr lang="en-PH" sz="1800" b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2022-2023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9112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Construction of two (2) Totally Damaged Health Facility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5,000,000.00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 dirty="0">
                          <a:effectLst/>
                          <a:latin typeface="Arial" panose="020B0604020202020204" pitchFamily="34" charset="0"/>
                        </a:rPr>
                        <a:t>NDRRMF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>
                          <a:effectLst/>
                          <a:latin typeface="Arial" panose="020B0604020202020204" pitchFamily="34" charset="0"/>
                        </a:rPr>
                        <a:t>PGP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 dirty="0">
                          <a:effectLst/>
                          <a:latin typeface="Arial" panose="020B0604020202020204" pitchFamily="34" charset="0"/>
                        </a:rPr>
                        <a:t>P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val="271852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PH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54,841,760.07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PH" sz="1800" b="1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PH" sz="1800" b="1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2072282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635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policy and program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recommendations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268E-62A9-46DE-AD46-5A6BBEC9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Intensify health workers relationship with the community;</a:t>
            </a:r>
            <a:endParaRPr lang="en-PH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 regular visit of health personnel to areas affected particularly those in hard-to-reach areas;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Intensify health educational campaigns particularly on the importance and impact of safe water, sanitation, hygiene and nutrition including COVID-19 health protocols;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Strengthen coordination and collaboration among concerned government and private stakeholders;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Enhancement/ update on emergency preparedness and response plans;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Continuous inventory and replenishment of medicine to support the immediate medical needs of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2218885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2038-7A42-4400-B3CD-D0EFCED89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en-PH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sub-sector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8A3EB-97DC-4425-BD22-2CAA42930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 err="1">
                <a:solidFill>
                  <a:schemeClr val="tx1"/>
                </a:solidFill>
              </a:rPr>
              <a:t>deped</a:t>
            </a:r>
            <a:endParaRPr lang="en-PH" dirty="0">
              <a:solidFill>
                <a:schemeClr val="tx1"/>
              </a:solidFill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E121D5B-8C12-4674-9521-2AA244885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150" y="76835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52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damaged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units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5" name="Google Shape;129;g109de142053_0_18">
            <a:extLst>
              <a:ext uri="{FF2B5EF4-FFF2-40B4-BE49-F238E27FC236}">
                <a16:creationId xmlns:a16="http://schemas.microsoft.com/office/drawing/2014/main" id="{EA42B0A8-67C1-4AA6-A215-8CCA8161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645199"/>
              </p:ext>
            </p:extLst>
          </p:nvPr>
        </p:nvGraphicFramePr>
        <p:xfrm>
          <a:off x="838200" y="1825625"/>
          <a:ext cx="10515601" cy="14021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660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3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2219">
                  <a:extLst>
                    <a:ext uri="{9D8B030D-6E8A-4147-A177-3AD203B41FA5}">
                      <a16:colId xmlns:a16="http://schemas.microsoft.com/office/drawing/2014/main" val="4033912498"/>
                    </a:ext>
                  </a:extLst>
                </a:gridCol>
              </a:tblGrid>
              <a:tr h="9544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Infrastructure</a:t>
                      </a:r>
                      <a:b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lang="en-PH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(elementary school, high school, classrooms)</a:t>
                      </a:r>
                      <a:endParaRPr lang="en-PH" sz="2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non-infrastructure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(learning materials, school furniture, </a:t>
                      </a:r>
                      <a:r>
                        <a:rPr lang="en-US" sz="20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dcp</a:t>
                      </a:r>
                      <a:r>
                        <a:rPr lang="en-US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equipment)</a:t>
                      </a:r>
                      <a:endParaRPr lang="en-PH" sz="2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total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1,686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9,283,915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9,285,601.00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391268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878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cost of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damages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5" name="Google Shape;129;g109de142053_0_18">
            <a:extLst>
              <a:ext uri="{FF2B5EF4-FFF2-40B4-BE49-F238E27FC236}">
                <a16:creationId xmlns:a16="http://schemas.microsoft.com/office/drawing/2014/main" id="{EA42B0A8-67C1-4AA6-A215-8CCA8161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50165"/>
              </p:ext>
            </p:extLst>
          </p:nvPr>
        </p:nvGraphicFramePr>
        <p:xfrm>
          <a:off x="838200" y="1825625"/>
          <a:ext cx="10515601" cy="14021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660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3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2219">
                  <a:extLst>
                    <a:ext uri="{9D8B030D-6E8A-4147-A177-3AD203B41FA5}">
                      <a16:colId xmlns:a16="http://schemas.microsoft.com/office/drawing/2014/main" val="4033912498"/>
                    </a:ext>
                  </a:extLst>
                </a:gridCol>
              </a:tblGrid>
              <a:tr h="9544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Infrastructure</a:t>
                      </a:r>
                      <a:b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lang="en-PH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(elementary school, high school, classrooms)</a:t>
                      </a:r>
                      <a:endParaRPr lang="en-PH" sz="2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non-infrastructure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(learning materials, school furniture, </a:t>
                      </a:r>
                      <a:r>
                        <a:rPr lang="en-US" sz="20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dcp</a:t>
                      </a:r>
                      <a:r>
                        <a:rPr lang="en-US" sz="20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equipment)</a:t>
                      </a:r>
                      <a:endParaRPr lang="en-PH" sz="2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total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213,485,027.18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28,381,740.00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241,866,767.18</a:t>
                      </a:r>
                      <a:endParaRPr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391268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6690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de142053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cost of </a:t>
            </a:r>
            <a:r>
              <a:rPr lang="en-PH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losses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5" name="Google Shape;129;g109de142053_0_18">
            <a:extLst>
              <a:ext uri="{FF2B5EF4-FFF2-40B4-BE49-F238E27FC236}">
                <a16:creationId xmlns:a16="http://schemas.microsoft.com/office/drawing/2014/main" id="{EA42B0A8-67C1-4AA6-A215-8CCA8161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825860"/>
              </p:ext>
            </p:extLst>
          </p:nvPr>
        </p:nvGraphicFramePr>
        <p:xfrm>
          <a:off x="838200" y="1825625"/>
          <a:ext cx="10515599" cy="103633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864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4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4747">
                  <a:extLst>
                    <a:ext uri="{9D8B030D-6E8A-4147-A177-3AD203B41FA5}">
                      <a16:colId xmlns:a16="http://schemas.microsoft.com/office/drawing/2014/main" val="1609353453"/>
                    </a:ext>
                  </a:extLst>
                </a:gridCol>
                <a:gridCol w="1921358">
                  <a:extLst>
                    <a:ext uri="{9D8B030D-6E8A-4147-A177-3AD203B41FA5}">
                      <a16:colId xmlns:a16="http://schemas.microsoft.com/office/drawing/2014/main" val="33362457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particulars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deped</a:t>
                      </a:r>
                      <a:endParaRPr lang="en-P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ngo</a:t>
                      </a: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/a</a:t>
                      </a:r>
                      <a:endParaRPr lang="en-PH" sz="2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total (php)</a:t>
                      </a: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Clean-up Fund &amp; Assistance</a:t>
                      </a: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4,442,500.00</a:t>
                      </a: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295,000.00</a:t>
                      </a: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4,737,500.00</a:t>
                      </a:r>
                      <a:endParaRPr lang="en-PH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91268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203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337321"/>
              </p:ext>
            </p:extLst>
          </p:nvPr>
        </p:nvGraphicFramePr>
        <p:xfrm>
          <a:off x="838200" y="1825625"/>
          <a:ext cx="10515601" cy="43891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2800731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1815610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1453370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573739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360335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Repair/ Rehabilitation of all partially damaged school buildings (primary and secondary classrooms and its support facilities) in Puerto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Princesa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City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553,707,044.80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DepEd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DepEd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2022- 2023</a:t>
                      </a:r>
                      <a:endParaRPr lang="en-PH" sz="1800" b="0" dirty="0">
                        <a:effectLst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2322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Repair/ Rehabilitation of all partially damaged school buildings (primary and secondary classrooms and its support facilities) in other Municipalities of Palawan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800" b="0" dirty="0">
                          <a:effectLst/>
                          <a:latin typeface="Arial" panose="020B0604020202020204" pitchFamily="34" charset="0"/>
                        </a:rPr>
                        <a:t>398,880,122.03 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 dirty="0">
                          <a:effectLst/>
                          <a:latin typeface="Arial" panose="020B0604020202020204" pitchFamily="34" charset="0"/>
                        </a:rPr>
                        <a:t>NDRRMC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>
                          <a:effectLst/>
                          <a:latin typeface="Arial" panose="020B0604020202020204" pitchFamily="34" charset="0"/>
                        </a:rPr>
                        <a:t>DepEd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>
                          <a:effectLst/>
                          <a:latin typeface="Arial" panose="020B0604020202020204" pitchFamily="34" charset="0"/>
                        </a:rPr>
                        <a:t>2022-2023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 dirty="0">
                          <a:effectLst/>
                          <a:latin typeface="Arial" panose="020B0604020202020204" pitchFamily="34" charset="0"/>
                        </a:rPr>
                        <a:t>P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val="2415641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122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reconstruction and recovery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needs</a:t>
            </a:r>
            <a:endParaRPr lang="en-PH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356925-BED5-40F7-819F-BD56C4ED8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516080"/>
              </p:ext>
            </p:extLst>
          </p:nvPr>
        </p:nvGraphicFramePr>
        <p:xfrm>
          <a:off x="838200" y="1825625"/>
          <a:ext cx="10515600" cy="43281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38759">
                  <a:extLst>
                    <a:ext uri="{9D8B030D-6E8A-4147-A177-3AD203B41FA5}">
                      <a16:colId xmlns:a16="http://schemas.microsoft.com/office/drawing/2014/main" val="3778679422"/>
                    </a:ext>
                  </a:extLst>
                </a:gridCol>
                <a:gridCol w="2823591">
                  <a:extLst>
                    <a:ext uri="{9D8B030D-6E8A-4147-A177-3AD203B41FA5}">
                      <a16:colId xmlns:a16="http://schemas.microsoft.com/office/drawing/2014/main" val="131547510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11321753"/>
                    </a:ext>
                  </a:extLst>
                </a:gridCol>
                <a:gridCol w="1131570">
                  <a:extLst>
                    <a:ext uri="{9D8B030D-6E8A-4147-A177-3AD203B41FA5}">
                      <a16:colId xmlns:a16="http://schemas.microsoft.com/office/drawing/2014/main" val="2065447800"/>
                    </a:ext>
                  </a:extLst>
                </a:gridCol>
                <a:gridCol w="1585168">
                  <a:extLst>
                    <a:ext uri="{9D8B030D-6E8A-4147-A177-3AD203B41FA5}">
                      <a16:colId xmlns:a16="http://schemas.microsoft.com/office/drawing/2014/main" val="949444461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3998451388"/>
                    </a:ext>
                  </a:extLst>
                </a:gridCol>
                <a:gridCol w="1066696">
                  <a:extLst>
                    <a:ext uri="{9D8B030D-6E8A-4147-A177-3AD203B41FA5}">
                      <a16:colId xmlns:a16="http://schemas.microsoft.com/office/drawing/2014/main" val="227500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projects/ activities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funding</a:t>
                      </a:r>
                      <a:endParaRPr lang="en-PH" sz="18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</a:t>
                      </a:r>
                      <a:endParaRPr lang="en-PH" sz="18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agency</a:t>
                      </a:r>
                      <a:endParaRPr lang="en-PH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6102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Replacement/ Procurement of school furniture, learning materials and computer equipment in Puerto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Princesa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City and other municipalities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103,085,195.00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DepEd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DepEd/ LGU- School Board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2022- 2023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2322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Construction of 20 Classrooms in Puerto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Princesa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City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50,000,000.00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DepEd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DepEd/ DPWH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2022-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en-PH" sz="18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339112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Construction of 170 Classrooms in Palawan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PH" sz="1800" b="0" dirty="0">
                          <a:effectLst/>
                          <a:latin typeface="Arial" panose="020B0604020202020204" pitchFamily="34" charset="0"/>
                        </a:rPr>
                        <a:t>394,638,411.60 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>
                          <a:effectLst/>
                          <a:latin typeface="Arial" panose="020B0604020202020204" pitchFamily="34" charset="0"/>
                        </a:rPr>
                        <a:t>NDRRMC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>
                          <a:effectLst/>
                          <a:latin typeface="Arial" panose="020B0604020202020204" pitchFamily="34" charset="0"/>
                        </a:rPr>
                        <a:t>DepEd/DPWH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>
                          <a:effectLst/>
                          <a:latin typeface="Arial" panose="020B0604020202020204" pitchFamily="34" charset="0"/>
                        </a:rPr>
                        <a:t>2022-2024</a:t>
                      </a: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PH" sz="1800" b="0" dirty="0">
                          <a:effectLst/>
                          <a:latin typeface="Arial" panose="020B0604020202020204" pitchFamily="34" charset="0"/>
                        </a:rPr>
                        <a:t>P</a:t>
                      </a:r>
                    </a:p>
                  </a:txBody>
                  <a:tcPr marL="22860" marR="22860" marT="0" marB="0" anchor="ctr"/>
                </a:tc>
                <a:extLst>
                  <a:ext uri="{0D108BD9-81ED-4DB2-BD59-A6C34878D82A}">
                    <a16:rowId xmlns:a16="http://schemas.microsoft.com/office/drawing/2014/main" val="255616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PH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1,223,457,251.03 </a:t>
                      </a: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PH" sz="2000" b="1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PH" sz="2000" b="1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860" marR="2286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2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PH" sz="2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00" marR="25400" anchor="ctr"/>
                </a:tc>
                <a:extLst>
                  <a:ext uri="{0D108BD9-81ED-4DB2-BD59-A6C34878D82A}">
                    <a16:rowId xmlns:a16="http://schemas.microsoft.com/office/drawing/2014/main" val="2072282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893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policy and program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recommendations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268E-62A9-46DE-AD46-5A6BBEC9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Relocation of schools from the hazard-prone area with secured building establishment clearance from DENR-MGB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DepEd to review the quality standards of the construction materials and consider revision of the building design for the resilient type buildings;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Provision of capacity building for teachers and learners regarding DRRM, CCAM,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 schools;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898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policy and program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recommendations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268E-62A9-46DE-AD46-5A6BBEC9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Presence of psychosocial support intervention for those teaching, non-teaching, and learners that were affected by the typhoons;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Improvement of schools ‘readiness for health-related diseases even in times of disasters;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the DPWH and LGU to construct an additional evacuation center who can cater the temporary shelter needs of displaced families particularly during long-term displacement.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487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0508b4ee7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PH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policy and program </a:t>
            </a:r>
            <a:r>
              <a:rPr lang="en-PH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recommendations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268E-62A9-46DE-AD46-5A6BBEC9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Repair of partially damaged classrooms and construction of new classrooms compliant with the build-back-better program of DepEd and STS resilient standards.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Provision of Temporary Learning Spaces (TLS).</a:t>
            </a:r>
          </a:p>
          <a:p>
            <a:pPr marL="514350" indent="-514350">
              <a:buFont typeface="+mj-lt"/>
              <a:buAutoNum type="arabicPeriod" startAt="10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926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3F3CC-872C-4B48-A056-BA54BD2B3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70344"/>
            <a:ext cx="9144000" cy="2387600"/>
          </a:xfrm>
        </p:spPr>
        <p:txBody>
          <a:bodyPr/>
          <a:lstStyle/>
          <a:p>
            <a:r>
              <a:rPr lang="en-PH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SECTOR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18DDF-CD0E-4A5D-9247-2AD3C5383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09331"/>
            <a:ext cx="9144000" cy="1655762"/>
          </a:xfrm>
        </p:spPr>
        <p:txBody>
          <a:bodyPr/>
          <a:lstStyle/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Post Disaster Needs Assessment for Typhoon Odette</a:t>
            </a:r>
          </a:p>
          <a:p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14 February 2022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6817C2-F189-4C42-939B-BC0B631C7A38}"/>
              </a:ext>
            </a:extLst>
          </p:cNvPr>
          <p:cNvGrpSpPr/>
          <p:nvPr/>
        </p:nvGrpSpPr>
        <p:grpSpPr>
          <a:xfrm>
            <a:off x="3610101" y="4729399"/>
            <a:ext cx="4971798" cy="1103199"/>
            <a:chOff x="1741266" y="536326"/>
            <a:chExt cx="4971798" cy="1103199"/>
          </a:xfrm>
        </p:grpSpPr>
        <p:pic>
          <p:nvPicPr>
            <p:cNvPr id="5" name="Picture 4" descr="Logo, icon&#10;&#10;Description automatically generated">
              <a:extLst>
                <a:ext uri="{FF2B5EF4-FFF2-40B4-BE49-F238E27FC236}">
                  <a16:creationId xmlns:a16="http://schemas.microsoft.com/office/drawing/2014/main" id="{89B2A3C1-84A9-4D33-9406-DA1AA0CBD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38532" y="559525"/>
              <a:ext cx="1080000" cy="1080000"/>
            </a:xfrm>
            <a:prstGeom prst="rect">
              <a:avLst/>
            </a:prstGeom>
          </p:spPr>
        </p:pic>
        <p:pic>
          <p:nvPicPr>
            <p:cNvPr id="7" name="Picture 6" descr="Diagram&#10;&#10;Description automatically generated with medium confidence">
              <a:extLst>
                <a:ext uri="{FF2B5EF4-FFF2-40B4-BE49-F238E27FC236}">
                  <a16:creationId xmlns:a16="http://schemas.microsoft.com/office/drawing/2014/main" id="{AFBE6266-6EEB-42AD-9129-E655501F0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3064" y="536326"/>
              <a:ext cx="1080000" cy="1080000"/>
            </a:xfrm>
            <a:prstGeom prst="rect">
              <a:avLst/>
            </a:prstGeom>
          </p:spPr>
        </p:pic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377E71BF-18A5-4D7C-8028-B1B9E59CC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5798" y="536326"/>
              <a:ext cx="1080000" cy="1080000"/>
            </a:xfrm>
            <a:prstGeom prst="rect">
              <a:avLst/>
            </a:prstGeom>
          </p:spPr>
        </p:pic>
        <p:pic>
          <p:nvPicPr>
            <p:cNvPr id="11" name="Picture 10" descr="Logo, company name&#10;&#10;Description automatically generated">
              <a:extLst>
                <a:ext uri="{FF2B5EF4-FFF2-40B4-BE49-F238E27FC236}">
                  <a16:creationId xmlns:a16="http://schemas.microsoft.com/office/drawing/2014/main" id="{BF83FB83-E1B2-43AF-A96F-2FD584E0F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41266" y="536326"/>
              <a:ext cx="1080000" cy="1080000"/>
            </a:xfrm>
            <a:prstGeom prst="rect">
              <a:avLst/>
            </a:prstGeom>
          </p:spPr>
        </p:pic>
      </p:grpSp>
      <p:sp>
        <p:nvSpPr>
          <p:cNvPr id="15" name="AutoShape 2">
            <a:extLst>
              <a:ext uri="{FF2B5EF4-FFF2-40B4-BE49-F238E27FC236}">
                <a16:creationId xmlns:a16="http://schemas.microsoft.com/office/drawing/2014/main" id="{F613DA76-1E76-41C0-A9C1-B876886CC8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05400" y="3076575"/>
            <a:ext cx="198120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71387CA-7768-49C1-89A0-D9857F812E7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06" t="1884" r="1385"/>
          <a:stretch/>
        </p:blipFill>
        <p:spPr>
          <a:xfrm>
            <a:off x="4200834" y="3243515"/>
            <a:ext cx="3573065" cy="128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536092"/>
      </p:ext>
    </p:extLst>
  </p:cSld>
  <p:clrMapOvr>
    <a:masterClrMapping/>
  </p:clrMapOvr>
</p:sld>
</file>

<file path=ppt/theme/theme1.xml><?xml version="1.0" encoding="utf-8"?>
<a:theme xmlns:a="http://schemas.openxmlformats.org/drawingml/2006/main" name="DSWD NEW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WD NEW THEME" id="{885E44BA-DADC-4DD8-ADD4-3D0EFBF503AA}" vid="{292968C8-1A81-4311-8BC9-7E7D3591FDE5}"/>
    </a:ext>
  </a:extLst>
</a:theme>
</file>

<file path=ppt/theme/theme2.xml><?xml version="1.0" encoding="utf-8"?>
<a:theme xmlns:a="http://schemas.openxmlformats.org/drawingml/2006/main" name="1_DSWD NEW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WD NEW THEME" id="{885E44BA-DADC-4DD8-ADD4-3D0EFBF503AA}" vid="{292968C8-1A81-4311-8BC9-7E7D3591FDE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DSWD NEW THEME</Template>
  <TotalTime>5038</TotalTime>
  <Words>1234</Words>
  <Application>Microsoft Office PowerPoint</Application>
  <PresentationFormat>Widescreen</PresentationFormat>
  <Paragraphs>386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Arial Narrow</vt:lpstr>
      <vt:lpstr>Calibri</vt:lpstr>
      <vt:lpstr>Calibri Light</vt:lpstr>
      <vt:lpstr>DSWD NEW THEME</vt:lpstr>
      <vt:lpstr>1_DSWD NEW THEME</vt:lpstr>
      <vt:lpstr>SOCIAL SECTOR</vt:lpstr>
      <vt:lpstr>cost of damages, losses and needs</vt:lpstr>
      <vt:lpstr>housing sub-sector</vt:lpstr>
      <vt:lpstr>damaged houses</vt:lpstr>
      <vt:lpstr>cost of damages</vt:lpstr>
      <vt:lpstr>cost of losses</vt:lpstr>
      <vt:lpstr>reconstruction and recovery needs</vt:lpstr>
      <vt:lpstr>reconstruction and recovery needs</vt:lpstr>
      <vt:lpstr>reconstruction and recovery needs</vt:lpstr>
      <vt:lpstr>reconstruction and recovery needs</vt:lpstr>
      <vt:lpstr>reconstruction and recovery needs</vt:lpstr>
      <vt:lpstr>policy and program recommendations</vt:lpstr>
      <vt:lpstr>health sub-sector</vt:lpstr>
      <vt:lpstr>damaged units</vt:lpstr>
      <vt:lpstr>cost of damages</vt:lpstr>
      <vt:lpstr>cost of losses</vt:lpstr>
      <vt:lpstr>reconstruction and recovery needs</vt:lpstr>
      <vt:lpstr>policy and program recommendations</vt:lpstr>
      <vt:lpstr>education sub-sector</vt:lpstr>
      <vt:lpstr>damaged units</vt:lpstr>
      <vt:lpstr>cost of damages</vt:lpstr>
      <vt:lpstr>cost of losses</vt:lpstr>
      <vt:lpstr>reconstruction and recovery needs</vt:lpstr>
      <vt:lpstr>reconstruction and recovery needs</vt:lpstr>
      <vt:lpstr>policy and program recommendations</vt:lpstr>
      <vt:lpstr>policy and program recommendations</vt:lpstr>
      <vt:lpstr>policy and program recommendations</vt:lpstr>
      <vt:lpstr>SOCIAL SECTOR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Clifford Gabatin</dc:creator>
  <cp:lastModifiedBy>Azeneth T. Trasmonte</cp:lastModifiedBy>
  <cp:revision>226</cp:revision>
  <cp:lastPrinted>2019-05-26T05:01:24Z</cp:lastPrinted>
  <dcterms:created xsi:type="dcterms:W3CDTF">2019-03-09T16:59:44Z</dcterms:created>
  <dcterms:modified xsi:type="dcterms:W3CDTF">2022-02-16T02:12:58Z</dcterms:modified>
</cp:coreProperties>
</file>