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7"/>
  </p:handoutMasterIdLst>
  <p:sldIdLst>
    <p:sldId id="256" r:id="rId2"/>
    <p:sldId id="271" r:id="rId3"/>
    <p:sldId id="284" r:id="rId4"/>
    <p:sldId id="274" r:id="rId5"/>
    <p:sldId id="287" r:id="rId6"/>
    <p:sldId id="288" r:id="rId7"/>
    <p:sldId id="290" r:id="rId8"/>
    <p:sldId id="289" r:id="rId9"/>
    <p:sldId id="291" r:id="rId10"/>
    <p:sldId id="292" r:id="rId11"/>
    <p:sldId id="293" r:id="rId12"/>
    <p:sldId id="285" r:id="rId13"/>
    <p:sldId id="286" r:id="rId14"/>
    <p:sldId id="26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099C0F5-EF67-4D32-BA2D-E6CA86427A57}" type="datetimeFigureOut">
              <a:rPr lang="en-PH" smtClean="0"/>
              <a:t>16/02/2022</a:t>
            </a:fld>
            <a:endParaRPr lang="en-PH"/>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4EFBF8-71D4-4086-8365-35BB8009CD93}" type="slidenum">
              <a:rPr lang="en-PH" smtClean="0"/>
              <a:t>‹#›</a:t>
            </a:fld>
            <a:endParaRPr lang="en-PH"/>
          </a:p>
        </p:txBody>
      </p:sp>
    </p:spTree>
    <p:extLst>
      <p:ext uri="{BB962C8B-B14F-4D97-AF65-F5344CB8AC3E}">
        <p14:creationId xmlns:p14="http://schemas.microsoft.com/office/powerpoint/2010/main" val="416537693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50C1-A04C-4DAC-B268-617773639DD7}"/>
              </a:ext>
            </a:extLst>
          </p:cNvPr>
          <p:cNvSpPr>
            <a:spLocks noGrp="1"/>
          </p:cNvSpPr>
          <p:nvPr>
            <p:ph type="ctrTitle"/>
          </p:nvPr>
        </p:nvSpPr>
        <p:spPr>
          <a:xfrm>
            <a:off x="1524000" y="14906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E5139696-722A-41A8-A740-538DC4D99A56}"/>
              </a:ext>
            </a:extLst>
          </p:cNvPr>
          <p:cNvSpPr>
            <a:spLocks noGrp="1"/>
          </p:cNvSpPr>
          <p:nvPr>
            <p:ph type="subTitle" idx="1"/>
          </p:nvPr>
        </p:nvSpPr>
        <p:spPr>
          <a:xfrm>
            <a:off x="1524000" y="39703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9D5C6DB8-0F38-49BC-BFF7-5C2B68870B95}"/>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5" name="Footer Placeholder 4">
            <a:extLst>
              <a:ext uri="{FF2B5EF4-FFF2-40B4-BE49-F238E27FC236}">
                <a16:creationId xmlns:a16="http://schemas.microsoft.com/office/drawing/2014/main" id="{9B502E1E-C770-4E5A-8BD9-C61AAA1501B9}"/>
              </a:ext>
            </a:extLst>
          </p:cNvPr>
          <p:cNvSpPr>
            <a:spLocks noGrp="1"/>
          </p:cNvSpPr>
          <p:nvPr>
            <p:ph type="ftr" sz="quarter" idx="11"/>
          </p:nvPr>
        </p:nvSpPr>
        <p:spPr/>
        <p:txBody>
          <a:bodyPr/>
          <a:lstStyle/>
          <a:p>
            <a:endParaRPr lang="en-PH">
              <a:solidFill>
                <a:prstClr val="black">
                  <a:tint val="75000"/>
                </a:prstClr>
              </a:solidFill>
            </a:endParaRPr>
          </a:p>
        </p:txBody>
      </p:sp>
      <p:sp>
        <p:nvSpPr>
          <p:cNvPr id="6" name="Slide Number Placeholder 5">
            <a:extLst>
              <a:ext uri="{FF2B5EF4-FFF2-40B4-BE49-F238E27FC236}">
                <a16:creationId xmlns:a16="http://schemas.microsoft.com/office/drawing/2014/main" id="{1F7CB0E0-73DD-4EC1-85ED-2A6B75FA808C}"/>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4042231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77BA0-D3CE-4A2E-A380-980126F86C63}"/>
              </a:ext>
            </a:extLst>
          </p:cNvPr>
          <p:cNvSpPr>
            <a:spLocks noGrp="1"/>
          </p:cNvSpPr>
          <p:nvPr>
            <p:ph type="title"/>
          </p:nvPr>
        </p:nvSpPr>
        <p:spPr>
          <a:xfrm>
            <a:off x="838200" y="0"/>
            <a:ext cx="10515600" cy="1325563"/>
          </a:xfrm>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60593427-34C2-47E5-9069-F88B614875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06820069-1B5D-4ADE-9681-EB23506BA3D1}"/>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5" name="Footer Placeholder 4">
            <a:extLst>
              <a:ext uri="{FF2B5EF4-FFF2-40B4-BE49-F238E27FC236}">
                <a16:creationId xmlns:a16="http://schemas.microsoft.com/office/drawing/2014/main" id="{BA3F6A28-DD1C-4F1A-977B-AB27A131B6B5}"/>
              </a:ext>
            </a:extLst>
          </p:cNvPr>
          <p:cNvSpPr>
            <a:spLocks noGrp="1"/>
          </p:cNvSpPr>
          <p:nvPr>
            <p:ph type="ftr" sz="quarter" idx="11"/>
          </p:nvPr>
        </p:nvSpPr>
        <p:spPr/>
        <p:txBody>
          <a:bodyPr/>
          <a:lstStyle/>
          <a:p>
            <a:endParaRPr lang="en-PH">
              <a:solidFill>
                <a:prstClr val="black">
                  <a:tint val="75000"/>
                </a:prstClr>
              </a:solidFill>
            </a:endParaRPr>
          </a:p>
        </p:txBody>
      </p:sp>
      <p:sp>
        <p:nvSpPr>
          <p:cNvPr id="6" name="Slide Number Placeholder 5">
            <a:extLst>
              <a:ext uri="{FF2B5EF4-FFF2-40B4-BE49-F238E27FC236}">
                <a16:creationId xmlns:a16="http://schemas.microsoft.com/office/drawing/2014/main" id="{791AAA5E-CE07-4C74-B80C-9505C431F7EA}"/>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2483115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1DF92-A76F-4109-9458-2DBAE1CDF5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0079796D-12B5-405D-B6FB-7CC602B721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3E8112-C5D3-4F09-98D1-32A3B15E7F1C}"/>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5" name="Footer Placeholder 4">
            <a:extLst>
              <a:ext uri="{FF2B5EF4-FFF2-40B4-BE49-F238E27FC236}">
                <a16:creationId xmlns:a16="http://schemas.microsoft.com/office/drawing/2014/main" id="{F3C6F419-AF9B-4CA4-9248-F7E523EDAE47}"/>
              </a:ext>
            </a:extLst>
          </p:cNvPr>
          <p:cNvSpPr>
            <a:spLocks noGrp="1"/>
          </p:cNvSpPr>
          <p:nvPr>
            <p:ph type="ftr" sz="quarter" idx="11"/>
          </p:nvPr>
        </p:nvSpPr>
        <p:spPr/>
        <p:txBody>
          <a:bodyPr/>
          <a:lstStyle/>
          <a:p>
            <a:endParaRPr lang="en-PH">
              <a:solidFill>
                <a:prstClr val="black">
                  <a:tint val="75000"/>
                </a:prstClr>
              </a:solidFill>
            </a:endParaRPr>
          </a:p>
        </p:txBody>
      </p:sp>
      <p:sp>
        <p:nvSpPr>
          <p:cNvPr id="6" name="Slide Number Placeholder 5">
            <a:extLst>
              <a:ext uri="{FF2B5EF4-FFF2-40B4-BE49-F238E27FC236}">
                <a16:creationId xmlns:a16="http://schemas.microsoft.com/office/drawing/2014/main" id="{344306BF-364A-41D2-839E-1E72FAC9CC07}"/>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1713518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59DD-8B72-4664-BD49-5AC49201455D}"/>
              </a:ext>
            </a:extLst>
          </p:cNvPr>
          <p:cNvSpPr>
            <a:spLocks noGrp="1"/>
          </p:cNvSpPr>
          <p:nvPr>
            <p:ph type="title"/>
          </p:nvPr>
        </p:nvSpPr>
        <p:spPr>
          <a:xfrm>
            <a:off x="838200" y="0"/>
            <a:ext cx="10515600" cy="1325563"/>
          </a:xfrm>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57844180-9261-4BD8-9F8C-BAB49C9C3E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3A83D020-E2D8-4336-8279-60B0081B8C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0B16EE2F-5BD2-4333-8FD7-8B77BA792D2A}"/>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6" name="Footer Placeholder 5">
            <a:extLst>
              <a:ext uri="{FF2B5EF4-FFF2-40B4-BE49-F238E27FC236}">
                <a16:creationId xmlns:a16="http://schemas.microsoft.com/office/drawing/2014/main" id="{CDF5650A-AB74-4703-85F2-8F6684ACEBEE}"/>
              </a:ext>
            </a:extLst>
          </p:cNvPr>
          <p:cNvSpPr>
            <a:spLocks noGrp="1"/>
          </p:cNvSpPr>
          <p:nvPr>
            <p:ph type="ftr" sz="quarter" idx="11"/>
          </p:nvPr>
        </p:nvSpPr>
        <p:spPr/>
        <p:txBody>
          <a:bodyPr/>
          <a:lstStyle/>
          <a:p>
            <a:endParaRPr lang="en-PH">
              <a:solidFill>
                <a:prstClr val="black">
                  <a:tint val="75000"/>
                </a:prstClr>
              </a:solidFill>
            </a:endParaRPr>
          </a:p>
        </p:txBody>
      </p:sp>
      <p:sp>
        <p:nvSpPr>
          <p:cNvPr id="7" name="Slide Number Placeholder 6">
            <a:extLst>
              <a:ext uri="{FF2B5EF4-FFF2-40B4-BE49-F238E27FC236}">
                <a16:creationId xmlns:a16="http://schemas.microsoft.com/office/drawing/2014/main" id="{C6341B2B-D82F-44FB-AE09-DC143E34BA64}"/>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2516660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B2B9-E88D-4384-9FB6-8543B214CD21}"/>
              </a:ext>
            </a:extLst>
          </p:cNvPr>
          <p:cNvSpPr>
            <a:spLocks noGrp="1"/>
          </p:cNvSpPr>
          <p:nvPr>
            <p:ph type="title"/>
          </p:nvPr>
        </p:nvSpPr>
        <p:spPr>
          <a:xfrm>
            <a:off x="838200" y="0"/>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0504338E-DB8D-4395-94C5-E866DD3103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0A227-2E4B-4179-B7FB-89B891729B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1A049F46-8C02-40B3-B21E-3E63FA3C3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F70DD2-48B9-402C-8A0F-6B2BD54FC2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669BFE74-356D-4729-994B-D99C73D8A1D7}"/>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8" name="Footer Placeholder 7">
            <a:extLst>
              <a:ext uri="{FF2B5EF4-FFF2-40B4-BE49-F238E27FC236}">
                <a16:creationId xmlns:a16="http://schemas.microsoft.com/office/drawing/2014/main" id="{96CB4F1F-5D66-43C3-9785-7126D83B135F}"/>
              </a:ext>
            </a:extLst>
          </p:cNvPr>
          <p:cNvSpPr>
            <a:spLocks noGrp="1"/>
          </p:cNvSpPr>
          <p:nvPr>
            <p:ph type="ftr" sz="quarter" idx="11"/>
          </p:nvPr>
        </p:nvSpPr>
        <p:spPr/>
        <p:txBody>
          <a:bodyPr/>
          <a:lstStyle/>
          <a:p>
            <a:endParaRPr lang="en-PH">
              <a:solidFill>
                <a:prstClr val="black">
                  <a:tint val="75000"/>
                </a:prstClr>
              </a:solidFill>
            </a:endParaRPr>
          </a:p>
        </p:txBody>
      </p:sp>
      <p:sp>
        <p:nvSpPr>
          <p:cNvPr id="9" name="Slide Number Placeholder 8">
            <a:extLst>
              <a:ext uri="{FF2B5EF4-FFF2-40B4-BE49-F238E27FC236}">
                <a16:creationId xmlns:a16="http://schemas.microsoft.com/office/drawing/2014/main" id="{288F3D86-9476-41EF-B3B9-E714A2971D4B}"/>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199817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DFC58-60A1-4DC6-A0AD-0FF843CB275B}"/>
              </a:ext>
            </a:extLst>
          </p:cNvPr>
          <p:cNvSpPr>
            <a:spLocks noGrp="1"/>
          </p:cNvSpPr>
          <p:nvPr>
            <p:ph type="title"/>
          </p:nvPr>
        </p:nvSpPr>
        <p:spPr>
          <a:xfrm>
            <a:off x="838200" y="16782"/>
            <a:ext cx="10515600" cy="1325563"/>
          </a:xfrm>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640E8677-5565-4DF7-9828-8D59AA0ABE41}"/>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4" name="Footer Placeholder 3">
            <a:extLst>
              <a:ext uri="{FF2B5EF4-FFF2-40B4-BE49-F238E27FC236}">
                <a16:creationId xmlns:a16="http://schemas.microsoft.com/office/drawing/2014/main" id="{96B90ED8-556A-4831-B004-C0E14CF1A867}"/>
              </a:ext>
            </a:extLst>
          </p:cNvPr>
          <p:cNvSpPr>
            <a:spLocks noGrp="1"/>
          </p:cNvSpPr>
          <p:nvPr>
            <p:ph type="ftr" sz="quarter" idx="11"/>
          </p:nvPr>
        </p:nvSpPr>
        <p:spPr/>
        <p:txBody>
          <a:bodyPr/>
          <a:lstStyle/>
          <a:p>
            <a:endParaRPr lang="en-PH">
              <a:solidFill>
                <a:prstClr val="black">
                  <a:tint val="75000"/>
                </a:prstClr>
              </a:solidFill>
            </a:endParaRPr>
          </a:p>
        </p:txBody>
      </p:sp>
      <p:sp>
        <p:nvSpPr>
          <p:cNvPr id="5" name="Slide Number Placeholder 4">
            <a:extLst>
              <a:ext uri="{FF2B5EF4-FFF2-40B4-BE49-F238E27FC236}">
                <a16:creationId xmlns:a16="http://schemas.microsoft.com/office/drawing/2014/main" id="{029CA3AF-78E7-4581-B05C-BB8793E8DADD}"/>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849712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A64019-3C95-4337-A914-A9AA6130CF54}"/>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3" name="Footer Placeholder 2">
            <a:extLst>
              <a:ext uri="{FF2B5EF4-FFF2-40B4-BE49-F238E27FC236}">
                <a16:creationId xmlns:a16="http://schemas.microsoft.com/office/drawing/2014/main" id="{91524A1E-7305-4DD2-A95C-C0955D7D69A4}"/>
              </a:ext>
            </a:extLst>
          </p:cNvPr>
          <p:cNvSpPr>
            <a:spLocks noGrp="1"/>
          </p:cNvSpPr>
          <p:nvPr>
            <p:ph type="ftr" sz="quarter" idx="11"/>
          </p:nvPr>
        </p:nvSpPr>
        <p:spPr/>
        <p:txBody>
          <a:bodyPr/>
          <a:lstStyle/>
          <a:p>
            <a:endParaRPr lang="en-PH">
              <a:solidFill>
                <a:prstClr val="black">
                  <a:tint val="75000"/>
                </a:prstClr>
              </a:solidFill>
            </a:endParaRPr>
          </a:p>
        </p:txBody>
      </p:sp>
      <p:sp>
        <p:nvSpPr>
          <p:cNvPr id="4" name="Slide Number Placeholder 3">
            <a:extLst>
              <a:ext uri="{FF2B5EF4-FFF2-40B4-BE49-F238E27FC236}">
                <a16:creationId xmlns:a16="http://schemas.microsoft.com/office/drawing/2014/main" id="{C5813F67-8FC8-4957-B87B-E04AE1C2E9F2}"/>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2194976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5C68-6B92-473F-81A9-B19E83FE37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3E0952C8-BCF6-4A14-B2A2-52ACCC2608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953F003B-C149-4E65-A581-316F5D3348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93CECC-DF63-46D6-AD83-AD1AAAFD9A90}"/>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6" name="Footer Placeholder 5">
            <a:extLst>
              <a:ext uri="{FF2B5EF4-FFF2-40B4-BE49-F238E27FC236}">
                <a16:creationId xmlns:a16="http://schemas.microsoft.com/office/drawing/2014/main" id="{AC99266C-B474-4024-8E23-7FAEC9EC4C44}"/>
              </a:ext>
            </a:extLst>
          </p:cNvPr>
          <p:cNvSpPr>
            <a:spLocks noGrp="1"/>
          </p:cNvSpPr>
          <p:nvPr>
            <p:ph type="ftr" sz="quarter" idx="11"/>
          </p:nvPr>
        </p:nvSpPr>
        <p:spPr/>
        <p:txBody>
          <a:bodyPr/>
          <a:lstStyle/>
          <a:p>
            <a:endParaRPr lang="en-PH">
              <a:solidFill>
                <a:prstClr val="black">
                  <a:tint val="75000"/>
                </a:prstClr>
              </a:solidFill>
            </a:endParaRPr>
          </a:p>
        </p:txBody>
      </p:sp>
      <p:sp>
        <p:nvSpPr>
          <p:cNvPr id="7" name="Slide Number Placeholder 6">
            <a:extLst>
              <a:ext uri="{FF2B5EF4-FFF2-40B4-BE49-F238E27FC236}">
                <a16:creationId xmlns:a16="http://schemas.microsoft.com/office/drawing/2014/main" id="{F9F3D50B-F35B-43F9-9E34-60C08CC21846}"/>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3949059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607F8-5DE5-4994-AD14-7D3ADA22BB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674FB735-A6F8-4817-9176-0D05090FC6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PH"/>
          </a:p>
        </p:txBody>
      </p:sp>
      <p:sp>
        <p:nvSpPr>
          <p:cNvPr id="4" name="Text Placeholder 3">
            <a:extLst>
              <a:ext uri="{FF2B5EF4-FFF2-40B4-BE49-F238E27FC236}">
                <a16:creationId xmlns:a16="http://schemas.microsoft.com/office/drawing/2014/main" id="{5BCC235E-BABF-4035-AA42-33280E165E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7B08EA-E844-40BF-BDEA-FC24F8F17BD9}"/>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6" name="Footer Placeholder 5">
            <a:extLst>
              <a:ext uri="{FF2B5EF4-FFF2-40B4-BE49-F238E27FC236}">
                <a16:creationId xmlns:a16="http://schemas.microsoft.com/office/drawing/2014/main" id="{BB341D79-550E-4DBA-8F02-CCFDF8093DCE}"/>
              </a:ext>
            </a:extLst>
          </p:cNvPr>
          <p:cNvSpPr>
            <a:spLocks noGrp="1"/>
          </p:cNvSpPr>
          <p:nvPr>
            <p:ph type="ftr" sz="quarter" idx="11"/>
          </p:nvPr>
        </p:nvSpPr>
        <p:spPr/>
        <p:txBody>
          <a:bodyPr/>
          <a:lstStyle/>
          <a:p>
            <a:endParaRPr lang="en-PH">
              <a:solidFill>
                <a:prstClr val="black">
                  <a:tint val="75000"/>
                </a:prstClr>
              </a:solidFill>
            </a:endParaRPr>
          </a:p>
        </p:txBody>
      </p:sp>
      <p:sp>
        <p:nvSpPr>
          <p:cNvPr id="7" name="Slide Number Placeholder 6">
            <a:extLst>
              <a:ext uri="{FF2B5EF4-FFF2-40B4-BE49-F238E27FC236}">
                <a16:creationId xmlns:a16="http://schemas.microsoft.com/office/drawing/2014/main" id="{0A49B287-AEB5-4EBB-B416-26C04684B16C}"/>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252302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9395-86ED-4562-A5A5-524A9774EAD5}"/>
              </a:ext>
            </a:extLst>
          </p:cNvPr>
          <p:cNvSpPr>
            <a:spLocks noGrp="1"/>
          </p:cNvSpPr>
          <p:nvPr>
            <p:ph type="title"/>
          </p:nvPr>
        </p:nvSpPr>
        <p:spPr>
          <a:xfrm>
            <a:off x="838200" y="0"/>
            <a:ext cx="10515600" cy="1325563"/>
          </a:xfrm>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21552965-F4E3-4368-A79A-A89490CD55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E61AC31C-8003-4448-9D5F-312B2C4B6AD2}"/>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5" name="Footer Placeholder 4">
            <a:extLst>
              <a:ext uri="{FF2B5EF4-FFF2-40B4-BE49-F238E27FC236}">
                <a16:creationId xmlns:a16="http://schemas.microsoft.com/office/drawing/2014/main" id="{7B0966CD-D439-438C-8180-8F85C0628A82}"/>
              </a:ext>
            </a:extLst>
          </p:cNvPr>
          <p:cNvSpPr>
            <a:spLocks noGrp="1"/>
          </p:cNvSpPr>
          <p:nvPr>
            <p:ph type="ftr" sz="quarter" idx="11"/>
          </p:nvPr>
        </p:nvSpPr>
        <p:spPr/>
        <p:txBody>
          <a:bodyPr/>
          <a:lstStyle/>
          <a:p>
            <a:endParaRPr lang="en-PH">
              <a:solidFill>
                <a:prstClr val="black">
                  <a:tint val="75000"/>
                </a:prstClr>
              </a:solidFill>
            </a:endParaRPr>
          </a:p>
        </p:txBody>
      </p:sp>
      <p:sp>
        <p:nvSpPr>
          <p:cNvPr id="6" name="Slide Number Placeholder 5">
            <a:extLst>
              <a:ext uri="{FF2B5EF4-FFF2-40B4-BE49-F238E27FC236}">
                <a16:creationId xmlns:a16="http://schemas.microsoft.com/office/drawing/2014/main" id="{E75E8ED5-0A62-457B-940E-AB58414560ED}"/>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249830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9CC739-EDDD-4CF4-B029-03B51E9AB3E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18435310-D126-4FCF-B0AC-5BCFE42F11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5683BD93-59BD-4073-AFF2-3350D3250F85}"/>
              </a:ext>
            </a:extLst>
          </p:cNvPr>
          <p:cNvSpPr>
            <a:spLocks noGrp="1"/>
          </p:cNvSpPr>
          <p:nvPr>
            <p:ph type="dt" sz="half" idx="10"/>
          </p:nvPr>
        </p:nvSpPr>
        <p:spPr/>
        <p:txBody>
          <a:body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5" name="Footer Placeholder 4">
            <a:extLst>
              <a:ext uri="{FF2B5EF4-FFF2-40B4-BE49-F238E27FC236}">
                <a16:creationId xmlns:a16="http://schemas.microsoft.com/office/drawing/2014/main" id="{BCB75745-858A-4718-8006-C614575D2F6C}"/>
              </a:ext>
            </a:extLst>
          </p:cNvPr>
          <p:cNvSpPr>
            <a:spLocks noGrp="1"/>
          </p:cNvSpPr>
          <p:nvPr>
            <p:ph type="ftr" sz="quarter" idx="11"/>
          </p:nvPr>
        </p:nvSpPr>
        <p:spPr/>
        <p:txBody>
          <a:bodyPr/>
          <a:lstStyle/>
          <a:p>
            <a:endParaRPr lang="en-PH">
              <a:solidFill>
                <a:prstClr val="black">
                  <a:tint val="75000"/>
                </a:prstClr>
              </a:solidFill>
            </a:endParaRPr>
          </a:p>
        </p:txBody>
      </p:sp>
      <p:sp>
        <p:nvSpPr>
          <p:cNvPr id="6" name="Slide Number Placeholder 5">
            <a:extLst>
              <a:ext uri="{FF2B5EF4-FFF2-40B4-BE49-F238E27FC236}">
                <a16:creationId xmlns:a16="http://schemas.microsoft.com/office/drawing/2014/main" id="{A1832F4E-74C6-4D86-8769-4F18D04BE44C}"/>
              </a:ext>
            </a:extLst>
          </p:cNvPr>
          <p:cNvSpPr>
            <a:spLocks noGrp="1"/>
          </p:cNvSpPr>
          <p:nvPr>
            <p:ph type="sldNum" sz="quarter" idx="12"/>
          </p:nvPr>
        </p:nvSpPr>
        <p:spPr/>
        <p:txBody>
          <a:body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2948750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r="-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2C0A4E-FB46-40ED-A047-7BB35BEE7469}"/>
              </a:ext>
            </a:extLst>
          </p:cNvPr>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a:t>Click to edit Master title style</a:t>
            </a:r>
            <a:endParaRPr lang="en-PH" dirty="0"/>
          </a:p>
        </p:txBody>
      </p:sp>
      <p:sp>
        <p:nvSpPr>
          <p:cNvPr id="3" name="Text Placeholder 2">
            <a:extLst>
              <a:ext uri="{FF2B5EF4-FFF2-40B4-BE49-F238E27FC236}">
                <a16:creationId xmlns:a16="http://schemas.microsoft.com/office/drawing/2014/main" id="{86823B4A-3645-4E17-9F85-C03DFBF8B3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75815932-F554-40F2-9647-F36D5D971F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6478B2-4412-4446-A24B-A0C33423B99C}" type="datetimeFigureOut">
              <a:rPr lang="en-PH" smtClean="0">
                <a:solidFill>
                  <a:prstClr val="black">
                    <a:tint val="75000"/>
                  </a:prstClr>
                </a:solidFill>
              </a:rPr>
              <a:pPr/>
              <a:t>16/02/2022</a:t>
            </a:fld>
            <a:endParaRPr lang="en-PH">
              <a:solidFill>
                <a:prstClr val="black">
                  <a:tint val="75000"/>
                </a:prstClr>
              </a:solidFill>
            </a:endParaRPr>
          </a:p>
        </p:txBody>
      </p:sp>
      <p:sp>
        <p:nvSpPr>
          <p:cNvPr id="5" name="Footer Placeholder 4">
            <a:extLst>
              <a:ext uri="{FF2B5EF4-FFF2-40B4-BE49-F238E27FC236}">
                <a16:creationId xmlns:a16="http://schemas.microsoft.com/office/drawing/2014/main" id="{C3295468-7217-4FF0-ACAE-091A0BAC3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solidFill>
                <a:prstClr val="black">
                  <a:tint val="75000"/>
                </a:prstClr>
              </a:solidFill>
            </a:endParaRPr>
          </a:p>
        </p:txBody>
      </p:sp>
      <p:sp>
        <p:nvSpPr>
          <p:cNvPr id="6" name="Slide Number Placeholder 5">
            <a:extLst>
              <a:ext uri="{FF2B5EF4-FFF2-40B4-BE49-F238E27FC236}">
                <a16:creationId xmlns:a16="http://schemas.microsoft.com/office/drawing/2014/main" id="{D7C2C2B2-065C-4BD8-B141-E55364BEFB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DE2CA-9571-41A9-BBBB-0E7A64921370}" type="slidenum">
              <a:rPr lang="en-PH" smtClean="0">
                <a:solidFill>
                  <a:prstClr val="black">
                    <a:tint val="75000"/>
                  </a:prstClr>
                </a:solidFill>
              </a:rPr>
              <a:pPr/>
              <a:t>‹#›</a:t>
            </a:fld>
            <a:endParaRPr lang="en-PH">
              <a:solidFill>
                <a:prstClr val="black">
                  <a:tint val="75000"/>
                </a:prstClr>
              </a:solidFill>
            </a:endParaRPr>
          </a:p>
        </p:txBody>
      </p:sp>
    </p:spTree>
    <p:extLst>
      <p:ext uri="{BB962C8B-B14F-4D97-AF65-F5344CB8AC3E}">
        <p14:creationId xmlns:p14="http://schemas.microsoft.com/office/powerpoint/2010/main" val="1099783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rgbClr val="FF66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32" y="0"/>
            <a:ext cx="12240799" cy="6876465"/>
          </a:xfrm>
          <a:prstGeom prst="rect">
            <a:avLst/>
          </a:prstGeom>
        </p:spPr>
      </p:pic>
      <p:sp>
        <p:nvSpPr>
          <p:cNvPr id="11" name="object 8"/>
          <p:cNvSpPr/>
          <p:nvPr/>
        </p:nvSpPr>
        <p:spPr>
          <a:xfrm>
            <a:off x="10748252" y="166162"/>
            <a:ext cx="611156" cy="559200"/>
          </a:xfrm>
          <a:custGeom>
            <a:avLst/>
            <a:gdLst/>
            <a:ahLst/>
            <a:cxnLst/>
            <a:rect l="l" t="t" r="r" b="b"/>
            <a:pathLst>
              <a:path w="556259" h="541020">
                <a:moveTo>
                  <a:pt x="0" y="541020"/>
                </a:moveTo>
                <a:lnTo>
                  <a:pt x="556259" y="541020"/>
                </a:lnTo>
                <a:lnTo>
                  <a:pt x="556259" y="0"/>
                </a:lnTo>
                <a:lnTo>
                  <a:pt x="0" y="0"/>
                </a:lnTo>
                <a:lnTo>
                  <a:pt x="0" y="541020"/>
                </a:lnTo>
                <a:close/>
              </a:path>
            </a:pathLst>
          </a:custGeom>
          <a:solidFill>
            <a:srgbClr val="A9341C"/>
          </a:solidFill>
        </p:spPr>
        <p:txBody>
          <a:bodyPr wrap="square" lIns="0" tIns="0" rIns="0" bIns="0" rtlCol="0"/>
          <a:lstStyle/>
          <a:p>
            <a:endParaRPr sz="1805"/>
          </a:p>
        </p:txBody>
      </p:sp>
      <p:sp>
        <p:nvSpPr>
          <p:cNvPr id="6" name="object 5"/>
          <p:cNvSpPr txBox="1"/>
          <p:nvPr/>
        </p:nvSpPr>
        <p:spPr>
          <a:xfrm>
            <a:off x="518674" y="2257755"/>
            <a:ext cx="6130015" cy="1600438"/>
          </a:xfrm>
          <a:prstGeom prst="rect">
            <a:avLst/>
          </a:prstGeom>
        </p:spPr>
        <p:txBody>
          <a:bodyPr vert="horz" wrap="square" lIns="0" tIns="0" rIns="0" bIns="0" rtlCol="0">
            <a:spAutoFit/>
          </a:bodyPr>
          <a:lstStyle/>
          <a:p>
            <a:pPr marL="12733"/>
            <a:r>
              <a:rPr lang="en-PH" sz="4000" b="1" dirty="0">
                <a:solidFill>
                  <a:schemeClr val="bg1">
                    <a:lumMod val="85000"/>
                  </a:schemeClr>
                </a:solidFill>
                <a:latin typeface="Century Gothic"/>
                <a:cs typeface="Century Gothic"/>
              </a:rPr>
              <a:t>Post Disaster Needs Assessment (PDNA)</a:t>
            </a:r>
            <a:endParaRPr lang="en-PH" sz="3200" dirty="0">
              <a:solidFill>
                <a:schemeClr val="bg1">
                  <a:lumMod val="85000"/>
                </a:schemeClr>
              </a:solidFill>
              <a:latin typeface="Century Gothic"/>
              <a:cs typeface="Century Gothic"/>
            </a:endParaRPr>
          </a:p>
          <a:p>
            <a:pPr marL="12733"/>
            <a:r>
              <a:rPr lang="en-PH" sz="2400" b="1" dirty="0">
                <a:solidFill>
                  <a:schemeClr val="bg1">
                    <a:lumMod val="85000"/>
                  </a:schemeClr>
                </a:solidFill>
                <a:latin typeface="Century Gothic"/>
                <a:cs typeface="Century Gothic"/>
              </a:rPr>
              <a:t>Re Typhoon </a:t>
            </a:r>
            <a:r>
              <a:rPr lang="en-PH" sz="2400" b="1" i="1" dirty="0">
                <a:solidFill>
                  <a:srgbClr val="FF0000"/>
                </a:solidFill>
                <a:latin typeface="Century Gothic"/>
                <a:cs typeface="Century Gothic"/>
              </a:rPr>
              <a:t>“Odette” </a:t>
            </a:r>
            <a:r>
              <a:rPr lang="en-PH" sz="2400" b="1" dirty="0">
                <a:solidFill>
                  <a:schemeClr val="bg1">
                    <a:lumMod val="85000"/>
                  </a:schemeClr>
                </a:solidFill>
                <a:latin typeface="Century Gothic"/>
                <a:cs typeface="Century Gothic"/>
              </a:rPr>
              <a:t>(RAI)</a:t>
            </a:r>
            <a:endParaRPr dirty="0">
              <a:solidFill>
                <a:schemeClr val="bg1">
                  <a:lumMod val="85000"/>
                </a:schemeClr>
              </a:solidFill>
              <a:latin typeface="Century Gothic"/>
              <a:cs typeface="Century Gothic"/>
            </a:endParaRPr>
          </a:p>
        </p:txBody>
      </p:sp>
      <p:sp>
        <p:nvSpPr>
          <p:cNvPr id="10" name="object 7"/>
          <p:cNvSpPr/>
          <p:nvPr/>
        </p:nvSpPr>
        <p:spPr>
          <a:xfrm>
            <a:off x="11135000" y="-3759"/>
            <a:ext cx="448818" cy="412140"/>
          </a:xfrm>
          <a:custGeom>
            <a:avLst/>
            <a:gdLst/>
            <a:ahLst/>
            <a:cxnLst/>
            <a:rect l="l" t="t" r="r" b="b"/>
            <a:pathLst>
              <a:path w="584200" h="326390">
                <a:moveTo>
                  <a:pt x="583692" y="326135"/>
                </a:moveTo>
                <a:lnTo>
                  <a:pt x="583692" y="0"/>
                </a:lnTo>
                <a:lnTo>
                  <a:pt x="0" y="0"/>
                </a:lnTo>
                <a:lnTo>
                  <a:pt x="0" y="326135"/>
                </a:lnTo>
                <a:lnTo>
                  <a:pt x="583692" y="326135"/>
                </a:lnTo>
                <a:close/>
              </a:path>
            </a:pathLst>
          </a:custGeom>
          <a:solidFill>
            <a:schemeClr val="bg1">
              <a:lumMod val="85000"/>
            </a:schemeClr>
          </a:solidFill>
        </p:spPr>
        <p:txBody>
          <a:bodyPr wrap="square" lIns="0" tIns="0" rIns="0" bIns="0" rtlCol="0"/>
          <a:lstStyle/>
          <a:p>
            <a:endParaRPr sz="1805">
              <a:solidFill>
                <a:schemeClr val="bg1">
                  <a:lumMod val="85000"/>
                </a:schemeClr>
              </a:solidFill>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120" y="1244968"/>
            <a:ext cx="816467" cy="816467"/>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5588" y="1204389"/>
            <a:ext cx="1442861" cy="961907"/>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94589" y="1648715"/>
            <a:ext cx="2526410" cy="2781890"/>
          </a:xfrm>
          <a:prstGeom prst="rect">
            <a:avLst/>
          </a:prstGeom>
        </p:spPr>
      </p:pic>
      <p:sp>
        <p:nvSpPr>
          <p:cNvPr id="17" name="object 5"/>
          <p:cNvSpPr txBox="1"/>
          <p:nvPr/>
        </p:nvSpPr>
        <p:spPr>
          <a:xfrm>
            <a:off x="569348" y="6037531"/>
            <a:ext cx="2229101" cy="277706"/>
          </a:xfrm>
          <a:prstGeom prst="rect">
            <a:avLst/>
          </a:prstGeom>
        </p:spPr>
        <p:txBody>
          <a:bodyPr vert="horz" wrap="square" lIns="0" tIns="0" rIns="0" bIns="0" rtlCol="0">
            <a:spAutoFit/>
          </a:bodyPr>
          <a:lstStyle/>
          <a:p>
            <a:pPr marL="12733"/>
            <a:r>
              <a:rPr lang="en-PH" sz="1805" dirty="0">
                <a:solidFill>
                  <a:schemeClr val="bg1">
                    <a:lumMod val="75000"/>
                  </a:schemeClr>
                </a:solidFill>
                <a:latin typeface="Century Gothic"/>
                <a:cs typeface="Century Gothic"/>
              </a:rPr>
              <a:t>16 February 2022</a:t>
            </a:r>
            <a:endParaRPr sz="1404" dirty="0">
              <a:solidFill>
                <a:schemeClr val="bg1">
                  <a:lumMod val="75000"/>
                </a:schemeClr>
              </a:solidFill>
              <a:latin typeface="Century Gothic"/>
              <a:cs typeface="Century Gothic"/>
            </a:endParaRPr>
          </a:p>
        </p:txBody>
      </p:sp>
      <p:sp>
        <p:nvSpPr>
          <p:cNvPr id="12" name="Rectangle 11"/>
          <p:cNvSpPr/>
          <p:nvPr/>
        </p:nvSpPr>
        <p:spPr>
          <a:xfrm>
            <a:off x="-44232" y="505993"/>
            <a:ext cx="12240799" cy="45836"/>
          </a:xfrm>
          <a:prstGeom prst="rect">
            <a:avLst/>
          </a:prstGeom>
          <a:solidFill>
            <a:srgbClr val="A93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805"/>
          </a:p>
        </p:txBody>
      </p:sp>
      <p:sp>
        <p:nvSpPr>
          <p:cNvPr id="19" name="Rectangle 18"/>
          <p:cNvSpPr/>
          <p:nvPr/>
        </p:nvSpPr>
        <p:spPr>
          <a:xfrm flipV="1">
            <a:off x="-44231" y="6510943"/>
            <a:ext cx="3587527" cy="4583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805"/>
          </a:p>
        </p:txBody>
      </p:sp>
    </p:spTree>
    <p:extLst>
      <p:ext uri="{BB962C8B-B14F-4D97-AF65-F5344CB8AC3E}">
        <p14:creationId xmlns:p14="http://schemas.microsoft.com/office/powerpoint/2010/main" val="1301598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5119" y="753704"/>
            <a:ext cx="10690410" cy="277368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rgbClr val="FF6600"/>
                </a:solidFill>
                <a:latin typeface="+mj-lt"/>
                <a:ea typeface="+mj-ea"/>
                <a:cs typeface="+mj-cs"/>
              </a:defRPr>
            </a:lvl1pPr>
          </a:lstStyle>
          <a:p>
            <a:r>
              <a:rPr lang="en-US" dirty="0"/>
              <a:t>INFRASTRUCTURE SECTOR</a:t>
            </a:r>
            <a:endParaRPr lang="en-PH" dirty="0"/>
          </a:p>
        </p:txBody>
      </p:sp>
    </p:spTree>
    <p:extLst>
      <p:ext uri="{BB962C8B-B14F-4D97-AF65-F5344CB8AC3E}">
        <p14:creationId xmlns:p14="http://schemas.microsoft.com/office/powerpoint/2010/main" val="2514381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2A4769-B47C-4AD7-896A-01B15F2366C4}"/>
              </a:ext>
            </a:extLst>
          </p:cNvPr>
          <p:cNvSpPr txBox="1"/>
          <p:nvPr/>
        </p:nvSpPr>
        <p:spPr>
          <a:xfrm>
            <a:off x="2507225" y="353961"/>
            <a:ext cx="6843251" cy="769441"/>
          </a:xfrm>
          <a:prstGeom prst="rect">
            <a:avLst/>
          </a:prstGeom>
          <a:noFill/>
        </p:spPr>
        <p:txBody>
          <a:bodyPr wrap="square" rtlCol="0">
            <a:spAutoFit/>
          </a:bodyPr>
          <a:lstStyle/>
          <a:p>
            <a:pPr algn="ctr"/>
            <a:r>
              <a:rPr lang="en-US" sz="4400" b="1" dirty="0">
                <a:solidFill>
                  <a:schemeClr val="bg1"/>
                </a:solidFill>
              </a:rPr>
              <a:t>INFRASTRUCTURE CLUSTER</a:t>
            </a:r>
          </a:p>
        </p:txBody>
      </p:sp>
      <p:sp>
        <p:nvSpPr>
          <p:cNvPr id="6" name="Text Placeholder 2">
            <a:extLst>
              <a:ext uri="{FF2B5EF4-FFF2-40B4-BE49-F238E27FC236}">
                <a16:creationId xmlns:a16="http://schemas.microsoft.com/office/drawing/2014/main" id="{2768C5E9-24B3-4D98-97A2-B9C9DF3C7A64}"/>
              </a:ext>
            </a:extLst>
          </p:cNvPr>
          <p:cNvSpPr>
            <a:spLocks noGrp="1"/>
          </p:cNvSpPr>
          <p:nvPr>
            <p:ph type="body" idx="1"/>
          </p:nvPr>
        </p:nvSpPr>
        <p:spPr>
          <a:xfrm>
            <a:off x="536882" y="1580792"/>
            <a:ext cx="10515600" cy="4112085"/>
          </a:xfrm>
        </p:spPr>
        <p:txBody>
          <a:bodyPr>
            <a:normAutofit/>
          </a:bodyPr>
          <a:lstStyle/>
          <a:p>
            <a:pPr marL="342900" indent="-3429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Overview</a:t>
            </a:r>
          </a:p>
          <a:p>
            <a:r>
              <a:rPr lang="en-US" dirty="0">
                <a:solidFill>
                  <a:srgbClr val="000000"/>
                </a:solidFill>
                <a:latin typeface="Arial" panose="020B0604020202020204" pitchFamily="34" charset="0"/>
              </a:rPr>
              <a:t>	</a:t>
            </a:r>
            <a:r>
              <a:rPr lang="en-US" sz="1200" dirty="0">
                <a:solidFill>
                  <a:srgbClr val="000000"/>
                </a:solidFill>
                <a:latin typeface="Arial" panose="020B0604020202020204" pitchFamily="34" charset="0"/>
                <a:cs typeface="Arial" panose="020B0604020202020204" pitchFamily="34" charset="0"/>
              </a:rPr>
              <a:t>The province of Palawan and Puerto Princesa City was severely devastated by Typhoon Odette. Transportation, communication, irrigation, power, and water supply system was greatly affected during the onslaught of the said typhoon.</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r>
              <a:rPr lang="en-US" sz="1200" dirty="0">
                <a:solidFill>
                  <a:srgbClr val="000000"/>
                </a:solidFill>
                <a:latin typeface="Arial" panose="020B0604020202020204" pitchFamily="34" charset="0"/>
                <a:cs typeface="Arial" panose="020B0604020202020204" pitchFamily="34" charset="0"/>
              </a:rPr>
              <a:t>There are road closures along our national roads and secondary road networks during the occurrence of the typhoon. This is due to bridge collapses, soil collapses, and debris flows along with these road networks. Ports, wharves, and fish landings were damaged and destroyed. Days of communication and power shutdown were also experienced. Damaged and destroyed irrigation and water supply system leaving citizens of Palawan and Puerto Princesa City days of a temporary water supply outage.</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r>
              <a:rPr lang="en-US" sz="1200" dirty="0">
                <a:solidFill>
                  <a:srgbClr val="000000"/>
                </a:solidFill>
                <a:latin typeface="Arial" panose="020B0604020202020204" pitchFamily="34" charset="0"/>
                <a:cs typeface="Arial" panose="020B0604020202020204" pitchFamily="34" charset="0"/>
              </a:rPr>
              <a:t>But with the combined effort of the Local Government Units of Palawan &amp; Puerto Princesa City, Palawan 1st &amp; Palawan 3rd DPWH District Engineering Offices, National Telecommunication Commission, National Irrigation Administration, City/Local Water District, and Local Electric Cooperative, government infrastructure was restored and fully functional immediately</a:t>
            </a:r>
            <a:endParaRPr lang="en-US" sz="1200" b="1"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Impact</a:t>
            </a:r>
          </a:p>
          <a:p>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Typhoon Odette that hit Palawan Province resulted in infrastructure damage cost accumulated to </a:t>
            </a:r>
            <a:r>
              <a:rPr 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Php 399,487,616.66</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 An amount </a:t>
            </a:r>
            <a:r>
              <a:rPr 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Php </a:t>
            </a:r>
            <a:r>
              <a:rPr lang="en-US" sz="1200" b="1" dirty="0">
                <a:solidFill>
                  <a:srgbClr val="000000"/>
                </a:solidFill>
                <a:latin typeface="Arial" panose="020B0604020202020204" pitchFamily="34" charset="0"/>
                <a:ea typeface="Times New Roman" panose="02020603050405020304" pitchFamily="18" charset="0"/>
                <a:cs typeface="Arial" panose="020B0604020202020204" pitchFamily="34" charset="0"/>
              </a:rPr>
              <a:t>99,669,511.46 </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was computed as losses due to temporary repairs and conducted clearing operations and losses in incomes. While the total estimated amount for rehabilitation adopting the build-back-better principle to reconstruct and restore the damaged structures and facilities sums up to </a:t>
            </a:r>
            <a:r>
              <a:rPr 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Php 1,160,104,101.96</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PH" sz="1200" dirty="0">
              <a:latin typeface="Arial" panose="020B0604020202020204" pitchFamily="34" charset="0"/>
              <a:ea typeface="Calibri" panose="020F0502020204030204" pitchFamily="34" charset="0"/>
              <a:cs typeface="Arial" panose="020B0604020202020204" pitchFamily="34" charset="0"/>
            </a:endParaRPr>
          </a:p>
          <a:p>
            <a:pPr marL="342900" indent="-342900">
              <a:buFont typeface="Arial" panose="020B0604020202020204" pitchFamily="34" charset="0"/>
              <a:buChar char="•"/>
            </a:pPr>
            <a:endParaRPr lang="en-US"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3900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2A4769-B47C-4AD7-896A-01B15F2366C4}"/>
              </a:ext>
            </a:extLst>
          </p:cNvPr>
          <p:cNvSpPr txBox="1"/>
          <p:nvPr/>
        </p:nvSpPr>
        <p:spPr>
          <a:xfrm>
            <a:off x="2319407" y="285583"/>
            <a:ext cx="7056655" cy="769441"/>
          </a:xfrm>
          <a:prstGeom prst="rect">
            <a:avLst/>
          </a:prstGeom>
          <a:noFill/>
        </p:spPr>
        <p:txBody>
          <a:bodyPr wrap="square" rtlCol="0">
            <a:spAutoFit/>
          </a:bodyPr>
          <a:lstStyle/>
          <a:p>
            <a:pPr algn="ctr"/>
            <a:r>
              <a:rPr lang="en-US" sz="4400" b="1" dirty="0">
                <a:solidFill>
                  <a:schemeClr val="bg1"/>
                </a:solidFill>
              </a:rPr>
              <a:t>INFRASTRUCTURE CLUSTER</a:t>
            </a:r>
          </a:p>
        </p:txBody>
      </p:sp>
      <p:graphicFrame>
        <p:nvGraphicFramePr>
          <p:cNvPr id="4" name="Table 3">
            <a:extLst>
              <a:ext uri="{FF2B5EF4-FFF2-40B4-BE49-F238E27FC236}">
                <a16:creationId xmlns:a16="http://schemas.microsoft.com/office/drawing/2014/main" id="{0D4889A7-18C1-4CF6-9E88-9A598B905493}"/>
              </a:ext>
            </a:extLst>
          </p:cNvPr>
          <p:cNvGraphicFramePr>
            <a:graphicFrameLocks noGrp="1"/>
          </p:cNvGraphicFramePr>
          <p:nvPr>
            <p:extLst>
              <p:ext uri="{D42A27DB-BD31-4B8C-83A1-F6EECF244321}">
                <p14:modId xmlns:p14="http://schemas.microsoft.com/office/powerpoint/2010/main" val="3261996437"/>
              </p:ext>
            </p:extLst>
          </p:nvPr>
        </p:nvGraphicFramePr>
        <p:xfrm>
          <a:off x="623454" y="1387193"/>
          <a:ext cx="10945091" cy="4625340"/>
        </p:xfrm>
        <a:graphic>
          <a:graphicData uri="http://schemas.openxmlformats.org/drawingml/2006/table">
            <a:tbl>
              <a:tblPr firstRow="1" bandRow="1">
                <a:tableStyleId>{5C22544A-7EE6-4342-B048-85BDC9FD1C3A}</a:tableStyleId>
              </a:tblPr>
              <a:tblGrid>
                <a:gridCol w="3322922">
                  <a:extLst>
                    <a:ext uri="{9D8B030D-6E8A-4147-A177-3AD203B41FA5}">
                      <a16:colId xmlns:a16="http://schemas.microsoft.com/office/drawing/2014/main" val="20001"/>
                    </a:ext>
                  </a:extLst>
                </a:gridCol>
                <a:gridCol w="2540723">
                  <a:extLst>
                    <a:ext uri="{9D8B030D-6E8A-4147-A177-3AD203B41FA5}">
                      <a16:colId xmlns:a16="http://schemas.microsoft.com/office/drawing/2014/main" val="20002"/>
                    </a:ext>
                  </a:extLst>
                </a:gridCol>
                <a:gridCol w="2540723">
                  <a:extLst>
                    <a:ext uri="{9D8B030D-6E8A-4147-A177-3AD203B41FA5}">
                      <a16:colId xmlns:a16="http://schemas.microsoft.com/office/drawing/2014/main" val="2532634775"/>
                    </a:ext>
                  </a:extLst>
                </a:gridCol>
                <a:gridCol w="2540723">
                  <a:extLst>
                    <a:ext uri="{9D8B030D-6E8A-4147-A177-3AD203B41FA5}">
                      <a16:colId xmlns:a16="http://schemas.microsoft.com/office/drawing/2014/main" val="4071868012"/>
                    </a:ext>
                  </a:extLst>
                </a:gridCol>
              </a:tblGrid>
              <a:tr h="413437">
                <a:tc>
                  <a:txBody>
                    <a:bodyPr/>
                    <a:lstStyle/>
                    <a:p>
                      <a:pPr algn="ctr"/>
                      <a:r>
                        <a:rPr lang="en-PH" sz="2800" dirty="0"/>
                        <a:t>Sector</a:t>
                      </a:r>
                    </a:p>
                  </a:txBody>
                  <a:tcPr/>
                </a:tc>
                <a:tc>
                  <a:txBody>
                    <a:bodyPr/>
                    <a:lstStyle/>
                    <a:p>
                      <a:pPr algn="ctr"/>
                      <a:r>
                        <a:rPr lang="en-US" sz="2800" dirty="0"/>
                        <a:t>Damages</a:t>
                      </a:r>
                      <a:endParaRPr lang="en-PH" sz="2800" dirty="0"/>
                    </a:p>
                  </a:txBody>
                  <a:tcPr/>
                </a:tc>
                <a:tc>
                  <a:txBody>
                    <a:bodyPr/>
                    <a:lstStyle/>
                    <a:p>
                      <a:pPr algn="ctr"/>
                      <a:r>
                        <a:rPr lang="en-PH" sz="2800" dirty="0"/>
                        <a:t>Losses</a:t>
                      </a:r>
                    </a:p>
                  </a:txBody>
                  <a:tcPr/>
                </a:tc>
                <a:tc>
                  <a:txBody>
                    <a:bodyPr/>
                    <a:lstStyle/>
                    <a:p>
                      <a:pPr algn="ctr"/>
                      <a:r>
                        <a:rPr lang="en-PH" sz="2800" dirty="0"/>
                        <a:t>Needs</a:t>
                      </a:r>
                    </a:p>
                  </a:txBody>
                  <a:tcPr/>
                </a:tc>
                <a:extLst>
                  <a:ext uri="{0D108BD9-81ED-4DB2-BD59-A6C34878D82A}">
                    <a16:rowId xmlns:a16="http://schemas.microsoft.com/office/drawing/2014/main" val="10000"/>
                  </a:ext>
                </a:extLst>
              </a:tr>
              <a:tr h="400741">
                <a:tc>
                  <a:txBody>
                    <a:bodyPr/>
                    <a:lstStyle/>
                    <a:p>
                      <a:pPr algn="l" rtl="0" fontAlgn="b"/>
                      <a:r>
                        <a:rPr lang="en-US" sz="2400" b="1" dirty="0">
                          <a:effectLst/>
                        </a:rPr>
                        <a:t>Transportation</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59548617"/>
                  </a:ext>
                </a:extLst>
              </a:tr>
              <a:tr h="400741">
                <a:tc>
                  <a:txBody>
                    <a:bodyPr/>
                    <a:lstStyle/>
                    <a:p>
                      <a:pPr marL="457200" indent="-457200" algn="l" rtl="0" fontAlgn="b">
                        <a:buFont typeface="Arial" panose="020B0604020202020204" pitchFamily="34" charset="0"/>
                        <a:buChar char="•"/>
                      </a:pPr>
                      <a:r>
                        <a:rPr lang="en-US" sz="2400" b="1" dirty="0">
                          <a:effectLst/>
                        </a:rPr>
                        <a:t>Roads</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81,098,625.00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6,792,503.08</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302,782,549.20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43624257"/>
                  </a:ext>
                </a:extLst>
              </a:tr>
              <a:tr h="400741">
                <a:tc>
                  <a:txBody>
                    <a:bodyPr/>
                    <a:lstStyle/>
                    <a:p>
                      <a:pPr marL="457200" indent="-457200" algn="l" rtl="0" fontAlgn="b">
                        <a:buFont typeface="Arial" panose="020B0604020202020204" pitchFamily="34" charset="0"/>
                        <a:buChar char="•"/>
                      </a:pPr>
                      <a:r>
                        <a:rPr lang="en-US" sz="2400" b="1" dirty="0">
                          <a:effectLst/>
                        </a:rPr>
                        <a:t>Bridges</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159,980,000.00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3,847,000.00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572,198,791.13</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05496460"/>
                  </a:ext>
                </a:extLst>
              </a:tr>
              <a:tr h="400741">
                <a:tc>
                  <a:txBody>
                    <a:bodyPr/>
                    <a:lstStyle/>
                    <a:p>
                      <a:pPr marL="457200" indent="-457200" algn="l" rtl="0" fontAlgn="b">
                        <a:buFont typeface="Arial" panose="020B0604020202020204" pitchFamily="34" charset="0"/>
                        <a:buChar char="•"/>
                      </a:pPr>
                      <a:r>
                        <a:rPr lang="en-US" sz="2400" b="1" dirty="0">
                          <a:effectLst/>
                        </a:rPr>
                        <a:t>Flood Control</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20,764,500.00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n-lt"/>
                          <a:ea typeface="+mn-ea"/>
                          <a:cs typeface="+mn-cs"/>
                        </a:rPr>
                        <a:t>25,500.00</a:t>
                      </a:r>
                      <a:endParaRPr kumimoji="0" lang="en-PH" sz="18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43,792,700.00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42484115"/>
                  </a:ext>
                </a:extLst>
              </a:tr>
              <a:tr h="400741">
                <a:tc>
                  <a:txBody>
                    <a:bodyPr/>
                    <a:lstStyle/>
                    <a:p>
                      <a:pPr marL="457200" indent="-457200" algn="l" rtl="0" fontAlgn="b">
                        <a:buFont typeface="Arial" panose="020B0604020202020204" pitchFamily="34" charset="0"/>
                        <a:buChar char="•"/>
                      </a:pPr>
                      <a:r>
                        <a:rPr lang="en-US" sz="2400" b="1" dirty="0">
                          <a:effectLst/>
                        </a:rPr>
                        <a:t>Irrigation Facilities</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28,225,682.76 </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120,000.00 </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35,161,738.79 </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76181062"/>
                  </a:ext>
                </a:extLst>
              </a:tr>
              <a:tr h="400741">
                <a:tc>
                  <a:txBody>
                    <a:bodyPr/>
                    <a:lstStyle/>
                    <a:p>
                      <a:pPr marL="457200" indent="-457200" algn="l" rtl="0" fontAlgn="b">
                        <a:buFont typeface="Arial" panose="020B0604020202020204" pitchFamily="34" charset="0"/>
                        <a:buChar char="•"/>
                      </a:pPr>
                      <a:r>
                        <a:rPr lang="en-US" sz="2400" b="1" dirty="0">
                          <a:effectLst/>
                        </a:rPr>
                        <a:t>Ports (Airports/ Seaport)</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16,755,175.00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170,000.00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38,852,062.05</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06057156"/>
                  </a:ext>
                </a:extLst>
              </a:tr>
              <a:tr h="400741">
                <a:tc>
                  <a:txBody>
                    <a:bodyPr/>
                    <a:lstStyle/>
                    <a:p>
                      <a:pPr algn="l" rtl="0" fontAlgn="b"/>
                      <a:r>
                        <a:rPr lang="en-US" sz="2400" b="1" dirty="0">
                          <a:effectLst/>
                        </a:rPr>
                        <a:t>Power</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57,266,405.90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39,764,228.35</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115,642,994.87</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90566046"/>
                  </a:ext>
                </a:extLst>
              </a:tr>
              <a:tr h="400741">
                <a:tc>
                  <a:txBody>
                    <a:bodyPr/>
                    <a:lstStyle/>
                    <a:p>
                      <a:pPr algn="l" rtl="0" fontAlgn="b"/>
                      <a:r>
                        <a:rPr lang="en-US" sz="2400" b="1" dirty="0">
                          <a:effectLst/>
                        </a:rPr>
                        <a:t>Water</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dk1"/>
                          </a:solidFill>
                          <a:effectLst/>
                          <a:uLnTx/>
                          <a:uFillTx/>
                          <a:latin typeface="+mn-lt"/>
                          <a:ea typeface="+mn-ea"/>
                          <a:cs typeface="+mn-cs"/>
                        </a:rPr>
                        <a:t>35,397,228.00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48,955,280.03</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dk1"/>
                          </a:solidFill>
                          <a:effectLst/>
                          <a:uLnTx/>
                          <a:uFillTx/>
                          <a:latin typeface="+mn-lt"/>
                          <a:ea typeface="+mn-ea"/>
                          <a:cs typeface="+mn-cs"/>
                        </a:rPr>
                        <a:t>51,673,265.92</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49389151"/>
                  </a:ext>
                </a:extLst>
              </a:tr>
              <a:tr h="400741">
                <a:tc>
                  <a:txBody>
                    <a:bodyPr/>
                    <a:lstStyle/>
                    <a:p>
                      <a:pPr algn="l" rtl="0" fontAlgn="b"/>
                      <a:r>
                        <a:rPr lang="en-US" sz="2400" b="1" dirty="0">
                          <a:effectLst/>
                        </a:rPr>
                        <a:t>Telecommunications</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24959196"/>
                  </a:ext>
                </a:extLst>
              </a:tr>
            </a:tbl>
          </a:graphicData>
        </a:graphic>
      </p:graphicFrame>
    </p:spTree>
    <p:extLst>
      <p:ext uri="{BB962C8B-B14F-4D97-AF65-F5344CB8AC3E}">
        <p14:creationId xmlns:p14="http://schemas.microsoft.com/office/powerpoint/2010/main" val="4267684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2A4769-B47C-4AD7-896A-01B15F2366C4}"/>
              </a:ext>
            </a:extLst>
          </p:cNvPr>
          <p:cNvSpPr txBox="1"/>
          <p:nvPr/>
        </p:nvSpPr>
        <p:spPr>
          <a:xfrm>
            <a:off x="2319407" y="285583"/>
            <a:ext cx="7056655" cy="769441"/>
          </a:xfrm>
          <a:prstGeom prst="rect">
            <a:avLst/>
          </a:prstGeom>
          <a:noFill/>
        </p:spPr>
        <p:txBody>
          <a:bodyPr wrap="square" rtlCol="0">
            <a:spAutoFit/>
          </a:bodyPr>
          <a:lstStyle/>
          <a:p>
            <a:pPr algn="ctr"/>
            <a:r>
              <a:rPr lang="en-US" sz="4400" b="1" dirty="0">
                <a:solidFill>
                  <a:schemeClr val="bg1"/>
                </a:solidFill>
              </a:rPr>
              <a:t>INFRASTRUCTURE CLUSTER</a:t>
            </a:r>
          </a:p>
        </p:txBody>
      </p:sp>
      <p:pic>
        <p:nvPicPr>
          <p:cNvPr id="7" name="Picture 6"/>
          <p:cNvPicPr>
            <a:picLocks noChangeAspect="1"/>
          </p:cNvPicPr>
          <p:nvPr/>
        </p:nvPicPr>
        <p:blipFill rotWithShape="1">
          <a:blip r:embed="rId2"/>
          <a:srcRect l="8078" t="28685" r="7693" b="30084"/>
          <a:stretch/>
        </p:blipFill>
        <p:spPr>
          <a:xfrm>
            <a:off x="641445" y="1978926"/>
            <a:ext cx="10959152" cy="3016155"/>
          </a:xfrm>
          <a:prstGeom prst="rect">
            <a:avLst/>
          </a:prstGeom>
        </p:spPr>
      </p:pic>
    </p:spTree>
    <p:extLst>
      <p:ext uri="{BB962C8B-B14F-4D97-AF65-F5344CB8AC3E}">
        <p14:creationId xmlns:p14="http://schemas.microsoft.com/office/powerpoint/2010/main" val="12265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2A4769-B47C-4AD7-896A-01B15F2366C4}"/>
              </a:ext>
            </a:extLst>
          </p:cNvPr>
          <p:cNvSpPr txBox="1"/>
          <p:nvPr/>
        </p:nvSpPr>
        <p:spPr>
          <a:xfrm>
            <a:off x="2319407" y="285583"/>
            <a:ext cx="7056655" cy="769441"/>
          </a:xfrm>
          <a:prstGeom prst="rect">
            <a:avLst/>
          </a:prstGeom>
          <a:noFill/>
        </p:spPr>
        <p:txBody>
          <a:bodyPr wrap="square" rtlCol="0">
            <a:spAutoFit/>
          </a:bodyPr>
          <a:lstStyle/>
          <a:p>
            <a:pPr algn="ctr"/>
            <a:r>
              <a:rPr lang="en-US" sz="4400" b="1" dirty="0">
                <a:solidFill>
                  <a:schemeClr val="bg1"/>
                </a:solidFill>
              </a:rPr>
              <a:t>INFRASTRUCTURE CLUSTER</a:t>
            </a:r>
          </a:p>
        </p:txBody>
      </p:sp>
      <p:pic>
        <p:nvPicPr>
          <p:cNvPr id="2" name="Picture 1"/>
          <p:cNvPicPr>
            <a:picLocks noChangeAspect="1"/>
          </p:cNvPicPr>
          <p:nvPr/>
        </p:nvPicPr>
        <p:blipFill rotWithShape="1">
          <a:blip r:embed="rId2"/>
          <a:srcRect l="10595" t="19729" r="6225" b="38853"/>
          <a:stretch/>
        </p:blipFill>
        <p:spPr>
          <a:xfrm>
            <a:off x="818866" y="2101754"/>
            <a:ext cx="10822675" cy="3029803"/>
          </a:xfrm>
          <a:prstGeom prst="rect">
            <a:avLst/>
          </a:prstGeom>
        </p:spPr>
      </p:pic>
    </p:spTree>
    <p:extLst>
      <p:ext uri="{BB962C8B-B14F-4D97-AF65-F5344CB8AC3E}">
        <p14:creationId xmlns:p14="http://schemas.microsoft.com/office/powerpoint/2010/main" val="1208576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2A4769-B47C-4AD7-896A-01B15F2366C4}"/>
              </a:ext>
            </a:extLst>
          </p:cNvPr>
          <p:cNvSpPr txBox="1"/>
          <p:nvPr/>
        </p:nvSpPr>
        <p:spPr>
          <a:xfrm>
            <a:off x="2319407" y="285583"/>
            <a:ext cx="7056655" cy="769441"/>
          </a:xfrm>
          <a:prstGeom prst="rect">
            <a:avLst/>
          </a:prstGeom>
          <a:noFill/>
        </p:spPr>
        <p:txBody>
          <a:bodyPr wrap="square" rtlCol="0">
            <a:spAutoFit/>
          </a:bodyPr>
          <a:lstStyle/>
          <a:p>
            <a:pPr algn="ctr"/>
            <a:r>
              <a:rPr lang="en-US" sz="4400" b="1" dirty="0">
                <a:solidFill>
                  <a:schemeClr val="bg1"/>
                </a:solidFill>
              </a:rPr>
              <a:t>INFRASTRUCTURE CLUSTER</a:t>
            </a:r>
          </a:p>
        </p:txBody>
      </p:sp>
      <p:pic>
        <p:nvPicPr>
          <p:cNvPr id="6" name="Picture 5"/>
          <p:cNvPicPr>
            <a:picLocks noChangeAspect="1"/>
          </p:cNvPicPr>
          <p:nvPr/>
        </p:nvPicPr>
        <p:blipFill rotWithShape="1">
          <a:blip r:embed="rId2"/>
          <a:srcRect l="6259" t="32603" r="6148" b="34375"/>
          <a:stretch/>
        </p:blipFill>
        <p:spPr>
          <a:xfrm>
            <a:off x="736980" y="2456597"/>
            <a:ext cx="11081982" cy="2415654"/>
          </a:xfrm>
          <a:prstGeom prst="rect">
            <a:avLst/>
          </a:prstGeom>
        </p:spPr>
      </p:pic>
    </p:spTree>
    <p:extLst>
      <p:ext uri="{BB962C8B-B14F-4D97-AF65-F5344CB8AC3E}">
        <p14:creationId xmlns:p14="http://schemas.microsoft.com/office/powerpoint/2010/main" val="1732188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2A4769-B47C-4AD7-896A-01B15F2366C4}"/>
              </a:ext>
            </a:extLst>
          </p:cNvPr>
          <p:cNvSpPr txBox="1"/>
          <p:nvPr/>
        </p:nvSpPr>
        <p:spPr>
          <a:xfrm>
            <a:off x="2319407" y="285583"/>
            <a:ext cx="7056655" cy="769441"/>
          </a:xfrm>
          <a:prstGeom prst="rect">
            <a:avLst/>
          </a:prstGeom>
          <a:noFill/>
        </p:spPr>
        <p:txBody>
          <a:bodyPr wrap="square" rtlCol="0">
            <a:spAutoFit/>
          </a:bodyPr>
          <a:lstStyle/>
          <a:p>
            <a:pPr algn="ctr"/>
            <a:r>
              <a:rPr lang="en-US" sz="4400" b="1" dirty="0">
                <a:solidFill>
                  <a:schemeClr val="bg1"/>
                </a:solidFill>
              </a:rPr>
              <a:t>INFRASTRUCTURE CLUSTER</a:t>
            </a:r>
          </a:p>
        </p:txBody>
      </p:sp>
      <p:pic>
        <p:nvPicPr>
          <p:cNvPr id="3" name="Picture 2"/>
          <p:cNvPicPr>
            <a:picLocks noChangeAspect="1"/>
          </p:cNvPicPr>
          <p:nvPr/>
        </p:nvPicPr>
        <p:blipFill rotWithShape="1">
          <a:blip r:embed="rId2"/>
          <a:srcRect l="20036" t="13573" r="19546" b="9935"/>
          <a:stretch/>
        </p:blipFill>
        <p:spPr>
          <a:xfrm>
            <a:off x="1917178" y="1364777"/>
            <a:ext cx="7861111" cy="4981432"/>
          </a:xfrm>
          <a:prstGeom prst="rect">
            <a:avLst/>
          </a:prstGeom>
        </p:spPr>
      </p:pic>
    </p:spTree>
    <p:extLst>
      <p:ext uri="{BB962C8B-B14F-4D97-AF65-F5344CB8AC3E}">
        <p14:creationId xmlns:p14="http://schemas.microsoft.com/office/powerpoint/2010/main" val="969493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2A4769-B47C-4AD7-896A-01B15F2366C4}"/>
              </a:ext>
            </a:extLst>
          </p:cNvPr>
          <p:cNvSpPr txBox="1"/>
          <p:nvPr/>
        </p:nvSpPr>
        <p:spPr>
          <a:xfrm>
            <a:off x="2319407" y="285583"/>
            <a:ext cx="7056655" cy="769441"/>
          </a:xfrm>
          <a:prstGeom prst="rect">
            <a:avLst/>
          </a:prstGeom>
          <a:noFill/>
        </p:spPr>
        <p:txBody>
          <a:bodyPr wrap="square" rtlCol="0">
            <a:spAutoFit/>
          </a:bodyPr>
          <a:lstStyle/>
          <a:p>
            <a:pPr algn="ctr"/>
            <a:r>
              <a:rPr lang="en-US" sz="4400" b="1" dirty="0">
                <a:solidFill>
                  <a:schemeClr val="bg1"/>
                </a:solidFill>
              </a:rPr>
              <a:t>INFRASTRUCTURE CLUSTER</a:t>
            </a:r>
          </a:p>
        </p:txBody>
      </p:sp>
      <p:pic>
        <p:nvPicPr>
          <p:cNvPr id="2" name="Picture 1"/>
          <p:cNvPicPr>
            <a:picLocks noChangeAspect="1"/>
          </p:cNvPicPr>
          <p:nvPr/>
        </p:nvPicPr>
        <p:blipFill rotWithShape="1">
          <a:blip r:embed="rId2"/>
          <a:srcRect l="6295" t="38521" r="6330" b="28954"/>
          <a:stretch/>
        </p:blipFill>
        <p:spPr>
          <a:xfrm>
            <a:off x="395786" y="2088107"/>
            <a:ext cx="11368585" cy="2361063"/>
          </a:xfrm>
          <a:prstGeom prst="rect">
            <a:avLst/>
          </a:prstGeom>
        </p:spPr>
      </p:pic>
    </p:spTree>
    <p:extLst>
      <p:ext uri="{BB962C8B-B14F-4D97-AF65-F5344CB8AC3E}">
        <p14:creationId xmlns:p14="http://schemas.microsoft.com/office/powerpoint/2010/main" val="2529918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2A4769-B47C-4AD7-896A-01B15F2366C4}"/>
              </a:ext>
            </a:extLst>
          </p:cNvPr>
          <p:cNvSpPr txBox="1"/>
          <p:nvPr/>
        </p:nvSpPr>
        <p:spPr>
          <a:xfrm>
            <a:off x="2319407" y="285583"/>
            <a:ext cx="7056655" cy="769441"/>
          </a:xfrm>
          <a:prstGeom prst="rect">
            <a:avLst/>
          </a:prstGeom>
          <a:noFill/>
        </p:spPr>
        <p:txBody>
          <a:bodyPr wrap="square" rtlCol="0">
            <a:spAutoFit/>
          </a:bodyPr>
          <a:lstStyle/>
          <a:p>
            <a:pPr algn="ctr"/>
            <a:r>
              <a:rPr lang="en-US" sz="4400" b="1" dirty="0">
                <a:solidFill>
                  <a:schemeClr val="bg1"/>
                </a:solidFill>
              </a:rPr>
              <a:t>INFRASTRUCTURE CLUSTER</a:t>
            </a:r>
          </a:p>
        </p:txBody>
      </p:sp>
      <p:pic>
        <p:nvPicPr>
          <p:cNvPr id="3" name="Picture 2"/>
          <p:cNvPicPr>
            <a:picLocks noChangeAspect="1"/>
          </p:cNvPicPr>
          <p:nvPr/>
        </p:nvPicPr>
        <p:blipFill rotWithShape="1">
          <a:blip r:embed="rId2"/>
          <a:srcRect l="6085" t="37453" r="10315" b="31623"/>
          <a:stretch/>
        </p:blipFill>
        <p:spPr>
          <a:xfrm>
            <a:off x="655092" y="2282588"/>
            <a:ext cx="10877266" cy="2262116"/>
          </a:xfrm>
          <a:prstGeom prst="rect">
            <a:avLst/>
          </a:prstGeom>
        </p:spPr>
      </p:pic>
    </p:spTree>
    <p:extLst>
      <p:ext uri="{BB962C8B-B14F-4D97-AF65-F5344CB8AC3E}">
        <p14:creationId xmlns:p14="http://schemas.microsoft.com/office/powerpoint/2010/main" val="2615213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2A4769-B47C-4AD7-896A-01B15F2366C4}"/>
              </a:ext>
            </a:extLst>
          </p:cNvPr>
          <p:cNvSpPr txBox="1"/>
          <p:nvPr/>
        </p:nvSpPr>
        <p:spPr>
          <a:xfrm>
            <a:off x="2319407" y="285583"/>
            <a:ext cx="7056655" cy="769441"/>
          </a:xfrm>
          <a:prstGeom prst="rect">
            <a:avLst/>
          </a:prstGeom>
          <a:noFill/>
        </p:spPr>
        <p:txBody>
          <a:bodyPr wrap="square" rtlCol="0">
            <a:spAutoFit/>
          </a:bodyPr>
          <a:lstStyle/>
          <a:p>
            <a:pPr algn="ctr"/>
            <a:r>
              <a:rPr lang="en-US" sz="4400" b="1" dirty="0">
                <a:solidFill>
                  <a:schemeClr val="bg1"/>
                </a:solidFill>
              </a:rPr>
              <a:t>INFRASTRUCTURE CLUSTER</a:t>
            </a:r>
          </a:p>
        </p:txBody>
      </p:sp>
      <p:pic>
        <p:nvPicPr>
          <p:cNvPr id="2" name="Picture 1"/>
          <p:cNvPicPr>
            <a:picLocks noChangeAspect="1"/>
          </p:cNvPicPr>
          <p:nvPr/>
        </p:nvPicPr>
        <p:blipFill rotWithShape="1">
          <a:blip r:embed="rId2"/>
          <a:srcRect l="17636" t="26446" r="17252" b="16091"/>
          <a:stretch/>
        </p:blipFill>
        <p:spPr>
          <a:xfrm>
            <a:off x="1856095" y="1705970"/>
            <a:ext cx="8516203" cy="4203510"/>
          </a:xfrm>
          <a:prstGeom prst="rect">
            <a:avLst/>
          </a:prstGeom>
        </p:spPr>
      </p:pic>
    </p:spTree>
    <p:extLst>
      <p:ext uri="{BB962C8B-B14F-4D97-AF65-F5344CB8AC3E}">
        <p14:creationId xmlns:p14="http://schemas.microsoft.com/office/powerpoint/2010/main" val="261038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2A4769-B47C-4AD7-896A-01B15F2366C4}"/>
              </a:ext>
            </a:extLst>
          </p:cNvPr>
          <p:cNvSpPr txBox="1"/>
          <p:nvPr/>
        </p:nvSpPr>
        <p:spPr>
          <a:xfrm>
            <a:off x="207819" y="0"/>
            <a:ext cx="11776362" cy="769441"/>
          </a:xfrm>
          <a:prstGeom prst="rect">
            <a:avLst/>
          </a:prstGeom>
          <a:noFill/>
        </p:spPr>
        <p:txBody>
          <a:bodyPr wrap="square" rtlCol="0">
            <a:spAutoFit/>
          </a:bodyPr>
          <a:lstStyle/>
          <a:p>
            <a:pPr algn="ctr"/>
            <a:r>
              <a:rPr lang="en-US" sz="4400" b="1" dirty="0">
                <a:solidFill>
                  <a:schemeClr val="bg1"/>
                </a:solidFill>
              </a:rPr>
              <a:t>Total Investment Requirement by Source of Fund</a:t>
            </a:r>
          </a:p>
        </p:txBody>
      </p:sp>
      <p:graphicFrame>
        <p:nvGraphicFramePr>
          <p:cNvPr id="4" name="Table 3">
            <a:extLst>
              <a:ext uri="{FF2B5EF4-FFF2-40B4-BE49-F238E27FC236}">
                <a16:creationId xmlns:a16="http://schemas.microsoft.com/office/drawing/2014/main" id="{665D5B61-5289-44CE-B6B4-6B2BF606B601}"/>
              </a:ext>
            </a:extLst>
          </p:cNvPr>
          <p:cNvGraphicFramePr>
            <a:graphicFrameLocks noGrp="1"/>
          </p:cNvGraphicFramePr>
          <p:nvPr>
            <p:extLst>
              <p:ext uri="{D42A27DB-BD31-4B8C-83A1-F6EECF244321}">
                <p14:modId xmlns:p14="http://schemas.microsoft.com/office/powerpoint/2010/main" val="934293426"/>
              </p:ext>
            </p:extLst>
          </p:nvPr>
        </p:nvGraphicFramePr>
        <p:xfrm>
          <a:off x="498763" y="1553447"/>
          <a:ext cx="11088186" cy="4637108"/>
        </p:xfrm>
        <a:graphic>
          <a:graphicData uri="http://schemas.openxmlformats.org/drawingml/2006/table">
            <a:tbl>
              <a:tblPr firstRow="1" bandRow="1">
                <a:tableStyleId>{5C22544A-7EE6-4342-B048-85BDC9FD1C3A}</a:tableStyleId>
              </a:tblPr>
              <a:tblGrid>
                <a:gridCol w="2696885">
                  <a:extLst>
                    <a:ext uri="{9D8B030D-6E8A-4147-A177-3AD203B41FA5}">
                      <a16:colId xmlns:a16="http://schemas.microsoft.com/office/drawing/2014/main" val="20001"/>
                    </a:ext>
                  </a:extLst>
                </a:gridCol>
                <a:gridCol w="2062052">
                  <a:extLst>
                    <a:ext uri="{9D8B030D-6E8A-4147-A177-3AD203B41FA5}">
                      <a16:colId xmlns:a16="http://schemas.microsoft.com/office/drawing/2014/main" val="20002"/>
                    </a:ext>
                  </a:extLst>
                </a:gridCol>
                <a:gridCol w="2062052">
                  <a:extLst>
                    <a:ext uri="{9D8B030D-6E8A-4147-A177-3AD203B41FA5}">
                      <a16:colId xmlns:a16="http://schemas.microsoft.com/office/drawing/2014/main" val="2532634775"/>
                    </a:ext>
                  </a:extLst>
                </a:gridCol>
                <a:gridCol w="2062052">
                  <a:extLst>
                    <a:ext uri="{9D8B030D-6E8A-4147-A177-3AD203B41FA5}">
                      <a16:colId xmlns:a16="http://schemas.microsoft.com/office/drawing/2014/main" val="4071868012"/>
                    </a:ext>
                  </a:extLst>
                </a:gridCol>
                <a:gridCol w="2205145">
                  <a:extLst>
                    <a:ext uri="{9D8B030D-6E8A-4147-A177-3AD203B41FA5}">
                      <a16:colId xmlns:a16="http://schemas.microsoft.com/office/drawing/2014/main" val="2913167276"/>
                    </a:ext>
                  </a:extLst>
                </a:gridCol>
              </a:tblGrid>
              <a:tr h="413437">
                <a:tc rowSpan="2">
                  <a:txBody>
                    <a:bodyPr/>
                    <a:lstStyle/>
                    <a:p>
                      <a:pPr algn="ctr"/>
                      <a:r>
                        <a:rPr lang="en-PH" sz="2800" dirty="0"/>
                        <a:t>Source of Fund</a:t>
                      </a:r>
                    </a:p>
                  </a:txBody>
                  <a:tcPr/>
                </a:tc>
                <a:tc rowSpan="2">
                  <a:txBody>
                    <a:bodyPr/>
                    <a:lstStyle/>
                    <a:p>
                      <a:pPr algn="ctr"/>
                      <a:r>
                        <a:rPr lang="en-US" sz="2800" dirty="0"/>
                        <a:t>Number of Projects</a:t>
                      </a:r>
                      <a:endParaRPr lang="en-PH" sz="2800" dirty="0"/>
                    </a:p>
                  </a:txBody>
                  <a:tcPr/>
                </a:tc>
                <a:tc gridSpan="3">
                  <a:txBody>
                    <a:bodyPr/>
                    <a:lstStyle/>
                    <a:p>
                      <a:pPr algn="ctr"/>
                      <a:r>
                        <a:rPr lang="en-PH" sz="2800" dirty="0"/>
                        <a:t>Investment Requirement (in PHP)</a:t>
                      </a:r>
                    </a:p>
                  </a:txBody>
                  <a:tcPr/>
                </a:tc>
                <a:tc hMerge="1">
                  <a:txBody>
                    <a:bodyPr/>
                    <a:lstStyle/>
                    <a:p>
                      <a:pPr algn="ctr"/>
                      <a:r>
                        <a:rPr lang="en-PH" sz="2800" dirty="0"/>
                        <a:t>Needs</a:t>
                      </a:r>
                    </a:p>
                  </a:txBody>
                  <a:tcPr/>
                </a:tc>
                <a:tc hMerge="1">
                  <a:txBody>
                    <a:bodyPr/>
                    <a:lstStyle/>
                    <a:p>
                      <a:pPr algn="ctr"/>
                      <a:endParaRPr lang="en-PH" sz="2800" dirty="0"/>
                    </a:p>
                  </a:txBody>
                  <a:tcPr/>
                </a:tc>
                <a:extLst>
                  <a:ext uri="{0D108BD9-81ED-4DB2-BD59-A6C34878D82A}">
                    <a16:rowId xmlns:a16="http://schemas.microsoft.com/office/drawing/2014/main" val="10000"/>
                  </a:ext>
                </a:extLst>
              </a:tr>
              <a:tr h="476588">
                <a:tc vMerge="1">
                  <a:txBody>
                    <a:bodyPr/>
                    <a:lstStyle/>
                    <a:p>
                      <a:pPr algn="l" rtl="0" fontAlgn="b"/>
                      <a:r>
                        <a:rPr lang="en-US" sz="2400" b="1" dirty="0">
                          <a:effectLst/>
                        </a:rPr>
                        <a:t>Governance &amp; DRRM</a:t>
                      </a:r>
                    </a:p>
                  </a:txBody>
                  <a:tcPr marL="28575" marR="28575" marT="19050" marB="19050" anchor="b"/>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schemeClr val="bg1"/>
                          </a:solidFill>
                          <a:effectLst/>
                          <a:uLnTx/>
                          <a:uFillTx/>
                          <a:latin typeface="+mn-lt"/>
                          <a:ea typeface="+mn-ea"/>
                          <a:cs typeface="+mn-cs"/>
                        </a:rPr>
                        <a:t>Short-Term</a:t>
                      </a: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schemeClr val="bg1"/>
                          </a:solidFill>
                          <a:effectLst/>
                          <a:uLnTx/>
                          <a:uFillTx/>
                          <a:latin typeface="+mn-lt"/>
                          <a:ea typeface="+mn-ea"/>
                          <a:cs typeface="+mn-cs"/>
                        </a:rPr>
                        <a:t>Medium-Term</a:t>
                      </a: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schemeClr val="bg1"/>
                          </a:solidFill>
                          <a:effectLst/>
                          <a:uLnTx/>
                          <a:uFillTx/>
                          <a:latin typeface="+mn-lt"/>
                          <a:ea typeface="+mn-ea"/>
                          <a:cs typeface="+mn-cs"/>
                        </a:rPr>
                        <a:t>Total</a:t>
                      </a:r>
                    </a:p>
                  </a:txBody>
                  <a:tcPr>
                    <a:solidFill>
                      <a:schemeClr val="accent1"/>
                    </a:solidFill>
                  </a:tcPr>
                </a:tc>
                <a:extLst>
                  <a:ext uri="{0D108BD9-81ED-4DB2-BD59-A6C34878D82A}">
                    <a16:rowId xmlns:a16="http://schemas.microsoft.com/office/drawing/2014/main" val="659548617"/>
                  </a:ext>
                </a:extLst>
              </a:tr>
              <a:tr h="400741">
                <a:tc>
                  <a:txBody>
                    <a:bodyPr/>
                    <a:lstStyle/>
                    <a:p>
                      <a:pPr algn="l" rtl="0" fontAlgn="b"/>
                      <a:r>
                        <a:rPr lang="en-US" sz="2400" b="1" dirty="0">
                          <a:effectLst/>
                        </a:rPr>
                        <a:t>NDRRM Fund</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85</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41,580,333.29</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281,205,715.33</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322,287,048.62</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90566046"/>
                  </a:ext>
                </a:extLst>
              </a:tr>
              <a:tr h="400741">
                <a:tc>
                  <a:txBody>
                    <a:bodyPr/>
                    <a:lstStyle/>
                    <a:p>
                      <a:pPr algn="l" rtl="0" fontAlgn="b"/>
                      <a:r>
                        <a:rPr lang="en-US" sz="2400" b="1" dirty="0">
                          <a:effectLst/>
                        </a:rPr>
                        <a:t>Regular Agency Budget</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66</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701,170,387.05</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115,642,994.87</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816,813,381.92</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96597039"/>
                  </a:ext>
                </a:extLst>
              </a:tr>
              <a:tr h="400741">
                <a:tc>
                  <a:txBody>
                    <a:bodyPr/>
                    <a:lstStyle/>
                    <a:p>
                      <a:pPr algn="l" rtl="0" fontAlgn="b"/>
                      <a:r>
                        <a:rPr lang="en-US" sz="2400" b="1" dirty="0">
                          <a:effectLst/>
                        </a:rPr>
                        <a:t>LGU</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4</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956,919.60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956,919.60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3439985"/>
                  </a:ext>
                </a:extLst>
              </a:tr>
              <a:tr h="400741">
                <a:tc>
                  <a:txBody>
                    <a:bodyPr/>
                    <a:lstStyle/>
                    <a:p>
                      <a:pPr algn="l" rtl="0" fontAlgn="b"/>
                      <a:r>
                        <a:rPr lang="en-US" sz="2400" b="1" dirty="0">
                          <a:effectLst/>
                        </a:rPr>
                        <a:t>Non-Government (i.e. Private Sector/ Development Partners)</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6</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19,547,751.82</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19,547,751.82</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55143852"/>
                  </a:ext>
                </a:extLst>
              </a:tr>
              <a:tr h="400741">
                <a:tc>
                  <a:txBody>
                    <a:bodyPr/>
                    <a:lstStyle/>
                    <a:p>
                      <a:pPr algn="l" rtl="0" fontAlgn="b"/>
                      <a:r>
                        <a:rPr lang="en-US" sz="2400" b="1" dirty="0">
                          <a:effectLst/>
                        </a:rPr>
                        <a:t>Total</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161</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763,255,391.76</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396,848,710.20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1,160,104,101.96</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07516886"/>
                  </a:ext>
                </a:extLst>
              </a:tr>
            </a:tbl>
          </a:graphicData>
        </a:graphic>
      </p:graphicFrame>
      <p:sp>
        <p:nvSpPr>
          <p:cNvPr id="5" name="TextBox 4">
            <a:extLst>
              <a:ext uri="{FF2B5EF4-FFF2-40B4-BE49-F238E27FC236}">
                <a16:creationId xmlns:a16="http://schemas.microsoft.com/office/drawing/2014/main" id="{1E3396BA-475F-4A97-8442-7FF775C06133}"/>
              </a:ext>
            </a:extLst>
          </p:cNvPr>
          <p:cNvSpPr txBox="1"/>
          <p:nvPr/>
        </p:nvSpPr>
        <p:spPr>
          <a:xfrm>
            <a:off x="2418734" y="637949"/>
            <a:ext cx="6843251" cy="769441"/>
          </a:xfrm>
          <a:prstGeom prst="rect">
            <a:avLst/>
          </a:prstGeom>
          <a:noFill/>
        </p:spPr>
        <p:txBody>
          <a:bodyPr wrap="square" rtlCol="0">
            <a:spAutoFit/>
          </a:bodyPr>
          <a:lstStyle/>
          <a:p>
            <a:pPr algn="ctr"/>
            <a:r>
              <a:rPr lang="en-US" sz="4400" b="1" dirty="0">
                <a:solidFill>
                  <a:schemeClr val="bg1"/>
                </a:solidFill>
              </a:rPr>
              <a:t>INFRASTRUCTURE CLUSTER</a:t>
            </a:r>
          </a:p>
        </p:txBody>
      </p:sp>
    </p:spTree>
    <p:extLst>
      <p:ext uri="{BB962C8B-B14F-4D97-AF65-F5344CB8AC3E}">
        <p14:creationId xmlns:p14="http://schemas.microsoft.com/office/powerpoint/2010/main" val="1079982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2A4769-B47C-4AD7-896A-01B15F2366C4}"/>
              </a:ext>
            </a:extLst>
          </p:cNvPr>
          <p:cNvSpPr txBox="1"/>
          <p:nvPr/>
        </p:nvSpPr>
        <p:spPr>
          <a:xfrm>
            <a:off x="207819" y="0"/>
            <a:ext cx="11776362" cy="769441"/>
          </a:xfrm>
          <a:prstGeom prst="rect">
            <a:avLst/>
          </a:prstGeom>
          <a:noFill/>
        </p:spPr>
        <p:txBody>
          <a:bodyPr wrap="square" rtlCol="0">
            <a:spAutoFit/>
          </a:bodyPr>
          <a:lstStyle/>
          <a:p>
            <a:pPr algn="ctr"/>
            <a:r>
              <a:rPr lang="en-US" sz="4400" b="1" dirty="0">
                <a:solidFill>
                  <a:schemeClr val="bg1"/>
                </a:solidFill>
              </a:rPr>
              <a:t>Total Investment Requirement by Sector/ Subsector</a:t>
            </a:r>
          </a:p>
        </p:txBody>
      </p:sp>
      <p:graphicFrame>
        <p:nvGraphicFramePr>
          <p:cNvPr id="4" name="Table 3">
            <a:extLst>
              <a:ext uri="{FF2B5EF4-FFF2-40B4-BE49-F238E27FC236}">
                <a16:creationId xmlns:a16="http://schemas.microsoft.com/office/drawing/2014/main" id="{665D5B61-5289-44CE-B6B4-6B2BF606B601}"/>
              </a:ext>
            </a:extLst>
          </p:cNvPr>
          <p:cNvGraphicFramePr>
            <a:graphicFrameLocks noGrp="1"/>
          </p:cNvGraphicFramePr>
          <p:nvPr>
            <p:extLst>
              <p:ext uri="{D42A27DB-BD31-4B8C-83A1-F6EECF244321}">
                <p14:modId xmlns:p14="http://schemas.microsoft.com/office/powerpoint/2010/main" val="3442047457"/>
              </p:ext>
            </p:extLst>
          </p:nvPr>
        </p:nvGraphicFramePr>
        <p:xfrm>
          <a:off x="207819" y="2045339"/>
          <a:ext cx="11776363" cy="3280748"/>
        </p:xfrm>
        <a:graphic>
          <a:graphicData uri="http://schemas.openxmlformats.org/drawingml/2006/table">
            <a:tbl>
              <a:tblPr firstRow="1" bandRow="1">
                <a:tableStyleId>{5C22544A-7EE6-4342-B048-85BDC9FD1C3A}</a:tableStyleId>
              </a:tblPr>
              <a:tblGrid>
                <a:gridCol w="3317046">
                  <a:extLst>
                    <a:ext uri="{9D8B030D-6E8A-4147-A177-3AD203B41FA5}">
                      <a16:colId xmlns:a16="http://schemas.microsoft.com/office/drawing/2014/main" val="20001"/>
                    </a:ext>
                  </a:extLst>
                </a:gridCol>
                <a:gridCol w="1803328">
                  <a:extLst>
                    <a:ext uri="{9D8B030D-6E8A-4147-A177-3AD203B41FA5}">
                      <a16:colId xmlns:a16="http://schemas.microsoft.com/office/drawing/2014/main" val="20002"/>
                    </a:ext>
                  </a:extLst>
                </a:gridCol>
                <a:gridCol w="2218663">
                  <a:extLst>
                    <a:ext uri="{9D8B030D-6E8A-4147-A177-3AD203B41FA5}">
                      <a16:colId xmlns:a16="http://schemas.microsoft.com/office/drawing/2014/main" val="2532634775"/>
                    </a:ext>
                  </a:extLst>
                </a:gridCol>
                <a:gridCol w="2218663">
                  <a:extLst>
                    <a:ext uri="{9D8B030D-6E8A-4147-A177-3AD203B41FA5}">
                      <a16:colId xmlns:a16="http://schemas.microsoft.com/office/drawing/2014/main" val="4071868012"/>
                    </a:ext>
                  </a:extLst>
                </a:gridCol>
                <a:gridCol w="2218663">
                  <a:extLst>
                    <a:ext uri="{9D8B030D-6E8A-4147-A177-3AD203B41FA5}">
                      <a16:colId xmlns:a16="http://schemas.microsoft.com/office/drawing/2014/main" val="2913167276"/>
                    </a:ext>
                  </a:extLst>
                </a:gridCol>
              </a:tblGrid>
              <a:tr h="413437">
                <a:tc rowSpan="2">
                  <a:txBody>
                    <a:bodyPr/>
                    <a:lstStyle/>
                    <a:p>
                      <a:pPr algn="ctr"/>
                      <a:r>
                        <a:rPr lang="en-PH" sz="2800" dirty="0"/>
                        <a:t>Source of Fund</a:t>
                      </a:r>
                    </a:p>
                  </a:txBody>
                  <a:tcPr/>
                </a:tc>
                <a:tc rowSpan="2">
                  <a:txBody>
                    <a:bodyPr/>
                    <a:lstStyle/>
                    <a:p>
                      <a:pPr algn="ctr"/>
                      <a:r>
                        <a:rPr lang="en-US" sz="2800" dirty="0"/>
                        <a:t>Number of Projects</a:t>
                      </a:r>
                      <a:endParaRPr lang="en-PH" sz="2800" dirty="0"/>
                    </a:p>
                  </a:txBody>
                  <a:tcPr/>
                </a:tc>
                <a:tc gridSpan="3">
                  <a:txBody>
                    <a:bodyPr/>
                    <a:lstStyle/>
                    <a:p>
                      <a:pPr algn="ctr"/>
                      <a:r>
                        <a:rPr lang="en-PH" sz="2800" dirty="0"/>
                        <a:t>Investment Requirement (in PHP)</a:t>
                      </a:r>
                    </a:p>
                  </a:txBody>
                  <a:tcPr/>
                </a:tc>
                <a:tc hMerge="1">
                  <a:txBody>
                    <a:bodyPr/>
                    <a:lstStyle/>
                    <a:p>
                      <a:pPr algn="ctr"/>
                      <a:r>
                        <a:rPr lang="en-PH" sz="2800" dirty="0"/>
                        <a:t>Needs</a:t>
                      </a:r>
                    </a:p>
                  </a:txBody>
                  <a:tcPr/>
                </a:tc>
                <a:tc hMerge="1">
                  <a:txBody>
                    <a:bodyPr/>
                    <a:lstStyle/>
                    <a:p>
                      <a:pPr algn="ctr"/>
                      <a:endParaRPr lang="en-PH" sz="2800" dirty="0"/>
                    </a:p>
                  </a:txBody>
                  <a:tcPr/>
                </a:tc>
                <a:extLst>
                  <a:ext uri="{0D108BD9-81ED-4DB2-BD59-A6C34878D82A}">
                    <a16:rowId xmlns:a16="http://schemas.microsoft.com/office/drawing/2014/main" val="10000"/>
                  </a:ext>
                </a:extLst>
              </a:tr>
              <a:tr h="476588">
                <a:tc vMerge="1">
                  <a:txBody>
                    <a:bodyPr/>
                    <a:lstStyle/>
                    <a:p>
                      <a:pPr algn="l" rtl="0" fontAlgn="b"/>
                      <a:r>
                        <a:rPr lang="en-US" sz="2400" b="1" dirty="0">
                          <a:effectLst/>
                        </a:rPr>
                        <a:t>Governance &amp; DRRM</a:t>
                      </a:r>
                    </a:p>
                  </a:txBody>
                  <a:tcPr marL="28575" marR="28575" marT="19050" marB="19050" anchor="b"/>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schemeClr val="bg1"/>
                          </a:solidFill>
                          <a:effectLst/>
                          <a:uLnTx/>
                          <a:uFillTx/>
                          <a:latin typeface="+mn-lt"/>
                          <a:ea typeface="+mn-ea"/>
                          <a:cs typeface="+mn-cs"/>
                        </a:rPr>
                        <a:t>Short-Term</a:t>
                      </a: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schemeClr val="bg1"/>
                          </a:solidFill>
                          <a:effectLst/>
                          <a:uLnTx/>
                          <a:uFillTx/>
                          <a:latin typeface="+mn-lt"/>
                          <a:ea typeface="+mn-ea"/>
                          <a:cs typeface="+mn-cs"/>
                        </a:rPr>
                        <a:t>Medium-Term</a:t>
                      </a: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schemeClr val="bg1"/>
                          </a:solidFill>
                          <a:effectLst/>
                          <a:uLnTx/>
                          <a:uFillTx/>
                          <a:latin typeface="+mn-lt"/>
                          <a:ea typeface="+mn-ea"/>
                          <a:cs typeface="+mn-cs"/>
                        </a:rPr>
                        <a:t>Total</a:t>
                      </a:r>
                    </a:p>
                  </a:txBody>
                  <a:tcPr>
                    <a:solidFill>
                      <a:schemeClr val="accent1"/>
                    </a:solidFill>
                  </a:tcPr>
                </a:tc>
                <a:extLst>
                  <a:ext uri="{0D108BD9-81ED-4DB2-BD59-A6C34878D82A}">
                    <a16:rowId xmlns:a16="http://schemas.microsoft.com/office/drawing/2014/main" val="659548617"/>
                  </a:ext>
                </a:extLst>
              </a:tr>
              <a:tr h="400741">
                <a:tc>
                  <a:txBody>
                    <a:bodyPr/>
                    <a:lstStyle/>
                    <a:p>
                      <a:pPr algn="l" rtl="0" fontAlgn="b"/>
                      <a:r>
                        <a:rPr lang="en-US" sz="2400" b="1" dirty="0">
                          <a:effectLst/>
                        </a:rPr>
                        <a:t>Transportation</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110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711,582,125.84</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281,205,715.33</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992,787,841.17</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96597039"/>
                  </a:ext>
                </a:extLst>
              </a:tr>
              <a:tr h="400741">
                <a:tc>
                  <a:txBody>
                    <a:bodyPr/>
                    <a:lstStyle/>
                    <a:p>
                      <a:pPr algn="l" rtl="0" fontAlgn="b"/>
                      <a:r>
                        <a:rPr lang="en-US" sz="2400" b="1" dirty="0">
                          <a:effectLst/>
                        </a:rPr>
                        <a:t>Power</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14</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115,642,994.87</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115,642,994.87</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3439985"/>
                  </a:ext>
                </a:extLst>
              </a:tr>
              <a:tr h="400741">
                <a:tc>
                  <a:txBody>
                    <a:bodyPr/>
                    <a:lstStyle/>
                    <a:p>
                      <a:pPr algn="l" rtl="0" fontAlgn="b"/>
                      <a:r>
                        <a:rPr lang="en-US" sz="2400" b="1" dirty="0">
                          <a:effectLst/>
                        </a:rPr>
                        <a:t>Water</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37</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51,673,265.92</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51,673,265.92</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55143852"/>
                  </a:ext>
                </a:extLst>
              </a:tr>
              <a:tr h="400741">
                <a:tc>
                  <a:txBody>
                    <a:bodyPr/>
                    <a:lstStyle/>
                    <a:p>
                      <a:pPr algn="l" rtl="0" fontAlgn="b"/>
                      <a:r>
                        <a:rPr lang="en-US" sz="2400" b="1" dirty="0">
                          <a:effectLst/>
                        </a:rPr>
                        <a:t>Telecommunications</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32499383"/>
                  </a:ext>
                </a:extLst>
              </a:tr>
              <a:tr h="400741">
                <a:tc>
                  <a:txBody>
                    <a:bodyPr/>
                    <a:lstStyle/>
                    <a:p>
                      <a:pPr algn="l" rtl="0" fontAlgn="b"/>
                      <a:r>
                        <a:rPr lang="en-US" sz="2400" b="1" dirty="0">
                          <a:effectLst/>
                        </a:rPr>
                        <a:t>Total</a:t>
                      </a:r>
                    </a:p>
                  </a:txBody>
                  <a:tcPr marL="28575" marR="28575" marT="19050" marB="1905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161</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763,255,391.76</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396,848,710.20</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1,160,104,101.96</a:t>
                      </a:r>
                      <a:endParaRPr kumimoji="0" lang="en-PH" sz="24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82088726"/>
                  </a:ext>
                </a:extLst>
              </a:tr>
            </a:tbl>
          </a:graphicData>
        </a:graphic>
      </p:graphicFrame>
      <p:sp>
        <p:nvSpPr>
          <p:cNvPr id="5" name="TextBox 4">
            <a:extLst>
              <a:ext uri="{FF2B5EF4-FFF2-40B4-BE49-F238E27FC236}">
                <a16:creationId xmlns:a16="http://schemas.microsoft.com/office/drawing/2014/main" id="{E840EEC9-7E01-4256-8307-AA43F3F21E74}"/>
              </a:ext>
            </a:extLst>
          </p:cNvPr>
          <p:cNvSpPr txBox="1"/>
          <p:nvPr/>
        </p:nvSpPr>
        <p:spPr>
          <a:xfrm>
            <a:off x="2418734" y="637949"/>
            <a:ext cx="6843251" cy="769441"/>
          </a:xfrm>
          <a:prstGeom prst="rect">
            <a:avLst/>
          </a:prstGeom>
          <a:noFill/>
        </p:spPr>
        <p:txBody>
          <a:bodyPr wrap="square" rtlCol="0">
            <a:spAutoFit/>
          </a:bodyPr>
          <a:lstStyle/>
          <a:p>
            <a:pPr algn="ctr"/>
            <a:r>
              <a:rPr lang="en-US" sz="4400" b="1" dirty="0">
                <a:solidFill>
                  <a:schemeClr val="bg1"/>
                </a:solidFill>
              </a:rPr>
              <a:t>INFRASTRUCTURE CLUSTER</a:t>
            </a:r>
          </a:p>
        </p:txBody>
      </p:sp>
    </p:spTree>
    <p:extLst>
      <p:ext uri="{BB962C8B-B14F-4D97-AF65-F5344CB8AC3E}">
        <p14:creationId xmlns:p14="http://schemas.microsoft.com/office/powerpoint/2010/main" val="2725201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760"/>
            <a:ext cx="12196567" cy="6861760"/>
          </a:xfrm>
          <a:prstGeom prst="rect">
            <a:avLst/>
          </a:prstGeom>
          <a:solidFill>
            <a:srgbClr val="1427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805"/>
          </a:p>
        </p:txBody>
      </p:sp>
      <p:sp>
        <p:nvSpPr>
          <p:cNvPr id="12" name="Rectangle 11"/>
          <p:cNvSpPr/>
          <p:nvPr/>
        </p:nvSpPr>
        <p:spPr>
          <a:xfrm>
            <a:off x="-44232" y="505993"/>
            <a:ext cx="12240799" cy="45836"/>
          </a:xfrm>
          <a:prstGeom prst="rect">
            <a:avLst/>
          </a:prstGeom>
          <a:solidFill>
            <a:srgbClr val="A93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805"/>
          </a:p>
        </p:txBody>
      </p:sp>
      <p:sp>
        <p:nvSpPr>
          <p:cNvPr id="11" name="object 8"/>
          <p:cNvSpPr/>
          <p:nvPr/>
        </p:nvSpPr>
        <p:spPr>
          <a:xfrm>
            <a:off x="10748252" y="166162"/>
            <a:ext cx="611156" cy="559200"/>
          </a:xfrm>
          <a:custGeom>
            <a:avLst/>
            <a:gdLst/>
            <a:ahLst/>
            <a:cxnLst/>
            <a:rect l="l" t="t" r="r" b="b"/>
            <a:pathLst>
              <a:path w="556259" h="541020">
                <a:moveTo>
                  <a:pt x="0" y="541020"/>
                </a:moveTo>
                <a:lnTo>
                  <a:pt x="556259" y="541020"/>
                </a:lnTo>
                <a:lnTo>
                  <a:pt x="556259" y="0"/>
                </a:lnTo>
                <a:lnTo>
                  <a:pt x="0" y="0"/>
                </a:lnTo>
                <a:lnTo>
                  <a:pt x="0" y="541020"/>
                </a:lnTo>
                <a:close/>
              </a:path>
            </a:pathLst>
          </a:custGeom>
          <a:solidFill>
            <a:srgbClr val="A9341C"/>
          </a:solidFill>
        </p:spPr>
        <p:txBody>
          <a:bodyPr wrap="square" lIns="0" tIns="0" rIns="0" bIns="0" rtlCol="0"/>
          <a:lstStyle/>
          <a:p>
            <a:endParaRPr sz="1805"/>
          </a:p>
        </p:txBody>
      </p:sp>
      <p:sp>
        <p:nvSpPr>
          <p:cNvPr id="10" name="object 7"/>
          <p:cNvSpPr/>
          <p:nvPr/>
        </p:nvSpPr>
        <p:spPr>
          <a:xfrm>
            <a:off x="11135000" y="-3759"/>
            <a:ext cx="448818" cy="412140"/>
          </a:xfrm>
          <a:custGeom>
            <a:avLst/>
            <a:gdLst/>
            <a:ahLst/>
            <a:cxnLst/>
            <a:rect l="l" t="t" r="r" b="b"/>
            <a:pathLst>
              <a:path w="584200" h="326390">
                <a:moveTo>
                  <a:pt x="583692" y="326135"/>
                </a:moveTo>
                <a:lnTo>
                  <a:pt x="583692" y="0"/>
                </a:lnTo>
                <a:lnTo>
                  <a:pt x="0" y="0"/>
                </a:lnTo>
                <a:lnTo>
                  <a:pt x="0" y="326135"/>
                </a:lnTo>
                <a:lnTo>
                  <a:pt x="583692" y="326135"/>
                </a:lnTo>
                <a:close/>
              </a:path>
            </a:pathLst>
          </a:custGeom>
          <a:solidFill>
            <a:schemeClr val="bg1">
              <a:lumMod val="85000"/>
            </a:schemeClr>
          </a:solidFill>
        </p:spPr>
        <p:txBody>
          <a:bodyPr wrap="square" lIns="0" tIns="0" rIns="0" bIns="0" rtlCol="0"/>
          <a:lstStyle/>
          <a:p>
            <a:endParaRPr sz="1805">
              <a:solidFill>
                <a:schemeClr val="bg1">
                  <a:lumMod val="85000"/>
                </a:schemeClr>
              </a:solidFill>
            </a:endParaRP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148" y="277314"/>
            <a:ext cx="521593" cy="521593"/>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557" y="269129"/>
            <a:ext cx="921760" cy="61450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70157" y="3864156"/>
            <a:ext cx="2526410" cy="2781890"/>
          </a:xfrm>
          <a:prstGeom prst="rect">
            <a:avLst/>
          </a:prstGeom>
        </p:spPr>
      </p:pic>
      <p:sp>
        <p:nvSpPr>
          <p:cNvPr id="3" name="TextBox 2"/>
          <p:cNvSpPr txBox="1"/>
          <p:nvPr/>
        </p:nvSpPr>
        <p:spPr>
          <a:xfrm>
            <a:off x="3671898" y="2438867"/>
            <a:ext cx="5139749" cy="709693"/>
          </a:xfrm>
          <a:prstGeom prst="rect">
            <a:avLst/>
          </a:prstGeom>
          <a:noFill/>
        </p:spPr>
        <p:txBody>
          <a:bodyPr wrap="square" rtlCol="0">
            <a:spAutoFit/>
          </a:bodyPr>
          <a:lstStyle/>
          <a:p>
            <a:r>
              <a:rPr lang="en-PH" sz="4010" b="1" dirty="0">
                <a:solidFill>
                  <a:schemeClr val="bg1"/>
                </a:solidFill>
                <a:latin typeface="Century Gothic" panose="020B0502020202020204" pitchFamily="34" charset="0"/>
              </a:rPr>
              <a:t>End of Presentation</a:t>
            </a:r>
          </a:p>
        </p:txBody>
      </p:sp>
      <p:cxnSp>
        <p:nvCxnSpPr>
          <p:cNvPr id="5" name="Straight Connector 4"/>
          <p:cNvCxnSpPr/>
          <p:nvPr/>
        </p:nvCxnSpPr>
        <p:spPr>
          <a:xfrm>
            <a:off x="3782028" y="3148560"/>
            <a:ext cx="4649152" cy="0"/>
          </a:xfrm>
          <a:prstGeom prst="line">
            <a:avLst/>
          </a:prstGeom>
        </p:spPr>
        <p:style>
          <a:lnRef idx="1">
            <a:schemeClr val="accent3"/>
          </a:lnRef>
          <a:fillRef idx="0">
            <a:schemeClr val="accent3"/>
          </a:fillRef>
          <a:effectRef idx="0">
            <a:schemeClr val="accent3"/>
          </a:effectRef>
          <a:fontRef idx="minor">
            <a:schemeClr val="tx1"/>
          </a:fontRef>
        </p:style>
      </p:cxnSp>
      <p:sp>
        <p:nvSpPr>
          <p:cNvPr id="13" name="TextBox 12"/>
          <p:cNvSpPr txBox="1"/>
          <p:nvPr/>
        </p:nvSpPr>
        <p:spPr>
          <a:xfrm>
            <a:off x="4696900" y="3072274"/>
            <a:ext cx="2819408" cy="709693"/>
          </a:xfrm>
          <a:prstGeom prst="rect">
            <a:avLst/>
          </a:prstGeom>
          <a:noFill/>
        </p:spPr>
        <p:txBody>
          <a:bodyPr wrap="square" rtlCol="0">
            <a:spAutoFit/>
          </a:bodyPr>
          <a:lstStyle/>
          <a:p>
            <a:r>
              <a:rPr lang="en-PH" sz="4010" dirty="0">
                <a:solidFill>
                  <a:schemeClr val="bg1"/>
                </a:solidFill>
                <a:latin typeface="Century Gothic" panose="020B0502020202020204" pitchFamily="34" charset="0"/>
              </a:rPr>
              <a:t>Thank you</a:t>
            </a:r>
          </a:p>
        </p:txBody>
      </p:sp>
    </p:spTree>
    <p:extLst>
      <p:ext uri="{BB962C8B-B14F-4D97-AF65-F5344CB8AC3E}">
        <p14:creationId xmlns:p14="http://schemas.microsoft.com/office/powerpoint/2010/main" val="4040094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134" y="1177475"/>
            <a:ext cx="10515600" cy="2852737"/>
          </a:xfrm>
        </p:spPr>
        <p:txBody>
          <a:bodyPr/>
          <a:lstStyle/>
          <a:p>
            <a:pPr algn="ctr"/>
            <a:r>
              <a:rPr lang="en-PH" dirty="0"/>
              <a:t>Thank you!</a:t>
            </a:r>
          </a:p>
        </p:txBody>
      </p:sp>
    </p:spTree>
    <p:extLst>
      <p:ext uri="{BB962C8B-B14F-4D97-AF65-F5344CB8AC3E}">
        <p14:creationId xmlns:p14="http://schemas.microsoft.com/office/powerpoint/2010/main" val="3564048253"/>
      </p:ext>
    </p:extLst>
  </p:cSld>
  <p:clrMapOvr>
    <a:masterClrMapping/>
  </p:clrMapOvr>
</p:sld>
</file>

<file path=ppt/theme/theme1.xml><?xml version="1.0" encoding="utf-8"?>
<a:theme xmlns:a="http://schemas.openxmlformats.org/drawingml/2006/main" name="OCD-RDRRMC MIMAROP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Impact"/>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D-RDRRMC MIMAROPA" id="{DC44977C-02BD-4350-82B9-9D014AAE1A4D}" vid="{EA146DCB-032E-48FE-AA49-A3FC998282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589</TotalTime>
  <Words>447</Words>
  <Application>Microsoft Office PowerPoint</Application>
  <PresentationFormat>Widescreen</PresentationFormat>
  <Paragraphs>125</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Arial Narrow</vt:lpstr>
      <vt:lpstr>Calibri</vt:lpstr>
      <vt:lpstr>Century Gothic</vt:lpstr>
      <vt:lpstr>Impact</vt:lpstr>
      <vt:lpstr>OCD-RDRRMC MIMAROPA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 OF STRANDED INDIVIDUALS AND THEIR INTENDED DESTINATIONS MIMAROPA</dc:title>
  <dc:creator>Marc</dc:creator>
  <cp:lastModifiedBy>OPCEN-CONFERENCE</cp:lastModifiedBy>
  <cp:revision>59</cp:revision>
  <cp:lastPrinted>2020-09-16T02:56:44Z</cp:lastPrinted>
  <dcterms:created xsi:type="dcterms:W3CDTF">2020-04-24T06:27:37Z</dcterms:created>
  <dcterms:modified xsi:type="dcterms:W3CDTF">2022-02-16T03:03:09Z</dcterms:modified>
</cp:coreProperties>
</file>