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354" r:id="rId2"/>
    <p:sldId id="355" r:id="rId3"/>
    <p:sldId id="387" r:id="rId4"/>
    <p:sldId id="383" r:id="rId5"/>
    <p:sldId id="380" r:id="rId6"/>
    <p:sldId id="381" r:id="rId7"/>
    <p:sldId id="382" r:id="rId8"/>
    <p:sldId id="377" r:id="rId9"/>
    <p:sldId id="373" r:id="rId10"/>
    <p:sldId id="385" r:id="rId11"/>
    <p:sldId id="386" r:id="rId12"/>
    <p:sldId id="375" r:id="rId13"/>
    <p:sldId id="378" r:id="rId14"/>
    <p:sldId id="379" r:id="rId15"/>
    <p:sldId id="369" r:id="rId16"/>
    <p:sldId id="372" r:id="rId17"/>
    <p:sldId id="384" r:id="rId18"/>
    <p:sldId id="36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266"/>
    <p:restoredTop sz="81381"/>
  </p:normalViewPr>
  <p:slideViewPr>
    <p:cSldViewPr snapToGrid="0" snapToObjects="1">
      <p:cViewPr>
        <p:scale>
          <a:sx n="94" d="100"/>
          <a:sy n="94" d="100"/>
        </p:scale>
        <p:origin x="312"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88A8B1-1A15-0C47-BB3F-09F7B32381E3}" type="datetimeFigureOut">
              <a:rPr lang="en-US" smtClean="0"/>
              <a:t>2/14/22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4C1F8A-4BF7-874F-B025-9AD177BE8FF6}" type="slidenum">
              <a:rPr lang="en-US" smtClean="0"/>
              <a:t>‹#›</a:t>
            </a:fld>
            <a:endParaRPr lang="en-US"/>
          </a:p>
        </p:txBody>
      </p:sp>
    </p:spTree>
    <p:extLst>
      <p:ext uri="{BB962C8B-B14F-4D97-AF65-F5344CB8AC3E}">
        <p14:creationId xmlns:p14="http://schemas.microsoft.com/office/powerpoint/2010/main" val="3674586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5FA436-E3A0-1A45-8F92-C50FE29080E2}" type="slidenum">
              <a:rPr lang="en-US" smtClean="0"/>
              <a:t>1</a:t>
            </a:fld>
            <a:endParaRPr lang="en-US"/>
          </a:p>
        </p:txBody>
      </p:sp>
    </p:spTree>
    <p:extLst>
      <p:ext uri="{BB962C8B-B14F-4D97-AF65-F5344CB8AC3E}">
        <p14:creationId xmlns:p14="http://schemas.microsoft.com/office/powerpoint/2010/main" val="1200218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US" dirty="0"/>
          </a:p>
        </p:txBody>
      </p:sp>
      <p:sp>
        <p:nvSpPr>
          <p:cNvPr id="4" name="Slide Number Placeholder 3"/>
          <p:cNvSpPr>
            <a:spLocks noGrp="1"/>
          </p:cNvSpPr>
          <p:nvPr>
            <p:ph type="sldNum" sz="quarter" idx="5"/>
          </p:nvPr>
        </p:nvSpPr>
        <p:spPr/>
        <p:txBody>
          <a:bodyPr/>
          <a:lstStyle/>
          <a:p>
            <a:fld id="{8C5FA436-E3A0-1A45-8F92-C50FE29080E2}" type="slidenum">
              <a:rPr lang="en-US" smtClean="0"/>
              <a:t>2</a:t>
            </a:fld>
            <a:endParaRPr lang="en-US"/>
          </a:p>
        </p:txBody>
      </p:sp>
    </p:spTree>
    <p:extLst>
      <p:ext uri="{BB962C8B-B14F-4D97-AF65-F5344CB8AC3E}">
        <p14:creationId xmlns:p14="http://schemas.microsoft.com/office/powerpoint/2010/main" val="925823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US" dirty="0"/>
          </a:p>
        </p:txBody>
      </p:sp>
      <p:sp>
        <p:nvSpPr>
          <p:cNvPr id="4" name="Slide Number Placeholder 3"/>
          <p:cNvSpPr>
            <a:spLocks noGrp="1"/>
          </p:cNvSpPr>
          <p:nvPr>
            <p:ph type="sldNum" sz="quarter" idx="5"/>
          </p:nvPr>
        </p:nvSpPr>
        <p:spPr/>
        <p:txBody>
          <a:bodyPr/>
          <a:lstStyle/>
          <a:p>
            <a:fld id="{8C5FA436-E3A0-1A45-8F92-C50FE29080E2}" type="slidenum">
              <a:rPr lang="en-US" smtClean="0"/>
              <a:t>3</a:t>
            </a:fld>
            <a:endParaRPr lang="en-US"/>
          </a:p>
        </p:txBody>
      </p:sp>
    </p:spTree>
    <p:extLst>
      <p:ext uri="{BB962C8B-B14F-4D97-AF65-F5344CB8AC3E}">
        <p14:creationId xmlns:p14="http://schemas.microsoft.com/office/powerpoint/2010/main" val="1377334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200" dirty="0">
              <a:solidFill>
                <a:srgbClr val="0070C0"/>
              </a:solidFill>
              <a:latin typeface="Arial" panose="020B0604020202020204" pitchFamily="34" charset="0"/>
              <a:cs typeface="Arial" panose="020B0604020202020204" pitchFamily="34" charset="0"/>
            </a:endParaRPr>
          </a:p>
          <a:p>
            <a:pPr algn="just"/>
            <a:endParaRPr lang="en-US" sz="1200" dirty="0">
              <a:solidFill>
                <a:srgbClr val="0070C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C5FA436-E3A0-1A45-8F92-C50FE29080E2}" type="slidenum">
              <a:rPr lang="en-US" smtClean="0"/>
              <a:t>4</a:t>
            </a:fld>
            <a:endParaRPr lang="en-US"/>
          </a:p>
        </p:txBody>
      </p:sp>
    </p:spTree>
    <p:extLst>
      <p:ext uri="{BB962C8B-B14F-4D97-AF65-F5344CB8AC3E}">
        <p14:creationId xmlns:p14="http://schemas.microsoft.com/office/powerpoint/2010/main" val="3014261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200" dirty="0">
              <a:solidFill>
                <a:srgbClr val="0070C0"/>
              </a:solidFill>
              <a:latin typeface="Arial" panose="020B0604020202020204" pitchFamily="34" charset="0"/>
              <a:cs typeface="Arial" panose="020B0604020202020204" pitchFamily="34" charset="0"/>
            </a:endParaRPr>
          </a:p>
          <a:p>
            <a:pPr algn="just"/>
            <a:endParaRPr lang="en-US" sz="1200" dirty="0">
              <a:solidFill>
                <a:srgbClr val="0070C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C5FA436-E3A0-1A45-8F92-C50FE29080E2}" type="slidenum">
              <a:rPr lang="en-US" smtClean="0"/>
              <a:t>5</a:t>
            </a:fld>
            <a:endParaRPr lang="en-US"/>
          </a:p>
        </p:txBody>
      </p:sp>
    </p:spTree>
    <p:extLst>
      <p:ext uri="{BB962C8B-B14F-4D97-AF65-F5344CB8AC3E}">
        <p14:creationId xmlns:p14="http://schemas.microsoft.com/office/powerpoint/2010/main" val="1018184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200" dirty="0">
              <a:solidFill>
                <a:srgbClr val="0070C0"/>
              </a:solidFill>
              <a:latin typeface="Arial" panose="020B0604020202020204" pitchFamily="34" charset="0"/>
              <a:cs typeface="Arial" panose="020B0604020202020204" pitchFamily="34" charset="0"/>
            </a:endParaRPr>
          </a:p>
          <a:p>
            <a:pPr algn="just"/>
            <a:endParaRPr lang="en-US" sz="1200" dirty="0">
              <a:solidFill>
                <a:srgbClr val="0070C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C5FA436-E3A0-1A45-8F92-C50FE29080E2}" type="slidenum">
              <a:rPr lang="en-US" smtClean="0"/>
              <a:t>6</a:t>
            </a:fld>
            <a:endParaRPr lang="en-US"/>
          </a:p>
        </p:txBody>
      </p:sp>
    </p:spTree>
    <p:extLst>
      <p:ext uri="{BB962C8B-B14F-4D97-AF65-F5344CB8AC3E}">
        <p14:creationId xmlns:p14="http://schemas.microsoft.com/office/powerpoint/2010/main" val="3712947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200" dirty="0">
              <a:solidFill>
                <a:srgbClr val="0070C0"/>
              </a:solidFill>
              <a:latin typeface="Arial" panose="020B0604020202020204" pitchFamily="34" charset="0"/>
              <a:cs typeface="Arial" panose="020B0604020202020204" pitchFamily="34" charset="0"/>
            </a:endParaRPr>
          </a:p>
          <a:p>
            <a:pPr algn="just"/>
            <a:endParaRPr lang="en-US" sz="1200" dirty="0">
              <a:solidFill>
                <a:srgbClr val="0070C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C5FA436-E3A0-1A45-8F92-C50FE29080E2}" type="slidenum">
              <a:rPr lang="en-US" smtClean="0"/>
              <a:t>7</a:t>
            </a:fld>
            <a:endParaRPr lang="en-US"/>
          </a:p>
        </p:txBody>
      </p:sp>
    </p:spTree>
    <p:extLst>
      <p:ext uri="{BB962C8B-B14F-4D97-AF65-F5344CB8AC3E}">
        <p14:creationId xmlns:p14="http://schemas.microsoft.com/office/powerpoint/2010/main" val="3567271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200" dirty="0">
              <a:solidFill>
                <a:srgbClr val="0070C0"/>
              </a:solidFill>
              <a:latin typeface="Arial" panose="020B0604020202020204" pitchFamily="34" charset="0"/>
              <a:cs typeface="Arial" panose="020B0604020202020204" pitchFamily="34" charset="0"/>
            </a:endParaRPr>
          </a:p>
          <a:p>
            <a:pPr algn="just"/>
            <a:endParaRPr lang="en-US" sz="1200" dirty="0">
              <a:solidFill>
                <a:srgbClr val="0070C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C5FA436-E3A0-1A45-8F92-C50FE29080E2}" type="slidenum">
              <a:rPr lang="en-US" smtClean="0"/>
              <a:t>8</a:t>
            </a:fld>
            <a:endParaRPr lang="en-US"/>
          </a:p>
        </p:txBody>
      </p:sp>
    </p:spTree>
    <p:extLst>
      <p:ext uri="{BB962C8B-B14F-4D97-AF65-F5344CB8AC3E}">
        <p14:creationId xmlns:p14="http://schemas.microsoft.com/office/powerpoint/2010/main" val="1765084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200" dirty="0">
              <a:solidFill>
                <a:srgbClr val="0070C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C5FA436-E3A0-1A45-8F92-C50FE29080E2}" type="slidenum">
              <a:rPr lang="en-US" smtClean="0"/>
              <a:t>9</a:t>
            </a:fld>
            <a:endParaRPr lang="en-US"/>
          </a:p>
        </p:txBody>
      </p:sp>
    </p:spTree>
    <p:extLst>
      <p:ext uri="{BB962C8B-B14F-4D97-AF65-F5344CB8AC3E}">
        <p14:creationId xmlns:p14="http://schemas.microsoft.com/office/powerpoint/2010/main" val="2291412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200" dirty="0">
              <a:solidFill>
                <a:srgbClr val="0070C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C5FA436-E3A0-1A45-8F92-C50FE29080E2}" type="slidenum">
              <a:rPr lang="en-US" smtClean="0"/>
              <a:t>10</a:t>
            </a:fld>
            <a:endParaRPr lang="en-US"/>
          </a:p>
        </p:txBody>
      </p:sp>
    </p:spTree>
    <p:extLst>
      <p:ext uri="{BB962C8B-B14F-4D97-AF65-F5344CB8AC3E}">
        <p14:creationId xmlns:p14="http://schemas.microsoft.com/office/powerpoint/2010/main" val="1874042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200" dirty="0">
              <a:solidFill>
                <a:srgbClr val="0070C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C5FA436-E3A0-1A45-8F92-C50FE29080E2}" type="slidenum">
              <a:rPr lang="en-US" smtClean="0"/>
              <a:t>11</a:t>
            </a:fld>
            <a:endParaRPr lang="en-US"/>
          </a:p>
        </p:txBody>
      </p:sp>
    </p:spTree>
    <p:extLst>
      <p:ext uri="{BB962C8B-B14F-4D97-AF65-F5344CB8AC3E}">
        <p14:creationId xmlns:p14="http://schemas.microsoft.com/office/powerpoint/2010/main" val="1308995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US" dirty="0"/>
          </a:p>
        </p:txBody>
      </p:sp>
      <p:sp>
        <p:nvSpPr>
          <p:cNvPr id="4" name="Slide Number Placeholder 3"/>
          <p:cNvSpPr>
            <a:spLocks noGrp="1"/>
          </p:cNvSpPr>
          <p:nvPr>
            <p:ph type="sldNum" sz="quarter" idx="5"/>
          </p:nvPr>
        </p:nvSpPr>
        <p:spPr/>
        <p:txBody>
          <a:bodyPr/>
          <a:lstStyle/>
          <a:p>
            <a:fld id="{8C5FA436-E3A0-1A45-8F92-C50FE29080E2}" type="slidenum">
              <a:rPr lang="en-US" smtClean="0"/>
              <a:t>12</a:t>
            </a:fld>
            <a:endParaRPr lang="en-US"/>
          </a:p>
        </p:txBody>
      </p:sp>
    </p:spTree>
    <p:extLst>
      <p:ext uri="{BB962C8B-B14F-4D97-AF65-F5344CB8AC3E}">
        <p14:creationId xmlns:p14="http://schemas.microsoft.com/office/powerpoint/2010/main" val="24766011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US" dirty="0"/>
          </a:p>
        </p:txBody>
      </p:sp>
      <p:sp>
        <p:nvSpPr>
          <p:cNvPr id="4" name="Slide Number Placeholder 3"/>
          <p:cNvSpPr>
            <a:spLocks noGrp="1"/>
          </p:cNvSpPr>
          <p:nvPr>
            <p:ph type="sldNum" sz="quarter" idx="5"/>
          </p:nvPr>
        </p:nvSpPr>
        <p:spPr/>
        <p:txBody>
          <a:bodyPr/>
          <a:lstStyle/>
          <a:p>
            <a:fld id="{8C5FA436-E3A0-1A45-8F92-C50FE29080E2}" type="slidenum">
              <a:rPr lang="en-US" smtClean="0"/>
              <a:t>13</a:t>
            </a:fld>
            <a:endParaRPr lang="en-US"/>
          </a:p>
        </p:txBody>
      </p:sp>
    </p:spTree>
    <p:extLst>
      <p:ext uri="{BB962C8B-B14F-4D97-AF65-F5344CB8AC3E}">
        <p14:creationId xmlns:p14="http://schemas.microsoft.com/office/powerpoint/2010/main" val="3271876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200" dirty="0">
              <a:solidFill>
                <a:srgbClr val="0070C0"/>
              </a:solidFill>
              <a:latin typeface="Arial" panose="020B0604020202020204" pitchFamily="34" charset="0"/>
              <a:cs typeface="Arial" panose="020B0604020202020204" pitchFamily="34" charset="0"/>
            </a:endParaRPr>
          </a:p>
          <a:p>
            <a:pPr algn="just"/>
            <a:endParaRPr lang="en-US" sz="1200" dirty="0">
              <a:solidFill>
                <a:srgbClr val="0070C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C5FA436-E3A0-1A45-8F92-C50FE29080E2}" type="slidenum">
              <a:rPr lang="en-US" smtClean="0"/>
              <a:t>14</a:t>
            </a:fld>
            <a:endParaRPr lang="en-US"/>
          </a:p>
        </p:txBody>
      </p:sp>
    </p:spTree>
    <p:extLst>
      <p:ext uri="{BB962C8B-B14F-4D97-AF65-F5344CB8AC3E}">
        <p14:creationId xmlns:p14="http://schemas.microsoft.com/office/powerpoint/2010/main" val="1115536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solidFill>
                <a:srgbClr val="0070C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C5FA436-E3A0-1A45-8F92-C50FE29080E2}" type="slidenum">
              <a:rPr lang="en-US" smtClean="0"/>
              <a:t>15</a:t>
            </a:fld>
            <a:endParaRPr lang="en-US"/>
          </a:p>
        </p:txBody>
      </p:sp>
    </p:spTree>
    <p:extLst>
      <p:ext uri="{BB962C8B-B14F-4D97-AF65-F5344CB8AC3E}">
        <p14:creationId xmlns:p14="http://schemas.microsoft.com/office/powerpoint/2010/main" val="4091087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US" sz="1200" dirty="0">
              <a:solidFill>
                <a:srgbClr val="0070C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C5FA436-E3A0-1A45-8F92-C50FE29080E2}" type="slidenum">
              <a:rPr lang="en-US" smtClean="0"/>
              <a:t>16</a:t>
            </a:fld>
            <a:endParaRPr lang="en-US"/>
          </a:p>
        </p:txBody>
      </p:sp>
    </p:spTree>
    <p:extLst>
      <p:ext uri="{BB962C8B-B14F-4D97-AF65-F5344CB8AC3E}">
        <p14:creationId xmlns:p14="http://schemas.microsoft.com/office/powerpoint/2010/main" val="3369211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US" sz="1200" dirty="0">
              <a:solidFill>
                <a:srgbClr val="0070C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C5FA436-E3A0-1A45-8F92-C50FE29080E2}" type="slidenum">
              <a:rPr lang="en-US" smtClean="0"/>
              <a:t>17</a:t>
            </a:fld>
            <a:endParaRPr lang="en-US"/>
          </a:p>
        </p:txBody>
      </p:sp>
    </p:spTree>
    <p:extLst>
      <p:ext uri="{BB962C8B-B14F-4D97-AF65-F5344CB8AC3E}">
        <p14:creationId xmlns:p14="http://schemas.microsoft.com/office/powerpoint/2010/main" val="21957266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5FA436-E3A0-1A45-8F92-C50FE29080E2}" type="slidenum">
              <a:rPr lang="en-US" smtClean="0"/>
              <a:t>18</a:t>
            </a:fld>
            <a:endParaRPr lang="en-US"/>
          </a:p>
        </p:txBody>
      </p:sp>
    </p:spTree>
    <p:extLst>
      <p:ext uri="{BB962C8B-B14F-4D97-AF65-F5344CB8AC3E}">
        <p14:creationId xmlns:p14="http://schemas.microsoft.com/office/powerpoint/2010/main" val="672745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6EB1A-F6D9-154E-91A5-75F720DD16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E45FE2A-4D25-3748-A27E-833D551671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FD96B6B-F763-7644-BA6A-6AB48D4386C1}"/>
              </a:ext>
            </a:extLst>
          </p:cNvPr>
          <p:cNvSpPr>
            <a:spLocks noGrp="1"/>
          </p:cNvSpPr>
          <p:nvPr>
            <p:ph type="dt" sz="half" idx="10"/>
          </p:nvPr>
        </p:nvSpPr>
        <p:spPr/>
        <p:txBody>
          <a:bodyPr/>
          <a:lstStyle/>
          <a:p>
            <a:fld id="{88966753-5170-0940-8201-E1CA04026A2B}" type="datetimeFigureOut">
              <a:rPr lang="en-US" smtClean="0"/>
              <a:t>2/14/22</a:t>
            </a:fld>
            <a:endParaRPr lang="en-US"/>
          </a:p>
        </p:txBody>
      </p:sp>
      <p:sp>
        <p:nvSpPr>
          <p:cNvPr id="5" name="Footer Placeholder 4">
            <a:extLst>
              <a:ext uri="{FF2B5EF4-FFF2-40B4-BE49-F238E27FC236}">
                <a16:creationId xmlns:a16="http://schemas.microsoft.com/office/drawing/2014/main" id="{326857F0-06B5-474B-A01A-7A5FFF5CA2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22E4CF-931B-514A-8027-C4ED10387D73}"/>
              </a:ext>
            </a:extLst>
          </p:cNvPr>
          <p:cNvSpPr>
            <a:spLocks noGrp="1"/>
          </p:cNvSpPr>
          <p:nvPr>
            <p:ph type="sldNum" sz="quarter" idx="12"/>
          </p:nvPr>
        </p:nvSpPr>
        <p:spPr/>
        <p:txBody>
          <a:bodyPr/>
          <a:lstStyle/>
          <a:p>
            <a:fld id="{2070FDA1-06A4-2343-B01C-BD43A8DE210A}" type="slidenum">
              <a:rPr lang="en-US" smtClean="0"/>
              <a:t>‹#›</a:t>
            </a:fld>
            <a:endParaRPr lang="en-US"/>
          </a:p>
        </p:txBody>
      </p:sp>
    </p:spTree>
    <p:extLst>
      <p:ext uri="{BB962C8B-B14F-4D97-AF65-F5344CB8AC3E}">
        <p14:creationId xmlns:p14="http://schemas.microsoft.com/office/powerpoint/2010/main" val="3330168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7677F-2A87-B140-8DDD-E4CA56479A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A2C351-EB8A-4E49-AF9B-E6DD40606D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8B21A9-A115-7B42-9BBE-7167C41CB2EF}"/>
              </a:ext>
            </a:extLst>
          </p:cNvPr>
          <p:cNvSpPr>
            <a:spLocks noGrp="1"/>
          </p:cNvSpPr>
          <p:nvPr>
            <p:ph type="dt" sz="half" idx="10"/>
          </p:nvPr>
        </p:nvSpPr>
        <p:spPr/>
        <p:txBody>
          <a:bodyPr/>
          <a:lstStyle/>
          <a:p>
            <a:fld id="{88966753-5170-0940-8201-E1CA04026A2B}" type="datetimeFigureOut">
              <a:rPr lang="en-US" smtClean="0"/>
              <a:t>2/14/22</a:t>
            </a:fld>
            <a:endParaRPr lang="en-US"/>
          </a:p>
        </p:txBody>
      </p:sp>
      <p:sp>
        <p:nvSpPr>
          <p:cNvPr id="5" name="Footer Placeholder 4">
            <a:extLst>
              <a:ext uri="{FF2B5EF4-FFF2-40B4-BE49-F238E27FC236}">
                <a16:creationId xmlns:a16="http://schemas.microsoft.com/office/drawing/2014/main" id="{86185479-29C1-3D46-8A92-31179FD6BC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034EA1-A59A-824E-913B-D4A938AC6DDF}"/>
              </a:ext>
            </a:extLst>
          </p:cNvPr>
          <p:cNvSpPr>
            <a:spLocks noGrp="1"/>
          </p:cNvSpPr>
          <p:nvPr>
            <p:ph type="sldNum" sz="quarter" idx="12"/>
          </p:nvPr>
        </p:nvSpPr>
        <p:spPr/>
        <p:txBody>
          <a:bodyPr/>
          <a:lstStyle/>
          <a:p>
            <a:fld id="{2070FDA1-06A4-2343-B01C-BD43A8DE210A}" type="slidenum">
              <a:rPr lang="en-US" smtClean="0"/>
              <a:t>‹#›</a:t>
            </a:fld>
            <a:endParaRPr lang="en-US"/>
          </a:p>
        </p:txBody>
      </p:sp>
    </p:spTree>
    <p:extLst>
      <p:ext uri="{BB962C8B-B14F-4D97-AF65-F5344CB8AC3E}">
        <p14:creationId xmlns:p14="http://schemas.microsoft.com/office/powerpoint/2010/main" val="166469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B10D4-41DB-764B-93F2-CEFF25FA3E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EE82876-0AF2-F247-BC6F-998AEE0399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C9485A-1B99-2E4F-939C-4ADE97B2187A}"/>
              </a:ext>
            </a:extLst>
          </p:cNvPr>
          <p:cNvSpPr>
            <a:spLocks noGrp="1"/>
          </p:cNvSpPr>
          <p:nvPr>
            <p:ph type="dt" sz="half" idx="10"/>
          </p:nvPr>
        </p:nvSpPr>
        <p:spPr/>
        <p:txBody>
          <a:bodyPr/>
          <a:lstStyle/>
          <a:p>
            <a:fld id="{88966753-5170-0940-8201-E1CA04026A2B}" type="datetimeFigureOut">
              <a:rPr lang="en-US" smtClean="0"/>
              <a:t>2/14/22</a:t>
            </a:fld>
            <a:endParaRPr lang="en-US"/>
          </a:p>
        </p:txBody>
      </p:sp>
      <p:sp>
        <p:nvSpPr>
          <p:cNvPr id="5" name="Footer Placeholder 4">
            <a:extLst>
              <a:ext uri="{FF2B5EF4-FFF2-40B4-BE49-F238E27FC236}">
                <a16:creationId xmlns:a16="http://schemas.microsoft.com/office/drawing/2014/main" id="{6CEA54E5-C0FD-2F41-BFC8-917D829189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1CADBC-D25E-9245-B62D-ED2E450B51D1}"/>
              </a:ext>
            </a:extLst>
          </p:cNvPr>
          <p:cNvSpPr>
            <a:spLocks noGrp="1"/>
          </p:cNvSpPr>
          <p:nvPr>
            <p:ph type="sldNum" sz="quarter" idx="12"/>
          </p:nvPr>
        </p:nvSpPr>
        <p:spPr/>
        <p:txBody>
          <a:bodyPr/>
          <a:lstStyle/>
          <a:p>
            <a:fld id="{2070FDA1-06A4-2343-B01C-BD43A8DE210A}" type="slidenum">
              <a:rPr lang="en-US" smtClean="0"/>
              <a:t>‹#›</a:t>
            </a:fld>
            <a:endParaRPr lang="en-US"/>
          </a:p>
        </p:txBody>
      </p:sp>
    </p:spTree>
    <p:extLst>
      <p:ext uri="{BB962C8B-B14F-4D97-AF65-F5344CB8AC3E}">
        <p14:creationId xmlns:p14="http://schemas.microsoft.com/office/powerpoint/2010/main" val="3353892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335BF-9D52-8C43-A65A-C05F13ECCE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180817-0FAD-7246-92C6-10B2DC45D5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0224CE-C945-2843-B129-968F899E64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A8BB92-1D48-C449-A707-C316209DD68F}"/>
              </a:ext>
            </a:extLst>
          </p:cNvPr>
          <p:cNvSpPr>
            <a:spLocks noGrp="1"/>
          </p:cNvSpPr>
          <p:nvPr>
            <p:ph type="dt" sz="half" idx="10"/>
          </p:nvPr>
        </p:nvSpPr>
        <p:spPr/>
        <p:txBody>
          <a:bodyPr/>
          <a:lstStyle/>
          <a:p>
            <a:fld id="{88966753-5170-0940-8201-E1CA04026A2B}" type="datetimeFigureOut">
              <a:rPr lang="en-US" smtClean="0"/>
              <a:t>2/14/22</a:t>
            </a:fld>
            <a:endParaRPr lang="en-US"/>
          </a:p>
        </p:txBody>
      </p:sp>
      <p:sp>
        <p:nvSpPr>
          <p:cNvPr id="6" name="Footer Placeholder 5">
            <a:extLst>
              <a:ext uri="{FF2B5EF4-FFF2-40B4-BE49-F238E27FC236}">
                <a16:creationId xmlns:a16="http://schemas.microsoft.com/office/drawing/2014/main" id="{E02AB50F-1C17-F946-A8A4-4318EBF625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82052B-3C01-5F4C-B3A7-EA7C0FB7E099}"/>
              </a:ext>
            </a:extLst>
          </p:cNvPr>
          <p:cNvSpPr>
            <a:spLocks noGrp="1"/>
          </p:cNvSpPr>
          <p:nvPr>
            <p:ph type="sldNum" sz="quarter" idx="12"/>
          </p:nvPr>
        </p:nvSpPr>
        <p:spPr/>
        <p:txBody>
          <a:bodyPr/>
          <a:lstStyle/>
          <a:p>
            <a:fld id="{2070FDA1-06A4-2343-B01C-BD43A8DE210A}" type="slidenum">
              <a:rPr lang="en-US" smtClean="0"/>
              <a:t>‹#›</a:t>
            </a:fld>
            <a:endParaRPr lang="en-US"/>
          </a:p>
        </p:txBody>
      </p:sp>
    </p:spTree>
    <p:extLst>
      <p:ext uri="{BB962C8B-B14F-4D97-AF65-F5344CB8AC3E}">
        <p14:creationId xmlns:p14="http://schemas.microsoft.com/office/powerpoint/2010/main" val="156967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245A2-F59C-244E-8366-1D55CE1B08E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536859-B505-2543-9627-6BDB6C1A1F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93A290-1099-EE43-971B-F9C08E5F4E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96380E-A67D-C244-A9A3-C4E257A5F9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420184-3E91-E244-9C9C-FA3A63A83F7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0DEBF0-9277-5742-A453-3660CF195CAD}"/>
              </a:ext>
            </a:extLst>
          </p:cNvPr>
          <p:cNvSpPr>
            <a:spLocks noGrp="1"/>
          </p:cNvSpPr>
          <p:nvPr>
            <p:ph type="dt" sz="half" idx="10"/>
          </p:nvPr>
        </p:nvSpPr>
        <p:spPr/>
        <p:txBody>
          <a:bodyPr/>
          <a:lstStyle/>
          <a:p>
            <a:fld id="{88966753-5170-0940-8201-E1CA04026A2B}" type="datetimeFigureOut">
              <a:rPr lang="en-US" smtClean="0"/>
              <a:t>2/14/22</a:t>
            </a:fld>
            <a:endParaRPr lang="en-US"/>
          </a:p>
        </p:txBody>
      </p:sp>
      <p:sp>
        <p:nvSpPr>
          <p:cNvPr id="8" name="Footer Placeholder 7">
            <a:extLst>
              <a:ext uri="{FF2B5EF4-FFF2-40B4-BE49-F238E27FC236}">
                <a16:creationId xmlns:a16="http://schemas.microsoft.com/office/drawing/2014/main" id="{51D8573E-94C3-7D4A-AAFA-F401CDEDF7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A635599-7CBB-AE49-BF50-49AD34555EF0}"/>
              </a:ext>
            </a:extLst>
          </p:cNvPr>
          <p:cNvSpPr>
            <a:spLocks noGrp="1"/>
          </p:cNvSpPr>
          <p:nvPr>
            <p:ph type="sldNum" sz="quarter" idx="12"/>
          </p:nvPr>
        </p:nvSpPr>
        <p:spPr/>
        <p:txBody>
          <a:bodyPr/>
          <a:lstStyle/>
          <a:p>
            <a:fld id="{2070FDA1-06A4-2343-B01C-BD43A8DE210A}" type="slidenum">
              <a:rPr lang="en-US" smtClean="0"/>
              <a:t>‹#›</a:t>
            </a:fld>
            <a:endParaRPr lang="en-US"/>
          </a:p>
        </p:txBody>
      </p:sp>
    </p:spTree>
    <p:extLst>
      <p:ext uri="{BB962C8B-B14F-4D97-AF65-F5344CB8AC3E}">
        <p14:creationId xmlns:p14="http://schemas.microsoft.com/office/powerpoint/2010/main" val="123883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72033-32D6-B64C-B20B-5704C8BDF1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9724EC-BA4F-554E-86E0-0BD0B971D5D0}"/>
              </a:ext>
            </a:extLst>
          </p:cNvPr>
          <p:cNvSpPr>
            <a:spLocks noGrp="1"/>
          </p:cNvSpPr>
          <p:nvPr>
            <p:ph type="dt" sz="half" idx="10"/>
          </p:nvPr>
        </p:nvSpPr>
        <p:spPr/>
        <p:txBody>
          <a:bodyPr/>
          <a:lstStyle/>
          <a:p>
            <a:fld id="{88966753-5170-0940-8201-E1CA04026A2B}" type="datetimeFigureOut">
              <a:rPr lang="en-US" smtClean="0"/>
              <a:t>2/14/22</a:t>
            </a:fld>
            <a:endParaRPr lang="en-US"/>
          </a:p>
        </p:txBody>
      </p:sp>
      <p:sp>
        <p:nvSpPr>
          <p:cNvPr id="4" name="Footer Placeholder 3">
            <a:extLst>
              <a:ext uri="{FF2B5EF4-FFF2-40B4-BE49-F238E27FC236}">
                <a16:creationId xmlns:a16="http://schemas.microsoft.com/office/drawing/2014/main" id="{FF12014A-FA81-704F-B2A0-E028283A86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E608D2-B84E-F447-A4C4-A88B61ABADB9}"/>
              </a:ext>
            </a:extLst>
          </p:cNvPr>
          <p:cNvSpPr>
            <a:spLocks noGrp="1"/>
          </p:cNvSpPr>
          <p:nvPr>
            <p:ph type="sldNum" sz="quarter" idx="12"/>
          </p:nvPr>
        </p:nvSpPr>
        <p:spPr/>
        <p:txBody>
          <a:bodyPr/>
          <a:lstStyle/>
          <a:p>
            <a:fld id="{2070FDA1-06A4-2343-B01C-BD43A8DE210A}" type="slidenum">
              <a:rPr lang="en-US" smtClean="0"/>
              <a:t>‹#›</a:t>
            </a:fld>
            <a:endParaRPr lang="en-US"/>
          </a:p>
        </p:txBody>
      </p:sp>
    </p:spTree>
    <p:extLst>
      <p:ext uri="{BB962C8B-B14F-4D97-AF65-F5344CB8AC3E}">
        <p14:creationId xmlns:p14="http://schemas.microsoft.com/office/powerpoint/2010/main" val="3657531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78C9AA-3101-4A42-B2CF-B23326475097}"/>
              </a:ext>
            </a:extLst>
          </p:cNvPr>
          <p:cNvSpPr>
            <a:spLocks noGrp="1"/>
          </p:cNvSpPr>
          <p:nvPr>
            <p:ph type="dt" sz="half" idx="10"/>
          </p:nvPr>
        </p:nvSpPr>
        <p:spPr/>
        <p:txBody>
          <a:bodyPr/>
          <a:lstStyle/>
          <a:p>
            <a:fld id="{88966753-5170-0940-8201-E1CA04026A2B}" type="datetimeFigureOut">
              <a:rPr lang="en-US" smtClean="0"/>
              <a:t>2/14/22</a:t>
            </a:fld>
            <a:endParaRPr lang="en-US"/>
          </a:p>
        </p:txBody>
      </p:sp>
      <p:sp>
        <p:nvSpPr>
          <p:cNvPr id="3" name="Footer Placeholder 2">
            <a:extLst>
              <a:ext uri="{FF2B5EF4-FFF2-40B4-BE49-F238E27FC236}">
                <a16:creationId xmlns:a16="http://schemas.microsoft.com/office/drawing/2014/main" id="{4CBDE5CC-47D8-7B43-81E9-2FFE73BBBA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C0AC57-9D99-B14F-A292-98C443E6CD8E}"/>
              </a:ext>
            </a:extLst>
          </p:cNvPr>
          <p:cNvSpPr>
            <a:spLocks noGrp="1"/>
          </p:cNvSpPr>
          <p:nvPr>
            <p:ph type="sldNum" sz="quarter" idx="12"/>
          </p:nvPr>
        </p:nvSpPr>
        <p:spPr/>
        <p:txBody>
          <a:bodyPr/>
          <a:lstStyle/>
          <a:p>
            <a:fld id="{2070FDA1-06A4-2343-B01C-BD43A8DE210A}" type="slidenum">
              <a:rPr lang="en-US" smtClean="0"/>
              <a:t>‹#›</a:t>
            </a:fld>
            <a:endParaRPr lang="en-US"/>
          </a:p>
        </p:txBody>
      </p:sp>
    </p:spTree>
    <p:extLst>
      <p:ext uri="{BB962C8B-B14F-4D97-AF65-F5344CB8AC3E}">
        <p14:creationId xmlns:p14="http://schemas.microsoft.com/office/powerpoint/2010/main" val="2019157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E202C-3D65-D143-8605-4E04ED6BA1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4FEA59-3B92-FE40-A863-E69314FB14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45AA06D-4E0D-B844-8DFC-47610B2D7E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01BCC4-25C8-784E-ACB8-85254FB60346}"/>
              </a:ext>
            </a:extLst>
          </p:cNvPr>
          <p:cNvSpPr>
            <a:spLocks noGrp="1"/>
          </p:cNvSpPr>
          <p:nvPr>
            <p:ph type="dt" sz="half" idx="10"/>
          </p:nvPr>
        </p:nvSpPr>
        <p:spPr/>
        <p:txBody>
          <a:bodyPr/>
          <a:lstStyle/>
          <a:p>
            <a:fld id="{88966753-5170-0940-8201-E1CA04026A2B}" type="datetimeFigureOut">
              <a:rPr lang="en-US" smtClean="0"/>
              <a:t>2/14/22</a:t>
            </a:fld>
            <a:endParaRPr lang="en-US"/>
          </a:p>
        </p:txBody>
      </p:sp>
      <p:sp>
        <p:nvSpPr>
          <p:cNvPr id="6" name="Footer Placeholder 5">
            <a:extLst>
              <a:ext uri="{FF2B5EF4-FFF2-40B4-BE49-F238E27FC236}">
                <a16:creationId xmlns:a16="http://schemas.microsoft.com/office/drawing/2014/main" id="{E6A44E13-09EE-3F43-AD88-11C5AC49E2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9714A3-ED63-2B43-93CC-A3A4612C3DA5}"/>
              </a:ext>
            </a:extLst>
          </p:cNvPr>
          <p:cNvSpPr>
            <a:spLocks noGrp="1"/>
          </p:cNvSpPr>
          <p:nvPr>
            <p:ph type="sldNum" sz="quarter" idx="12"/>
          </p:nvPr>
        </p:nvSpPr>
        <p:spPr/>
        <p:txBody>
          <a:bodyPr/>
          <a:lstStyle/>
          <a:p>
            <a:fld id="{2070FDA1-06A4-2343-B01C-BD43A8DE210A}" type="slidenum">
              <a:rPr lang="en-US" smtClean="0"/>
              <a:t>‹#›</a:t>
            </a:fld>
            <a:endParaRPr lang="en-US"/>
          </a:p>
        </p:txBody>
      </p:sp>
    </p:spTree>
    <p:extLst>
      <p:ext uri="{BB962C8B-B14F-4D97-AF65-F5344CB8AC3E}">
        <p14:creationId xmlns:p14="http://schemas.microsoft.com/office/powerpoint/2010/main" val="1452389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B2396-E7B2-694A-9996-D134FF8D8F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821EB6-70F5-2748-B621-F6DA559BEB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302C14F-564B-9543-82FA-975D478D02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53D270-5AF5-0F46-8759-51E5D8FC35E7}"/>
              </a:ext>
            </a:extLst>
          </p:cNvPr>
          <p:cNvSpPr>
            <a:spLocks noGrp="1"/>
          </p:cNvSpPr>
          <p:nvPr>
            <p:ph type="dt" sz="half" idx="10"/>
          </p:nvPr>
        </p:nvSpPr>
        <p:spPr/>
        <p:txBody>
          <a:bodyPr/>
          <a:lstStyle/>
          <a:p>
            <a:fld id="{88966753-5170-0940-8201-E1CA04026A2B}" type="datetimeFigureOut">
              <a:rPr lang="en-US" smtClean="0"/>
              <a:t>2/14/22</a:t>
            </a:fld>
            <a:endParaRPr lang="en-US"/>
          </a:p>
        </p:txBody>
      </p:sp>
      <p:sp>
        <p:nvSpPr>
          <p:cNvPr id="6" name="Footer Placeholder 5">
            <a:extLst>
              <a:ext uri="{FF2B5EF4-FFF2-40B4-BE49-F238E27FC236}">
                <a16:creationId xmlns:a16="http://schemas.microsoft.com/office/drawing/2014/main" id="{D7F09C0F-0331-D54C-A441-E5A90F9093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E0EC1E-E43D-E842-8DD1-623080F6CF55}"/>
              </a:ext>
            </a:extLst>
          </p:cNvPr>
          <p:cNvSpPr>
            <a:spLocks noGrp="1"/>
          </p:cNvSpPr>
          <p:nvPr>
            <p:ph type="sldNum" sz="quarter" idx="12"/>
          </p:nvPr>
        </p:nvSpPr>
        <p:spPr/>
        <p:txBody>
          <a:bodyPr/>
          <a:lstStyle/>
          <a:p>
            <a:fld id="{2070FDA1-06A4-2343-B01C-BD43A8DE210A}" type="slidenum">
              <a:rPr lang="en-US" smtClean="0"/>
              <a:t>‹#›</a:t>
            </a:fld>
            <a:endParaRPr lang="en-US"/>
          </a:p>
        </p:txBody>
      </p:sp>
    </p:spTree>
    <p:extLst>
      <p:ext uri="{BB962C8B-B14F-4D97-AF65-F5344CB8AC3E}">
        <p14:creationId xmlns:p14="http://schemas.microsoft.com/office/powerpoint/2010/main" val="1960847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D49A4-53C6-2B4F-B6BD-FF57D1607F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B9E293-E04D-0843-A7B1-AB6604E4B49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1A347B-E08C-904B-9614-B880380C1318}"/>
              </a:ext>
            </a:extLst>
          </p:cNvPr>
          <p:cNvSpPr>
            <a:spLocks noGrp="1"/>
          </p:cNvSpPr>
          <p:nvPr>
            <p:ph type="dt" sz="half" idx="10"/>
          </p:nvPr>
        </p:nvSpPr>
        <p:spPr/>
        <p:txBody>
          <a:bodyPr/>
          <a:lstStyle/>
          <a:p>
            <a:fld id="{88966753-5170-0940-8201-E1CA04026A2B}" type="datetimeFigureOut">
              <a:rPr lang="en-US" smtClean="0"/>
              <a:t>2/14/22</a:t>
            </a:fld>
            <a:endParaRPr lang="en-US"/>
          </a:p>
        </p:txBody>
      </p:sp>
      <p:sp>
        <p:nvSpPr>
          <p:cNvPr id="5" name="Footer Placeholder 4">
            <a:extLst>
              <a:ext uri="{FF2B5EF4-FFF2-40B4-BE49-F238E27FC236}">
                <a16:creationId xmlns:a16="http://schemas.microsoft.com/office/drawing/2014/main" id="{1A82B4F3-28B1-A946-BDED-49FC9B3DA9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6C2798-6D91-E641-9FC8-568AF46EA88D}"/>
              </a:ext>
            </a:extLst>
          </p:cNvPr>
          <p:cNvSpPr>
            <a:spLocks noGrp="1"/>
          </p:cNvSpPr>
          <p:nvPr>
            <p:ph type="sldNum" sz="quarter" idx="12"/>
          </p:nvPr>
        </p:nvSpPr>
        <p:spPr/>
        <p:txBody>
          <a:bodyPr/>
          <a:lstStyle/>
          <a:p>
            <a:fld id="{2070FDA1-06A4-2343-B01C-BD43A8DE210A}" type="slidenum">
              <a:rPr lang="en-US" smtClean="0"/>
              <a:t>‹#›</a:t>
            </a:fld>
            <a:endParaRPr lang="en-US"/>
          </a:p>
        </p:txBody>
      </p:sp>
    </p:spTree>
    <p:extLst>
      <p:ext uri="{BB962C8B-B14F-4D97-AF65-F5344CB8AC3E}">
        <p14:creationId xmlns:p14="http://schemas.microsoft.com/office/powerpoint/2010/main" val="1597359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F4E050-F70C-3C4B-A686-C45CE4AD52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E43AD3-CD72-C145-B1F3-44C4749D28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C94F5C-CC76-FB4E-A075-79FC99D3DB26}"/>
              </a:ext>
            </a:extLst>
          </p:cNvPr>
          <p:cNvSpPr>
            <a:spLocks noGrp="1"/>
          </p:cNvSpPr>
          <p:nvPr>
            <p:ph type="dt" sz="half" idx="10"/>
          </p:nvPr>
        </p:nvSpPr>
        <p:spPr/>
        <p:txBody>
          <a:bodyPr/>
          <a:lstStyle/>
          <a:p>
            <a:fld id="{88966753-5170-0940-8201-E1CA04026A2B}" type="datetimeFigureOut">
              <a:rPr lang="en-US" smtClean="0"/>
              <a:t>2/14/22</a:t>
            </a:fld>
            <a:endParaRPr lang="en-US"/>
          </a:p>
        </p:txBody>
      </p:sp>
      <p:sp>
        <p:nvSpPr>
          <p:cNvPr id="5" name="Footer Placeholder 4">
            <a:extLst>
              <a:ext uri="{FF2B5EF4-FFF2-40B4-BE49-F238E27FC236}">
                <a16:creationId xmlns:a16="http://schemas.microsoft.com/office/drawing/2014/main" id="{0C4005C3-E7D3-FD41-87D1-35DFCAA294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DD84BF-4CD8-6B45-8F69-88BAAE20F1C3}"/>
              </a:ext>
            </a:extLst>
          </p:cNvPr>
          <p:cNvSpPr>
            <a:spLocks noGrp="1"/>
          </p:cNvSpPr>
          <p:nvPr>
            <p:ph type="sldNum" sz="quarter" idx="12"/>
          </p:nvPr>
        </p:nvSpPr>
        <p:spPr/>
        <p:txBody>
          <a:bodyPr/>
          <a:lstStyle/>
          <a:p>
            <a:fld id="{2070FDA1-06A4-2343-B01C-BD43A8DE210A}" type="slidenum">
              <a:rPr lang="en-US" smtClean="0"/>
              <a:t>‹#›</a:t>
            </a:fld>
            <a:endParaRPr lang="en-US"/>
          </a:p>
        </p:txBody>
      </p:sp>
    </p:spTree>
    <p:extLst>
      <p:ext uri="{BB962C8B-B14F-4D97-AF65-F5344CB8AC3E}">
        <p14:creationId xmlns:p14="http://schemas.microsoft.com/office/powerpoint/2010/main" val="3313229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880326-5340-9949-AECA-6C1734BBD3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B8DED64-62E7-BE45-8908-777CB4B2DF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D5FB30-1AE9-3142-9F8E-6C91B938FD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966753-5170-0940-8201-E1CA04026A2B}" type="datetimeFigureOut">
              <a:rPr lang="en-US" smtClean="0"/>
              <a:t>2/14/22</a:t>
            </a:fld>
            <a:endParaRPr lang="en-US"/>
          </a:p>
        </p:txBody>
      </p:sp>
      <p:sp>
        <p:nvSpPr>
          <p:cNvPr id="5" name="Footer Placeholder 4">
            <a:extLst>
              <a:ext uri="{FF2B5EF4-FFF2-40B4-BE49-F238E27FC236}">
                <a16:creationId xmlns:a16="http://schemas.microsoft.com/office/drawing/2014/main" id="{BFF91C28-61A4-0841-9404-0B6A73FD87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D1FB7EC-9F70-844E-BADB-29164F00B1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70FDA1-06A4-2343-B01C-BD43A8DE210A}" type="slidenum">
              <a:rPr lang="en-US" smtClean="0"/>
              <a:t>‹#›</a:t>
            </a:fld>
            <a:endParaRPr lang="en-US"/>
          </a:p>
        </p:txBody>
      </p:sp>
    </p:spTree>
    <p:extLst>
      <p:ext uri="{BB962C8B-B14F-4D97-AF65-F5344CB8AC3E}">
        <p14:creationId xmlns:p14="http://schemas.microsoft.com/office/powerpoint/2010/main" val="26715853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21879"/>
            <a:ext cx="12192000" cy="571499"/>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 name="Title 1"/>
          <p:cNvSpPr>
            <a:spLocks noGrp="1"/>
          </p:cNvSpPr>
          <p:nvPr>
            <p:ph type="ctrTitle"/>
          </p:nvPr>
        </p:nvSpPr>
        <p:spPr>
          <a:xfrm>
            <a:off x="-8576" y="1943243"/>
            <a:ext cx="12200576" cy="2600182"/>
          </a:xfrm>
          <a:solidFill>
            <a:srgbClr val="002060"/>
          </a:solidFill>
        </p:spPr>
        <p:txBody>
          <a:bodyPr anchor="t">
            <a:normAutofit/>
          </a:bodyPr>
          <a:lstStyle/>
          <a:p>
            <a:r>
              <a:rPr lang="en-PH" sz="6600" b="1" dirty="0">
                <a:solidFill>
                  <a:schemeClr val="bg1"/>
                </a:solidFill>
                <a:effectLst/>
                <a:latin typeface="Arial" panose="020B0604020202020204" pitchFamily="34" charset="0"/>
                <a:ea typeface="Verdana" panose="020B0604030504040204" pitchFamily="34" charset="0"/>
                <a:cs typeface="Arial" panose="020B0604020202020204" pitchFamily="34" charset="0"/>
              </a:rPr>
              <a:t>CROSS-SECTORAL CLUSTER</a:t>
            </a:r>
            <a:br>
              <a:rPr lang="en-PH" sz="6600" b="1" dirty="0">
                <a:solidFill>
                  <a:schemeClr val="bg1"/>
                </a:solidFill>
                <a:effectLst/>
                <a:latin typeface="Arial" panose="020B0604020202020204" pitchFamily="34" charset="0"/>
                <a:ea typeface="Verdana" panose="020B0604030504040204" pitchFamily="34" charset="0"/>
                <a:cs typeface="Arial" panose="020B0604020202020204" pitchFamily="34" charset="0"/>
              </a:rPr>
            </a:br>
            <a:r>
              <a:rPr lang="en-PH" sz="3600" b="1" dirty="0">
                <a:solidFill>
                  <a:schemeClr val="bg1"/>
                </a:solidFill>
                <a:effectLst/>
                <a:latin typeface="Arial" panose="020B0604020202020204" pitchFamily="34" charset="0"/>
                <a:ea typeface="Verdana" panose="020B0604030504040204" pitchFamily="34" charset="0"/>
                <a:cs typeface="Arial" panose="020B0604020202020204" pitchFamily="34" charset="0"/>
              </a:rPr>
              <a:t>Post Disaster Needs Assessment for Typhoon Odette</a:t>
            </a:r>
            <a:endParaRPr lang="en-PH" sz="4400" dirty="0">
              <a:solidFill>
                <a:schemeClr val="bg1"/>
              </a:solidFill>
              <a:effectLst/>
              <a:latin typeface="Arial" panose="020B0604020202020204" pitchFamily="34" charset="0"/>
              <a:ea typeface="Verdana" panose="020B0604030504040204" pitchFamily="34" charset="0"/>
              <a:cs typeface="Arial" panose="020B060402020202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7977" y="6393543"/>
            <a:ext cx="277652" cy="4027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400" y="6319140"/>
            <a:ext cx="1273630" cy="625948"/>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94111" y="211220"/>
            <a:ext cx="1203777" cy="1203777"/>
          </a:xfrm>
          <a:prstGeom prst="rect">
            <a:avLst/>
          </a:prstGeom>
          <a:effectLst>
            <a:glow rad="228600">
              <a:schemeClr val="accent4">
                <a:satMod val="175000"/>
                <a:alpha val="40000"/>
              </a:schemeClr>
            </a:glow>
          </a:effectLst>
        </p:spPr>
      </p:pic>
      <p:sp>
        <p:nvSpPr>
          <p:cNvPr id="9" name="Rectangle 8"/>
          <p:cNvSpPr/>
          <p:nvPr/>
        </p:nvSpPr>
        <p:spPr>
          <a:xfrm>
            <a:off x="3860074" y="6464070"/>
            <a:ext cx="6474379" cy="287116"/>
          </a:xfrm>
          <a:prstGeom prst="rect">
            <a:avLst/>
          </a:prstGeom>
          <a:solidFill>
            <a:srgbClr val="041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8576" y="6464070"/>
            <a:ext cx="3809867" cy="287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5" name="TextBox 14">
            <a:extLst>
              <a:ext uri="{FF2B5EF4-FFF2-40B4-BE49-F238E27FC236}">
                <a16:creationId xmlns:a16="http://schemas.microsoft.com/office/drawing/2014/main" id="{3D26A9A9-3EBD-104F-A484-AC9C7E142370}"/>
              </a:ext>
            </a:extLst>
          </p:cNvPr>
          <p:cNvSpPr txBox="1"/>
          <p:nvPr/>
        </p:nvSpPr>
        <p:spPr>
          <a:xfrm>
            <a:off x="3626332" y="4983863"/>
            <a:ext cx="5664819" cy="369332"/>
          </a:xfrm>
          <a:prstGeom prst="rect">
            <a:avLst/>
          </a:prstGeom>
          <a:noFill/>
        </p:spPr>
        <p:txBody>
          <a:bodyPr wrap="square" rtlCol="0">
            <a:spAutoFit/>
          </a:bodyPr>
          <a:lstStyle/>
          <a:p>
            <a:r>
              <a:rPr lang="en-US" dirty="0">
                <a:solidFill>
                  <a:schemeClr val="bg1"/>
                </a:solidFill>
                <a:latin typeface="Verdana" panose="020B0604030504040204" pitchFamily="34" charset="0"/>
                <a:ea typeface="Verdana" panose="020B0604030504040204" pitchFamily="34" charset="0"/>
                <a:cs typeface="Verdana" panose="020B0604030504040204" pitchFamily="34" charset="0"/>
              </a:rPr>
              <a:t>Via Zoom| 28 SEPTEMBER 2020 / 8:30 AM </a:t>
            </a:r>
          </a:p>
        </p:txBody>
      </p:sp>
      <p:sp>
        <p:nvSpPr>
          <p:cNvPr id="3" name="TextBox 2">
            <a:extLst>
              <a:ext uri="{FF2B5EF4-FFF2-40B4-BE49-F238E27FC236}">
                <a16:creationId xmlns:a16="http://schemas.microsoft.com/office/drawing/2014/main" id="{1B1C174E-5140-B847-95A1-AB1ED8EAE504}"/>
              </a:ext>
            </a:extLst>
          </p:cNvPr>
          <p:cNvSpPr txBox="1"/>
          <p:nvPr/>
        </p:nvSpPr>
        <p:spPr>
          <a:xfrm>
            <a:off x="844833" y="4614305"/>
            <a:ext cx="10868197" cy="830997"/>
          </a:xfrm>
          <a:prstGeom prst="rect">
            <a:avLst/>
          </a:prstGeom>
          <a:noFill/>
        </p:spPr>
        <p:txBody>
          <a:bodyPr wrap="square" rtlCol="0">
            <a:spAutoFit/>
          </a:bodyPr>
          <a:lstStyle/>
          <a:p>
            <a:pPr algn="ctr"/>
            <a:endParaRPr lang="en-US" sz="2400" b="1" dirty="0">
              <a:latin typeface="Arial" panose="020B0604020202020204" pitchFamily="34" charset="0"/>
              <a:cs typeface="Arial" panose="020B0604020202020204" pitchFamily="34" charset="0"/>
            </a:endParaRPr>
          </a:p>
          <a:p>
            <a:pPr algn="ctr"/>
            <a:r>
              <a:rPr lang="en-US" sz="2400" b="1" dirty="0">
                <a:latin typeface="Arial" panose="020B0604020202020204" pitchFamily="34" charset="0"/>
                <a:cs typeface="Arial" panose="020B0604020202020204" pitchFamily="34" charset="0"/>
              </a:rPr>
              <a:t>16 February 2022| 10:00 AM</a:t>
            </a:r>
          </a:p>
        </p:txBody>
      </p:sp>
    </p:spTree>
    <p:extLst>
      <p:ext uri="{BB962C8B-B14F-4D97-AF65-F5344CB8AC3E}">
        <p14:creationId xmlns:p14="http://schemas.microsoft.com/office/powerpoint/2010/main" val="2777233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21879"/>
            <a:ext cx="12192000" cy="571499"/>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7977" y="6393543"/>
            <a:ext cx="277652" cy="4027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400" y="6319140"/>
            <a:ext cx="1273630" cy="625948"/>
          </a:xfrm>
          <a:prstGeom prst="rect">
            <a:avLst/>
          </a:prstGeom>
        </p:spPr>
      </p:pic>
      <p:sp>
        <p:nvSpPr>
          <p:cNvPr id="9" name="Rectangle 8"/>
          <p:cNvSpPr/>
          <p:nvPr/>
        </p:nvSpPr>
        <p:spPr>
          <a:xfrm>
            <a:off x="3860074" y="6464070"/>
            <a:ext cx="6474379" cy="287116"/>
          </a:xfrm>
          <a:prstGeom prst="rect">
            <a:avLst/>
          </a:prstGeom>
          <a:solidFill>
            <a:srgbClr val="041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8576" y="6464070"/>
            <a:ext cx="3809867" cy="287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2" name="TextBox 11">
            <a:extLst>
              <a:ext uri="{FF2B5EF4-FFF2-40B4-BE49-F238E27FC236}">
                <a16:creationId xmlns:a16="http://schemas.microsoft.com/office/drawing/2014/main" id="{9EA8A783-148A-FA4A-ABC2-A1C581CF7481}"/>
              </a:ext>
            </a:extLst>
          </p:cNvPr>
          <p:cNvSpPr txBox="1"/>
          <p:nvPr/>
        </p:nvSpPr>
        <p:spPr>
          <a:xfrm>
            <a:off x="4067033" y="291070"/>
            <a:ext cx="8302525" cy="523220"/>
          </a:xfrm>
          <a:prstGeom prst="rect">
            <a:avLst/>
          </a:prstGeom>
          <a:solidFill>
            <a:srgbClr val="002060"/>
          </a:solid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COST OF DAMAGES, LOSSES AND NEEDS</a:t>
            </a:r>
          </a:p>
        </p:txBody>
      </p:sp>
      <p:graphicFrame>
        <p:nvGraphicFramePr>
          <p:cNvPr id="14" name="Table 13">
            <a:extLst>
              <a:ext uri="{FF2B5EF4-FFF2-40B4-BE49-F238E27FC236}">
                <a16:creationId xmlns:a16="http://schemas.microsoft.com/office/drawing/2014/main" id="{43859A77-7C5A-D745-B206-E435EFC52A7A}"/>
              </a:ext>
            </a:extLst>
          </p:cNvPr>
          <p:cNvGraphicFramePr>
            <a:graphicFrameLocks noGrp="1"/>
          </p:cNvGraphicFramePr>
          <p:nvPr>
            <p:extLst>
              <p:ext uri="{D42A27DB-BD31-4B8C-83A1-F6EECF244321}">
                <p14:modId xmlns:p14="http://schemas.microsoft.com/office/powerpoint/2010/main" val="1867198730"/>
              </p:ext>
            </p:extLst>
          </p:nvPr>
        </p:nvGraphicFramePr>
        <p:xfrm>
          <a:off x="767939" y="1763399"/>
          <a:ext cx="10945091" cy="1729740"/>
        </p:xfrm>
        <a:graphic>
          <a:graphicData uri="http://schemas.openxmlformats.org/drawingml/2006/table">
            <a:tbl>
              <a:tblPr firstRow="1" bandRow="1">
                <a:tableStyleId>{5C22544A-7EE6-4342-B048-85BDC9FD1C3A}</a:tableStyleId>
              </a:tblPr>
              <a:tblGrid>
                <a:gridCol w="3322922">
                  <a:extLst>
                    <a:ext uri="{9D8B030D-6E8A-4147-A177-3AD203B41FA5}">
                      <a16:colId xmlns:a16="http://schemas.microsoft.com/office/drawing/2014/main" val="20001"/>
                    </a:ext>
                  </a:extLst>
                </a:gridCol>
                <a:gridCol w="2540723">
                  <a:extLst>
                    <a:ext uri="{9D8B030D-6E8A-4147-A177-3AD203B41FA5}">
                      <a16:colId xmlns:a16="http://schemas.microsoft.com/office/drawing/2014/main" val="20002"/>
                    </a:ext>
                  </a:extLst>
                </a:gridCol>
                <a:gridCol w="2540723">
                  <a:extLst>
                    <a:ext uri="{9D8B030D-6E8A-4147-A177-3AD203B41FA5}">
                      <a16:colId xmlns:a16="http://schemas.microsoft.com/office/drawing/2014/main" val="2532634775"/>
                    </a:ext>
                  </a:extLst>
                </a:gridCol>
                <a:gridCol w="2540723">
                  <a:extLst>
                    <a:ext uri="{9D8B030D-6E8A-4147-A177-3AD203B41FA5}">
                      <a16:colId xmlns:a16="http://schemas.microsoft.com/office/drawing/2014/main" val="4071868012"/>
                    </a:ext>
                  </a:extLst>
                </a:gridCol>
              </a:tblGrid>
              <a:tr h="413437">
                <a:tc>
                  <a:txBody>
                    <a:bodyPr/>
                    <a:lstStyle/>
                    <a:p>
                      <a:pPr algn="ctr"/>
                      <a:r>
                        <a:rPr lang="en-PH" sz="2800" dirty="0">
                          <a:latin typeface="Arial" panose="020B0604020202020204" pitchFamily="34" charset="0"/>
                          <a:cs typeface="Arial" panose="020B0604020202020204" pitchFamily="34" charset="0"/>
                        </a:rPr>
                        <a:t>Sector</a:t>
                      </a:r>
                    </a:p>
                  </a:txBody>
                  <a:tcPr/>
                </a:tc>
                <a:tc>
                  <a:txBody>
                    <a:bodyPr/>
                    <a:lstStyle/>
                    <a:p>
                      <a:pPr algn="ctr"/>
                      <a:r>
                        <a:rPr lang="en-US" sz="2800" dirty="0">
                          <a:latin typeface="Arial" panose="020B0604020202020204" pitchFamily="34" charset="0"/>
                          <a:cs typeface="Arial" panose="020B0604020202020204" pitchFamily="34" charset="0"/>
                        </a:rPr>
                        <a:t>Damages</a:t>
                      </a:r>
                      <a:endParaRPr lang="en-PH" sz="2800" dirty="0">
                        <a:latin typeface="Arial" panose="020B0604020202020204" pitchFamily="34" charset="0"/>
                        <a:cs typeface="Arial" panose="020B0604020202020204" pitchFamily="34" charset="0"/>
                      </a:endParaRPr>
                    </a:p>
                  </a:txBody>
                  <a:tcPr/>
                </a:tc>
                <a:tc>
                  <a:txBody>
                    <a:bodyPr/>
                    <a:lstStyle/>
                    <a:p>
                      <a:pPr algn="ctr"/>
                      <a:r>
                        <a:rPr lang="en-PH" sz="2800" dirty="0">
                          <a:latin typeface="Arial" panose="020B0604020202020204" pitchFamily="34" charset="0"/>
                          <a:cs typeface="Arial" panose="020B0604020202020204" pitchFamily="34" charset="0"/>
                        </a:rPr>
                        <a:t>Losses</a:t>
                      </a:r>
                    </a:p>
                  </a:txBody>
                  <a:tcPr/>
                </a:tc>
                <a:tc>
                  <a:txBody>
                    <a:bodyPr/>
                    <a:lstStyle/>
                    <a:p>
                      <a:pPr algn="ctr"/>
                      <a:r>
                        <a:rPr lang="en-PH" sz="2800" dirty="0">
                          <a:latin typeface="Arial" panose="020B0604020202020204" pitchFamily="34" charset="0"/>
                          <a:cs typeface="Arial" panose="020B0604020202020204" pitchFamily="34" charset="0"/>
                        </a:rPr>
                        <a:t>Needs</a:t>
                      </a:r>
                    </a:p>
                  </a:txBody>
                  <a:tcPr/>
                </a:tc>
                <a:extLst>
                  <a:ext uri="{0D108BD9-81ED-4DB2-BD59-A6C34878D82A}">
                    <a16:rowId xmlns:a16="http://schemas.microsoft.com/office/drawing/2014/main" val="10000"/>
                  </a:ext>
                </a:extLst>
              </a:tr>
              <a:tr h="400741">
                <a:tc>
                  <a:txBody>
                    <a:bodyPr/>
                    <a:lstStyle/>
                    <a:p>
                      <a:pPr algn="l" rtl="0" fontAlgn="b"/>
                      <a:r>
                        <a:rPr lang="en-US" sz="2400" b="1" dirty="0">
                          <a:effectLst/>
                          <a:latin typeface="Arial" panose="020B0604020202020204" pitchFamily="34" charset="0"/>
                          <a:cs typeface="Arial" panose="020B0604020202020204" pitchFamily="34" charset="0"/>
                        </a:rPr>
                        <a:t>Governance &amp; DRRM</a:t>
                      </a:r>
                    </a:p>
                  </a:txBody>
                  <a:tcPr marL="28575" marR="28575" marT="19050" marB="19050" anchor="b"/>
                </a:tc>
                <a:tc>
                  <a:txBody>
                    <a:bodyPr/>
                    <a:lstStyle/>
                    <a:p>
                      <a:pPr algn="ctr" rtl="0" fontAlgn="b"/>
                      <a:r>
                        <a:rPr lang="en-PH" sz="2300" b="0" dirty="0">
                          <a:solidFill>
                            <a:schemeClr val="tx1"/>
                          </a:solidFill>
                          <a:effectLst/>
                          <a:latin typeface="Arial" panose="020B0604020202020204" pitchFamily="34" charset="0"/>
                          <a:cs typeface="Arial" panose="020B0604020202020204" pitchFamily="34" charset="0"/>
                        </a:rPr>
                        <a:t>188,531,206.75</a:t>
                      </a:r>
                    </a:p>
                  </a:txBody>
                  <a:tcPr marL="28575" marR="28575" marT="19050" marB="19050" anchor="ctr"/>
                </a:tc>
                <a:tc>
                  <a:txBody>
                    <a:bodyPr/>
                    <a:lstStyle/>
                    <a:p>
                      <a:pPr algn="ctr" rtl="0" fontAlgn="b"/>
                      <a:r>
                        <a:rPr lang="en-PH" sz="2300" b="0" dirty="0">
                          <a:solidFill>
                            <a:schemeClr val="tx1"/>
                          </a:solidFill>
                          <a:effectLst/>
                          <a:latin typeface="Arial" panose="020B0604020202020204" pitchFamily="34" charset="0"/>
                          <a:cs typeface="Arial" panose="020B0604020202020204" pitchFamily="34" charset="0"/>
                        </a:rPr>
                        <a:t>5,350,502.30</a:t>
                      </a:r>
                    </a:p>
                  </a:txBody>
                  <a:tcPr marL="28575" marR="28575" marT="19050" marB="19050" anchor="ctr"/>
                </a:tc>
                <a:tc>
                  <a:txBody>
                    <a:bodyPr/>
                    <a:lstStyle/>
                    <a:p>
                      <a:pPr algn="ctr" rtl="0" fontAlgn="b"/>
                      <a:r>
                        <a:rPr lang="en-PH" sz="2300" b="0" dirty="0">
                          <a:solidFill>
                            <a:schemeClr val="tx1"/>
                          </a:solidFill>
                          <a:effectLst/>
                          <a:latin typeface="Arial" panose="020B0604020202020204" pitchFamily="34" charset="0"/>
                          <a:cs typeface="Arial" panose="020B0604020202020204" pitchFamily="34" charset="0"/>
                        </a:rPr>
                        <a:t>452,835,416.24</a:t>
                      </a:r>
                    </a:p>
                  </a:txBody>
                  <a:tcPr marL="28575" marR="28575" marT="19050" marB="19050" anchor="ctr"/>
                </a:tc>
                <a:extLst>
                  <a:ext uri="{0D108BD9-81ED-4DB2-BD59-A6C34878D82A}">
                    <a16:rowId xmlns:a16="http://schemas.microsoft.com/office/drawing/2014/main" val="659548617"/>
                  </a:ext>
                </a:extLst>
              </a:tr>
              <a:tr h="400741">
                <a:tc>
                  <a:txBody>
                    <a:bodyPr/>
                    <a:lstStyle/>
                    <a:p>
                      <a:pPr algn="l" rtl="0" fontAlgn="b"/>
                      <a:r>
                        <a:rPr lang="en-US" sz="2400" b="1" dirty="0">
                          <a:effectLst/>
                          <a:latin typeface="Arial" panose="020B0604020202020204" pitchFamily="34" charset="0"/>
                          <a:cs typeface="Arial" panose="020B0604020202020204" pitchFamily="34" charset="0"/>
                        </a:rPr>
                        <a:t>Environment</a:t>
                      </a:r>
                    </a:p>
                  </a:txBody>
                  <a:tcPr marL="28575" marR="28575" marT="19050" marB="19050" anchor="b"/>
                </a:tc>
                <a:tc>
                  <a:txBody>
                    <a:bodyPr/>
                    <a:lstStyle/>
                    <a:p>
                      <a:pPr algn="ctr" rtl="0" fontAlgn="t"/>
                      <a:r>
                        <a:rPr lang="en-PH" sz="2300" b="0" dirty="0">
                          <a:effectLst/>
                          <a:latin typeface="Arial" panose="020B0604020202020204" pitchFamily="34" charset="0"/>
                        </a:rPr>
                        <a:t>97,211,107.84</a:t>
                      </a:r>
                    </a:p>
                  </a:txBody>
                  <a:tcPr marL="28575" marR="28575" marT="19050" marB="19050" anchor="ctr"/>
                </a:tc>
                <a:tc>
                  <a:txBody>
                    <a:bodyPr/>
                    <a:lstStyle/>
                    <a:p>
                      <a:pPr algn="ctr" rtl="0" fontAlgn="t"/>
                      <a:r>
                        <a:rPr lang="en-PH" sz="2300" b="0" dirty="0">
                          <a:effectLst/>
                          <a:latin typeface="Arial" panose="020B0604020202020204" pitchFamily="34" charset="0"/>
                        </a:rPr>
                        <a:t>19,442,221.57</a:t>
                      </a:r>
                    </a:p>
                  </a:txBody>
                  <a:tcPr marL="28575" marR="28575" marT="19050" marB="19050" anchor="ctr"/>
                </a:tc>
                <a:tc>
                  <a:txBody>
                    <a:bodyPr/>
                    <a:lstStyle/>
                    <a:p>
                      <a:pPr algn="ctr" rtl="0" fontAlgn="t"/>
                      <a:r>
                        <a:rPr lang="en-PH" sz="2300" b="0" dirty="0">
                          <a:effectLst/>
                          <a:latin typeface="Arial" panose="020B0604020202020204" pitchFamily="34" charset="0"/>
                        </a:rPr>
                        <a:t>116,653,329.41</a:t>
                      </a:r>
                    </a:p>
                  </a:txBody>
                  <a:tcPr marL="28575" marR="28575" marT="19050" marB="19050" anchor="ctr"/>
                </a:tc>
                <a:extLst>
                  <a:ext uri="{0D108BD9-81ED-4DB2-BD59-A6C34878D82A}">
                    <a16:rowId xmlns:a16="http://schemas.microsoft.com/office/drawing/2014/main" val="303377412"/>
                  </a:ext>
                </a:extLst>
              </a:tr>
              <a:tr h="400741">
                <a:tc>
                  <a:txBody>
                    <a:bodyPr/>
                    <a:lstStyle/>
                    <a:p>
                      <a:pPr algn="r" rtl="0" fontAlgn="b"/>
                      <a:r>
                        <a:rPr lang="en-US" sz="2400" b="1" dirty="0">
                          <a:effectLst/>
                          <a:latin typeface="Arial" panose="020B0604020202020204" pitchFamily="34" charset="0"/>
                          <a:cs typeface="Arial" panose="020B0604020202020204" pitchFamily="34" charset="0"/>
                        </a:rPr>
                        <a:t>Total</a:t>
                      </a:r>
                    </a:p>
                  </a:txBody>
                  <a:tcPr marL="28575" marR="28575" marT="19050" marB="19050" anchor="b"/>
                </a:tc>
                <a:tc>
                  <a:txBody>
                    <a:bodyPr/>
                    <a:lstStyle/>
                    <a:p>
                      <a:pPr algn="ctr" rtl="0" fontAlgn="b"/>
                      <a:r>
                        <a:rPr lang="en-PH" sz="2300" b="1" dirty="0">
                          <a:effectLst/>
                          <a:latin typeface="Arial" panose="020B0604020202020204" pitchFamily="34" charset="0"/>
                          <a:cs typeface="Arial" panose="020B0604020202020204" pitchFamily="34" charset="0"/>
                        </a:rPr>
                        <a:t>285,742,314.59</a:t>
                      </a:r>
                    </a:p>
                  </a:txBody>
                  <a:tcPr marL="28575" marR="28575" marT="19050" marB="19050" anchor="ctr"/>
                </a:tc>
                <a:tc>
                  <a:txBody>
                    <a:bodyPr/>
                    <a:lstStyle/>
                    <a:p>
                      <a:pPr algn="ctr" rtl="0" fontAlgn="b"/>
                      <a:r>
                        <a:rPr lang="en-PH" sz="2300" b="1" dirty="0">
                          <a:effectLst/>
                          <a:latin typeface="Arial" panose="020B0604020202020204" pitchFamily="34" charset="0"/>
                          <a:cs typeface="Arial" panose="020B0604020202020204" pitchFamily="34" charset="0"/>
                        </a:rPr>
                        <a:t>24,792,723.87</a:t>
                      </a:r>
                    </a:p>
                  </a:txBody>
                  <a:tcPr marL="28575" marR="28575" marT="19050" marB="19050" anchor="ctr"/>
                </a:tc>
                <a:tc>
                  <a:txBody>
                    <a:bodyPr/>
                    <a:lstStyle/>
                    <a:p>
                      <a:pPr algn="ctr" rtl="0" fontAlgn="b"/>
                      <a:r>
                        <a:rPr lang="en-PH" sz="2300" b="1" dirty="0">
                          <a:effectLst/>
                          <a:latin typeface="Arial" panose="020B0604020202020204" pitchFamily="34" charset="0"/>
                          <a:cs typeface="Arial" panose="020B0604020202020204" pitchFamily="34" charset="0"/>
                        </a:rPr>
                        <a:t>569,488,745.65</a:t>
                      </a:r>
                    </a:p>
                  </a:txBody>
                  <a:tcPr marL="28575" marR="28575" marT="19050" marB="19050" anchor="ctr"/>
                </a:tc>
                <a:extLst>
                  <a:ext uri="{0D108BD9-81ED-4DB2-BD59-A6C34878D82A}">
                    <a16:rowId xmlns:a16="http://schemas.microsoft.com/office/drawing/2014/main" val="4251013599"/>
                  </a:ext>
                </a:extLst>
              </a:tr>
            </a:tbl>
          </a:graphicData>
        </a:graphic>
      </p:graphicFrame>
    </p:spTree>
    <p:extLst>
      <p:ext uri="{BB962C8B-B14F-4D97-AF65-F5344CB8AC3E}">
        <p14:creationId xmlns:p14="http://schemas.microsoft.com/office/powerpoint/2010/main" val="3388429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21879"/>
            <a:ext cx="12192000" cy="571499"/>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7977" y="6393543"/>
            <a:ext cx="277652" cy="4027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400" y="6319140"/>
            <a:ext cx="1273630" cy="625948"/>
          </a:xfrm>
          <a:prstGeom prst="rect">
            <a:avLst/>
          </a:prstGeom>
        </p:spPr>
      </p:pic>
      <p:sp>
        <p:nvSpPr>
          <p:cNvPr id="9" name="Rectangle 8"/>
          <p:cNvSpPr/>
          <p:nvPr/>
        </p:nvSpPr>
        <p:spPr>
          <a:xfrm>
            <a:off x="3860074" y="6464070"/>
            <a:ext cx="6474379" cy="287116"/>
          </a:xfrm>
          <a:prstGeom prst="rect">
            <a:avLst/>
          </a:prstGeom>
          <a:solidFill>
            <a:srgbClr val="041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8576" y="6464070"/>
            <a:ext cx="3809867" cy="287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2" name="TextBox 11">
            <a:extLst>
              <a:ext uri="{FF2B5EF4-FFF2-40B4-BE49-F238E27FC236}">
                <a16:creationId xmlns:a16="http://schemas.microsoft.com/office/drawing/2014/main" id="{9EA8A783-148A-FA4A-ABC2-A1C581CF7481}"/>
              </a:ext>
            </a:extLst>
          </p:cNvPr>
          <p:cNvSpPr txBox="1"/>
          <p:nvPr/>
        </p:nvSpPr>
        <p:spPr>
          <a:xfrm>
            <a:off x="7301345" y="291070"/>
            <a:ext cx="5068213" cy="769441"/>
          </a:xfrm>
          <a:prstGeom prst="rect">
            <a:avLst/>
          </a:prstGeom>
          <a:solidFill>
            <a:srgbClr val="002060"/>
          </a:solid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GOVERNANCE</a:t>
            </a:r>
          </a:p>
        </p:txBody>
      </p:sp>
      <p:graphicFrame>
        <p:nvGraphicFramePr>
          <p:cNvPr id="14" name="Table 13">
            <a:extLst>
              <a:ext uri="{FF2B5EF4-FFF2-40B4-BE49-F238E27FC236}">
                <a16:creationId xmlns:a16="http://schemas.microsoft.com/office/drawing/2014/main" id="{43859A77-7C5A-D745-B206-E435EFC52A7A}"/>
              </a:ext>
            </a:extLst>
          </p:cNvPr>
          <p:cNvGraphicFramePr>
            <a:graphicFrameLocks noGrp="1"/>
          </p:cNvGraphicFramePr>
          <p:nvPr/>
        </p:nvGraphicFramePr>
        <p:xfrm>
          <a:off x="767939" y="1845285"/>
          <a:ext cx="10945091" cy="922020"/>
        </p:xfrm>
        <a:graphic>
          <a:graphicData uri="http://schemas.openxmlformats.org/drawingml/2006/table">
            <a:tbl>
              <a:tblPr firstRow="1" bandRow="1">
                <a:tableStyleId>{5C22544A-7EE6-4342-B048-85BDC9FD1C3A}</a:tableStyleId>
              </a:tblPr>
              <a:tblGrid>
                <a:gridCol w="3322922">
                  <a:extLst>
                    <a:ext uri="{9D8B030D-6E8A-4147-A177-3AD203B41FA5}">
                      <a16:colId xmlns:a16="http://schemas.microsoft.com/office/drawing/2014/main" val="20001"/>
                    </a:ext>
                  </a:extLst>
                </a:gridCol>
                <a:gridCol w="2540723">
                  <a:extLst>
                    <a:ext uri="{9D8B030D-6E8A-4147-A177-3AD203B41FA5}">
                      <a16:colId xmlns:a16="http://schemas.microsoft.com/office/drawing/2014/main" val="20002"/>
                    </a:ext>
                  </a:extLst>
                </a:gridCol>
                <a:gridCol w="2540723">
                  <a:extLst>
                    <a:ext uri="{9D8B030D-6E8A-4147-A177-3AD203B41FA5}">
                      <a16:colId xmlns:a16="http://schemas.microsoft.com/office/drawing/2014/main" val="2532634775"/>
                    </a:ext>
                  </a:extLst>
                </a:gridCol>
                <a:gridCol w="2540723">
                  <a:extLst>
                    <a:ext uri="{9D8B030D-6E8A-4147-A177-3AD203B41FA5}">
                      <a16:colId xmlns:a16="http://schemas.microsoft.com/office/drawing/2014/main" val="4071868012"/>
                    </a:ext>
                  </a:extLst>
                </a:gridCol>
              </a:tblGrid>
              <a:tr h="413437">
                <a:tc>
                  <a:txBody>
                    <a:bodyPr/>
                    <a:lstStyle/>
                    <a:p>
                      <a:pPr algn="ctr"/>
                      <a:r>
                        <a:rPr lang="en-PH" sz="2800" dirty="0">
                          <a:latin typeface="Arial" panose="020B0604020202020204" pitchFamily="34" charset="0"/>
                          <a:cs typeface="Arial" panose="020B0604020202020204" pitchFamily="34" charset="0"/>
                        </a:rPr>
                        <a:t>Sector</a:t>
                      </a:r>
                    </a:p>
                  </a:txBody>
                  <a:tcPr/>
                </a:tc>
                <a:tc>
                  <a:txBody>
                    <a:bodyPr/>
                    <a:lstStyle/>
                    <a:p>
                      <a:pPr algn="ctr"/>
                      <a:r>
                        <a:rPr lang="en-US" sz="2800" dirty="0">
                          <a:latin typeface="Arial" panose="020B0604020202020204" pitchFamily="34" charset="0"/>
                          <a:cs typeface="Arial" panose="020B0604020202020204" pitchFamily="34" charset="0"/>
                        </a:rPr>
                        <a:t>Damages</a:t>
                      </a:r>
                      <a:endParaRPr lang="en-PH" sz="2800" dirty="0">
                        <a:latin typeface="Arial" panose="020B0604020202020204" pitchFamily="34" charset="0"/>
                        <a:cs typeface="Arial" panose="020B0604020202020204" pitchFamily="34" charset="0"/>
                      </a:endParaRPr>
                    </a:p>
                  </a:txBody>
                  <a:tcPr/>
                </a:tc>
                <a:tc>
                  <a:txBody>
                    <a:bodyPr/>
                    <a:lstStyle/>
                    <a:p>
                      <a:pPr algn="ctr"/>
                      <a:r>
                        <a:rPr lang="en-PH" sz="2800" dirty="0">
                          <a:latin typeface="Arial" panose="020B0604020202020204" pitchFamily="34" charset="0"/>
                          <a:cs typeface="Arial" panose="020B0604020202020204" pitchFamily="34" charset="0"/>
                        </a:rPr>
                        <a:t>Losses</a:t>
                      </a:r>
                    </a:p>
                  </a:txBody>
                  <a:tcPr/>
                </a:tc>
                <a:tc>
                  <a:txBody>
                    <a:bodyPr/>
                    <a:lstStyle/>
                    <a:p>
                      <a:pPr algn="ctr"/>
                      <a:r>
                        <a:rPr lang="en-PH" sz="2800" dirty="0">
                          <a:latin typeface="Arial" panose="020B0604020202020204" pitchFamily="34" charset="0"/>
                          <a:cs typeface="Arial" panose="020B0604020202020204" pitchFamily="34" charset="0"/>
                        </a:rPr>
                        <a:t>Needs</a:t>
                      </a:r>
                    </a:p>
                  </a:txBody>
                  <a:tcPr/>
                </a:tc>
                <a:extLst>
                  <a:ext uri="{0D108BD9-81ED-4DB2-BD59-A6C34878D82A}">
                    <a16:rowId xmlns:a16="http://schemas.microsoft.com/office/drawing/2014/main" val="10000"/>
                  </a:ext>
                </a:extLst>
              </a:tr>
              <a:tr h="400741">
                <a:tc>
                  <a:txBody>
                    <a:bodyPr/>
                    <a:lstStyle/>
                    <a:p>
                      <a:pPr algn="l" rtl="0" fontAlgn="b"/>
                      <a:r>
                        <a:rPr lang="en-US" sz="2400" b="1" dirty="0">
                          <a:effectLst/>
                          <a:latin typeface="Arial" panose="020B0604020202020204" pitchFamily="34" charset="0"/>
                          <a:cs typeface="Arial" panose="020B0604020202020204" pitchFamily="34" charset="0"/>
                        </a:rPr>
                        <a:t>Governance &amp; DRRM</a:t>
                      </a:r>
                    </a:p>
                  </a:txBody>
                  <a:tcPr marL="28575" marR="28575" marT="19050" marB="19050" anchor="b"/>
                </a:tc>
                <a:tc>
                  <a:txBody>
                    <a:bodyPr/>
                    <a:lstStyle/>
                    <a:p>
                      <a:pPr algn="ctr" rtl="0" fontAlgn="b"/>
                      <a:r>
                        <a:rPr lang="en-PH" sz="2300" b="0" dirty="0">
                          <a:solidFill>
                            <a:schemeClr val="tx1"/>
                          </a:solidFill>
                          <a:effectLst/>
                          <a:latin typeface="Arial" panose="020B0604020202020204" pitchFamily="34" charset="0"/>
                          <a:cs typeface="Arial" panose="020B0604020202020204" pitchFamily="34" charset="0"/>
                        </a:rPr>
                        <a:t>188,531,206.75</a:t>
                      </a:r>
                    </a:p>
                  </a:txBody>
                  <a:tcPr marL="28575" marR="28575" marT="19050" marB="19050" anchor="ctr"/>
                </a:tc>
                <a:tc>
                  <a:txBody>
                    <a:bodyPr/>
                    <a:lstStyle/>
                    <a:p>
                      <a:pPr algn="ctr" rtl="0" fontAlgn="b"/>
                      <a:r>
                        <a:rPr lang="en-PH" sz="2300" b="0" dirty="0">
                          <a:solidFill>
                            <a:schemeClr val="tx1"/>
                          </a:solidFill>
                          <a:effectLst/>
                          <a:latin typeface="Arial" panose="020B0604020202020204" pitchFamily="34" charset="0"/>
                          <a:cs typeface="Arial" panose="020B0604020202020204" pitchFamily="34" charset="0"/>
                        </a:rPr>
                        <a:t>5,350,502.30</a:t>
                      </a:r>
                    </a:p>
                  </a:txBody>
                  <a:tcPr marL="28575" marR="28575" marT="19050" marB="19050" anchor="ctr"/>
                </a:tc>
                <a:tc>
                  <a:txBody>
                    <a:bodyPr/>
                    <a:lstStyle/>
                    <a:p>
                      <a:pPr algn="ctr" rtl="0" fontAlgn="b"/>
                      <a:r>
                        <a:rPr lang="en-PH" sz="2300" b="0" dirty="0">
                          <a:solidFill>
                            <a:schemeClr val="tx1"/>
                          </a:solidFill>
                          <a:effectLst/>
                          <a:latin typeface="Arial" panose="020B0604020202020204" pitchFamily="34" charset="0"/>
                          <a:cs typeface="Arial" panose="020B0604020202020204" pitchFamily="34" charset="0"/>
                        </a:rPr>
                        <a:t>452,835,416.24</a:t>
                      </a:r>
                    </a:p>
                  </a:txBody>
                  <a:tcPr marL="28575" marR="28575" marT="19050" marB="19050" anchor="ctr"/>
                </a:tc>
                <a:extLst>
                  <a:ext uri="{0D108BD9-81ED-4DB2-BD59-A6C34878D82A}">
                    <a16:rowId xmlns:a16="http://schemas.microsoft.com/office/drawing/2014/main" val="659548617"/>
                  </a:ext>
                </a:extLst>
              </a:tr>
            </a:tbl>
          </a:graphicData>
        </a:graphic>
      </p:graphicFrame>
      <p:sp>
        <p:nvSpPr>
          <p:cNvPr id="16" name="Content Placeholder 6">
            <a:extLst>
              <a:ext uri="{FF2B5EF4-FFF2-40B4-BE49-F238E27FC236}">
                <a16:creationId xmlns:a16="http://schemas.microsoft.com/office/drawing/2014/main" id="{B8C69357-F3A7-3649-99C0-A3893CEE43AA}"/>
              </a:ext>
            </a:extLst>
          </p:cNvPr>
          <p:cNvSpPr txBox="1">
            <a:spLocks/>
          </p:cNvSpPr>
          <p:nvPr/>
        </p:nvSpPr>
        <p:spPr>
          <a:xfrm>
            <a:off x="-8576" y="1278890"/>
            <a:ext cx="12200576" cy="571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dirty="0">
                <a:solidFill>
                  <a:srgbClr val="0070C0"/>
                </a:solidFill>
                <a:latin typeface="Arial" panose="020B0604020202020204" pitchFamily="34" charset="0"/>
                <a:cs typeface="Arial" panose="020B0604020202020204" pitchFamily="34" charset="0"/>
              </a:rPr>
              <a:t>COST OF DAMAGES, LOSSES AND NEEDS</a:t>
            </a:r>
          </a:p>
        </p:txBody>
      </p:sp>
      <p:graphicFrame>
        <p:nvGraphicFramePr>
          <p:cNvPr id="17" name="Table 16">
            <a:extLst>
              <a:ext uri="{FF2B5EF4-FFF2-40B4-BE49-F238E27FC236}">
                <a16:creationId xmlns:a16="http://schemas.microsoft.com/office/drawing/2014/main" id="{4EA712A4-62DC-C644-9746-C0C8F20AE014}"/>
              </a:ext>
            </a:extLst>
          </p:cNvPr>
          <p:cNvGraphicFramePr>
            <a:graphicFrameLocks noGrp="1"/>
          </p:cNvGraphicFramePr>
          <p:nvPr/>
        </p:nvGraphicFramePr>
        <p:xfrm>
          <a:off x="2563091" y="2867972"/>
          <a:ext cx="7286215" cy="3333444"/>
        </p:xfrm>
        <a:graphic>
          <a:graphicData uri="http://schemas.openxmlformats.org/drawingml/2006/table">
            <a:tbl>
              <a:tblPr firstRow="1" firstCol="1" bandRow="1">
                <a:tableStyleId>{5C22544A-7EE6-4342-B048-85BDC9FD1C3A}</a:tableStyleId>
              </a:tblPr>
              <a:tblGrid>
                <a:gridCol w="349929">
                  <a:extLst>
                    <a:ext uri="{9D8B030D-6E8A-4147-A177-3AD203B41FA5}">
                      <a16:colId xmlns:a16="http://schemas.microsoft.com/office/drawing/2014/main" val="2966373367"/>
                    </a:ext>
                  </a:extLst>
                </a:gridCol>
                <a:gridCol w="1906139">
                  <a:extLst>
                    <a:ext uri="{9D8B030D-6E8A-4147-A177-3AD203B41FA5}">
                      <a16:colId xmlns:a16="http://schemas.microsoft.com/office/drawing/2014/main" val="4157617289"/>
                    </a:ext>
                  </a:extLst>
                </a:gridCol>
                <a:gridCol w="1540270">
                  <a:extLst>
                    <a:ext uri="{9D8B030D-6E8A-4147-A177-3AD203B41FA5}">
                      <a16:colId xmlns:a16="http://schemas.microsoft.com/office/drawing/2014/main" val="4253001428"/>
                    </a:ext>
                  </a:extLst>
                </a:gridCol>
                <a:gridCol w="1640974">
                  <a:extLst>
                    <a:ext uri="{9D8B030D-6E8A-4147-A177-3AD203B41FA5}">
                      <a16:colId xmlns:a16="http://schemas.microsoft.com/office/drawing/2014/main" val="898616302"/>
                    </a:ext>
                  </a:extLst>
                </a:gridCol>
                <a:gridCol w="1848903">
                  <a:extLst>
                    <a:ext uri="{9D8B030D-6E8A-4147-A177-3AD203B41FA5}">
                      <a16:colId xmlns:a16="http://schemas.microsoft.com/office/drawing/2014/main" val="1539581218"/>
                    </a:ext>
                  </a:extLst>
                </a:gridCol>
              </a:tblGrid>
              <a:tr h="481056">
                <a:tc gridSpan="2">
                  <a:txBody>
                    <a:bodyPr/>
                    <a:lstStyle/>
                    <a:p>
                      <a:pPr algn="ctr"/>
                      <a:r>
                        <a:rPr lang="en-PH" sz="1400" dirty="0">
                          <a:effectLst/>
                          <a:latin typeface="Arial" panose="020B0604020202020204" pitchFamily="34" charset="0"/>
                          <a:cs typeface="Arial" panose="020B0604020202020204" pitchFamily="34" charset="0"/>
                        </a:rPr>
                        <a:t>LGU</a:t>
                      </a:r>
                      <a:endParaRPr lang="en-PH"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hMerge="1">
                  <a:txBody>
                    <a:bodyPr/>
                    <a:lstStyle/>
                    <a:p>
                      <a:endParaRPr lang="en-US"/>
                    </a:p>
                  </a:txBody>
                  <a:tcPr/>
                </a:tc>
                <a:tc>
                  <a:txBody>
                    <a:bodyPr/>
                    <a:lstStyle/>
                    <a:p>
                      <a:pPr algn="ctr"/>
                      <a:r>
                        <a:rPr lang="en-PH" sz="1400">
                          <a:effectLst/>
                          <a:latin typeface="Arial" panose="020B0604020202020204" pitchFamily="34" charset="0"/>
                          <a:cs typeface="Arial" panose="020B0604020202020204" pitchFamily="34" charset="0"/>
                        </a:rPr>
                        <a:t>Damages </a:t>
                      </a:r>
                      <a:br>
                        <a:rPr lang="en-PH" sz="1400">
                          <a:effectLst/>
                          <a:latin typeface="Arial" panose="020B0604020202020204" pitchFamily="34" charset="0"/>
                          <a:cs typeface="Arial" panose="020B0604020202020204" pitchFamily="34" charset="0"/>
                        </a:rPr>
                      </a:br>
                      <a:r>
                        <a:rPr lang="en-PH" sz="1400">
                          <a:effectLst/>
                          <a:latin typeface="Arial" panose="020B0604020202020204" pitchFamily="34" charset="0"/>
                          <a:cs typeface="Arial" panose="020B0604020202020204" pitchFamily="34" charset="0"/>
                        </a:rPr>
                        <a:t>(in ₱)</a:t>
                      </a:r>
                      <a:endParaRPr lang="en-PH"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b"/>
                </a:tc>
                <a:tc>
                  <a:txBody>
                    <a:bodyPr/>
                    <a:lstStyle/>
                    <a:p>
                      <a:pPr algn="ctr"/>
                      <a:r>
                        <a:rPr lang="en-PH" sz="1400">
                          <a:effectLst/>
                          <a:latin typeface="Arial" panose="020B0604020202020204" pitchFamily="34" charset="0"/>
                          <a:cs typeface="Arial" panose="020B0604020202020204" pitchFamily="34" charset="0"/>
                        </a:rPr>
                        <a:t>Losses </a:t>
                      </a:r>
                      <a:br>
                        <a:rPr lang="en-PH" sz="1400">
                          <a:effectLst/>
                          <a:latin typeface="Arial" panose="020B0604020202020204" pitchFamily="34" charset="0"/>
                          <a:cs typeface="Arial" panose="020B0604020202020204" pitchFamily="34" charset="0"/>
                        </a:rPr>
                      </a:br>
                      <a:r>
                        <a:rPr lang="en-PH" sz="1400">
                          <a:effectLst/>
                          <a:latin typeface="Arial" panose="020B0604020202020204" pitchFamily="34" charset="0"/>
                          <a:cs typeface="Arial" panose="020B0604020202020204" pitchFamily="34" charset="0"/>
                        </a:rPr>
                        <a:t>(in ₱)</a:t>
                      </a:r>
                      <a:endParaRPr lang="en-PH"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b"/>
                </a:tc>
                <a:tc>
                  <a:txBody>
                    <a:bodyPr/>
                    <a:lstStyle/>
                    <a:p>
                      <a:pPr algn="ctr"/>
                      <a:r>
                        <a:rPr lang="en-PH" sz="1400">
                          <a:effectLst/>
                          <a:latin typeface="Arial" panose="020B0604020202020204" pitchFamily="34" charset="0"/>
                          <a:cs typeface="Arial" panose="020B0604020202020204" pitchFamily="34" charset="0"/>
                        </a:rPr>
                        <a:t>Needs </a:t>
                      </a:r>
                      <a:br>
                        <a:rPr lang="en-PH" sz="1400">
                          <a:effectLst/>
                          <a:latin typeface="Arial" panose="020B0604020202020204" pitchFamily="34" charset="0"/>
                          <a:cs typeface="Arial" panose="020B0604020202020204" pitchFamily="34" charset="0"/>
                        </a:rPr>
                      </a:br>
                      <a:r>
                        <a:rPr lang="en-PH" sz="1400">
                          <a:effectLst/>
                          <a:latin typeface="Arial" panose="020B0604020202020204" pitchFamily="34" charset="0"/>
                          <a:cs typeface="Arial" panose="020B0604020202020204" pitchFamily="34" charset="0"/>
                        </a:rPr>
                        <a:t>(in ₱)</a:t>
                      </a:r>
                      <a:endParaRPr lang="en-PH"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b"/>
                </a:tc>
                <a:extLst>
                  <a:ext uri="{0D108BD9-81ED-4DB2-BD59-A6C34878D82A}">
                    <a16:rowId xmlns:a16="http://schemas.microsoft.com/office/drawing/2014/main" val="1482777536"/>
                  </a:ext>
                </a:extLst>
              </a:tr>
              <a:tr h="237699">
                <a:tc>
                  <a:txBody>
                    <a:bodyPr/>
                    <a:lstStyle/>
                    <a:p>
                      <a:pPr algn="r"/>
                      <a:r>
                        <a:rPr lang="en-PH" sz="1400" dirty="0">
                          <a:solidFill>
                            <a:schemeClr val="tx1"/>
                          </a:solidFill>
                          <a:effectLst/>
                        </a:rPr>
                        <a:t>1</a:t>
                      </a:r>
                      <a:endParaRPr lang="en-PH"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solidFill>
                      <a:schemeClr val="accent1">
                        <a:lumMod val="20000"/>
                        <a:lumOff val="80000"/>
                      </a:schemeClr>
                    </a:solidFill>
                  </a:tcPr>
                </a:tc>
                <a:tc>
                  <a:txBody>
                    <a:bodyPr/>
                    <a:lstStyle/>
                    <a:p>
                      <a:pPr rtl="0" fontAlgn="b"/>
                      <a:r>
                        <a:rPr lang="en-PH" sz="1200" b="1" dirty="0">
                          <a:effectLst/>
                          <a:latin typeface="Arial" panose="020B0604020202020204" pitchFamily="34" charset="0"/>
                          <a:cs typeface="Arial" panose="020B0604020202020204" pitchFamily="34" charset="0"/>
                        </a:rPr>
                        <a:t>ABORLAN</a:t>
                      </a:r>
                    </a:p>
                  </a:txBody>
                  <a:tcPr marL="28575" marR="28575" marT="19050" marB="19050" anchor="b"/>
                </a:tc>
                <a:tc>
                  <a:txBody>
                    <a:bodyPr/>
                    <a:lstStyle/>
                    <a:p>
                      <a:pPr algn="ctr" rtl="0" fontAlgn="b"/>
                      <a:r>
                        <a:rPr lang="en-PH" sz="1200" dirty="0">
                          <a:effectLst/>
                          <a:latin typeface="Arial" panose="020B0604020202020204" pitchFamily="34" charset="0"/>
                          <a:cs typeface="Arial" panose="020B0604020202020204" pitchFamily="34" charset="0"/>
                        </a:rPr>
                        <a:t>200,000.00</a:t>
                      </a:r>
                    </a:p>
                  </a:txBody>
                  <a:tcPr marL="28575" marR="28575" marT="19050" marB="19050" anchor="ctr"/>
                </a:tc>
                <a:tc>
                  <a:txBody>
                    <a:bodyPr/>
                    <a:lstStyle/>
                    <a:p>
                      <a:pPr algn="ctr" rtl="0" fontAlgn="b"/>
                      <a:r>
                        <a:rPr lang="en-PH" sz="1200">
                          <a:effectLst/>
                          <a:latin typeface="Arial" panose="020B0604020202020204" pitchFamily="34" charset="0"/>
                          <a:cs typeface="Arial" panose="020B0604020202020204" pitchFamily="34" charset="0"/>
                        </a:rPr>
                        <a:t>0.00</a:t>
                      </a:r>
                    </a:p>
                  </a:txBody>
                  <a:tcPr marL="28575" marR="28575" marT="19050" marB="19050" anchor="ctr"/>
                </a:tc>
                <a:tc>
                  <a:txBody>
                    <a:bodyPr/>
                    <a:lstStyle/>
                    <a:p>
                      <a:pPr algn="ctr" rtl="0" fontAlgn="ctr"/>
                      <a:r>
                        <a:rPr lang="en-PH" sz="1200">
                          <a:effectLst/>
                          <a:latin typeface="Arial" panose="020B0604020202020204" pitchFamily="34" charset="0"/>
                          <a:cs typeface="Arial" panose="020B0604020202020204" pitchFamily="34" charset="0"/>
                        </a:rPr>
                        <a:t>1,000,000.00</a:t>
                      </a:r>
                    </a:p>
                  </a:txBody>
                  <a:tcPr marL="28575" marR="28575" marT="19050" marB="19050" anchor="ctr"/>
                </a:tc>
                <a:extLst>
                  <a:ext uri="{0D108BD9-81ED-4DB2-BD59-A6C34878D82A}">
                    <a16:rowId xmlns:a16="http://schemas.microsoft.com/office/drawing/2014/main" val="2019217825"/>
                  </a:ext>
                </a:extLst>
              </a:tr>
              <a:tr h="237699">
                <a:tc>
                  <a:txBody>
                    <a:bodyPr/>
                    <a:lstStyle/>
                    <a:p>
                      <a:pPr algn="r"/>
                      <a:r>
                        <a:rPr lang="en-PH" sz="1400" dirty="0">
                          <a:solidFill>
                            <a:schemeClr val="tx1"/>
                          </a:solidFill>
                          <a:effectLst/>
                        </a:rPr>
                        <a:t>2</a:t>
                      </a:r>
                      <a:endParaRPr lang="en-PH"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solidFill>
                      <a:schemeClr val="accent1">
                        <a:lumMod val="20000"/>
                        <a:lumOff val="80000"/>
                      </a:schemeClr>
                    </a:solidFill>
                  </a:tcPr>
                </a:tc>
                <a:tc>
                  <a:txBody>
                    <a:bodyPr/>
                    <a:lstStyle/>
                    <a:p>
                      <a:pPr rtl="0" fontAlgn="b"/>
                      <a:r>
                        <a:rPr lang="en-PH" sz="1200" b="1">
                          <a:effectLst/>
                          <a:latin typeface="Arial" panose="020B0604020202020204" pitchFamily="34" charset="0"/>
                          <a:cs typeface="Arial" panose="020B0604020202020204" pitchFamily="34" charset="0"/>
                        </a:rPr>
                        <a:t>ARACELI</a:t>
                      </a:r>
                    </a:p>
                  </a:txBody>
                  <a:tcPr marL="28575" marR="28575" marT="19050" marB="19050" anchor="b"/>
                </a:tc>
                <a:tc>
                  <a:txBody>
                    <a:bodyPr/>
                    <a:lstStyle/>
                    <a:p>
                      <a:pPr algn="ctr" rtl="0" fontAlgn="b"/>
                      <a:r>
                        <a:rPr lang="en-PH" sz="1200" dirty="0">
                          <a:effectLst/>
                          <a:latin typeface="Arial" panose="020B0604020202020204" pitchFamily="34" charset="0"/>
                          <a:cs typeface="Arial" panose="020B0604020202020204" pitchFamily="34" charset="0"/>
                        </a:rPr>
                        <a:t>29,500,000.00</a:t>
                      </a:r>
                    </a:p>
                  </a:txBody>
                  <a:tcPr marL="28575" marR="28575" marT="19050" marB="19050" anchor="ctr"/>
                </a:tc>
                <a:tc>
                  <a:txBody>
                    <a:bodyPr/>
                    <a:lstStyle/>
                    <a:p>
                      <a:pPr algn="ctr" rtl="0" fontAlgn="b"/>
                      <a:r>
                        <a:rPr lang="en-PH" sz="1200">
                          <a:effectLst/>
                          <a:latin typeface="Arial" panose="020B0604020202020204" pitchFamily="34" charset="0"/>
                          <a:cs typeface="Arial" panose="020B0604020202020204" pitchFamily="34" charset="0"/>
                        </a:rPr>
                        <a:t>410,000.00</a:t>
                      </a:r>
                    </a:p>
                  </a:txBody>
                  <a:tcPr marL="28575" marR="28575" marT="19050" marB="19050" anchor="ctr"/>
                </a:tc>
                <a:tc>
                  <a:txBody>
                    <a:bodyPr/>
                    <a:lstStyle/>
                    <a:p>
                      <a:pPr algn="ctr" rtl="0" fontAlgn="ctr"/>
                      <a:r>
                        <a:rPr lang="en-PH" sz="1200">
                          <a:effectLst/>
                          <a:latin typeface="Arial" panose="020B0604020202020204" pitchFamily="34" charset="0"/>
                          <a:cs typeface="Arial" panose="020B0604020202020204" pitchFamily="34" charset="0"/>
                        </a:rPr>
                        <a:t>44,700,000.00</a:t>
                      </a:r>
                    </a:p>
                  </a:txBody>
                  <a:tcPr marL="28575" marR="28575" marT="19050" marB="19050" anchor="ctr"/>
                </a:tc>
                <a:extLst>
                  <a:ext uri="{0D108BD9-81ED-4DB2-BD59-A6C34878D82A}">
                    <a16:rowId xmlns:a16="http://schemas.microsoft.com/office/drawing/2014/main" val="3750831281"/>
                  </a:ext>
                </a:extLst>
              </a:tr>
              <a:tr h="237699">
                <a:tc>
                  <a:txBody>
                    <a:bodyPr/>
                    <a:lstStyle/>
                    <a:p>
                      <a:pPr algn="r"/>
                      <a:r>
                        <a:rPr lang="en-PH" sz="1400" dirty="0">
                          <a:solidFill>
                            <a:schemeClr val="tx1"/>
                          </a:solidFill>
                          <a:effectLst/>
                        </a:rPr>
                        <a:t>3</a:t>
                      </a:r>
                      <a:endParaRPr lang="en-PH"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solidFill>
                      <a:schemeClr val="accent1">
                        <a:lumMod val="20000"/>
                        <a:lumOff val="80000"/>
                      </a:schemeClr>
                    </a:solidFill>
                  </a:tcPr>
                </a:tc>
                <a:tc>
                  <a:txBody>
                    <a:bodyPr/>
                    <a:lstStyle/>
                    <a:p>
                      <a:pPr rtl="0" fontAlgn="b"/>
                      <a:r>
                        <a:rPr lang="en-PH" sz="1200" b="1" dirty="0">
                          <a:effectLst/>
                          <a:latin typeface="Arial" panose="020B0604020202020204" pitchFamily="34" charset="0"/>
                          <a:cs typeface="Arial" panose="020B0604020202020204" pitchFamily="34" charset="0"/>
                        </a:rPr>
                        <a:t>CAGAYANCILLO</a:t>
                      </a:r>
                    </a:p>
                  </a:txBody>
                  <a:tcPr marL="28575" marR="28575" marT="19050" marB="19050" anchor="b"/>
                </a:tc>
                <a:tc>
                  <a:txBody>
                    <a:bodyPr/>
                    <a:lstStyle/>
                    <a:p>
                      <a:pPr algn="ctr" rtl="0" fontAlgn="b"/>
                      <a:r>
                        <a:rPr lang="en-PH" sz="1200" dirty="0">
                          <a:effectLst/>
                          <a:latin typeface="Arial" panose="020B0604020202020204" pitchFamily="34" charset="0"/>
                          <a:cs typeface="Arial" panose="020B0604020202020204" pitchFamily="34" charset="0"/>
                        </a:rPr>
                        <a:t>5,557,670.33</a:t>
                      </a:r>
                    </a:p>
                  </a:txBody>
                  <a:tcPr marL="28575" marR="28575" marT="19050" marB="19050" anchor="ctr"/>
                </a:tc>
                <a:tc>
                  <a:txBody>
                    <a:bodyPr/>
                    <a:lstStyle/>
                    <a:p>
                      <a:pPr algn="ctr" rtl="0" fontAlgn="b"/>
                      <a:r>
                        <a:rPr lang="en-PH" sz="1200">
                          <a:effectLst/>
                          <a:latin typeface="Arial" panose="020B0604020202020204" pitchFamily="34" charset="0"/>
                          <a:cs typeface="Arial" panose="020B0604020202020204" pitchFamily="34" charset="0"/>
                        </a:rPr>
                        <a:t>188,588.00</a:t>
                      </a:r>
                    </a:p>
                  </a:txBody>
                  <a:tcPr marL="28575" marR="28575" marT="19050" marB="19050" anchor="ctr"/>
                </a:tc>
                <a:tc>
                  <a:txBody>
                    <a:bodyPr/>
                    <a:lstStyle/>
                    <a:p>
                      <a:pPr algn="ctr" rtl="0" fontAlgn="ctr"/>
                      <a:r>
                        <a:rPr lang="en-PH" sz="1200">
                          <a:effectLst/>
                          <a:latin typeface="Arial" panose="020B0604020202020204" pitchFamily="34" charset="0"/>
                          <a:cs typeface="Arial" panose="020B0604020202020204" pitchFamily="34" charset="0"/>
                        </a:rPr>
                        <a:t>5,815,848.80</a:t>
                      </a:r>
                    </a:p>
                  </a:txBody>
                  <a:tcPr marL="28575" marR="28575" marT="19050" marB="19050" anchor="ctr"/>
                </a:tc>
                <a:extLst>
                  <a:ext uri="{0D108BD9-81ED-4DB2-BD59-A6C34878D82A}">
                    <a16:rowId xmlns:a16="http://schemas.microsoft.com/office/drawing/2014/main" val="1396387244"/>
                  </a:ext>
                </a:extLst>
              </a:tr>
              <a:tr h="237699">
                <a:tc>
                  <a:txBody>
                    <a:bodyPr/>
                    <a:lstStyle/>
                    <a:p>
                      <a:pPr algn="r"/>
                      <a:r>
                        <a:rPr lang="en-PH" sz="1400" dirty="0">
                          <a:solidFill>
                            <a:schemeClr val="tx1"/>
                          </a:solidFill>
                          <a:effectLst/>
                        </a:rPr>
                        <a:t>4</a:t>
                      </a:r>
                      <a:endParaRPr lang="en-PH"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solidFill>
                      <a:schemeClr val="accent1">
                        <a:lumMod val="20000"/>
                        <a:lumOff val="80000"/>
                      </a:schemeClr>
                    </a:solidFill>
                  </a:tcPr>
                </a:tc>
                <a:tc>
                  <a:txBody>
                    <a:bodyPr/>
                    <a:lstStyle/>
                    <a:p>
                      <a:pPr rtl="0" fontAlgn="b"/>
                      <a:r>
                        <a:rPr lang="en-PH" sz="1200" b="1">
                          <a:effectLst/>
                          <a:latin typeface="Arial" panose="020B0604020202020204" pitchFamily="34" charset="0"/>
                          <a:cs typeface="Arial" panose="020B0604020202020204" pitchFamily="34" charset="0"/>
                        </a:rPr>
                        <a:t>CUYO</a:t>
                      </a:r>
                    </a:p>
                  </a:txBody>
                  <a:tcPr marL="28575" marR="28575" marT="19050" marB="19050" anchor="b"/>
                </a:tc>
                <a:tc>
                  <a:txBody>
                    <a:bodyPr/>
                    <a:lstStyle/>
                    <a:p>
                      <a:pPr algn="ctr" rtl="0" fontAlgn="b"/>
                      <a:r>
                        <a:rPr lang="en-PH" sz="1200" dirty="0">
                          <a:effectLst/>
                          <a:latin typeface="Arial" panose="020B0604020202020204" pitchFamily="34" charset="0"/>
                          <a:cs typeface="Arial" panose="020B0604020202020204" pitchFamily="34" charset="0"/>
                        </a:rPr>
                        <a:t>3,392,000.00</a:t>
                      </a:r>
                    </a:p>
                  </a:txBody>
                  <a:tcPr marL="28575" marR="28575" marT="19050" marB="19050" anchor="ctr"/>
                </a:tc>
                <a:tc>
                  <a:txBody>
                    <a:bodyPr/>
                    <a:lstStyle/>
                    <a:p>
                      <a:pPr algn="ctr" rtl="0" fontAlgn="b"/>
                      <a:r>
                        <a:rPr lang="en-PH" sz="1200">
                          <a:effectLst/>
                          <a:latin typeface="Arial" panose="020B0604020202020204" pitchFamily="34" charset="0"/>
                          <a:cs typeface="Arial" panose="020B0604020202020204" pitchFamily="34" charset="0"/>
                        </a:rPr>
                        <a:t>0.00</a:t>
                      </a:r>
                    </a:p>
                  </a:txBody>
                  <a:tcPr marL="28575" marR="28575" marT="19050" marB="19050" anchor="ctr"/>
                </a:tc>
                <a:tc>
                  <a:txBody>
                    <a:bodyPr/>
                    <a:lstStyle/>
                    <a:p>
                      <a:pPr algn="ctr" rtl="0" fontAlgn="ctr"/>
                      <a:r>
                        <a:rPr lang="en-PH" sz="1200">
                          <a:effectLst/>
                          <a:latin typeface="Arial" panose="020B0604020202020204" pitchFamily="34" charset="0"/>
                          <a:cs typeface="Arial" panose="020B0604020202020204" pitchFamily="34" charset="0"/>
                        </a:rPr>
                        <a:t>5,115,000.00</a:t>
                      </a:r>
                    </a:p>
                  </a:txBody>
                  <a:tcPr marL="28575" marR="28575" marT="19050" marB="19050" anchor="ctr"/>
                </a:tc>
                <a:extLst>
                  <a:ext uri="{0D108BD9-81ED-4DB2-BD59-A6C34878D82A}">
                    <a16:rowId xmlns:a16="http://schemas.microsoft.com/office/drawing/2014/main" val="3994620723"/>
                  </a:ext>
                </a:extLst>
              </a:tr>
              <a:tr h="237699">
                <a:tc>
                  <a:txBody>
                    <a:bodyPr/>
                    <a:lstStyle/>
                    <a:p>
                      <a:pPr algn="r"/>
                      <a:r>
                        <a:rPr lang="en-PH" sz="1400" dirty="0">
                          <a:solidFill>
                            <a:schemeClr val="tx1"/>
                          </a:solidFill>
                          <a:effectLst/>
                        </a:rPr>
                        <a:t>5</a:t>
                      </a:r>
                      <a:endParaRPr lang="en-PH"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solidFill>
                      <a:schemeClr val="accent1">
                        <a:lumMod val="20000"/>
                        <a:lumOff val="80000"/>
                      </a:schemeClr>
                    </a:solidFill>
                  </a:tcPr>
                </a:tc>
                <a:tc>
                  <a:txBody>
                    <a:bodyPr/>
                    <a:lstStyle/>
                    <a:p>
                      <a:pPr rtl="0" fontAlgn="b"/>
                      <a:r>
                        <a:rPr lang="en-PH" sz="1200" b="1" dirty="0">
                          <a:effectLst/>
                          <a:latin typeface="Arial" panose="020B0604020202020204" pitchFamily="34" charset="0"/>
                          <a:cs typeface="Arial" panose="020B0604020202020204" pitchFamily="34" charset="0"/>
                        </a:rPr>
                        <a:t>DUMARAN</a:t>
                      </a:r>
                    </a:p>
                  </a:txBody>
                  <a:tcPr marL="28575" marR="28575" marT="19050" marB="19050" anchor="b"/>
                </a:tc>
                <a:tc>
                  <a:txBody>
                    <a:bodyPr/>
                    <a:lstStyle/>
                    <a:p>
                      <a:pPr algn="ctr" rtl="0" fontAlgn="b"/>
                      <a:r>
                        <a:rPr lang="en-PH" sz="1200">
                          <a:effectLst/>
                          <a:latin typeface="Arial" panose="020B0604020202020204" pitchFamily="34" charset="0"/>
                          <a:cs typeface="Arial" panose="020B0604020202020204" pitchFamily="34" charset="0"/>
                        </a:rPr>
                        <a:t>4,854,081.80</a:t>
                      </a:r>
                    </a:p>
                  </a:txBody>
                  <a:tcPr marL="28575" marR="28575" marT="19050" marB="19050" anchor="ctr"/>
                </a:tc>
                <a:tc>
                  <a:txBody>
                    <a:bodyPr/>
                    <a:lstStyle/>
                    <a:p>
                      <a:pPr algn="ctr" rtl="0" fontAlgn="b"/>
                      <a:r>
                        <a:rPr lang="en-PH" sz="1200" dirty="0">
                          <a:effectLst/>
                          <a:latin typeface="Arial" panose="020B0604020202020204" pitchFamily="34" charset="0"/>
                          <a:cs typeface="Arial" panose="020B0604020202020204" pitchFamily="34" charset="0"/>
                        </a:rPr>
                        <a:t>98,607.50</a:t>
                      </a:r>
                    </a:p>
                  </a:txBody>
                  <a:tcPr marL="28575" marR="28575" marT="19050" marB="19050" anchor="ctr"/>
                </a:tc>
                <a:tc>
                  <a:txBody>
                    <a:bodyPr/>
                    <a:lstStyle/>
                    <a:p>
                      <a:pPr algn="ctr" rtl="0" fontAlgn="ctr"/>
                      <a:r>
                        <a:rPr lang="en-PH" sz="1200">
                          <a:effectLst/>
                          <a:latin typeface="Arial" panose="020B0604020202020204" pitchFamily="34" charset="0"/>
                          <a:cs typeface="Arial" panose="020B0604020202020204" pitchFamily="34" charset="0"/>
                        </a:rPr>
                        <a:t>10,042,098.92</a:t>
                      </a:r>
                    </a:p>
                  </a:txBody>
                  <a:tcPr marL="28575" marR="28575" marT="19050" marB="19050" anchor="ctr"/>
                </a:tc>
                <a:extLst>
                  <a:ext uri="{0D108BD9-81ED-4DB2-BD59-A6C34878D82A}">
                    <a16:rowId xmlns:a16="http://schemas.microsoft.com/office/drawing/2014/main" val="3282925876"/>
                  </a:ext>
                </a:extLst>
              </a:tr>
              <a:tr h="237699">
                <a:tc>
                  <a:txBody>
                    <a:bodyPr/>
                    <a:lstStyle/>
                    <a:p>
                      <a:pPr algn="r"/>
                      <a:r>
                        <a:rPr lang="en-PH" sz="1400" dirty="0">
                          <a:solidFill>
                            <a:schemeClr val="tx1"/>
                          </a:solidFill>
                          <a:effectLst/>
                        </a:rPr>
                        <a:t>6</a:t>
                      </a:r>
                      <a:endParaRPr lang="en-PH"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solidFill>
                      <a:schemeClr val="accent1">
                        <a:lumMod val="20000"/>
                        <a:lumOff val="80000"/>
                      </a:schemeClr>
                    </a:solidFill>
                  </a:tcPr>
                </a:tc>
                <a:tc>
                  <a:txBody>
                    <a:bodyPr/>
                    <a:lstStyle/>
                    <a:p>
                      <a:pPr rtl="0" fontAlgn="b"/>
                      <a:r>
                        <a:rPr lang="en-PH" sz="1200" b="1">
                          <a:effectLst/>
                          <a:latin typeface="Arial" panose="020B0604020202020204" pitchFamily="34" charset="0"/>
                          <a:cs typeface="Arial" panose="020B0604020202020204" pitchFamily="34" charset="0"/>
                        </a:rPr>
                        <a:t>KALAYAAN</a:t>
                      </a:r>
                    </a:p>
                  </a:txBody>
                  <a:tcPr marL="28575" marR="28575" marT="19050" marB="19050" anchor="b"/>
                </a:tc>
                <a:tc>
                  <a:txBody>
                    <a:bodyPr/>
                    <a:lstStyle/>
                    <a:p>
                      <a:pPr algn="ctr" rtl="0" fontAlgn="b"/>
                      <a:r>
                        <a:rPr lang="en-PH" sz="1200">
                          <a:effectLst/>
                          <a:latin typeface="Arial" panose="020B0604020202020204" pitchFamily="34" charset="0"/>
                          <a:cs typeface="Arial" panose="020B0604020202020204" pitchFamily="34" charset="0"/>
                        </a:rPr>
                        <a:t>12,300,000.00</a:t>
                      </a:r>
                    </a:p>
                  </a:txBody>
                  <a:tcPr marL="28575" marR="28575" marT="19050" marB="19050" anchor="ctr"/>
                </a:tc>
                <a:tc>
                  <a:txBody>
                    <a:bodyPr/>
                    <a:lstStyle/>
                    <a:p>
                      <a:pPr algn="ctr" rtl="0" fontAlgn="b"/>
                      <a:r>
                        <a:rPr lang="en-PH" sz="1200" dirty="0">
                          <a:effectLst/>
                          <a:latin typeface="Arial" panose="020B0604020202020204" pitchFamily="34" charset="0"/>
                          <a:cs typeface="Arial" panose="020B0604020202020204" pitchFamily="34" charset="0"/>
                        </a:rPr>
                        <a:t>0.00</a:t>
                      </a:r>
                    </a:p>
                  </a:txBody>
                  <a:tcPr marL="28575" marR="28575" marT="19050" marB="19050" anchor="ctr"/>
                </a:tc>
                <a:tc>
                  <a:txBody>
                    <a:bodyPr/>
                    <a:lstStyle/>
                    <a:p>
                      <a:pPr algn="ctr" rtl="0" fontAlgn="ctr"/>
                      <a:r>
                        <a:rPr lang="en-PH" sz="1200">
                          <a:effectLst/>
                          <a:latin typeface="Arial" panose="020B0604020202020204" pitchFamily="34" charset="0"/>
                          <a:cs typeface="Arial" panose="020B0604020202020204" pitchFamily="34" charset="0"/>
                        </a:rPr>
                        <a:t>41,450,000.00</a:t>
                      </a:r>
                    </a:p>
                  </a:txBody>
                  <a:tcPr marL="28575" marR="28575" marT="19050" marB="19050" anchor="ctr"/>
                </a:tc>
                <a:extLst>
                  <a:ext uri="{0D108BD9-81ED-4DB2-BD59-A6C34878D82A}">
                    <a16:rowId xmlns:a16="http://schemas.microsoft.com/office/drawing/2014/main" val="2511933657"/>
                  </a:ext>
                </a:extLst>
              </a:tr>
              <a:tr h="237699">
                <a:tc>
                  <a:txBody>
                    <a:bodyPr/>
                    <a:lstStyle/>
                    <a:p>
                      <a:pPr algn="r"/>
                      <a:r>
                        <a:rPr lang="en-PH" sz="1400" dirty="0">
                          <a:solidFill>
                            <a:schemeClr val="tx1"/>
                          </a:solidFill>
                          <a:effectLst/>
                        </a:rPr>
                        <a:t>7</a:t>
                      </a:r>
                      <a:endParaRPr lang="en-PH"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solidFill>
                      <a:schemeClr val="accent1">
                        <a:lumMod val="20000"/>
                        <a:lumOff val="80000"/>
                      </a:schemeClr>
                    </a:solidFill>
                  </a:tcPr>
                </a:tc>
                <a:tc>
                  <a:txBody>
                    <a:bodyPr/>
                    <a:lstStyle/>
                    <a:p>
                      <a:pPr rtl="0" fontAlgn="b"/>
                      <a:r>
                        <a:rPr lang="en-PH" sz="1200" b="1" dirty="0">
                          <a:effectLst/>
                          <a:latin typeface="Arial" panose="020B0604020202020204" pitchFamily="34" charset="0"/>
                          <a:cs typeface="Arial" panose="020B0604020202020204" pitchFamily="34" charset="0"/>
                        </a:rPr>
                        <a:t>LINAPACAN</a:t>
                      </a:r>
                    </a:p>
                  </a:txBody>
                  <a:tcPr marL="28575" marR="28575" marT="19050" marB="19050" anchor="b"/>
                </a:tc>
                <a:tc>
                  <a:txBody>
                    <a:bodyPr/>
                    <a:lstStyle/>
                    <a:p>
                      <a:pPr algn="ctr" rtl="0" fontAlgn="b"/>
                      <a:r>
                        <a:rPr lang="en-PH" sz="1200">
                          <a:effectLst/>
                          <a:latin typeface="Arial" panose="020B0604020202020204" pitchFamily="34" charset="0"/>
                          <a:cs typeface="Arial" panose="020B0604020202020204" pitchFamily="34" charset="0"/>
                        </a:rPr>
                        <a:t>73,000.00</a:t>
                      </a:r>
                    </a:p>
                  </a:txBody>
                  <a:tcPr marL="28575" marR="28575" marT="19050" marB="19050" anchor="ctr"/>
                </a:tc>
                <a:tc>
                  <a:txBody>
                    <a:bodyPr/>
                    <a:lstStyle/>
                    <a:p>
                      <a:pPr algn="ctr" rtl="0" fontAlgn="b"/>
                      <a:r>
                        <a:rPr lang="en-PH" sz="1200" dirty="0">
                          <a:effectLst/>
                          <a:latin typeface="Arial" panose="020B0604020202020204" pitchFamily="34" charset="0"/>
                          <a:cs typeface="Arial" panose="020B0604020202020204" pitchFamily="34" charset="0"/>
                        </a:rPr>
                        <a:t>11,000.00</a:t>
                      </a:r>
                    </a:p>
                  </a:txBody>
                  <a:tcPr marL="28575" marR="28575" marT="19050" marB="19050" anchor="ctr"/>
                </a:tc>
                <a:tc>
                  <a:txBody>
                    <a:bodyPr/>
                    <a:lstStyle/>
                    <a:p>
                      <a:pPr algn="ctr" rtl="0" fontAlgn="ctr"/>
                      <a:r>
                        <a:rPr lang="en-PH" sz="1200">
                          <a:effectLst/>
                          <a:latin typeface="Arial" panose="020B0604020202020204" pitchFamily="34" charset="0"/>
                          <a:cs typeface="Arial" panose="020B0604020202020204" pitchFamily="34" charset="0"/>
                        </a:rPr>
                        <a:t>127,800.00</a:t>
                      </a:r>
                    </a:p>
                  </a:txBody>
                  <a:tcPr marL="28575" marR="28575" marT="19050" marB="19050" anchor="ctr"/>
                </a:tc>
                <a:extLst>
                  <a:ext uri="{0D108BD9-81ED-4DB2-BD59-A6C34878D82A}">
                    <a16:rowId xmlns:a16="http://schemas.microsoft.com/office/drawing/2014/main" val="1144498237"/>
                  </a:ext>
                </a:extLst>
              </a:tr>
              <a:tr h="237699">
                <a:tc>
                  <a:txBody>
                    <a:bodyPr/>
                    <a:lstStyle/>
                    <a:p>
                      <a:pPr algn="r"/>
                      <a:r>
                        <a:rPr lang="en-PH" sz="1400" dirty="0">
                          <a:solidFill>
                            <a:schemeClr val="tx1"/>
                          </a:solidFill>
                          <a:effectLst/>
                        </a:rPr>
                        <a:t>8</a:t>
                      </a:r>
                      <a:endParaRPr lang="en-PH"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solidFill>
                      <a:schemeClr val="accent1">
                        <a:lumMod val="20000"/>
                        <a:lumOff val="80000"/>
                      </a:schemeClr>
                    </a:solidFill>
                  </a:tcPr>
                </a:tc>
                <a:tc>
                  <a:txBody>
                    <a:bodyPr/>
                    <a:lstStyle/>
                    <a:p>
                      <a:pPr rtl="0" fontAlgn="b"/>
                      <a:r>
                        <a:rPr lang="en-PH" sz="1200" b="1" dirty="0">
                          <a:effectLst/>
                          <a:latin typeface="Arial" panose="020B0604020202020204" pitchFamily="34" charset="0"/>
                          <a:cs typeface="Arial" panose="020B0604020202020204" pitchFamily="34" charset="0"/>
                        </a:rPr>
                        <a:t>MAGSAYSAY</a:t>
                      </a:r>
                    </a:p>
                  </a:txBody>
                  <a:tcPr marL="28575" marR="28575" marT="19050" marB="19050" anchor="b"/>
                </a:tc>
                <a:tc>
                  <a:txBody>
                    <a:bodyPr/>
                    <a:lstStyle/>
                    <a:p>
                      <a:pPr algn="ctr" rtl="0" fontAlgn="b"/>
                      <a:r>
                        <a:rPr lang="en-PH" sz="1200">
                          <a:effectLst/>
                          <a:latin typeface="Arial" panose="020B0604020202020204" pitchFamily="34" charset="0"/>
                          <a:cs typeface="Arial" panose="020B0604020202020204" pitchFamily="34" charset="0"/>
                        </a:rPr>
                        <a:t>12,500,000.00</a:t>
                      </a:r>
                    </a:p>
                  </a:txBody>
                  <a:tcPr marL="28575" marR="28575" marT="19050" marB="19050" anchor="ctr"/>
                </a:tc>
                <a:tc>
                  <a:txBody>
                    <a:bodyPr/>
                    <a:lstStyle/>
                    <a:p>
                      <a:pPr algn="ctr" rtl="0" fontAlgn="b"/>
                      <a:r>
                        <a:rPr lang="en-PH" sz="1200" dirty="0">
                          <a:effectLst/>
                          <a:latin typeface="Arial" panose="020B0604020202020204" pitchFamily="34" charset="0"/>
                          <a:cs typeface="Arial" panose="020B0604020202020204" pitchFamily="34" charset="0"/>
                        </a:rPr>
                        <a:t>0.00</a:t>
                      </a:r>
                    </a:p>
                  </a:txBody>
                  <a:tcPr marL="28575" marR="28575" marT="19050" marB="19050" anchor="ctr"/>
                </a:tc>
                <a:tc>
                  <a:txBody>
                    <a:bodyPr/>
                    <a:lstStyle/>
                    <a:p>
                      <a:pPr algn="ctr" rtl="0" fontAlgn="ctr"/>
                      <a:r>
                        <a:rPr lang="en-PH" sz="1200">
                          <a:effectLst/>
                          <a:latin typeface="Arial" panose="020B0604020202020204" pitchFamily="34" charset="0"/>
                          <a:cs typeface="Arial" panose="020B0604020202020204" pitchFamily="34" charset="0"/>
                        </a:rPr>
                        <a:t>18,000,000.00</a:t>
                      </a:r>
                    </a:p>
                  </a:txBody>
                  <a:tcPr marL="28575" marR="28575" marT="19050" marB="19050" anchor="ctr"/>
                </a:tc>
                <a:extLst>
                  <a:ext uri="{0D108BD9-81ED-4DB2-BD59-A6C34878D82A}">
                    <a16:rowId xmlns:a16="http://schemas.microsoft.com/office/drawing/2014/main" val="288480077"/>
                  </a:ext>
                </a:extLst>
              </a:tr>
              <a:tr h="237699">
                <a:tc>
                  <a:txBody>
                    <a:bodyPr/>
                    <a:lstStyle/>
                    <a:p>
                      <a:pPr algn="r"/>
                      <a:r>
                        <a:rPr lang="en-PH" sz="1400" dirty="0">
                          <a:solidFill>
                            <a:schemeClr val="tx1"/>
                          </a:solidFill>
                          <a:effectLst/>
                        </a:rPr>
                        <a:t>9</a:t>
                      </a:r>
                      <a:endParaRPr lang="en-PH"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solidFill>
                      <a:schemeClr val="accent1">
                        <a:lumMod val="20000"/>
                        <a:lumOff val="80000"/>
                      </a:schemeClr>
                    </a:solidFill>
                  </a:tcPr>
                </a:tc>
                <a:tc>
                  <a:txBody>
                    <a:bodyPr/>
                    <a:lstStyle/>
                    <a:p>
                      <a:pPr rtl="0" fontAlgn="b"/>
                      <a:r>
                        <a:rPr lang="en-PH" sz="1200" b="1" dirty="0">
                          <a:effectLst/>
                          <a:latin typeface="Arial" panose="020B0604020202020204" pitchFamily="34" charset="0"/>
                          <a:cs typeface="Arial" panose="020B0604020202020204" pitchFamily="34" charset="0"/>
                        </a:rPr>
                        <a:t>ROXAS</a:t>
                      </a:r>
                    </a:p>
                  </a:txBody>
                  <a:tcPr marL="28575" marR="28575" marT="19050" marB="19050" anchor="b"/>
                </a:tc>
                <a:tc>
                  <a:txBody>
                    <a:bodyPr/>
                    <a:lstStyle/>
                    <a:p>
                      <a:pPr algn="ctr" rtl="0" fontAlgn="b"/>
                      <a:r>
                        <a:rPr lang="en-PH" sz="1200">
                          <a:effectLst/>
                          <a:latin typeface="Arial" panose="020B0604020202020204" pitchFamily="34" charset="0"/>
                          <a:cs typeface="Arial" panose="020B0604020202020204" pitchFamily="34" charset="0"/>
                        </a:rPr>
                        <a:t>82,280,000.00</a:t>
                      </a:r>
                    </a:p>
                  </a:txBody>
                  <a:tcPr marL="28575" marR="28575" marT="19050" marB="19050" anchor="ctr"/>
                </a:tc>
                <a:tc>
                  <a:txBody>
                    <a:bodyPr/>
                    <a:lstStyle/>
                    <a:p>
                      <a:pPr algn="ctr" rtl="0" fontAlgn="b"/>
                      <a:r>
                        <a:rPr lang="en-PH" sz="1200" dirty="0">
                          <a:effectLst/>
                          <a:latin typeface="Arial" panose="020B0604020202020204" pitchFamily="34" charset="0"/>
                          <a:cs typeface="Arial" panose="020B0604020202020204" pitchFamily="34" charset="0"/>
                        </a:rPr>
                        <a:t>1,245,000.00</a:t>
                      </a:r>
                    </a:p>
                  </a:txBody>
                  <a:tcPr marL="28575" marR="28575" marT="19050" marB="19050" anchor="ctr"/>
                </a:tc>
                <a:tc>
                  <a:txBody>
                    <a:bodyPr/>
                    <a:lstStyle/>
                    <a:p>
                      <a:pPr algn="ctr" rtl="0" fontAlgn="ctr"/>
                      <a:r>
                        <a:rPr lang="en-PH" sz="1200" dirty="0">
                          <a:effectLst/>
                          <a:latin typeface="Arial" panose="020B0604020202020204" pitchFamily="34" charset="0"/>
                          <a:cs typeface="Arial" panose="020B0604020202020204" pitchFamily="34" charset="0"/>
                        </a:rPr>
                        <a:t>235,552,942.66</a:t>
                      </a:r>
                    </a:p>
                  </a:txBody>
                  <a:tcPr marL="28575" marR="28575" marT="19050" marB="19050" anchor="ctr"/>
                </a:tc>
                <a:extLst>
                  <a:ext uri="{0D108BD9-81ED-4DB2-BD59-A6C34878D82A}">
                    <a16:rowId xmlns:a16="http://schemas.microsoft.com/office/drawing/2014/main" val="103254795"/>
                  </a:ext>
                </a:extLst>
              </a:tr>
              <a:tr h="237699">
                <a:tc>
                  <a:txBody>
                    <a:bodyPr/>
                    <a:lstStyle/>
                    <a:p>
                      <a:pPr algn="r"/>
                      <a:r>
                        <a:rPr lang="en-PH" sz="1400" dirty="0">
                          <a:solidFill>
                            <a:schemeClr val="tx1"/>
                          </a:solidFill>
                          <a:effectLst/>
                        </a:rPr>
                        <a:t>10</a:t>
                      </a:r>
                      <a:endParaRPr lang="en-PH"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solidFill>
                      <a:schemeClr val="accent1">
                        <a:lumMod val="20000"/>
                        <a:lumOff val="80000"/>
                      </a:schemeClr>
                    </a:solidFill>
                  </a:tcPr>
                </a:tc>
                <a:tc>
                  <a:txBody>
                    <a:bodyPr/>
                    <a:lstStyle/>
                    <a:p>
                      <a:pPr rtl="0" fontAlgn="b"/>
                      <a:r>
                        <a:rPr lang="en-PH" sz="1200" b="1" dirty="0">
                          <a:effectLst/>
                          <a:latin typeface="Arial" panose="020B0604020202020204" pitchFamily="34" charset="0"/>
                          <a:cs typeface="Arial" panose="020B0604020202020204" pitchFamily="34" charset="0"/>
                        </a:rPr>
                        <a:t>SAN VICENTE</a:t>
                      </a:r>
                    </a:p>
                  </a:txBody>
                  <a:tcPr marL="28575" marR="28575" marT="19050" marB="19050" anchor="b"/>
                </a:tc>
                <a:tc>
                  <a:txBody>
                    <a:bodyPr/>
                    <a:lstStyle/>
                    <a:p>
                      <a:pPr algn="ctr" rtl="0" fontAlgn="b"/>
                      <a:r>
                        <a:rPr lang="en-PH" sz="1200">
                          <a:effectLst/>
                          <a:latin typeface="Arial" panose="020B0604020202020204" pitchFamily="34" charset="0"/>
                          <a:cs typeface="Arial" panose="020B0604020202020204" pitchFamily="34" charset="0"/>
                        </a:rPr>
                        <a:t>10,956,994.00</a:t>
                      </a:r>
                    </a:p>
                  </a:txBody>
                  <a:tcPr marL="28575" marR="28575" marT="19050" marB="19050" anchor="ctr"/>
                </a:tc>
                <a:tc>
                  <a:txBody>
                    <a:bodyPr/>
                    <a:lstStyle/>
                    <a:p>
                      <a:pPr algn="ctr" rtl="0" fontAlgn="b"/>
                      <a:r>
                        <a:rPr lang="en-PH" sz="1200" dirty="0">
                          <a:effectLst/>
                          <a:latin typeface="Arial" panose="020B0604020202020204" pitchFamily="34" charset="0"/>
                          <a:cs typeface="Arial" panose="020B0604020202020204" pitchFamily="34" charset="0"/>
                        </a:rPr>
                        <a:t>777,645.94</a:t>
                      </a:r>
                    </a:p>
                  </a:txBody>
                  <a:tcPr marL="28575" marR="28575" marT="19050" marB="19050" anchor="ctr"/>
                </a:tc>
                <a:tc>
                  <a:txBody>
                    <a:bodyPr/>
                    <a:lstStyle/>
                    <a:p>
                      <a:pPr algn="ctr" rtl="0" fontAlgn="ctr"/>
                      <a:r>
                        <a:rPr lang="en-PH" sz="1200" dirty="0">
                          <a:effectLst/>
                          <a:latin typeface="Arial" panose="020B0604020202020204" pitchFamily="34" charset="0"/>
                          <a:cs typeface="Arial" panose="020B0604020202020204" pitchFamily="34" charset="0"/>
                        </a:rPr>
                        <a:t>22,031,492.56</a:t>
                      </a:r>
                    </a:p>
                  </a:txBody>
                  <a:tcPr marL="28575" marR="28575" marT="19050" marB="19050" anchor="ctr"/>
                </a:tc>
                <a:extLst>
                  <a:ext uri="{0D108BD9-81ED-4DB2-BD59-A6C34878D82A}">
                    <a16:rowId xmlns:a16="http://schemas.microsoft.com/office/drawing/2014/main" val="3350137226"/>
                  </a:ext>
                </a:extLst>
              </a:tr>
              <a:tr h="237699">
                <a:tc>
                  <a:txBody>
                    <a:bodyPr/>
                    <a:lstStyle/>
                    <a:p>
                      <a:pPr algn="r"/>
                      <a:r>
                        <a:rPr lang="en-PH" sz="1400" dirty="0">
                          <a:solidFill>
                            <a:schemeClr val="tx1"/>
                          </a:solidFill>
                          <a:effectLst/>
                        </a:rPr>
                        <a:t>11</a:t>
                      </a:r>
                      <a:endParaRPr lang="en-PH"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solidFill>
                      <a:schemeClr val="accent1">
                        <a:lumMod val="20000"/>
                        <a:lumOff val="80000"/>
                      </a:schemeClr>
                    </a:solidFill>
                  </a:tcPr>
                </a:tc>
                <a:tc>
                  <a:txBody>
                    <a:bodyPr/>
                    <a:lstStyle/>
                    <a:p>
                      <a:pPr rtl="0" fontAlgn="b"/>
                      <a:r>
                        <a:rPr lang="en-PH" sz="1200" b="1" dirty="0">
                          <a:effectLst/>
                          <a:latin typeface="Arial" panose="020B0604020202020204" pitchFamily="34" charset="0"/>
                          <a:cs typeface="Arial" panose="020B0604020202020204" pitchFamily="34" charset="0"/>
                        </a:rPr>
                        <a:t>TAYTAY</a:t>
                      </a:r>
                    </a:p>
                  </a:txBody>
                  <a:tcPr marL="28575" marR="28575" marT="19050" marB="19050" anchor="b"/>
                </a:tc>
                <a:tc>
                  <a:txBody>
                    <a:bodyPr/>
                    <a:lstStyle/>
                    <a:p>
                      <a:pPr algn="ctr" rtl="0" fontAlgn="b"/>
                      <a:r>
                        <a:rPr lang="en-PH" sz="1200">
                          <a:effectLst/>
                          <a:latin typeface="Arial" panose="020B0604020202020204" pitchFamily="34" charset="0"/>
                          <a:cs typeface="Arial" panose="020B0604020202020204" pitchFamily="34" charset="0"/>
                        </a:rPr>
                        <a:t>4,932,100.00</a:t>
                      </a:r>
                    </a:p>
                  </a:txBody>
                  <a:tcPr marL="28575" marR="28575" marT="19050" marB="19050" anchor="ctr"/>
                </a:tc>
                <a:tc>
                  <a:txBody>
                    <a:bodyPr/>
                    <a:lstStyle/>
                    <a:p>
                      <a:pPr algn="ctr" rtl="0" fontAlgn="b"/>
                      <a:r>
                        <a:rPr lang="en-PH" sz="1200" dirty="0">
                          <a:effectLst/>
                          <a:latin typeface="Arial" panose="020B0604020202020204" pitchFamily="34" charset="0"/>
                          <a:cs typeface="Arial" panose="020B0604020202020204" pitchFamily="34" charset="0"/>
                        </a:rPr>
                        <a:t>0.00</a:t>
                      </a:r>
                    </a:p>
                  </a:txBody>
                  <a:tcPr marL="28575" marR="28575" marT="19050" marB="19050" anchor="ctr"/>
                </a:tc>
                <a:tc>
                  <a:txBody>
                    <a:bodyPr/>
                    <a:lstStyle/>
                    <a:p>
                      <a:pPr algn="ctr" rtl="0" fontAlgn="ctr"/>
                      <a:r>
                        <a:rPr lang="en-PH" sz="1200" dirty="0">
                          <a:effectLst/>
                          <a:latin typeface="Arial" panose="020B0604020202020204" pitchFamily="34" charset="0"/>
                          <a:cs typeface="Arial" panose="020B0604020202020204" pitchFamily="34" charset="0"/>
                        </a:rPr>
                        <a:t>6,603,600.00</a:t>
                      </a:r>
                    </a:p>
                  </a:txBody>
                  <a:tcPr marL="28575" marR="28575" marT="19050" marB="19050" anchor="ctr"/>
                </a:tc>
                <a:extLst>
                  <a:ext uri="{0D108BD9-81ED-4DB2-BD59-A6C34878D82A}">
                    <a16:rowId xmlns:a16="http://schemas.microsoft.com/office/drawing/2014/main" val="4040576316"/>
                  </a:ext>
                </a:extLst>
              </a:tr>
              <a:tr h="237699">
                <a:tc>
                  <a:txBody>
                    <a:bodyPr/>
                    <a:lstStyle/>
                    <a:p>
                      <a:pPr algn="r"/>
                      <a:r>
                        <a:rPr lang="en-PH" sz="1400" dirty="0">
                          <a:solidFill>
                            <a:schemeClr val="tx1"/>
                          </a:solidFill>
                          <a:effectLst/>
                        </a:rPr>
                        <a:t>12</a:t>
                      </a:r>
                      <a:endParaRPr lang="en-PH"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solidFill>
                      <a:schemeClr val="accent1">
                        <a:lumMod val="20000"/>
                        <a:lumOff val="80000"/>
                      </a:schemeClr>
                    </a:solidFill>
                  </a:tcPr>
                </a:tc>
                <a:tc>
                  <a:txBody>
                    <a:bodyPr/>
                    <a:lstStyle/>
                    <a:p>
                      <a:pPr rtl="0" fontAlgn="b"/>
                      <a:r>
                        <a:rPr lang="en-PH" sz="1200" b="1" dirty="0">
                          <a:effectLst/>
                          <a:latin typeface="Arial" panose="020B0604020202020204" pitchFamily="34" charset="0"/>
                          <a:cs typeface="Arial" panose="020B0604020202020204" pitchFamily="34" charset="0"/>
                        </a:rPr>
                        <a:t>PUERTO PRINCESA CITY</a:t>
                      </a:r>
                    </a:p>
                  </a:txBody>
                  <a:tcPr marL="28575" marR="28575" marT="19050" marB="19050" anchor="b"/>
                </a:tc>
                <a:tc>
                  <a:txBody>
                    <a:bodyPr/>
                    <a:lstStyle/>
                    <a:p>
                      <a:pPr algn="ctr" rtl="0" fontAlgn="ctr"/>
                      <a:r>
                        <a:rPr lang="en-PH" sz="1200" b="0" dirty="0">
                          <a:effectLst/>
                          <a:latin typeface="Arial" panose="020B0604020202020204" pitchFamily="34" charset="0"/>
                        </a:rPr>
                        <a:t>21,985,360.62</a:t>
                      </a:r>
                    </a:p>
                  </a:txBody>
                  <a:tcPr marL="28575" marR="28575" marT="19050" marB="19050" anchor="ctr"/>
                </a:tc>
                <a:tc>
                  <a:txBody>
                    <a:bodyPr/>
                    <a:lstStyle/>
                    <a:p>
                      <a:pPr algn="ctr" rtl="0" fontAlgn="ctr"/>
                      <a:r>
                        <a:rPr lang="en-PH" sz="1200" b="0">
                          <a:effectLst/>
                          <a:latin typeface="Arial" panose="020B0604020202020204" pitchFamily="34" charset="0"/>
                        </a:rPr>
                        <a:t>2,619,660.86</a:t>
                      </a:r>
                    </a:p>
                  </a:txBody>
                  <a:tcPr marL="28575" marR="28575" marT="19050" marB="19050" anchor="ctr"/>
                </a:tc>
                <a:tc>
                  <a:txBody>
                    <a:bodyPr/>
                    <a:lstStyle/>
                    <a:p>
                      <a:pPr algn="ctr" rtl="0" fontAlgn="ctr"/>
                      <a:r>
                        <a:rPr lang="en-PH" sz="1200" b="0" dirty="0">
                          <a:effectLst/>
                          <a:latin typeface="Arial" panose="020B0604020202020204" pitchFamily="34" charset="0"/>
                        </a:rPr>
                        <a:t>62,396,633.30</a:t>
                      </a:r>
                    </a:p>
                  </a:txBody>
                  <a:tcPr marL="28575" marR="28575" marT="19050" marB="19050" anchor="ctr"/>
                </a:tc>
                <a:extLst>
                  <a:ext uri="{0D108BD9-81ED-4DB2-BD59-A6C34878D82A}">
                    <a16:rowId xmlns:a16="http://schemas.microsoft.com/office/drawing/2014/main" val="2091277420"/>
                  </a:ext>
                </a:extLst>
              </a:tr>
            </a:tbl>
          </a:graphicData>
        </a:graphic>
      </p:graphicFrame>
    </p:spTree>
    <p:extLst>
      <p:ext uri="{BB962C8B-B14F-4D97-AF65-F5344CB8AC3E}">
        <p14:creationId xmlns:p14="http://schemas.microsoft.com/office/powerpoint/2010/main" val="3883737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21879"/>
            <a:ext cx="12192000" cy="571499"/>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7977" y="6393543"/>
            <a:ext cx="277652" cy="4027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400" y="6319140"/>
            <a:ext cx="1273630" cy="625948"/>
          </a:xfrm>
          <a:prstGeom prst="rect">
            <a:avLst/>
          </a:prstGeom>
        </p:spPr>
      </p:pic>
      <p:sp>
        <p:nvSpPr>
          <p:cNvPr id="9" name="Rectangle 8"/>
          <p:cNvSpPr/>
          <p:nvPr/>
        </p:nvSpPr>
        <p:spPr>
          <a:xfrm>
            <a:off x="3860074" y="6464070"/>
            <a:ext cx="6474379" cy="287116"/>
          </a:xfrm>
          <a:prstGeom prst="rect">
            <a:avLst/>
          </a:prstGeom>
          <a:solidFill>
            <a:srgbClr val="041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8576" y="6464070"/>
            <a:ext cx="3809867" cy="287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3" name="Content Placeholder 6">
            <a:extLst>
              <a:ext uri="{FF2B5EF4-FFF2-40B4-BE49-F238E27FC236}">
                <a16:creationId xmlns:a16="http://schemas.microsoft.com/office/drawing/2014/main" id="{48F375AA-F461-0D48-B524-B7C1BFBD412A}"/>
              </a:ext>
            </a:extLst>
          </p:cNvPr>
          <p:cNvSpPr txBox="1">
            <a:spLocks/>
          </p:cNvSpPr>
          <p:nvPr/>
        </p:nvSpPr>
        <p:spPr>
          <a:xfrm>
            <a:off x="1114427" y="1132768"/>
            <a:ext cx="10842046" cy="571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solidFill>
                  <a:srgbClr val="0070C0"/>
                </a:solidFill>
                <a:latin typeface="Arial" panose="020B0604020202020204" pitchFamily="34" charset="0"/>
                <a:cs typeface="Arial" panose="020B0604020202020204" pitchFamily="34" charset="0"/>
              </a:rPr>
              <a:t>REHABILITATION AND RECOVERY NEEDS FOR GOVERNANCE</a:t>
            </a:r>
          </a:p>
        </p:txBody>
      </p:sp>
      <p:sp>
        <p:nvSpPr>
          <p:cNvPr id="12" name="TextBox 11">
            <a:extLst>
              <a:ext uri="{FF2B5EF4-FFF2-40B4-BE49-F238E27FC236}">
                <a16:creationId xmlns:a16="http://schemas.microsoft.com/office/drawing/2014/main" id="{9EA8A783-148A-FA4A-ABC2-A1C581CF7481}"/>
              </a:ext>
            </a:extLst>
          </p:cNvPr>
          <p:cNvSpPr txBox="1"/>
          <p:nvPr/>
        </p:nvSpPr>
        <p:spPr>
          <a:xfrm>
            <a:off x="7633855" y="50910"/>
            <a:ext cx="4735702" cy="769441"/>
          </a:xfrm>
          <a:prstGeom prst="rect">
            <a:avLst/>
          </a:prstGeom>
          <a:solidFill>
            <a:srgbClr val="002060"/>
          </a:solid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GOVERNANCE</a:t>
            </a:r>
          </a:p>
        </p:txBody>
      </p:sp>
      <p:graphicFrame>
        <p:nvGraphicFramePr>
          <p:cNvPr id="16" name="Table 15">
            <a:extLst>
              <a:ext uri="{FF2B5EF4-FFF2-40B4-BE49-F238E27FC236}">
                <a16:creationId xmlns:a16="http://schemas.microsoft.com/office/drawing/2014/main" id="{68FA03EF-27AE-7C4C-BE3E-FBAE077E3F3E}"/>
              </a:ext>
            </a:extLst>
          </p:cNvPr>
          <p:cNvGraphicFramePr>
            <a:graphicFrameLocks noGrp="1"/>
          </p:cNvGraphicFramePr>
          <p:nvPr>
            <p:extLst>
              <p:ext uri="{D42A27DB-BD31-4B8C-83A1-F6EECF244321}">
                <p14:modId xmlns:p14="http://schemas.microsoft.com/office/powerpoint/2010/main" val="2599085176"/>
              </p:ext>
            </p:extLst>
          </p:nvPr>
        </p:nvGraphicFramePr>
        <p:xfrm>
          <a:off x="96371" y="1567557"/>
          <a:ext cx="11809741" cy="4423410"/>
        </p:xfrm>
        <a:graphic>
          <a:graphicData uri="http://schemas.openxmlformats.org/drawingml/2006/table">
            <a:tbl>
              <a:tblPr firstRow="1" firstCol="1" bandRow="1">
                <a:tableStyleId>{5C22544A-7EE6-4342-B048-85BDC9FD1C3A}</a:tableStyleId>
              </a:tblPr>
              <a:tblGrid>
                <a:gridCol w="585069">
                  <a:extLst>
                    <a:ext uri="{9D8B030D-6E8A-4147-A177-3AD203B41FA5}">
                      <a16:colId xmlns:a16="http://schemas.microsoft.com/office/drawing/2014/main" val="2579368600"/>
                    </a:ext>
                  </a:extLst>
                </a:gridCol>
                <a:gridCol w="4638705">
                  <a:extLst>
                    <a:ext uri="{9D8B030D-6E8A-4147-A177-3AD203B41FA5}">
                      <a16:colId xmlns:a16="http://schemas.microsoft.com/office/drawing/2014/main" val="2202691124"/>
                    </a:ext>
                  </a:extLst>
                </a:gridCol>
                <a:gridCol w="1565564">
                  <a:extLst>
                    <a:ext uri="{9D8B030D-6E8A-4147-A177-3AD203B41FA5}">
                      <a16:colId xmlns:a16="http://schemas.microsoft.com/office/drawing/2014/main" val="2392390580"/>
                    </a:ext>
                  </a:extLst>
                </a:gridCol>
                <a:gridCol w="1510146">
                  <a:extLst>
                    <a:ext uri="{9D8B030D-6E8A-4147-A177-3AD203B41FA5}">
                      <a16:colId xmlns:a16="http://schemas.microsoft.com/office/drawing/2014/main" val="669940769"/>
                    </a:ext>
                  </a:extLst>
                </a:gridCol>
                <a:gridCol w="858981">
                  <a:extLst>
                    <a:ext uri="{9D8B030D-6E8A-4147-A177-3AD203B41FA5}">
                      <a16:colId xmlns:a16="http://schemas.microsoft.com/office/drawing/2014/main" val="3879993574"/>
                    </a:ext>
                  </a:extLst>
                </a:gridCol>
                <a:gridCol w="1260764">
                  <a:extLst>
                    <a:ext uri="{9D8B030D-6E8A-4147-A177-3AD203B41FA5}">
                      <a16:colId xmlns:a16="http://schemas.microsoft.com/office/drawing/2014/main" val="1679234261"/>
                    </a:ext>
                  </a:extLst>
                </a:gridCol>
                <a:gridCol w="1390512">
                  <a:extLst>
                    <a:ext uri="{9D8B030D-6E8A-4147-A177-3AD203B41FA5}">
                      <a16:colId xmlns:a16="http://schemas.microsoft.com/office/drawing/2014/main" val="3118258934"/>
                    </a:ext>
                  </a:extLst>
                </a:gridCol>
              </a:tblGrid>
              <a:tr h="400050">
                <a:tc rowSpan="2">
                  <a:txBody>
                    <a:bodyPr/>
                    <a:lstStyle/>
                    <a:p>
                      <a:pPr algn="ctr"/>
                      <a:r>
                        <a:rPr lang="en-PH" sz="1400" b="1" dirty="0">
                          <a:effectLst/>
                          <a:latin typeface="Arial" panose="020B0604020202020204" pitchFamily="34" charset="0"/>
                          <a:cs typeface="Arial" panose="020B0604020202020204" pitchFamily="34" charset="0"/>
                        </a:rPr>
                        <a:t>Rank</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PH" sz="1400" b="1" dirty="0">
                          <a:effectLst/>
                          <a:latin typeface="Arial" panose="020B0604020202020204" pitchFamily="34" charset="0"/>
                          <a:cs typeface="Arial" panose="020B0604020202020204" pitchFamily="34" charset="0"/>
                        </a:rPr>
                        <a:t>Priority Projects/Activities</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gridSpan="2">
                  <a:txBody>
                    <a:bodyPr/>
                    <a:lstStyle/>
                    <a:p>
                      <a:pPr algn="ctr"/>
                      <a:r>
                        <a:rPr lang="en-PH" sz="1400" b="1" dirty="0">
                          <a:effectLst/>
                          <a:latin typeface="Arial" panose="020B0604020202020204" pitchFamily="34" charset="0"/>
                          <a:cs typeface="Arial" panose="020B0604020202020204" pitchFamily="34" charset="0"/>
                        </a:rPr>
                        <a:t>Amount</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a:p>
                  </a:txBody>
                  <a:tcPr/>
                </a:tc>
                <a:tc rowSpan="2">
                  <a:txBody>
                    <a:bodyPr/>
                    <a:lstStyle/>
                    <a:p>
                      <a:pPr algn="ctr"/>
                      <a:r>
                        <a:rPr lang="en-PH" sz="1400" b="1" dirty="0">
                          <a:effectLst/>
                          <a:latin typeface="Arial" panose="020B0604020202020204" pitchFamily="34" charset="0"/>
                          <a:cs typeface="Arial" panose="020B0604020202020204" pitchFamily="34" charset="0"/>
                        </a:rPr>
                        <a:t>Funding Source</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PH" sz="1400" b="1">
                          <a:effectLst/>
                          <a:latin typeface="Arial" panose="020B0604020202020204" pitchFamily="34" charset="0"/>
                          <a:cs typeface="Arial" panose="020B0604020202020204" pitchFamily="34" charset="0"/>
                        </a:rPr>
                        <a:t>Implementing Agency</a:t>
                      </a:r>
                      <a:endParaRPr lang="en-PH" sz="1400" b="1">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PH" sz="1400" b="1">
                          <a:effectLst/>
                          <a:latin typeface="Arial" panose="020B0604020202020204" pitchFamily="34" charset="0"/>
                          <a:cs typeface="Arial" panose="020B0604020202020204" pitchFamily="34" charset="0"/>
                        </a:rPr>
                        <a:t>Timeline of Implementation Period</a:t>
                      </a:r>
                      <a:endParaRPr lang="en-PH" sz="1400" b="1">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00261279"/>
                  </a:ext>
                </a:extLst>
              </a:tr>
              <a:tr h="200025">
                <a:tc vMerge="1">
                  <a:txBody>
                    <a:bodyPr/>
                    <a:lstStyle/>
                    <a:p>
                      <a:endParaRPr lang="en-US"/>
                    </a:p>
                  </a:txBody>
                  <a:tcPr/>
                </a:tc>
                <a:tc vMerge="1">
                  <a:txBody>
                    <a:bodyPr/>
                    <a:lstStyle/>
                    <a:p>
                      <a:endParaRPr lang="en-US"/>
                    </a:p>
                  </a:txBody>
                  <a:tcPr/>
                </a:tc>
                <a:tc>
                  <a:txBody>
                    <a:bodyPr/>
                    <a:lstStyle/>
                    <a:p>
                      <a:pPr algn="ctr"/>
                      <a:r>
                        <a:rPr lang="en-PH" sz="1400" b="1" dirty="0">
                          <a:solidFill>
                            <a:schemeClr val="bg1"/>
                          </a:solidFill>
                          <a:effectLst/>
                          <a:latin typeface="Arial" panose="020B0604020202020204" pitchFamily="34" charset="0"/>
                          <a:cs typeface="Arial" panose="020B0604020202020204" pitchFamily="34" charset="0"/>
                        </a:rPr>
                        <a:t>Reported Damage</a:t>
                      </a:r>
                      <a:endParaRPr lang="en-PH" sz="14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lang="en-PH" sz="1400" b="1" dirty="0">
                          <a:solidFill>
                            <a:schemeClr val="bg1"/>
                          </a:solidFill>
                          <a:effectLst/>
                          <a:latin typeface="Arial" panose="020B0604020202020204" pitchFamily="34" charset="0"/>
                          <a:cs typeface="Arial" panose="020B0604020202020204" pitchFamily="34" charset="0"/>
                        </a:rPr>
                        <a:t>Recommended for Funding</a:t>
                      </a:r>
                      <a:endParaRPr lang="en-PH" sz="14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602788768"/>
                  </a:ext>
                </a:extLst>
              </a:tr>
              <a:tr h="200025">
                <a:tc>
                  <a:txBody>
                    <a:bodyPr/>
                    <a:lstStyle/>
                    <a:p>
                      <a:pPr algn="ctr"/>
                      <a:r>
                        <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1</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just"/>
                      <a:r>
                        <a:rPr lang="en-PH" sz="1100" b="0" i="0" kern="1200" dirty="0">
                          <a:solidFill>
                            <a:schemeClr val="dk1"/>
                          </a:solidFill>
                          <a:effectLst/>
                          <a:latin typeface="+mn-lt"/>
                          <a:ea typeface="+mn-ea"/>
                          <a:cs typeface="+mn-cs"/>
                        </a:rPr>
                        <a:t>Repair/Reconstruction of Bleacher, Construction of District Office, Repair of Municipal Sub Office </a:t>
                      </a:r>
                      <a:r>
                        <a:rPr lang="en-PH" sz="1100" b="0" i="0" kern="1200" dirty="0" err="1">
                          <a:solidFill>
                            <a:schemeClr val="dk1"/>
                          </a:solidFill>
                          <a:effectLst/>
                          <a:latin typeface="+mn-lt"/>
                          <a:ea typeface="+mn-ea"/>
                          <a:cs typeface="+mn-cs"/>
                        </a:rPr>
                        <a:t>Hall,Repair</a:t>
                      </a:r>
                      <a:r>
                        <a:rPr lang="en-PH" sz="1100" b="0" i="0" kern="1200" dirty="0">
                          <a:solidFill>
                            <a:schemeClr val="dk1"/>
                          </a:solidFill>
                          <a:effectLst/>
                          <a:latin typeface="+mn-lt"/>
                          <a:ea typeface="+mn-ea"/>
                          <a:cs typeface="+mn-cs"/>
                        </a:rPr>
                        <a:t> of </a:t>
                      </a:r>
                      <a:r>
                        <a:rPr lang="en-PH" sz="1100" b="0" i="0" kern="1200" dirty="0" err="1">
                          <a:solidFill>
                            <a:schemeClr val="dk1"/>
                          </a:solidFill>
                          <a:effectLst/>
                          <a:latin typeface="+mn-lt"/>
                          <a:ea typeface="+mn-ea"/>
                          <a:cs typeface="+mn-cs"/>
                        </a:rPr>
                        <a:t>Lupon</a:t>
                      </a:r>
                      <a:r>
                        <a:rPr lang="en-PH" sz="1100" b="0" i="0" kern="1200" dirty="0">
                          <a:solidFill>
                            <a:schemeClr val="dk1"/>
                          </a:solidFill>
                          <a:effectLst/>
                          <a:latin typeface="+mn-lt"/>
                          <a:ea typeface="+mn-ea"/>
                          <a:cs typeface="+mn-cs"/>
                        </a:rPr>
                        <a:t> Office, Repair of Office of the Provincial Agriculture &amp; Agriculture Supervisor, Barangay </a:t>
                      </a:r>
                      <a:r>
                        <a:rPr lang="en-PH" sz="1100" b="0" i="0" kern="1200" dirty="0" err="1">
                          <a:solidFill>
                            <a:schemeClr val="dk1"/>
                          </a:solidFill>
                          <a:effectLst/>
                          <a:latin typeface="+mn-lt"/>
                          <a:ea typeface="+mn-ea"/>
                          <a:cs typeface="+mn-cs"/>
                        </a:rPr>
                        <a:t>Taradungan</a:t>
                      </a:r>
                      <a:r>
                        <a:rPr lang="en-PH" sz="1100" b="0" i="0" kern="1200" dirty="0">
                          <a:solidFill>
                            <a:schemeClr val="dk1"/>
                          </a:solidFill>
                          <a:effectLst/>
                          <a:latin typeface="+mn-lt"/>
                          <a:ea typeface="+mn-ea"/>
                          <a:cs typeface="+mn-cs"/>
                        </a:rPr>
                        <a:t> Disaster Risk Reduction Office (Old </a:t>
                      </a:r>
                      <a:r>
                        <a:rPr lang="en-PH" sz="1100" b="0" i="0" kern="1200" dirty="0" err="1">
                          <a:solidFill>
                            <a:schemeClr val="dk1"/>
                          </a:solidFill>
                          <a:effectLst/>
                          <a:latin typeface="+mn-lt"/>
                          <a:ea typeface="+mn-ea"/>
                          <a:cs typeface="+mn-cs"/>
                        </a:rPr>
                        <a:t>Brgy</a:t>
                      </a:r>
                      <a:r>
                        <a:rPr lang="en-PH" sz="1100" b="0" i="0" kern="1200" dirty="0">
                          <a:solidFill>
                            <a:schemeClr val="dk1"/>
                          </a:solidFill>
                          <a:effectLst/>
                          <a:latin typeface="+mn-lt"/>
                          <a:ea typeface="+mn-ea"/>
                          <a:cs typeface="+mn-cs"/>
                        </a:rPr>
                        <a:t>. Hall), Repair of Municipal Engineering Office, Repair of </a:t>
                      </a:r>
                      <a:r>
                        <a:rPr lang="en-PH" sz="1100" b="0" i="0" kern="1200" dirty="0" err="1">
                          <a:solidFill>
                            <a:schemeClr val="dk1"/>
                          </a:solidFill>
                          <a:effectLst/>
                          <a:latin typeface="+mn-lt"/>
                          <a:ea typeface="+mn-ea"/>
                          <a:cs typeface="+mn-cs"/>
                        </a:rPr>
                        <a:t>Bgy</a:t>
                      </a:r>
                      <a:r>
                        <a:rPr lang="en-PH" sz="1100" b="0" i="0" kern="1200" dirty="0">
                          <a:solidFill>
                            <a:schemeClr val="dk1"/>
                          </a:solidFill>
                          <a:effectLst/>
                          <a:latin typeface="+mn-lt"/>
                          <a:ea typeface="+mn-ea"/>
                          <a:cs typeface="+mn-cs"/>
                        </a:rPr>
                        <a:t>. </a:t>
                      </a:r>
                      <a:r>
                        <a:rPr lang="en-PH" sz="1100" b="0" i="0" kern="1200" dirty="0" err="1">
                          <a:solidFill>
                            <a:schemeClr val="dk1"/>
                          </a:solidFill>
                          <a:effectLst/>
                          <a:latin typeface="+mn-lt"/>
                          <a:ea typeface="+mn-ea"/>
                          <a:cs typeface="+mn-cs"/>
                        </a:rPr>
                        <a:t>Tanod</a:t>
                      </a:r>
                      <a:r>
                        <a:rPr lang="en-PH" sz="1100" b="0" i="0" kern="1200" dirty="0">
                          <a:solidFill>
                            <a:schemeClr val="dk1"/>
                          </a:solidFill>
                          <a:effectLst/>
                          <a:latin typeface="+mn-lt"/>
                          <a:ea typeface="+mn-ea"/>
                          <a:cs typeface="+mn-cs"/>
                        </a:rPr>
                        <a:t> Outpost, Repair of </a:t>
                      </a:r>
                      <a:r>
                        <a:rPr lang="en-PH" sz="1100" b="0" i="0" kern="1200" dirty="0" err="1">
                          <a:solidFill>
                            <a:schemeClr val="dk1"/>
                          </a:solidFill>
                          <a:effectLst/>
                          <a:latin typeface="+mn-lt"/>
                          <a:ea typeface="+mn-ea"/>
                          <a:cs typeface="+mn-cs"/>
                        </a:rPr>
                        <a:t>Bgy</a:t>
                      </a:r>
                      <a:r>
                        <a:rPr lang="en-PH" sz="1100" b="0" i="0" kern="1200" dirty="0">
                          <a:solidFill>
                            <a:schemeClr val="dk1"/>
                          </a:solidFill>
                          <a:effectLst/>
                          <a:latin typeface="+mn-lt"/>
                          <a:ea typeface="+mn-ea"/>
                          <a:cs typeface="+mn-cs"/>
                        </a:rPr>
                        <a:t>. </a:t>
                      </a:r>
                      <a:r>
                        <a:rPr lang="en-PH" sz="1100" b="0" i="0" kern="1200" dirty="0" err="1">
                          <a:solidFill>
                            <a:schemeClr val="dk1"/>
                          </a:solidFill>
                          <a:effectLst/>
                          <a:latin typeface="+mn-lt"/>
                          <a:ea typeface="+mn-ea"/>
                          <a:cs typeface="+mn-cs"/>
                        </a:rPr>
                        <a:t>Tanod</a:t>
                      </a:r>
                      <a:r>
                        <a:rPr lang="en-PH" sz="1100" b="0" i="0" kern="1200" dirty="0">
                          <a:solidFill>
                            <a:schemeClr val="dk1"/>
                          </a:solidFill>
                          <a:effectLst/>
                          <a:latin typeface="+mn-lt"/>
                          <a:ea typeface="+mn-ea"/>
                          <a:cs typeface="+mn-cs"/>
                        </a:rPr>
                        <a:t> </a:t>
                      </a:r>
                      <a:r>
                        <a:rPr lang="en-PH" sz="1100" b="0" i="0" kern="1200" dirty="0" err="1">
                          <a:solidFill>
                            <a:schemeClr val="dk1"/>
                          </a:solidFill>
                          <a:effectLst/>
                          <a:latin typeface="+mn-lt"/>
                          <a:ea typeface="+mn-ea"/>
                          <a:cs typeface="+mn-cs"/>
                        </a:rPr>
                        <a:t>Outpost,Construction</a:t>
                      </a:r>
                      <a:r>
                        <a:rPr lang="en-PH" sz="1100" b="0" i="0" kern="1200" dirty="0">
                          <a:solidFill>
                            <a:schemeClr val="dk1"/>
                          </a:solidFill>
                          <a:effectLst/>
                          <a:latin typeface="+mn-lt"/>
                          <a:ea typeface="+mn-ea"/>
                          <a:cs typeface="+mn-cs"/>
                        </a:rPr>
                        <a:t> of Piggery House, Repair of Covered Court/Gym, Power/generator house, procurement and restoration of damaged streetlight posts and bulbs, Repair of Stage, Procurement of Storage/Container Van, Repair Municipal Building, Reconstruction of Agri-Booth, Repair of Barangay Hall, Repair of Public/Barangay Comfort Room, Rehabilitation of Power House, Reconstruction of Barangay </a:t>
                      </a:r>
                      <a:r>
                        <a:rPr lang="en-PH" sz="1100" b="0" i="0" kern="1200" dirty="0" err="1">
                          <a:solidFill>
                            <a:schemeClr val="dk1"/>
                          </a:solidFill>
                          <a:effectLst/>
                          <a:latin typeface="+mn-lt"/>
                          <a:ea typeface="+mn-ea"/>
                          <a:cs typeface="+mn-cs"/>
                        </a:rPr>
                        <a:t>Talipapa</a:t>
                      </a:r>
                      <a:r>
                        <a:rPr lang="en-PH" sz="1100" b="0" i="0" kern="1200" dirty="0">
                          <a:solidFill>
                            <a:schemeClr val="dk1"/>
                          </a:solidFill>
                          <a:effectLst/>
                          <a:latin typeface="+mn-lt"/>
                          <a:ea typeface="+mn-ea"/>
                          <a:cs typeface="+mn-cs"/>
                        </a:rPr>
                        <a:t>, Reconstruction of Waiting Shed, Repair of Legislative Building, Repair of Multi-Purpose Building, Repair of Barangay Senior Citizen Building, Repair of Barangay Session Hall Building, Reconstruction of Comelec Building, Repair of Evacuation Center, Repair of Day Care Center, Reconstruction of Pasalubong Center, Reconstruction of Poultry House, Reconstruction of Full Disclosure Policy Board, Reconstruction of Purok </a:t>
                      </a:r>
                      <a:r>
                        <a:rPr lang="en-PH" sz="1100" b="0" i="0" kern="1200" dirty="0" err="1">
                          <a:solidFill>
                            <a:schemeClr val="dk1"/>
                          </a:solidFill>
                          <a:effectLst/>
                          <a:latin typeface="+mn-lt"/>
                          <a:ea typeface="+mn-ea"/>
                          <a:cs typeface="+mn-cs"/>
                        </a:rPr>
                        <a:t>Maunlad</a:t>
                      </a:r>
                      <a:r>
                        <a:rPr lang="en-PH" sz="1100" b="0" i="0" kern="1200" dirty="0">
                          <a:solidFill>
                            <a:schemeClr val="dk1"/>
                          </a:solidFill>
                          <a:effectLst/>
                          <a:latin typeface="+mn-lt"/>
                          <a:ea typeface="+mn-ea"/>
                          <a:cs typeface="+mn-cs"/>
                        </a:rPr>
                        <a:t> Potable Water System, Reconstruction of </a:t>
                      </a:r>
                      <a:r>
                        <a:rPr lang="en-PH" sz="1100" b="0" i="0" kern="1200" dirty="0" err="1">
                          <a:solidFill>
                            <a:schemeClr val="dk1"/>
                          </a:solidFill>
                          <a:effectLst/>
                          <a:latin typeface="+mn-lt"/>
                          <a:ea typeface="+mn-ea"/>
                          <a:cs typeface="+mn-cs"/>
                        </a:rPr>
                        <a:t>Vermi</a:t>
                      </a:r>
                      <a:r>
                        <a:rPr lang="en-PH" sz="1100" b="0" i="0" kern="1200" dirty="0">
                          <a:solidFill>
                            <a:schemeClr val="dk1"/>
                          </a:solidFill>
                          <a:effectLst/>
                          <a:latin typeface="+mn-lt"/>
                          <a:ea typeface="+mn-ea"/>
                          <a:cs typeface="+mn-cs"/>
                        </a:rPr>
                        <a:t> Culture, Repair of Police Station (PNP), Reconstruction of Water Refilling Station, Repair of Barangay CDC, Repair of Training Center, Repair of Transient House, Rehabilitation/Repair of Agricultural Trading Center, Repair of Handwashing Facility, Repair of Solar Power Plant, Repair of Staff House, Repair of Chapel</a:t>
                      </a:r>
                      <a:endParaRPr lang="en-PH" sz="10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rtl="0" fontAlgn="b"/>
                      <a:r>
                        <a:rPr lang="en-PH" sz="1400" b="0" dirty="0">
                          <a:effectLst/>
                          <a:latin typeface="Arial" panose="020B0604020202020204" pitchFamily="34" charset="0"/>
                          <a:cs typeface="Arial" panose="020B0604020202020204" pitchFamily="34" charset="0"/>
                        </a:rPr>
                        <a:t>63,110,728.39</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rtl="0" fontAlgn="b"/>
                      <a:r>
                        <a:rPr lang="en-PH" sz="1400" b="0" dirty="0">
                          <a:effectLst/>
                          <a:latin typeface="Arial" panose="020B0604020202020204" pitchFamily="34" charset="0"/>
                          <a:cs typeface="Arial" panose="020B0604020202020204" pitchFamily="34" charset="0"/>
                        </a:rPr>
                        <a:t>150,834,400.96</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PH" sz="1400" b="0" dirty="0">
                          <a:effectLst/>
                          <a:latin typeface="Arial" panose="020B0604020202020204" pitchFamily="34" charset="0"/>
                          <a:ea typeface="Times New Roman" panose="02020603050405020304" pitchFamily="18" charset="0"/>
                          <a:cs typeface="Arial" panose="020B0604020202020204" pitchFamily="34" charset="0"/>
                        </a:rPr>
                        <a:t>NDRRMC/ LGU</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PH" sz="1400" b="0" dirty="0">
                          <a:effectLst/>
                          <a:latin typeface="Arial" panose="020B0604020202020204" pitchFamily="34" charset="0"/>
                          <a:ea typeface="Times New Roman" panose="02020603050405020304" pitchFamily="18" charset="0"/>
                          <a:cs typeface="Arial" panose="020B0604020202020204" pitchFamily="34" charset="0"/>
                        </a:rPr>
                        <a:t>LGU/ DENR</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PH" sz="1400" b="0" dirty="0">
                          <a:effectLst/>
                          <a:latin typeface="Arial" panose="020B0604020202020204" pitchFamily="34" charset="0"/>
                          <a:ea typeface="Times New Roman" panose="02020603050405020304" pitchFamily="18" charset="0"/>
                          <a:cs typeface="Arial" panose="020B0604020202020204" pitchFamily="34" charset="0"/>
                        </a:rPr>
                        <a:t>2022-2023 Palawan</a:t>
                      </a:r>
                    </a:p>
                    <a:p>
                      <a:pPr algn="ctr"/>
                      <a:endParaRPr lang="en-PH" sz="1400" b="0" dirty="0">
                        <a:effectLst/>
                        <a:latin typeface="Arial" panose="020B0604020202020204" pitchFamily="34" charset="0"/>
                        <a:ea typeface="Times New Roman" panose="02020603050405020304" pitchFamily="18" charset="0"/>
                        <a:cs typeface="Arial" panose="020B0604020202020204" pitchFamily="34" charset="0"/>
                      </a:endParaRPr>
                    </a:p>
                    <a:p>
                      <a:pPr algn="ctr"/>
                      <a:r>
                        <a:rPr lang="en-PH" sz="1400" b="0" dirty="0">
                          <a:effectLst/>
                          <a:latin typeface="Arial" panose="020B0604020202020204" pitchFamily="34" charset="0"/>
                          <a:ea typeface="Times New Roman" panose="02020603050405020304" pitchFamily="18" charset="0"/>
                          <a:cs typeface="Arial" panose="020B0604020202020204" pitchFamily="34" charset="0"/>
                        </a:rPr>
                        <a:t>2022 PPC</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78085238"/>
                  </a:ext>
                </a:extLst>
              </a:tr>
            </a:tbl>
          </a:graphicData>
        </a:graphic>
      </p:graphicFrame>
    </p:spTree>
    <p:extLst>
      <p:ext uri="{BB962C8B-B14F-4D97-AF65-F5344CB8AC3E}">
        <p14:creationId xmlns:p14="http://schemas.microsoft.com/office/powerpoint/2010/main" val="1595464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21879"/>
            <a:ext cx="12192000" cy="571499"/>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7977" y="6393543"/>
            <a:ext cx="277652" cy="4027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400" y="6319140"/>
            <a:ext cx="1273630" cy="625948"/>
          </a:xfrm>
          <a:prstGeom prst="rect">
            <a:avLst/>
          </a:prstGeom>
        </p:spPr>
      </p:pic>
      <p:sp>
        <p:nvSpPr>
          <p:cNvPr id="9" name="Rectangle 8"/>
          <p:cNvSpPr/>
          <p:nvPr/>
        </p:nvSpPr>
        <p:spPr>
          <a:xfrm>
            <a:off x="3860074" y="6464070"/>
            <a:ext cx="6474379" cy="287116"/>
          </a:xfrm>
          <a:prstGeom prst="rect">
            <a:avLst/>
          </a:prstGeom>
          <a:solidFill>
            <a:srgbClr val="041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8576" y="6464070"/>
            <a:ext cx="3809867" cy="287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3" name="Content Placeholder 6">
            <a:extLst>
              <a:ext uri="{FF2B5EF4-FFF2-40B4-BE49-F238E27FC236}">
                <a16:creationId xmlns:a16="http://schemas.microsoft.com/office/drawing/2014/main" id="{48F375AA-F461-0D48-B524-B7C1BFBD412A}"/>
              </a:ext>
            </a:extLst>
          </p:cNvPr>
          <p:cNvSpPr txBox="1">
            <a:spLocks/>
          </p:cNvSpPr>
          <p:nvPr/>
        </p:nvSpPr>
        <p:spPr>
          <a:xfrm>
            <a:off x="1114427" y="1132768"/>
            <a:ext cx="10842046" cy="571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solidFill>
                  <a:srgbClr val="0070C0"/>
                </a:solidFill>
                <a:latin typeface="Arial" panose="020B0604020202020204" pitchFamily="34" charset="0"/>
                <a:cs typeface="Arial" panose="020B0604020202020204" pitchFamily="34" charset="0"/>
              </a:rPr>
              <a:t>REHABILITATION AND RECOVERY NEEDS FOR GOVERNANCE</a:t>
            </a:r>
          </a:p>
        </p:txBody>
      </p:sp>
      <p:sp>
        <p:nvSpPr>
          <p:cNvPr id="12" name="TextBox 11">
            <a:extLst>
              <a:ext uri="{FF2B5EF4-FFF2-40B4-BE49-F238E27FC236}">
                <a16:creationId xmlns:a16="http://schemas.microsoft.com/office/drawing/2014/main" id="{9EA8A783-148A-FA4A-ABC2-A1C581CF7481}"/>
              </a:ext>
            </a:extLst>
          </p:cNvPr>
          <p:cNvSpPr txBox="1"/>
          <p:nvPr/>
        </p:nvSpPr>
        <p:spPr>
          <a:xfrm>
            <a:off x="7633855" y="50910"/>
            <a:ext cx="4735702" cy="769441"/>
          </a:xfrm>
          <a:prstGeom prst="rect">
            <a:avLst/>
          </a:prstGeom>
          <a:solidFill>
            <a:srgbClr val="002060"/>
          </a:solid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GOVERNANCE</a:t>
            </a:r>
          </a:p>
        </p:txBody>
      </p:sp>
      <p:graphicFrame>
        <p:nvGraphicFramePr>
          <p:cNvPr id="16" name="Table 15">
            <a:extLst>
              <a:ext uri="{FF2B5EF4-FFF2-40B4-BE49-F238E27FC236}">
                <a16:creationId xmlns:a16="http://schemas.microsoft.com/office/drawing/2014/main" id="{68FA03EF-27AE-7C4C-BE3E-FBAE077E3F3E}"/>
              </a:ext>
            </a:extLst>
          </p:cNvPr>
          <p:cNvGraphicFramePr>
            <a:graphicFrameLocks noGrp="1"/>
          </p:cNvGraphicFramePr>
          <p:nvPr>
            <p:extLst>
              <p:ext uri="{D42A27DB-BD31-4B8C-83A1-F6EECF244321}">
                <p14:modId xmlns:p14="http://schemas.microsoft.com/office/powerpoint/2010/main" val="341270467"/>
              </p:ext>
            </p:extLst>
          </p:nvPr>
        </p:nvGraphicFramePr>
        <p:xfrm>
          <a:off x="96371" y="1567557"/>
          <a:ext cx="11809741" cy="4103370"/>
        </p:xfrm>
        <a:graphic>
          <a:graphicData uri="http://schemas.openxmlformats.org/drawingml/2006/table">
            <a:tbl>
              <a:tblPr firstRow="1" firstCol="1" bandRow="1">
                <a:tableStyleId>{5C22544A-7EE6-4342-B048-85BDC9FD1C3A}</a:tableStyleId>
              </a:tblPr>
              <a:tblGrid>
                <a:gridCol w="585069">
                  <a:extLst>
                    <a:ext uri="{9D8B030D-6E8A-4147-A177-3AD203B41FA5}">
                      <a16:colId xmlns:a16="http://schemas.microsoft.com/office/drawing/2014/main" val="2579368600"/>
                    </a:ext>
                  </a:extLst>
                </a:gridCol>
                <a:gridCol w="4638705">
                  <a:extLst>
                    <a:ext uri="{9D8B030D-6E8A-4147-A177-3AD203B41FA5}">
                      <a16:colId xmlns:a16="http://schemas.microsoft.com/office/drawing/2014/main" val="2202691124"/>
                    </a:ext>
                  </a:extLst>
                </a:gridCol>
                <a:gridCol w="1565564">
                  <a:extLst>
                    <a:ext uri="{9D8B030D-6E8A-4147-A177-3AD203B41FA5}">
                      <a16:colId xmlns:a16="http://schemas.microsoft.com/office/drawing/2014/main" val="2392390580"/>
                    </a:ext>
                  </a:extLst>
                </a:gridCol>
                <a:gridCol w="1510146">
                  <a:extLst>
                    <a:ext uri="{9D8B030D-6E8A-4147-A177-3AD203B41FA5}">
                      <a16:colId xmlns:a16="http://schemas.microsoft.com/office/drawing/2014/main" val="669940769"/>
                    </a:ext>
                  </a:extLst>
                </a:gridCol>
                <a:gridCol w="858981">
                  <a:extLst>
                    <a:ext uri="{9D8B030D-6E8A-4147-A177-3AD203B41FA5}">
                      <a16:colId xmlns:a16="http://schemas.microsoft.com/office/drawing/2014/main" val="3879993574"/>
                    </a:ext>
                  </a:extLst>
                </a:gridCol>
                <a:gridCol w="1260764">
                  <a:extLst>
                    <a:ext uri="{9D8B030D-6E8A-4147-A177-3AD203B41FA5}">
                      <a16:colId xmlns:a16="http://schemas.microsoft.com/office/drawing/2014/main" val="1679234261"/>
                    </a:ext>
                  </a:extLst>
                </a:gridCol>
                <a:gridCol w="1390512">
                  <a:extLst>
                    <a:ext uri="{9D8B030D-6E8A-4147-A177-3AD203B41FA5}">
                      <a16:colId xmlns:a16="http://schemas.microsoft.com/office/drawing/2014/main" val="3118258934"/>
                    </a:ext>
                  </a:extLst>
                </a:gridCol>
              </a:tblGrid>
              <a:tr h="400050">
                <a:tc rowSpan="2">
                  <a:txBody>
                    <a:bodyPr/>
                    <a:lstStyle/>
                    <a:p>
                      <a:pPr algn="ctr"/>
                      <a:r>
                        <a:rPr lang="en-PH" sz="1400" b="1" dirty="0">
                          <a:effectLst/>
                          <a:latin typeface="Arial" panose="020B0604020202020204" pitchFamily="34" charset="0"/>
                          <a:cs typeface="Arial" panose="020B0604020202020204" pitchFamily="34" charset="0"/>
                        </a:rPr>
                        <a:t>Rank</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PH" sz="1400" b="1" dirty="0">
                          <a:effectLst/>
                          <a:latin typeface="Arial" panose="020B0604020202020204" pitchFamily="34" charset="0"/>
                          <a:cs typeface="Arial" panose="020B0604020202020204" pitchFamily="34" charset="0"/>
                        </a:rPr>
                        <a:t>Priority Projects/Activities</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gridSpan="2">
                  <a:txBody>
                    <a:bodyPr/>
                    <a:lstStyle/>
                    <a:p>
                      <a:pPr algn="ctr"/>
                      <a:r>
                        <a:rPr lang="en-PH" sz="1400" b="1" dirty="0">
                          <a:effectLst/>
                          <a:latin typeface="Arial" panose="020B0604020202020204" pitchFamily="34" charset="0"/>
                          <a:cs typeface="Arial" panose="020B0604020202020204" pitchFamily="34" charset="0"/>
                        </a:rPr>
                        <a:t>Amount</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a:p>
                  </a:txBody>
                  <a:tcPr/>
                </a:tc>
                <a:tc rowSpan="2">
                  <a:txBody>
                    <a:bodyPr/>
                    <a:lstStyle/>
                    <a:p>
                      <a:pPr algn="ctr"/>
                      <a:r>
                        <a:rPr lang="en-PH" sz="1400" b="1" dirty="0">
                          <a:effectLst/>
                          <a:latin typeface="Arial" panose="020B0604020202020204" pitchFamily="34" charset="0"/>
                          <a:cs typeface="Arial" panose="020B0604020202020204" pitchFamily="34" charset="0"/>
                        </a:rPr>
                        <a:t>Funding Source</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PH" sz="1400" b="1">
                          <a:effectLst/>
                          <a:latin typeface="Arial" panose="020B0604020202020204" pitchFamily="34" charset="0"/>
                          <a:cs typeface="Arial" panose="020B0604020202020204" pitchFamily="34" charset="0"/>
                        </a:rPr>
                        <a:t>Implementing Agency</a:t>
                      </a:r>
                      <a:endParaRPr lang="en-PH" sz="1400" b="1">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PH" sz="1400" b="1">
                          <a:effectLst/>
                          <a:latin typeface="Arial" panose="020B0604020202020204" pitchFamily="34" charset="0"/>
                          <a:cs typeface="Arial" panose="020B0604020202020204" pitchFamily="34" charset="0"/>
                        </a:rPr>
                        <a:t>Timeline of Implementation Period</a:t>
                      </a:r>
                      <a:endParaRPr lang="en-PH" sz="1400" b="1">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00261279"/>
                  </a:ext>
                </a:extLst>
              </a:tr>
              <a:tr h="200025">
                <a:tc vMerge="1">
                  <a:txBody>
                    <a:bodyPr/>
                    <a:lstStyle/>
                    <a:p>
                      <a:endParaRPr lang="en-US"/>
                    </a:p>
                  </a:txBody>
                  <a:tcPr/>
                </a:tc>
                <a:tc vMerge="1">
                  <a:txBody>
                    <a:bodyPr/>
                    <a:lstStyle/>
                    <a:p>
                      <a:endParaRPr lang="en-US"/>
                    </a:p>
                  </a:txBody>
                  <a:tcPr/>
                </a:tc>
                <a:tc>
                  <a:txBody>
                    <a:bodyPr/>
                    <a:lstStyle/>
                    <a:p>
                      <a:pPr algn="ctr"/>
                      <a:r>
                        <a:rPr lang="en-PH" sz="1400" b="1" dirty="0">
                          <a:solidFill>
                            <a:schemeClr val="bg1"/>
                          </a:solidFill>
                          <a:effectLst/>
                          <a:latin typeface="Arial" panose="020B0604020202020204" pitchFamily="34" charset="0"/>
                          <a:cs typeface="Arial" panose="020B0604020202020204" pitchFamily="34" charset="0"/>
                        </a:rPr>
                        <a:t>Reported Damage</a:t>
                      </a:r>
                      <a:endParaRPr lang="en-PH" sz="14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lang="en-PH" sz="1400" b="1" dirty="0">
                          <a:solidFill>
                            <a:schemeClr val="bg1"/>
                          </a:solidFill>
                          <a:effectLst/>
                          <a:latin typeface="Arial" panose="020B0604020202020204" pitchFamily="34" charset="0"/>
                          <a:cs typeface="Arial" panose="020B0604020202020204" pitchFamily="34" charset="0"/>
                        </a:rPr>
                        <a:t>Recommended for Funding</a:t>
                      </a:r>
                      <a:endParaRPr lang="en-PH" sz="14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602788768"/>
                  </a:ext>
                </a:extLst>
              </a:tr>
              <a:tr h="0">
                <a:tc>
                  <a:txBody>
                    <a:bodyPr/>
                    <a:lstStyle/>
                    <a:p>
                      <a:pPr algn="ctr"/>
                      <a:r>
                        <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2</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just"/>
                      <a:r>
                        <a:rPr lang="en-PH" sz="1400" b="0" i="0" kern="1200" dirty="0">
                          <a:solidFill>
                            <a:schemeClr val="dk1"/>
                          </a:solidFill>
                          <a:effectLst/>
                          <a:latin typeface="+mn-lt"/>
                          <a:ea typeface="+mn-ea"/>
                          <a:cs typeface="+mn-cs"/>
                        </a:rPr>
                        <a:t>Inclined elevated watch/ monitoring post and perimeter fence, Repair of Multi-purpose Building, Procurement of Early Warning Systems, Repair of Community Fish Landing Facility (BFAR), Rehabilitation/Repair of Community Learning Center, Procurement of new sets of communications equipment, tower, antenna, cable and repeater units, Procurement of new sets of communications equipment, tower, antenna, cable and repeater units, Repair of </a:t>
                      </a:r>
                      <a:r>
                        <a:rPr lang="en-PH" sz="1400" b="0" i="0" kern="1200" dirty="0" err="1">
                          <a:solidFill>
                            <a:schemeClr val="dk1"/>
                          </a:solidFill>
                          <a:effectLst/>
                          <a:latin typeface="+mn-lt"/>
                          <a:ea typeface="+mn-ea"/>
                          <a:cs typeface="+mn-cs"/>
                        </a:rPr>
                        <a:t>Evacution</a:t>
                      </a:r>
                      <a:r>
                        <a:rPr lang="en-PH" sz="1400" b="0" i="0" kern="1200" dirty="0">
                          <a:solidFill>
                            <a:schemeClr val="dk1"/>
                          </a:solidFill>
                          <a:effectLst/>
                          <a:latin typeface="+mn-lt"/>
                          <a:ea typeface="+mn-ea"/>
                          <a:cs typeface="+mn-cs"/>
                        </a:rPr>
                        <a:t> Center, Rehabilitation/Repair of Training Center, Snake Island-National Coastal Marine Center Research, Repair of Day Care Center, Rehabilitation of Livelihood Training Center, Repair of Daycare center, Reconstruction of Evacuation Center, Repair of Women Crisis Center DSWD, Repair of Senior citizen center, Repair of Port Passenger Terminal, Rehabilitation/Repair of Stage &amp; </a:t>
                      </a:r>
                      <a:r>
                        <a:rPr lang="en-PH" sz="1400" b="0" i="0" kern="1200" dirty="0" err="1">
                          <a:solidFill>
                            <a:schemeClr val="dk1"/>
                          </a:solidFill>
                          <a:effectLst/>
                          <a:latin typeface="+mn-lt"/>
                          <a:ea typeface="+mn-ea"/>
                          <a:cs typeface="+mn-cs"/>
                        </a:rPr>
                        <a:t>Tanod</a:t>
                      </a:r>
                      <a:r>
                        <a:rPr lang="en-PH" sz="1400" b="0" i="0" kern="1200" dirty="0">
                          <a:solidFill>
                            <a:schemeClr val="dk1"/>
                          </a:solidFill>
                          <a:effectLst/>
                          <a:latin typeface="+mn-lt"/>
                          <a:ea typeface="+mn-ea"/>
                          <a:cs typeface="+mn-cs"/>
                        </a:rPr>
                        <a:t> Outpost</a:t>
                      </a:r>
                      <a:endParaRPr lang="en-PH" sz="7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rtl="0" fontAlgn="b"/>
                      <a:r>
                        <a:rPr lang="en-PH" sz="1400" b="0" dirty="0">
                          <a:effectLst/>
                          <a:latin typeface="Arial" panose="020B0604020202020204" pitchFamily="34" charset="0"/>
                          <a:cs typeface="Arial" panose="020B0604020202020204" pitchFamily="34" charset="0"/>
                        </a:rPr>
                        <a:t>41,963,402.24</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rtl="0" fontAlgn="b"/>
                      <a:r>
                        <a:rPr lang="en-PH" sz="1400" b="0" dirty="0">
                          <a:effectLst/>
                          <a:latin typeface="Arial" panose="020B0604020202020204" pitchFamily="34" charset="0"/>
                          <a:cs typeface="Arial" panose="020B0604020202020204" pitchFamily="34" charset="0"/>
                        </a:rPr>
                        <a:t>77,931,343.18</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PH" sz="1400" b="0" dirty="0">
                          <a:effectLst/>
                          <a:latin typeface="Arial" panose="020B0604020202020204" pitchFamily="34" charset="0"/>
                          <a:ea typeface="Times New Roman" panose="02020603050405020304" pitchFamily="18" charset="0"/>
                          <a:cs typeface="Arial" panose="020B0604020202020204" pitchFamily="34" charset="0"/>
                        </a:rPr>
                        <a:t>NDRRMC/ LGU/ DENR</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PH" sz="1400" b="0" dirty="0">
                          <a:effectLst/>
                          <a:latin typeface="Arial" panose="020B0604020202020204" pitchFamily="34" charset="0"/>
                          <a:ea typeface="Times New Roman" panose="02020603050405020304" pitchFamily="18" charset="0"/>
                          <a:cs typeface="Arial" panose="020B0604020202020204" pitchFamily="34" charset="0"/>
                        </a:rPr>
                        <a:t>LGU/ DENR</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PH" sz="1400" b="0" dirty="0">
                          <a:effectLst/>
                          <a:latin typeface="Arial" panose="020B0604020202020204" pitchFamily="34" charset="0"/>
                          <a:ea typeface="Times New Roman" panose="02020603050405020304" pitchFamily="18" charset="0"/>
                          <a:cs typeface="Arial" panose="020B0604020202020204" pitchFamily="34" charset="0"/>
                        </a:rPr>
                        <a:t>2022-2023 Palawan and 1 PPA for PPC</a:t>
                      </a:r>
                    </a:p>
                    <a:p>
                      <a:pPr algn="ctr"/>
                      <a:endParaRPr lang="en-PH" sz="1400" b="0" dirty="0">
                        <a:effectLst/>
                        <a:latin typeface="Arial" panose="020B0604020202020204" pitchFamily="34" charset="0"/>
                        <a:ea typeface="Times New Roman" panose="02020603050405020304" pitchFamily="18" charset="0"/>
                        <a:cs typeface="Arial" panose="020B0604020202020204" pitchFamily="34" charset="0"/>
                      </a:endParaRPr>
                    </a:p>
                    <a:p>
                      <a:pPr algn="ctr"/>
                      <a:r>
                        <a:rPr lang="en-PH" sz="1400" b="0" dirty="0">
                          <a:effectLst/>
                          <a:latin typeface="Arial" panose="020B0604020202020204" pitchFamily="34" charset="0"/>
                          <a:ea typeface="Times New Roman" panose="02020603050405020304" pitchFamily="18" charset="0"/>
                          <a:cs typeface="Arial" panose="020B0604020202020204" pitchFamily="34" charset="0"/>
                        </a:rPr>
                        <a:t>2022 PPC</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78085238"/>
                  </a:ext>
                </a:extLst>
              </a:tr>
            </a:tbl>
          </a:graphicData>
        </a:graphic>
      </p:graphicFrame>
    </p:spTree>
    <p:extLst>
      <p:ext uri="{BB962C8B-B14F-4D97-AF65-F5344CB8AC3E}">
        <p14:creationId xmlns:p14="http://schemas.microsoft.com/office/powerpoint/2010/main" val="1539308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21879"/>
            <a:ext cx="12192000" cy="571499"/>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7977" y="6393543"/>
            <a:ext cx="277652" cy="4027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400" y="6319140"/>
            <a:ext cx="1273630" cy="625948"/>
          </a:xfrm>
          <a:prstGeom prst="rect">
            <a:avLst/>
          </a:prstGeom>
        </p:spPr>
      </p:pic>
      <p:sp>
        <p:nvSpPr>
          <p:cNvPr id="9" name="Rectangle 8"/>
          <p:cNvSpPr/>
          <p:nvPr/>
        </p:nvSpPr>
        <p:spPr>
          <a:xfrm>
            <a:off x="3860074" y="6464070"/>
            <a:ext cx="6474379" cy="287116"/>
          </a:xfrm>
          <a:prstGeom prst="rect">
            <a:avLst/>
          </a:prstGeom>
          <a:solidFill>
            <a:srgbClr val="041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8576" y="6464070"/>
            <a:ext cx="3809867" cy="287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3" name="Content Placeholder 6">
            <a:extLst>
              <a:ext uri="{FF2B5EF4-FFF2-40B4-BE49-F238E27FC236}">
                <a16:creationId xmlns:a16="http://schemas.microsoft.com/office/drawing/2014/main" id="{48F375AA-F461-0D48-B524-B7C1BFBD412A}"/>
              </a:ext>
            </a:extLst>
          </p:cNvPr>
          <p:cNvSpPr txBox="1">
            <a:spLocks/>
          </p:cNvSpPr>
          <p:nvPr/>
        </p:nvSpPr>
        <p:spPr>
          <a:xfrm>
            <a:off x="1114427" y="1132768"/>
            <a:ext cx="10842046" cy="571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solidFill>
                  <a:srgbClr val="0070C0"/>
                </a:solidFill>
                <a:latin typeface="Arial" panose="020B0604020202020204" pitchFamily="34" charset="0"/>
                <a:cs typeface="Arial" panose="020B0604020202020204" pitchFamily="34" charset="0"/>
              </a:rPr>
              <a:t>REHABILITATION AND RECOVERY NEEDS FOR GOVERNANCE</a:t>
            </a:r>
          </a:p>
        </p:txBody>
      </p:sp>
      <p:sp>
        <p:nvSpPr>
          <p:cNvPr id="12" name="TextBox 11">
            <a:extLst>
              <a:ext uri="{FF2B5EF4-FFF2-40B4-BE49-F238E27FC236}">
                <a16:creationId xmlns:a16="http://schemas.microsoft.com/office/drawing/2014/main" id="{9EA8A783-148A-FA4A-ABC2-A1C581CF7481}"/>
              </a:ext>
            </a:extLst>
          </p:cNvPr>
          <p:cNvSpPr txBox="1"/>
          <p:nvPr/>
        </p:nvSpPr>
        <p:spPr>
          <a:xfrm>
            <a:off x="7633855" y="50910"/>
            <a:ext cx="4735702" cy="769441"/>
          </a:xfrm>
          <a:prstGeom prst="rect">
            <a:avLst/>
          </a:prstGeom>
          <a:solidFill>
            <a:srgbClr val="002060"/>
          </a:solid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GOVERNANCE</a:t>
            </a:r>
          </a:p>
        </p:txBody>
      </p:sp>
      <p:graphicFrame>
        <p:nvGraphicFramePr>
          <p:cNvPr id="16" name="Table 15">
            <a:extLst>
              <a:ext uri="{FF2B5EF4-FFF2-40B4-BE49-F238E27FC236}">
                <a16:creationId xmlns:a16="http://schemas.microsoft.com/office/drawing/2014/main" id="{68FA03EF-27AE-7C4C-BE3E-FBAE077E3F3E}"/>
              </a:ext>
            </a:extLst>
          </p:cNvPr>
          <p:cNvGraphicFramePr>
            <a:graphicFrameLocks noGrp="1"/>
          </p:cNvGraphicFramePr>
          <p:nvPr>
            <p:extLst>
              <p:ext uri="{D42A27DB-BD31-4B8C-83A1-F6EECF244321}">
                <p14:modId xmlns:p14="http://schemas.microsoft.com/office/powerpoint/2010/main" val="2425527240"/>
              </p:ext>
            </p:extLst>
          </p:nvPr>
        </p:nvGraphicFramePr>
        <p:xfrm>
          <a:off x="96371" y="1567557"/>
          <a:ext cx="11809741" cy="3371850"/>
        </p:xfrm>
        <a:graphic>
          <a:graphicData uri="http://schemas.openxmlformats.org/drawingml/2006/table">
            <a:tbl>
              <a:tblPr firstRow="1" firstCol="1" bandRow="1">
                <a:tableStyleId>{5C22544A-7EE6-4342-B048-85BDC9FD1C3A}</a:tableStyleId>
              </a:tblPr>
              <a:tblGrid>
                <a:gridCol w="585069">
                  <a:extLst>
                    <a:ext uri="{9D8B030D-6E8A-4147-A177-3AD203B41FA5}">
                      <a16:colId xmlns:a16="http://schemas.microsoft.com/office/drawing/2014/main" val="2579368600"/>
                    </a:ext>
                  </a:extLst>
                </a:gridCol>
                <a:gridCol w="4638705">
                  <a:extLst>
                    <a:ext uri="{9D8B030D-6E8A-4147-A177-3AD203B41FA5}">
                      <a16:colId xmlns:a16="http://schemas.microsoft.com/office/drawing/2014/main" val="2202691124"/>
                    </a:ext>
                  </a:extLst>
                </a:gridCol>
                <a:gridCol w="1565564">
                  <a:extLst>
                    <a:ext uri="{9D8B030D-6E8A-4147-A177-3AD203B41FA5}">
                      <a16:colId xmlns:a16="http://schemas.microsoft.com/office/drawing/2014/main" val="2392390580"/>
                    </a:ext>
                  </a:extLst>
                </a:gridCol>
                <a:gridCol w="1510146">
                  <a:extLst>
                    <a:ext uri="{9D8B030D-6E8A-4147-A177-3AD203B41FA5}">
                      <a16:colId xmlns:a16="http://schemas.microsoft.com/office/drawing/2014/main" val="669940769"/>
                    </a:ext>
                  </a:extLst>
                </a:gridCol>
                <a:gridCol w="858981">
                  <a:extLst>
                    <a:ext uri="{9D8B030D-6E8A-4147-A177-3AD203B41FA5}">
                      <a16:colId xmlns:a16="http://schemas.microsoft.com/office/drawing/2014/main" val="3879993574"/>
                    </a:ext>
                  </a:extLst>
                </a:gridCol>
                <a:gridCol w="1260764">
                  <a:extLst>
                    <a:ext uri="{9D8B030D-6E8A-4147-A177-3AD203B41FA5}">
                      <a16:colId xmlns:a16="http://schemas.microsoft.com/office/drawing/2014/main" val="1679234261"/>
                    </a:ext>
                  </a:extLst>
                </a:gridCol>
                <a:gridCol w="1390512">
                  <a:extLst>
                    <a:ext uri="{9D8B030D-6E8A-4147-A177-3AD203B41FA5}">
                      <a16:colId xmlns:a16="http://schemas.microsoft.com/office/drawing/2014/main" val="3118258934"/>
                    </a:ext>
                  </a:extLst>
                </a:gridCol>
              </a:tblGrid>
              <a:tr h="400050">
                <a:tc rowSpan="2">
                  <a:txBody>
                    <a:bodyPr/>
                    <a:lstStyle/>
                    <a:p>
                      <a:pPr algn="ctr"/>
                      <a:r>
                        <a:rPr lang="en-PH" sz="1400" b="1" dirty="0">
                          <a:effectLst/>
                          <a:latin typeface="Arial" panose="020B0604020202020204" pitchFamily="34" charset="0"/>
                          <a:cs typeface="Arial" panose="020B0604020202020204" pitchFamily="34" charset="0"/>
                        </a:rPr>
                        <a:t>Rank</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PH" sz="1400" b="1" dirty="0">
                          <a:effectLst/>
                          <a:latin typeface="Arial" panose="020B0604020202020204" pitchFamily="34" charset="0"/>
                          <a:cs typeface="Arial" panose="020B0604020202020204" pitchFamily="34" charset="0"/>
                        </a:rPr>
                        <a:t>Priority Projects/Activities</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gridSpan="2">
                  <a:txBody>
                    <a:bodyPr/>
                    <a:lstStyle/>
                    <a:p>
                      <a:pPr algn="ctr"/>
                      <a:r>
                        <a:rPr lang="en-PH" sz="1400" b="1" dirty="0">
                          <a:effectLst/>
                          <a:latin typeface="Arial" panose="020B0604020202020204" pitchFamily="34" charset="0"/>
                          <a:cs typeface="Arial" panose="020B0604020202020204" pitchFamily="34" charset="0"/>
                        </a:rPr>
                        <a:t>Amount</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a:p>
                  </a:txBody>
                  <a:tcPr/>
                </a:tc>
                <a:tc rowSpan="2">
                  <a:txBody>
                    <a:bodyPr/>
                    <a:lstStyle/>
                    <a:p>
                      <a:pPr algn="ctr"/>
                      <a:r>
                        <a:rPr lang="en-PH" sz="1400" b="1" dirty="0">
                          <a:effectLst/>
                          <a:latin typeface="Arial" panose="020B0604020202020204" pitchFamily="34" charset="0"/>
                          <a:cs typeface="Arial" panose="020B0604020202020204" pitchFamily="34" charset="0"/>
                        </a:rPr>
                        <a:t>Funding Source</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PH" sz="1400" b="1">
                          <a:effectLst/>
                          <a:latin typeface="Arial" panose="020B0604020202020204" pitchFamily="34" charset="0"/>
                          <a:cs typeface="Arial" panose="020B0604020202020204" pitchFamily="34" charset="0"/>
                        </a:rPr>
                        <a:t>Implementing Agency</a:t>
                      </a:r>
                      <a:endParaRPr lang="en-PH" sz="1400" b="1">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PH" sz="1400" b="1">
                          <a:effectLst/>
                          <a:latin typeface="Arial" panose="020B0604020202020204" pitchFamily="34" charset="0"/>
                          <a:cs typeface="Arial" panose="020B0604020202020204" pitchFamily="34" charset="0"/>
                        </a:rPr>
                        <a:t>Timeline of Implementation Period</a:t>
                      </a:r>
                      <a:endParaRPr lang="en-PH" sz="1400" b="1">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00261279"/>
                  </a:ext>
                </a:extLst>
              </a:tr>
              <a:tr h="200025">
                <a:tc vMerge="1">
                  <a:txBody>
                    <a:bodyPr/>
                    <a:lstStyle/>
                    <a:p>
                      <a:endParaRPr lang="en-US"/>
                    </a:p>
                  </a:txBody>
                  <a:tcPr/>
                </a:tc>
                <a:tc vMerge="1">
                  <a:txBody>
                    <a:bodyPr/>
                    <a:lstStyle/>
                    <a:p>
                      <a:endParaRPr lang="en-US"/>
                    </a:p>
                  </a:txBody>
                  <a:tcPr/>
                </a:tc>
                <a:tc>
                  <a:txBody>
                    <a:bodyPr/>
                    <a:lstStyle/>
                    <a:p>
                      <a:pPr algn="ctr"/>
                      <a:r>
                        <a:rPr lang="en-PH" sz="1400" b="1" dirty="0">
                          <a:solidFill>
                            <a:schemeClr val="bg1"/>
                          </a:solidFill>
                          <a:effectLst/>
                          <a:latin typeface="Arial" panose="020B0604020202020204" pitchFamily="34" charset="0"/>
                          <a:cs typeface="Arial" panose="020B0604020202020204" pitchFamily="34" charset="0"/>
                        </a:rPr>
                        <a:t>Reported Damage</a:t>
                      </a:r>
                      <a:endParaRPr lang="en-PH" sz="14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lang="en-PH" sz="1400" b="1" dirty="0">
                          <a:solidFill>
                            <a:schemeClr val="bg1"/>
                          </a:solidFill>
                          <a:effectLst/>
                          <a:latin typeface="Arial" panose="020B0604020202020204" pitchFamily="34" charset="0"/>
                          <a:cs typeface="Arial" panose="020B0604020202020204" pitchFamily="34" charset="0"/>
                        </a:rPr>
                        <a:t>Recommended for Funding</a:t>
                      </a:r>
                      <a:endParaRPr lang="en-PH" sz="14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602788768"/>
                  </a:ext>
                </a:extLst>
              </a:tr>
              <a:tr h="0">
                <a:tc>
                  <a:txBody>
                    <a:bodyPr/>
                    <a:lstStyle/>
                    <a:p>
                      <a:pPr algn="ctr"/>
                      <a:r>
                        <a:rPr lang="en-PH" sz="1400" b="1" dirty="0">
                          <a:effectLst/>
                          <a:latin typeface="Arial" panose="020B0604020202020204" pitchFamily="34" charset="0"/>
                          <a:ea typeface="Times New Roman" panose="02020603050405020304" pitchFamily="18" charset="0"/>
                          <a:cs typeface="Arial" panose="020B0604020202020204" pitchFamily="34" charset="0"/>
                        </a:rPr>
                        <a:t>3</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just"/>
                      <a:r>
                        <a:rPr lang="en-PH" sz="1800" b="0" i="0" kern="1200" dirty="0">
                          <a:solidFill>
                            <a:schemeClr val="dk1"/>
                          </a:solidFill>
                          <a:effectLst/>
                          <a:latin typeface="+mn-lt"/>
                          <a:ea typeface="+mn-ea"/>
                          <a:cs typeface="+mn-cs"/>
                        </a:rPr>
                        <a:t>Repair of Barangay Hall, Reconstruction of Covered Hall, Repair of Congressional Building (Multi-Purpose Hall), Repair Of Daycare Center, Repair of Guest House/ Evacuation Center, Repair of Tourism Center, Repair of Barangay Market Center, Repair of Senior Citizen Center, Repair Of Waiting Nusa, Repair of Terminal Complex , Repair of Covered Gym , Rehabilitation/Repair of MRF</a:t>
                      </a:r>
                      <a:endParaRPr lang="en-PH" sz="7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rtl="0" fontAlgn="b"/>
                      <a:r>
                        <a:rPr lang="en-PH" sz="1400" b="0" dirty="0">
                          <a:effectLst/>
                          <a:latin typeface="Arial" panose="020B0604020202020204" pitchFamily="34" charset="0"/>
                          <a:cs typeface="Arial" panose="020B0604020202020204" pitchFamily="34" charset="0"/>
                        </a:rPr>
                        <a:t>82,055,733.12</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rtl="0" fontAlgn="b"/>
                      <a:r>
                        <a:rPr lang="en-PH" sz="1400" b="0" dirty="0">
                          <a:effectLst/>
                          <a:latin typeface="Arial" panose="020B0604020202020204" pitchFamily="34" charset="0"/>
                          <a:cs typeface="Arial" panose="020B0604020202020204" pitchFamily="34" charset="0"/>
                        </a:rPr>
                        <a:t>221,613,835.80</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PH" sz="1400" b="0" dirty="0">
                          <a:effectLst/>
                          <a:latin typeface="Arial" panose="020B0604020202020204" pitchFamily="34" charset="0"/>
                          <a:ea typeface="Times New Roman" panose="02020603050405020304" pitchFamily="18" charset="0"/>
                          <a:cs typeface="Arial" panose="020B0604020202020204" pitchFamily="34" charset="0"/>
                        </a:rPr>
                        <a:t>NDRRMC/ LGU/ DENR</a:t>
                      </a:r>
                    </a:p>
                    <a:p>
                      <a:pPr algn="ctr"/>
                      <a:endParaRPr lang="en-PH" sz="1400" b="0"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PH" sz="1400" b="0" dirty="0">
                          <a:effectLst/>
                          <a:latin typeface="Arial" panose="020B0604020202020204" pitchFamily="34" charset="0"/>
                          <a:ea typeface="Times New Roman" panose="02020603050405020304" pitchFamily="18" charset="0"/>
                          <a:cs typeface="Arial" panose="020B0604020202020204" pitchFamily="34" charset="0"/>
                        </a:rPr>
                        <a:t>LGU</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PH" sz="1400" b="0" dirty="0">
                          <a:effectLst/>
                          <a:latin typeface="Arial" panose="020B0604020202020204" pitchFamily="34" charset="0"/>
                          <a:ea typeface="Times New Roman" panose="02020603050405020304" pitchFamily="18" charset="0"/>
                          <a:cs typeface="Arial" panose="020B0604020202020204" pitchFamily="34" charset="0"/>
                        </a:rPr>
                        <a:t>2022-2023 Palawan</a:t>
                      </a:r>
                    </a:p>
                    <a:p>
                      <a:pPr algn="ctr"/>
                      <a:endParaRPr lang="en-PH" sz="1400" b="0" dirty="0">
                        <a:effectLst/>
                        <a:latin typeface="Arial" panose="020B0604020202020204" pitchFamily="34" charset="0"/>
                        <a:ea typeface="Times New Roman" panose="02020603050405020304" pitchFamily="18" charset="0"/>
                        <a:cs typeface="Arial" panose="020B0604020202020204" pitchFamily="34" charset="0"/>
                      </a:endParaRPr>
                    </a:p>
                    <a:p>
                      <a:pPr algn="ctr"/>
                      <a:r>
                        <a:rPr lang="en-PH" sz="1400" b="0" dirty="0">
                          <a:effectLst/>
                          <a:latin typeface="Arial" panose="020B0604020202020204" pitchFamily="34" charset="0"/>
                          <a:ea typeface="Times New Roman" panose="02020603050405020304" pitchFamily="18" charset="0"/>
                          <a:cs typeface="Arial" panose="020B0604020202020204" pitchFamily="34" charset="0"/>
                        </a:rPr>
                        <a:t>2022 PPC</a:t>
                      </a:r>
                    </a:p>
                    <a:p>
                      <a:pPr algn="ctr"/>
                      <a:endParaRPr lang="en-PH" sz="1400" b="0"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78085238"/>
                  </a:ext>
                </a:extLst>
              </a:tr>
            </a:tbl>
          </a:graphicData>
        </a:graphic>
      </p:graphicFrame>
    </p:spTree>
    <p:extLst>
      <p:ext uri="{BB962C8B-B14F-4D97-AF65-F5344CB8AC3E}">
        <p14:creationId xmlns:p14="http://schemas.microsoft.com/office/powerpoint/2010/main" val="2390200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21879"/>
            <a:ext cx="12192000" cy="571499"/>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7977" y="6393543"/>
            <a:ext cx="277652" cy="4027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400" y="6319140"/>
            <a:ext cx="1273630" cy="625948"/>
          </a:xfrm>
          <a:prstGeom prst="rect">
            <a:avLst/>
          </a:prstGeom>
        </p:spPr>
      </p:pic>
      <p:sp>
        <p:nvSpPr>
          <p:cNvPr id="9" name="Rectangle 8"/>
          <p:cNvSpPr/>
          <p:nvPr/>
        </p:nvSpPr>
        <p:spPr>
          <a:xfrm>
            <a:off x="3860074" y="6464070"/>
            <a:ext cx="6474379" cy="287116"/>
          </a:xfrm>
          <a:prstGeom prst="rect">
            <a:avLst/>
          </a:prstGeom>
          <a:solidFill>
            <a:srgbClr val="041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8576" y="6464070"/>
            <a:ext cx="3809867" cy="287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3" name="Content Placeholder 6">
            <a:extLst>
              <a:ext uri="{FF2B5EF4-FFF2-40B4-BE49-F238E27FC236}">
                <a16:creationId xmlns:a16="http://schemas.microsoft.com/office/drawing/2014/main" id="{48F375AA-F461-0D48-B524-B7C1BFBD412A}"/>
              </a:ext>
            </a:extLst>
          </p:cNvPr>
          <p:cNvSpPr txBox="1">
            <a:spLocks/>
          </p:cNvSpPr>
          <p:nvPr/>
        </p:nvSpPr>
        <p:spPr>
          <a:xfrm>
            <a:off x="1114427" y="1132768"/>
            <a:ext cx="10842046" cy="571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solidFill>
                  <a:srgbClr val="0070C0"/>
                </a:solidFill>
                <a:latin typeface="Arial" panose="020B0604020202020204" pitchFamily="34" charset="0"/>
                <a:cs typeface="Arial" panose="020B0604020202020204" pitchFamily="34" charset="0"/>
              </a:rPr>
              <a:t>REHABILITATION AND RECOVERY NEEDS FOR GOVERNANCE</a:t>
            </a:r>
          </a:p>
        </p:txBody>
      </p:sp>
      <p:sp>
        <p:nvSpPr>
          <p:cNvPr id="12" name="TextBox 11">
            <a:extLst>
              <a:ext uri="{FF2B5EF4-FFF2-40B4-BE49-F238E27FC236}">
                <a16:creationId xmlns:a16="http://schemas.microsoft.com/office/drawing/2014/main" id="{9EA8A783-148A-FA4A-ABC2-A1C581CF7481}"/>
              </a:ext>
            </a:extLst>
          </p:cNvPr>
          <p:cNvSpPr txBox="1"/>
          <p:nvPr/>
        </p:nvSpPr>
        <p:spPr>
          <a:xfrm>
            <a:off x="7633855" y="50910"/>
            <a:ext cx="4735702" cy="769441"/>
          </a:xfrm>
          <a:prstGeom prst="rect">
            <a:avLst/>
          </a:prstGeom>
          <a:solidFill>
            <a:srgbClr val="002060"/>
          </a:solid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GOVERNANCE</a:t>
            </a:r>
          </a:p>
        </p:txBody>
      </p:sp>
      <p:graphicFrame>
        <p:nvGraphicFramePr>
          <p:cNvPr id="16" name="Table 15">
            <a:extLst>
              <a:ext uri="{FF2B5EF4-FFF2-40B4-BE49-F238E27FC236}">
                <a16:creationId xmlns:a16="http://schemas.microsoft.com/office/drawing/2014/main" id="{68FA03EF-27AE-7C4C-BE3E-FBAE077E3F3E}"/>
              </a:ext>
            </a:extLst>
          </p:cNvPr>
          <p:cNvGraphicFramePr>
            <a:graphicFrameLocks noGrp="1"/>
          </p:cNvGraphicFramePr>
          <p:nvPr>
            <p:extLst>
              <p:ext uri="{D42A27DB-BD31-4B8C-83A1-F6EECF244321}">
                <p14:modId xmlns:p14="http://schemas.microsoft.com/office/powerpoint/2010/main" val="401626808"/>
              </p:ext>
            </p:extLst>
          </p:nvPr>
        </p:nvGraphicFramePr>
        <p:xfrm>
          <a:off x="96371" y="1567557"/>
          <a:ext cx="11809741" cy="2404110"/>
        </p:xfrm>
        <a:graphic>
          <a:graphicData uri="http://schemas.openxmlformats.org/drawingml/2006/table">
            <a:tbl>
              <a:tblPr firstRow="1" firstCol="1" bandRow="1">
                <a:tableStyleId>{5C22544A-7EE6-4342-B048-85BDC9FD1C3A}</a:tableStyleId>
              </a:tblPr>
              <a:tblGrid>
                <a:gridCol w="585069">
                  <a:extLst>
                    <a:ext uri="{9D8B030D-6E8A-4147-A177-3AD203B41FA5}">
                      <a16:colId xmlns:a16="http://schemas.microsoft.com/office/drawing/2014/main" val="2579368600"/>
                    </a:ext>
                  </a:extLst>
                </a:gridCol>
                <a:gridCol w="4638705">
                  <a:extLst>
                    <a:ext uri="{9D8B030D-6E8A-4147-A177-3AD203B41FA5}">
                      <a16:colId xmlns:a16="http://schemas.microsoft.com/office/drawing/2014/main" val="2202691124"/>
                    </a:ext>
                  </a:extLst>
                </a:gridCol>
                <a:gridCol w="1565564">
                  <a:extLst>
                    <a:ext uri="{9D8B030D-6E8A-4147-A177-3AD203B41FA5}">
                      <a16:colId xmlns:a16="http://schemas.microsoft.com/office/drawing/2014/main" val="2392390580"/>
                    </a:ext>
                  </a:extLst>
                </a:gridCol>
                <a:gridCol w="1510146">
                  <a:extLst>
                    <a:ext uri="{9D8B030D-6E8A-4147-A177-3AD203B41FA5}">
                      <a16:colId xmlns:a16="http://schemas.microsoft.com/office/drawing/2014/main" val="669940769"/>
                    </a:ext>
                  </a:extLst>
                </a:gridCol>
                <a:gridCol w="858981">
                  <a:extLst>
                    <a:ext uri="{9D8B030D-6E8A-4147-A177-3AD203B41FA5}">
                      <a16:colId xmlns:a16="http://schemas.microsoft.com/office/drawing/2014/main" val="3879993574"/>
                    </a:ext>
                  </a:extLst>
                </a:gridCol>
                <a:gridCol w="1260764">
                  <a:extLst>
                    <a:ext uri="{9D8B030D-6E8A-4147-A177-3AD203B41FA5}">
                      <a16:colId xmlns:a16="http://schemas.microsoft.com/office/drawing/2014/main" val="1679234261"/>
                    </a:ext>
                  </a:extLst>
                </a:gridCol>
                <a:gridCol w="1390512">
                  <a:extLst>
                    <a:ext uri="{9D8B030D-6E8A-4147-A177-3AD203B41FA5}">
                      <a16:colId xmlns:a16="http://schemas.microsoft.com/office/drawing/2014/main" val="3118258934"/>
                    </a:ext>
                  </a:extLst>
                </a:gridCol>
              </a:tblGrid>
              <a:tr h="400050">
                <a:tc rowSpan="2">
                  <a:txBody>
                    <a:bodyPr/>
                    <a:lstStyle/>
                    <a:p>
                      <a:pPr algn="ctr"/>
                      <a:r>
                        <a:rPr lang="en-PH" sz="1400" b="1" dirty="0">
                          <a:effectLst/>
                          <a:latin typeface="Arial" panose="020B0604020202020204" pitchFamily="34" charset="0"/>
                          <a:cs typeface="Arial" panose="020B0604020202020204" pitchFamily="34" charset="0"/>
                        </a:rPr>
                        <a:t>Rank</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PH" sz="1400" b="1" dirty="0">
                          <a:effectLst/>
                          <a:latin typeface="Arial" panose="020B0604020202020204" pitchFamily="34" charset="0"/>
                          <a:cs typeface="Arial" panose="020B0604020202020204" pitchFamily="34" charset="0"/>
                        </a:rPr>
                        <a:t>Priority Projects/Activities</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gridSpan="2">
                  <a:txBody>
                    <a:bodyPr/>
                    <a:lstStyle/>
                    <a:p>
                      <a:pPr algn="ctr"/>
                      <a:r>
                        <a:rPr lang="en-PH" sz="1400" b="1" dirty="0">
                          <a:effectLst/>
                          <a:latin typeface="Arial" panose="020B0604020202020204" pitchFamily="34" charset="0"/>
                          <a:cs typeface="Arial" panose="020B0604020202020204" pitchFamily="34" charset="0"/>
                        </a:rPr>
                        <a:t>Amount</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a:p>
                  </a:txBody>
                  <a:tcPr/>
                </a:tc>
                <a:tc rowSpan="2">
                  <a:txBody>
                    <a:bodyPr/>
                    <a:lstStyle/>
                    <a:p>
                      <a:pPr algn="ctr"/>
                      <a:r>
                        <a:rPr lang="en-PH" sz="1400" b="1" dirty="0">
                          <a:effectLst/>
                          <a:latin typeface="Arial" panose="020B0604020202020204" pitchFamily="34" charset="0"/>
                          <a:cs typeface="Arial" panose="020B0604020202020204" pitchFamily="34" charset="0"/>
                        </a:rPr>
                        <a:t>Funding Source</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PH" sz="1400" b="1">
                          <a:effectLst/>
                          <a:latin typeface="Arial" panose="020B0604020202020204" pitchFamily="34" charset="0"/>
                          <a:cs typeface="Arial" panose="020B0604020202020204" pitchFamily="34" charset="0"/>
                        </a:rPr>
                        <a:t>Implementing Agency</a:t>
                      </a:r>
                      <a:endParaRPr lang="en-PH" sz="1400" b="1">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PH" sz="1400" b="1">
                          <a:effectLst/>
                          <a:latin typeface="Arial" panose="020B0604020202020204" pitchFamily="34" charset="0"/>
                          <a:cs typeface="Arial" panose="020B0604020202020204" pitchFamily="34" charset="0"/>
                        </a:rPr>
                        <a:t>Timeline of Implementation Period</a:t>
                      </a:r>
                      <a:endParaRPr lang="en-PH" sz="1400" b="1">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00261279"/>
                  </a:ext>
                </a:extLst>
              </a:tr>
              <a:tr h="200025">
                <a:tc vMerge="1">
                  <a:txBody>
                    <a:bodyPr/>
                    <a:lstStyle/>
                    <a:p>
                      <a:endParaRPr lang="en-US"/>
                    </a:p>
                  </a:txBody>
                  <a:tcPr/>
                </a:tc>
                <a:tc vMerge="1">
                  <a:txBody>
                    <a:bodyPr/>
                    <a:lstStyle/>
                    <a:p>
                      <a:endParaRPr lang="en-US"/>
                    </a:p>
                  </a:txBody>
                  <a:tcPr/>
                </a:tc>
                <a:tc>
                  <a:txBody>
                    <a:bodyPr/>
                    <a:lstStyle/>
                    <a:p>
                      <a:pPr algn="ctr"/>
                      <a:r>
                        <a:rPr lang="en-PH" sz="1400" b="1" dirty="0">
                          <a:solidFill>
                            <a:schemeClr val="bg1"/>
                          </a:solidFill>
                          <a:effectLst/>
                          <a:latin typeface="Arial" panose="020B0604020202020204" pitchFamily="34" charset="0"/>
                          <a:cs typeface="Arial" panose="020B0604020202020204" pitchFamily="34" charset="0"/>
                        </a:rPr>
                        <a:t>Reported Damage</a:t>
                      </a:r>
                      <a:endParaRPr lang="en-PH" sz="14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lang="en-PH" sz="1400" b="1" dirty="0">
                          <a:solidFill>
                            <a:schemeClr val="bg1"/>
                          </a:solidFill>
                          <a:effectLst/>
                          <a:latin typeface="Arial" panose="020B0604020202020204" pitchFamily="34" charset="0"/>
                          <a:cs typeface="Arial" panose="020B0604020202020204" pitchFamily="34" charset="0"/>
                        </a:rPr>
                        <a:t>Recommended for Funding</a:t>
                      </a:r>
                      <a:endParaRPr lang="en-PH" sz="14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602788768"/>
                  </a:ext>
                </a:extLst>
              </a:tr>
              <a:tr h="0">
                <a:tc>
                  <a:txBody>
                    <a:bodyPr/>
                    <a:lstStyle/>
                    <a:p>
                      <a:pPr algn="ctr"/>
                      <a:r>
                        <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4</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just"/>
                      <a:r>
                        <a:rPr lang="en-PH" sz="1800" b="0" i="0" kern="1200" dirty="0">
                          <a:solidFill>
                            <a:schemeClr val="dk1"/>
                          </a:solidFill>
                          <a:effectLst/>
                          <a:latin typeface="+mn-lt"/>
                          <a:ea typeface="+mn-ea"/>
                          <a:cs typeface="+mn-cs"/>
                        </a:rPr>
                        <a:t>Repair of Day Care Center, Repair of Material Recovery Facility</a:t>
                      </a:r>
                      <a:endParaRPr lang="en-PH" sz="7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rtl="0" fontAlgn="b"/>
                      <a:r>
                        <a:rPr lang="en-PH" sz="1400" b="0" dirty="0">
                          <a:effectLst/>
                          <a:latin typeface="Arial" panose="020B0604020202020204" pitchFamily="34" charset="0"/>
                          <a:cs typeface="Arial" panose="020B0604020202020204" pitchFamily="34" charset="0"/>
                        </a:rPr>
                        <a:t>206,283.00</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rtl="0" fontAlgn="b"/>
                      <a:r>
                        <a:rPr lang="en-PH" sz="1400" b="0" dirty="0">
                          <a:effectLst/>
                          <a:latin typeface="Arial" panose="020B0604020202020204" pitchFamily="34" charset="0"/>
                          <a:cs typeface="Arial" panose="020B0604020202020204" pitchFamily="34" charset="0"/>
                        </a:rPr>
                        <a:t>514,836.30</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rtl="0" fontAlgn="b"/>
                      <a:r>
                        <a:rPr lang="en-PH" sz="1400" b="0" dirty="0">
                          <a:effectLst/>
                        </a:rPr>
                        <a:t>NDRRMC </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PH" sz="1400" b="0" dirty="0">
                          <a:effectLst/>
                          <a:latin typeface="Arial" panose="020B0604020202020204" pitchFamily="34" charset="0"/>
                          <a:ea typeface="Times New Roman" panose="02020603050405020304" pitchFamily="18" charset="0"/>
                          <a:cs typeface="Arial" panose="020B0604020202020204" pitchFamily="34" charset="0"/>
                        </a:rPr>
                        <a:t>LGU (San Vicente, </a:t>
                      </a:r>
                      <a:r>
                        <a:rPr lang="en-PH" sz="1400" b="0" dirty="0" err="1">
                          <a:effectLst/>
                          <a:latin typeface="Arial" panose="020B0604020202020204" pitchFamily="34" charset="0"/>
                          <a:ea typeface="Times New Roman" panose="02020603050405020304" pitchFamily="18" charset="0"/>
                          <a:cs typeface="Arial" panose="020B0604020202020204" pitchFamily="34" charset="0"/>
                        </a:rPr>
                        <a:t>Dumaran</a:t>
                      </a:r>
                      <a:r>
                        <a:rPr lang="en-PH" sz="1400" b="0" dirty="0">
                          <a:effectLst/>
                          <a:latin typeface="Arial" panose="020B0604020202020204" pitchFamily="34" charset="0"/>
                          <a:ea typeface="Times New Roman" panose="02020603050405020304" pitchFamily="18" charset="0"/>
                          <a:cs typeface="Arial" panose="020B0604020202020204" pitchFamily="34" charset="0"/>
                        </a:rPr>
                        <a:t>)</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kumimoji="0" lang="en-PH" sz="14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2022-2023 </a:t>
                      </a:r>
                      <a:endParaRPr lang="en-PH" sz="1400" b="0"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78085238"/>
                  </a:ext>
                </a:extLst>
              </a:tr>
              <a:tr h="0">
                <a:tc>
                  <a:txBody>
                    <a:bodyPr/>
                    <a:lstStyle/>
                    <a:p>
                      <a:pPr algn="ctr"/>
                      <a:r>
                        <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5</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just"/>
                      <a:r>
                        <a:rPr lang="en-PH" sz="1800" b="0" i="0" kern="1200" dirty="0">
                          <a:solidFill>
                            <a:schemeClr val="dk1"/>
                          </a:solidFill>
                          <a:effectLst/>
                          <a:latin typeface="+mn-lt"/>
                          <a:ea typeface="+mn-ea"/>
                          <a:cs typeface="+mn-cs"/>
                        </a:rPr>
                        <a:t>Repair of Covered Multipurpose Hall, Construction of </a:t>
                      </a:r>
                      <a:r>
                        <a:rPr lang="en-PH" sz="1800" b="0" i="0" kern="1200" dirty="0" err="1">
                          <a:solidFill>
                            <a:schemeClr val="dk1"/>
                          </a:solidFill>
                          <a:effectLst/>
                          <a:latin typeface="+mn-lt"/>
                          <a:ea typeface="+mn-ea"/>
                          <a:cs typeface="+mn-cs"/>
                        </a:rPr>
                        <a:t>Brgy</a:t>
                      </a:r>
                      <a:r>
                        <a:rPr lang="en-PH" sz="1800" b="0" i="0" kern="1200" dirty="0">
                          <a:solidFill>
                            <a:schemeClr val="dk1"/>
                          </a:solidFill>
                          <a:effectLst/>
                          <a:latin typeface="+mn-lt"/>
                          <a:ea typeface="+mn-ea"/>
                          <a:cs typeface="+mn-cs"/>
                        </a:rPr>
                        <a:t>. Stage, Repair of Municipal Covered Court </a:t>
                      </a:r>
                      <a:endParaRPr lang="en-PH" sz="7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rtl="0" fontAlgn="b"/>
                      <a:r>
                        <a:rPr lang="en-PH" sz="1400" b="0" dirty="0">
                          <a:effectLst/>
                          <a:latin typeface="Arial" panose="020B0604020202020204" pitchFamily="34" charset="0"/>
                          <a:cs typeface="Arial" panose="020B0604020202020204" pitchFamily="34" charset="0"/>
                        </a:rPr>
                        <a:t>1,195,060.00</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rtl="0" fontAlgn="b"/>
                      <a:r>
                        <a:rPr lang="en-PH" sz="1400" b="0" dirty="0">
                          <a:effectLst/>
                          <a:latin typeface="Arial" panose="020B0604020202020204" pitchFamily="34" charset="0"/>
                          <a:cs typeface="Arial" panose="020B0604020202020204" pitchFamily="34" charset="0"/>
                        </a:rPr>
                        <a:t>1,941,000.00</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rtl="0" fontAlgn="b"/>
                      <a:r>
                        <a:rPr lang="en-PH" sz="1400" b="0" dirty="0">
                          <a:effectLst/>
                        </a:rPr>
                        <a:t>NDRRMC</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PH" sz="1400" b="0" dirty="0">
                          <a:effectLst/>
                          <a:latin typeface="Arial" panose="020B0604020202020204" pitchFamily="34" charset="0"/>
                          <a:ea typeface="Times New Roman" panose="02020603050405020304" pitchFamily="18" charset="0"/>
                          <a:cs typeface="Arial" panose="020B0604020202020204" pitchFamily="34" charset="0"/>
                        </a:rPr>
                        <a:t>LGU </a:t>
                      </a:r>
                      <a:r>
                        <a:rPr lang="en-PH" sz="1400" b="0" dirty="0" err="1">
                          <a:effectLst/>
                          <a:latin typeface="Arial" panose="020B0604020202020204" pitchFamily="34" charset="0"/>
                          <a:ea typeface="Times New Roman" panose="02020603050405020304" pitchFamily="18" charset="0"/>
                          <a:cs typeface="Arial" panose="020B0604020202020204" pitchFamily="34" charset="0"/>
                        </a:rPr>
                        <a:t>Dumaran</a:t>
                      </a:r>
                      <a:endParaRPr lang="en-PH" sz="1400" b="0"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kumimoji="0" lang="en-PH" sz="1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2022-2023 </a:t>
                      </a:r>
                      <a:endParaRPr lang="en-PH" sz="1400" b="0"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59939073"/>
                  </a:ext>
                </a:extLst>
              </a:tr>
            </a:tbl>
          </a:graphicData>
        </a:graphic>
      </p:graphicFrame>
    </p:spTree>
    <p:extLst>
      <p:ext uri="{BB962C8B-B14F-4D97-AF65-F5344CB8AC3E}">
        <p14:creationId xmlns:p14="http://schemas.microsoft.com/office/powerpoint/2010/main" val="2135088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21879"/>
            <a:ext cx="12192000" cy="571499"/>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7977" y="6393543"/>
            <a:ext cx="277652" cy="4027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400" y="6319140"/>
            <a:ext cx="1273630" cy="625948"/>
          </a:xfrm>
          <a:prstGeom prst="rect">
            <a:avLst/>
          </a:prstGeom>
        </p:spPr>
      </p:pic>
      <p:sp>
        <p:nvSpPr>
          <p:cNvPr id="9" name="Rectangle 8"/>
          <p:cNvSpPr/>
          <p:nvPr/>
        </p:nvSpPr>
        <p:spPr>
          <a:xfrm>
            <a:off x="3860074" y="6464070"/>
            <a:ext cx="6474379" cy="287116"/>
          </a:xfrm>
          <a:prstGeom prst="rect">
            <a:avLst/>
          </a:prstGeom>
          <a:solidFill>
            <a:srgbClr val="041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8576" y="6464070"/>
            <a:ext cx="3809867" cy="287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3" name="Content Placeholder 6">
            <a:extLst>
              <a:ext uri="{FF2B5EF4-FFF2-40B4-BE49-F238E27FC236}">
                <a16:creationId xmlns:a16="http://schemas.microsoft.com/office/drawing/2014/main" id="{48F375AA-F461-0D48-B524-B7C1BFBD412A}"/>
              </a:ext>
            </a:extLst>
          </p:cNvPr>
          <p:cNvSpPr txBox="1">
            <a:spLocks/>
          </p:cNvSpPr>
          <p:nvPr/>
        </p:nvSpPr>
        <p:spPr>
          <a:xfrm>
            <a:off x="-8576" y="1217930"/>
            <a:ext cx="12200576" cy="571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rgbClr val="0070C0"/>
                </a:solidFill>
                <a:latin typeface="Arial" panose="020B0604020202020204" pitchFamily="34" charset="0"/>
                <a:cs typeface="Arial" panose="020B0604020202020204" pitchFamily="34" charset="0"/>
              </a:rPr>
              <a:t>POLICY AND PROGRAM RECOMMENDATION</a:t>
            </a:r>
          </a:p>
        </p:txBody>
      </p:sp>
      <p:sp>
        <p:nvSpPr>
          <p:cNvPr id="12" name="TextBox 11">
            <a:extLst>
              <a:ext uri="{FF2B5EF4-FFF2-40B4-BE49-F238E27FC236}">
                <a16:creationId xmlns:a16="http://schemas.microsoft.com/office/drawing/2014/main" id="{9EA8A783-148A-FA4A-ABC2-A1C581CF7481}"/>
              </a:ext>
            </a:extLst>
          </p:cNvPr>
          <p:cNvSpPr txBox="1"/>
          <p:nvPr/>
        </p:nvSpPr>
        <p:spPr>
          <a:xfrm>
            <a:off x="7633855" y="50910"/>
            <a:ext cx="4735702" cy="769441"/>
          </a:xfrm>
          <a:prstGeom prst="rect">
            <a:avLst/>
          </a:prstGeom>
          <a:solidFill>
            <a:srgbClr val="002060"/>
          </a:solid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GOVERNANCE</a:t>
            </a:r>
          </a:p>
        </p:txBody>
      </p:sp>
      <p:sp>
        <p:nvSpPr>
          <p:cNvPr id="2" name="TextBox 1">
            <a:extLst>
              <a:ext uri="{FF2B5EF4-FFF2-40B4-BE49-F238E27FC236}">
                <a16:creationId xmlns:a16="http://schemas.microsoft.com/office/drawing/2014/main" id="{0E5F6CFE-C359-F844-A4EE-AC6DD3042D48}"/>
              </a:ext>
            </a:extLst>
          </p:cNvPr>
          <p:cNvSpPr txBox="1"/>
          <p:nvPr/>
        </p:nvSpPr>
        <p:spPr>
          <a:xfrm>
            <a:off x="747864" y="1931622"/>
            <a:ext cx="11208939" cy="3831818"/>
          </a:xfrm>
          <a:prstGeom prst="rect">
            <a:avLst/>
          </a:prstGeom>
          <a:noFill/>
        </p:spPr>
        <p:txBody>
          <a:bodyPr wrap="square" rtlCol="0">
            <a:spAutoFit/>
          </a:bodyPr>
          <a:lstStyle/>
          <a:p>
            <a:pPr marL="342900" lvl="0" indent="-342900">
              <a:buFont typeface="+mj-lt"/>
              <a:buAutoNum type="arabicPeriod"/>
            </a:pPr>
            <a:r>
              <a:rPr lang="en-PH" sz="2500" dirty="0">
                <a:latin typeface="Arial" panose="020B0604020202020204" pitchFamily="34" charset="0"/>
                <a:cs typeface="Arial" panose="020B0604020202020204" pitchFamily="34" charset="0"/>
              </a:rPr>
              <a:t>Provision of alternative communication equipment to all LDRRMCs;</a:t>
            </a:r>
          </a:p>
          <a:p>
            <a:pPr marL="342900" lvl="0" indent="-342900">
              <a:buFont typeface="+mj-lt"/>
              <a:buAutoNum type="arabicPeriod"/>
            </a:pPr>
            <a:r>
              <a:rPr lang="en-PH" sz="2500" dirty="0">
                <a:latin typeface="Arial" panose="020B0604020202020204" pitchFamily="34" charset="0"/>
                <a:cs typeface="Arial" panose="020B0604020202020204" pitchFamily="34" charset="0"/>
              </a:rPr>
              <a:t>Capacity building to all LDRRMCs on disaster preparedness and response and Management of the Dead and Missing;</a:t>
            </a:r>
          </a:p>
          <a:p>
            <a:pPr marL="342900" lvl="0" indent="-342900">
              <a:buFont typeface="+mj-lt"/>
              <a:buAutoNum type="arabicPeriod"/>
            </a:pPr>
            <a:r>
              <a:rPr lang="en-PH" sz="2500" dirty="0">
                <a:latin typeface="Arial" panose="020B0604020202020204" pitchFamily="34" charset="0"/>
                <a:cs typeface="Arial" panose="020B0604020202020204" pitchFamily="34" charset="0"/>
              </a:rPr>
              <a:t>Local government units to ensure that the rehabilitation and reconstructions of government facilities are disaster prone and compliant to building code;</a:t>
            </a:r>
          </a:p>
          <a:p>
            <a:pPr marL="342900" lvl="0" indent="-342900">
              <a:buFont typeface="+mj-lt"/>
              <a:buAutoNum type="arabicPeriod"/>
            </a:pPr>
            <a:r>
              <a:rPr lang="en-PH" sz="2500" dirty="0">
                <a:latin typeface="Arial" panose="020B0604020202020204" pitchFamily="34" charset="0"/>
                <a:cs typeface="Arial" panose="020B0604020202020204" pitchFamily="34" charset="0"/>
              </a:rPr>
              <a:t>Intensify information, education and communication on hazards  to high risk communities; and</a:t>
            </a:r>
          </a:p>
          <a:p>
            <a:pPr marL="342900" lvl="0" indent="-342900">
              <a:buFont typeface="+mj-lt"/>
              <a:buAutoNum type="arabicPeriod"/>
            </a:pPr>
            <a:r>
              <a:rPr lang="en-PH" sz="2500" dirty="0">
                <a:latin typeface="Arial" panose="020B0604020202020204" pitchFamily="34" charset="0"/>
                <a:cs typeface="Arial" panose="020B0604020202020204" pitchFamily="34" charset="0"/>
              </a:rPr>
              <a:t>Empower constituents to participate in building disaster resilient communities.</a:t>
            </a:r>
          </a:p>
          <a:p>
            <a:endParaRPr lang="en-US" dirty="0"/>
          </a:p>
        </p:txBody>
      </p:sp>
    </p:spTree>
    <p:extLst>
      <p:ext uri="{BB962C8B-B14F-4D97-AF65-F5344CB8AC3E}">
        <p14:creationId xmlns:p14="http://schemas.microsoft.com/office/powerpoint/2010/main" val="1063501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21879"/>
            <a:ext cx="12192000" cy="571499"/>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7977" y="6393543"/>
            <a:ext cx="277652" cy="4027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400" y="6319140"/>
            <a:ext cx="1273630" cy="625948"/>
          </a:xfrm>
          <a:prstGeom prst="rect">
            <a:avLst/>
          </a:prstGeom>
        </p:spPr>
      </p:pic>
      <p:sp>
        <p:nvSpPr>
          <p:cNvPr id="9" name="Rectangle 8"/>
          <p:cNvSpPr/>
          <p:nvPr/>
        </p:nvSpPr>
        <p:spPr>
          <a:xfrm>
            <a:off x="3860074" y="6464070"/>
            <a:ext cx="6474379" cy="287116"/>
          </a:xfrm>
          <a:prstGeom prst="rect">
            <a:avLst/>
          </a:prstGeom>
          <a:solidFill>
            <a:srgbClr val="041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8576" y="6464070"/>
            <a:ext cx="3809867" cy="287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2" name="TextBox 11">
            <a:extLst>
              <a:ext uri="{FF2B5EF4-FFF2-40B4-BE49-F238E27FC236}">
                <a16:creationId xmlns:a16="http://schemas.microsoft.com/office/drawing/2014/main" id="{9EA8A783-148A-FA4A-ABC2-A1C581CF7481}"/>
              </a:ext>
            </a:extLst>
          </p:cNvPr>
          <p:cNvSpPr txBox="1"/>
          <p:nvPr/>
        </p:nvSpPr>
        <p:spPr>
          <a:xfrm>
            <a:off x="2812473" y="78620"/>
            <a:ext cx="9557086" cy="769441"/>
          </a:xfrm>
          <a:prstGeom prst="rect">
            <a:avLst/>
          </a:prstGeom>
          <a:solidFill>
            <a:srgbClr val="002060"/>
          </a:solid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EMPLOYMENT AND LIVELIHOODS</a:t>
            </a:r>
          </a:p>
        </p:txBody>
      </p:sp>
      <p:graphicFrame>
        <p:nvGraphicFramePr>
          <p:cNvPr id="3" name="Table 2">
            <a:extLst>
              <a:ext uri="{FF2B5EF4-FFF2-40B4-BE49-F238E27FC236}">
                <a16:creationId xmlns:a16="http://schemas.microsoft.com/office/drawing/2014/main" id="{7FE8A907-5B5C-0B4F-B467-E3B966695552}"/>
              </a:ext>
            </a:extLst>
          </p:cNvPr>
          <p:cNvGraphicFramePr>
            <a:graphicFrameLocks noGrp="1"/>
          </p:cNvGraphicFramePr>
          <p:nvPr>
            <p:extLst>
              <p:ext uri="{D42A27DB-BD31-4B8C-83A1-F6EECF244321}">
                <p14:modId xmlns:p14="http://schemas.microsoft.com/office/powerpoint/2010/main" val="2505256170"/>
              </p:ext>
            </p:extLst>
          </p:nvPr>
        </p:nvGraphicFramePr>
        <p:xfrm>
          <a:off x="1235419" y="1925461"/>
          <a:ext cx="9840796" cy="3782701"/>
        </p:xfrm>
        <a:graphic>
          <a:graphicData uri="http://schemas.openxmlformats.org/drawingml/2006/table">
            <a:tbl>
              <a:tblPr firstRow="1" firstCol="1" bandRow="1">
                <a:tableStyleId>{5C22544A-7EE6-4342-B048-85BDC9FD1C3A}</a:tableStyleId>
              </a:tblPr>
              <a:tblGrid>
                <a:gridCol w="1789044">
                  <a:extLst>
                    <a:ext uri="{9D8B030D-6E8A-4147-A177-3AD203B41FA5}">
                      <a16:colId xmlns:a16="http://schemas.microsoft.com/office/drawing/2014/main" val="3739217310"/>
                    </a:ext>
                  </a:extLst>
                </a:gridCol>
                <a:gridCol w="2197367">
                  <a:extLst>
                    <a:ext uri="{9D8B030D-6E8A-4147-A177-3AD203B41FA5}">
                      <a16:colId xmlns:a16="http://schemas.microsoft.com/office/drawing/2014/main" val="2035662640"/>
                    </a:ext>
                  </a:extLst>
                </a:gridCol>
                <a:gridCol w="1659602">
                  <a:extLst>
                    <a:ext uri="{9D8B030D-6E8A-4147-A177-3AD203B41FA5}">
                      <a16:colId xmlns:a16="http://schemas.microsoft.com/office/drawing/2014/main" val="3815851225"/>
                    </a:ext>
                  </a:extLst>
                </a:gridCol>
                <a:gridCol w="1789044">
                  <a:extLst>
                    <a:ext uri="{9D8B030D-6E8A-4147-A177-3AD203B41FA5}">
                      <a16:colId xmlns:a16="http://schemas.microsoft.com/office/drawing/2014/main" val="630186671"/>
                    </a:ext>
                  </a:extLst>
                </a:gridCol>
                <a:gridCol w="2405739">
                  <a:extLst>
                    <a:ext uri="{9D8B030D-6E8A-4147-A177-3AD203B41FA5}">
                      <a16:colId xmlns:a16="http://schemas.microsoft.com/office/drawing/2014/main" val="3064216641"/>
                    </a:ext>
                  </a:extLst>
                </a:gridCol>
              </a:tblGrid>
              <a:tr h="1196743">
                <a:tc>
                  <a:txBody>
                    <a:bodyPr/>
                    <a:lstStyle/>
                    <a:p>
                      <a:pPr algn="ctr">
                        <a:lnSpc>
                          <a:spcPct val="107000"/>
                        </a:lnSpc>
                        <a:spcAft>
                          <a:spcPts val="800"/>
                        </a:spcAft>
                      </a:pPr>
                      <a:r>
                        <a:rPr lang="en-PH" sz="1800" b="1" dirty="0">
                          <a:effectLst/>
                        </a:rPr>
                        <a:t>LOCATION</a:t>
                      </a:r>
                      <a:endParaRPr lang="en-PH"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PH" sz="1800" b="1" dirty="0">
                          <a:effectLst/>
                        </a:rPr>
                        <a:t>NO. OF SURVEYED ESTABLISHMENTS</a:t>
                      </a:r>
                      <a:endParaRPr lang="en-PH"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PH" sz="1800" b="1" dirty="0">
                          <a:effectLst/>
                        </a:rPr>
                        <a:t>NO. OF AFFECTED EMPLOYEES</a:t>
                      </a:r>
                      <a:endParaRPr lang="en-PH"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PH" sz="1800" b="1" dirty="0">
                          <a:effectLst/>
                        </a:rPr>
                        <a:t>NO. OF DAYS CONSIDERED AS LOSS</a:t>
                      </a:r>
                      <a:endParaRPr lang="en-PH"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PH" sz="1800" b="1" dirty="0">
                          <a:effectLst/>
                        </a:rPr>
                        <a:t>ESTIMATED LOSS OF INCOME</a:t>
                      </a:r>
                      <a:endParaRPr lang="en-PH"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86661436"/>
                  </a:ext>
                </a:extLst>
              </a:tr>
              <a:tr h="791960">
                <a:tc>
                  <a:txBody>
                    <a:bodyPr/>
                    <a:lstStyle/>
                    <a:p>
                      <a:pPr>
                        <a:lnSpc>
                          <a:spcPct val="107000"/>
                        </a:lnSpc>
                        <a:spcAft>
                          <a:spcPts val="800"/>
                        </a:spcAft>
                      </a:pPr>
                      <a:r>
                        <a:rPr lang="en-PH" sz="1800" dirty="0">
                          <a:solidFill>
                            <a:schemeClr val="tx1"/>
                          </a:solidFill>
                          <a:effectLst/>
                        </a:rPr>
                        <a:t>Northern Barangays</a:t>
                      </a:r>
                      <a:endParaRPr lang="en-PH"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gn="ctr">
                        <a:lnSpc>
                          <a:spcPct val="107000"/>
                        </a:lnSpc>
                        <a:spcAft>
                          <a:spcPts val="800"/>
                        </a:spcAft>
                      </a:pPr>
                      <a:r>
                        <a:rPr lang="en-PH" sz="1800" dirty="0">
                          <a:solidFill>
                            <a:schemeClr val="tx1"/>
                          </a:solidFill>
                          <a:effectLst/>
                        </a:rPr>
                        <a:t>60</a:t>
                      </a:r>
                      <a:endParaRPr lang="en-PH"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gn="ctr">
                        <a:lnSpc>
                          <a:spcPct val="107000"/>
                        </a:lnSpc>
                        <a:spcAft>
                          <a:spcPts val="800"/>
                        </a:spcAft>
                      </a:pPr>
                      <a:r>
                        <a:rPr lang="en-PH" sz="1800">
                          <a:solidFill>
                            <a:schemeClr val="tx1"/>
                          </a:solidFill>
                          <a:effectLst/>
                        </a:rPr>
                        <a:t>380</a:t>
                      </a:r>
                      <a:endParaRPr lang="en-PH"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gn="ctr">
                        <a:lnSpc>
                          <a:spcPct val="107000"/>
                        </a:lnSpc>
                        <a:spcAft>
                          <a:spcPts val="800"/>
                        </a:spcAft>
                      </a:pPr>
                      <a:r>
                        <a:rPr lang="en-PH" sz="1800" dirty="0">
                          <a:solidFill>
                            <a:schemeClr val="tx1"/>
                          </a:solidFill>
                          <a:effectLst/>
                        </a:rPr>
                        <a:t>12,417</a:t>
                      </a:r>
                      <a:endParaRPr lang="en-PH"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gn="ctr">
                        <a:lnSpc>
                          <a:spcPct val="107000"/>
                        </a:lnSpc>
                        <a:spcAft>
                          <a:spcPts val="800"/>
                        </a:spcAft>
                      </a:pPr>
                      <a:r>
                        <a:rPr lang="en-PH" sz="1800" dirty="0">
                          <a:solidFill>
                            <a:schemeClr val="tx1"/>
                          </a:solidFill>
                          <a:effectLst/>
                        </a:rPr>
                        <a:t>3,973,440.00</a:t>
                      </a:r>
                      <a:endParaRPr lang="en-PH"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extLst>
                  <a:ext uri="{0D108BD9-81ED-4DB2-BD59-A6C34878D82A}">
                    <a16:rowId xmlns:a16="http://schemas.microsoft.com/office/drawing/2014/main" val="2807963515"/>
                  </a:ext>
                </a:extLst>
              </a:tr>
              <a:tr h="791960">
                <a:tc>
                  <a:txBody>
                    <a:bodyPr/>
                    <a:lstStyle/>
                    <a:p>
                      <a:pPr>
                        <a:lnSpc>
                          <a:spcPct val="107000"/>
                        </a:lnSpc>
                        <a:spcAft>
                          <a:spcPts val="800"/>
                        </a:spcAft>
                      </a:pPr>
                      <a:r>
                        <a:rPr lang="en-PH" sz="1800" dirty="0">
                          <a:solidFill>
                            <a:schemeClr val="tx1"/>
                          </a:solidFill>
                          <a:effectLst/>
                        </a:rPr>
                        <a:t>Urban Barangays</a:t>
                      </a:r>
                      <a:endParaRPr lang="en-PH"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gn="ctr">
                        <a:lnSpc>
                          <a:spcPct val="107000"/>
                        </a:lnSpc>
                        <a:spcAft>
                          <a:spcPts val="800"/>
                        </a:spcAft>
                      </a:pPr>
                      <a:r>
                        <a:rPr lang="en-PH" sz="1800" dirty="0">
                          <a:solidFill>
                            <a:schemeClr val="tx1"/>
                          </a:solidFill>
                          <a:effectLst/>
                        </a:rPr>
                        <a:t>61</a:t>
                      </a:r>
                      <a:endParaRPr lang="en-PH"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gn="ctr">
                        <a:lnSpc>
                          <a:spcPct val="107000"/>
                        </a:lnSpc>
                        <a:spcAft>
                          <a:spcPts val="800"/>
                        </a:spcAft>
                      </a:pPr>
                      <a:r>
                        <a:rPr lang="en-PH" sz="1800" dirty="0">
                          <a:solidFill>
                            <a:schemeClr val="tx1"/>
                          </a:solidFill>
                          <a:effectLst/>
                        </a:rPr>
                        <a:t>1,283</a:t>
                      </a:r>
                      <a:endParaRPr lang="en-PH"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gn="ctr">
                        <a:lnSpc>
                          <a:spcPct val="107000"/>
                        </a:lnSpc>
                        <a:spcAft>
                          <a:spcPts val="800"/>
                        </a:spcAft>
                      </a:pPr>
                      <a:r>
                        <a:rPr lang="en-PH" sz="1800">
                          <a:solidFill>
                            <a:schemeClr val="tx1"/>
                          </a:solidFill>
                          <a:effectLst/>
                        </a:rPr>
                        <a:t>8,981</a:t>
                      </a:r>
                      <a:endParaRPr lang="en-PH"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gn="ctr">
                        <a:lnSpc>
                          <a:spcPct val="107000"/>
                        </a:lnSpc>
                        <a:spcAft>
                          <a:spcPts val="800"/>
                        </a:spcAft>
                      </a:pPr>
                      <a:r>
                        <a:rPr lang="en-PH" sz="1800" dirty="0">
                          <a:solidFill>
                            <a:schemeClr val="tx1"/>
                          </a:solidFill>
                          <a:effectLst/>
                        </a:rPr>
                        <a:t>2,873,920.00</a:t>
                      </a:r>
                      <a:endParaRPr lang="en-PH"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extLst>
                  <a:ext uri="{0D108BD9-81ED-4DB2-BD59-A6C34878D82A}">
                    <a16:rowId xmlns:a16="http://schemas.microsoft.com/office/drawing/2014/main" val="4262689247"/>
                  </a:ext>
                </a:extLst>
              </a:tr>
              <a:tr h="1002038">
                <a:tc>
                  <a:txBody>
                    <a:bodyPr/>
                    <a:lstStyle/>
                    <a:p>
                      <a:pPr algn="r">
                        <a:lnSpc>
                          <a:spcPct val="107000"/>
                        </a:lnSpc>
                        <a:spcAft>
                          <a:spcPts val="800"/>
                        </a:spcAft>
                      </a:pPr>
                      <a:r>
                        <a:rPr lang="en-PH" sz="1800" dirty="0">
                          <a:solidFill>
                            <a:schemeClr val="tx1"/>
                          </a:solidFill>
                          <a:effectLst/>
                        </a:rPr>
                        <a:t>TOTAL</a:t>
                      </a:r>
                      <a:endParaRPr lang="en-PH"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gn="ctr">
                        <a:lnSpc>
                          <a:spcPct val="107000"/>
                        </a:lnSpc>
                        <a:spcAft>
                          <a:spcPts val="800"/>
                        </a:spcAft>
                      </a:pPr>
                      <a:r>
                        <a:rPr lang="en-PH" sz="1800" dirty="0">
                          <a:solidFill>
                            <a:schemeClr val="tx1"/>
                          </a:solidFill>
                          <a:effectLst/>
                        </a:rPr>
                        <a:t>121</a:t>
                      </a:r>
                    </a:p>
                    <a:p>
                      <a:pPr algn="ctr">
                        <a:lnSpc>
                          <a:spcPct val="107000"/>
                        </a:lnSpc>
                        <a:spcAft>
                          <a:spcPts val="800"/>
                        </a:spcAft>
                      </a:pPr>
                      <a:r>
                        <a:rPr lang="en-PH" sz="1800" dirty="0">
                          <a:solidFill>
                            <a:schemeClr val="tx1"/>
                          </a:solidFill>
                          <a:effectLst/>
                        </a:rPr>
                        <a:t>establishments</a:t>
                      </a:r>
                      <a:endParaRPr lang="en-PH"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gn="ctr">
                        <a:lnSpc>
                          <a:spcPct val="107000"/>
                        </a:lnSpc>
                        <a:spcAft>
                          <a:spcPts val="800"/>
                        </a:spcAft>
                      </a:pPr>
                      <a:r>
                        <a:rPr lang="en-PH" sz="1800" dirty="0">
                          <a:solidFill>
                            <a:schemeClr val="tx1"/>
                          </a:solidFill>
                          <a:effectLst/>
                        </a:rPr>
                        <a:t>1,663 workers</a:t>
                      </a:r>
                      <a:endParaRPr lang="en-PH"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gn="ctr">
                        <a:lnSpc>
                          <a:spcPct val="107000"/>
                        </a:lnSpc>
                        <a:spcAft>
                          <a:spcPts val="800"/>
                        </a:spcAft>
                      </a:pPr>
                      <a:r>
                        <a:rPr lang="en-PH" sz="1800" dirty="0">
                          <a:solidFill>
                            <a:schemeClr val="tx1"/>
                          </a:solidFill>
                          <a:effectLst/>
                        </a:rPr>
                        <a:t>21,398 days</a:t>
                      </a:r>
                      <a:endParaRPr lang="en-PH"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gn="r">
                        <a:lnSpc>
                          <a:spcPct val="107000"/>
                        </a:lnSpc>
                        <a:spcAft>
                          <a:spcPts val="800"/>
                        </a:spcAft>
                      </a:pPr>
                      <a:r>
                        <a:rPr lang="en-PH" sz="1800" dirty="0">
                          <a:solidFill>
                            <a:schemeClr val="tx1"/>
                          </a:solidFill>
                          <a:effectLst/>
                        </a:rPr>
                        <a:t>Php 6,847,360.00</a:t>
                      </a:r>
                      <a:endParaRPr lang="en-PH"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extLst>
                  <a:ext uri="{0D108BD9-81ED-4DB2-BD59-A6C34878D82A}">
                    <a16:rowId xmlns:a16="http://schemas.microsoft.com/office/drawing/2014/main" val="3055558914"/>
                  </a:ext>
                </a:extLst>
              </a:tr>
            </a:tbl>
          </a:graphicData>
        </a:graphic>
      </p:graphicFrame>
      <p:sp>
        <p:nvSpPr>
          <p:cNvPr id="14" name="Content Placeholder 6">
            <a:extLst>
              <a:ext uri="{FF2B5EF4-FFF2-40B4-BE49-F238E27FC236}">
                <a16:creationId xmlns:a16="http://schemas.microsoft.com/office/drawing/2014/main" id="{03FB11C5-3FE9-3249-906C-32F52D22BA46}"/>
              </a:ext>
            </a:extLst>
          </p:cNvPr>
          <p:cNvSpPr txBox="1">
            <a:spLocks/>
          </p:cNvSpPr>
          <p:nvPr/>
        </p:nvSpPr>
        <p:spPr>
          <a:xfrm>
            <a:off x="734794" y="1282866"/>
            <a:ext cx="10842046" cy="571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solidFill>
                  <a:srgbClr val="0070C0"/>
                </a:solidFill>
                <a:latin typeface="Arial" panose="020B0604020202020204" pitchFamily="34" charset="0"/>
                <a:cs typeface="Arial" panose="020B0604020202020204" pitchFamily="34" charset="0"/>
              </a:rPr>
              <a:t>SUMMARY OF DATA GATHERING</a:t>
            </a:r>
          </a:p>
        </p:txBody>
      </p:sp>
    </p:spTree>
    <p:extLst>
      <p:ext uri="{BB962C8B-B14F-4D97-AF65-F5344CB8AC3E}">
        <p14:creationId xmlns:p14="http://schemas.microsoft.com/office/powerpoint/2010/main" val="2860295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21879"/>
            <a:ext cx="12192000" cy="571499"/>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7977" y="6393543"/>
            <a:ext cx="277652" cy="4027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400" y="6319140"/>
            <a:ext cx="1273630" cy="625948"/>
          </a:xfrm>
          <a:prstGeom prst="rect">
            <a:avLst/>
          </a:prstGeom>
        </p:spPr>
      </p:pic>
      <p:sp>
        <p:nvSpPr>
          <p:cNvPr id="9" name="Rectangle 8"/>
          <p:cNvSpPr/>
          <p:nvPr/>
        </p:nvSpPr>
        <p:spPr>
          <a:xfrm>
            <a:off x="3860074" y="6464070"/>
            <a:ext cx="6474379" cy="287116"/>
          </a:xfrm>
          <a:prstGeom prst="rect">
            <a:avLst/>
          </a:prstGeom>
          <a:solidFill>
            <a:srgbClr val="041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8576" y="6464070"/>
            <a:ext cx="3809867" cy="287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2" name="TextBox 11">
            <a:extLst>
              <a:ext uri="{FF2B5EF4-FFF2-40B4-BE49-F238E27FC236}">
                <a16:creationId xmlns:a16="http://schemas.microsoft.com/office/drawing/2014/main" id="{9EA8A783-148A-FA4A-ABC2-A1C581CF7481}"/>
              </a:ext>
            </a:extLst>
          </p:cNvPr>
          <p:cNvSpPr txBox="1"/>
          <p:nvPr/>
        </p:nvSpPr>
        <p:spPr>
          <a:xfrm>
            <a:off x="2812473" y="78620"/>
            <a:ext cx="9557086" cy="769441"/>
          </a:xfrm>
          <a:prstGeom prst="rect">
            <a:avLst/>
          </a:prstGeom>
          <a:solidFill>
            <a:srgbClr val="002060"/>
          </a:solid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EMPLOYMENT AND LIVELIHOODS</a:t>
            </a:r>
          </a:p>
        </p:txBody>
      </p:sp>
      <p:graphicFrame>
        <p:nvGraphicFramePr>
          <p:cNvPr id="2" name="Table 1">
            <a:extLst>
              <a:ext uri="{FF2B5EF4-FFF2-40B4-BE49-F238E27FC236}">
                <a16:creationId xmlns:a16="http://schemas.microsoft.com/office/drawing/2014/main" id="{C02A9ED6-4EC5-C748-B344-FFA450A2C727}"/>
              </a:ext>
            </a:extLst>
          </p:cNvPr>
          <p:cNvGraphicFramePr>
            <a:graphicFrameLocks noGrp="1"/>
          </p:cNvGraphicFramePr>
          <p:nvPr>
            <p:extLst>
              <p:ext uri="{D42A27DB-BD31-4B8C-83A1-F6EECF244321}">
                <p14:modId xmlns:p14="http://schemas.microsoft.com/office/powerpoint/2010/main" val="2546429753"/>
              </p:ext>
            </p:extLst>
          </p:nvPr>
        </p:nvGraphicFramePr>
        <p:xfrm>
          <a:off x="623453" y="1697127"/>
          <a:ext cx="11097539" cy="4520438"/>
        </p:xfrm>
        <a:graphic>
          <a:graphicData uri="http://schemas.openxmlformats.org/drawingml/2006/table">
            <a:tbl>
              <a:tblPr firstRow="1" firstCol="1" bandRow="1">
                <a:tableStyleId>{5C22544A-7EE6-4342-B048-85BDC9FD1C3A}</a:tableStyleId>
              </a:tblPr>
              <a:tblGrid>
                <a:gridCol w="820056">
                  <a:extLst>
                    <a:ext uri="{9D8B030D-6E8A-4147-A177-3AD203B41FA5}">
                      <a16:colId xmlns:a16="http://schemas.microsoft.com/office/drawing/2014/main" val="872714961"/>
                    </a:ext>
                  </a:extLst>
                </a:gridCol>
                <a:gridCol w="1965769">
                  <a:extLst>
                    <a:ext uri="{9D8B030D-6E8A-4147-A177-3AD203B41FA5}">
                      <a16:colId xmlns:a16="http://schemas.microsoft.com/office/drawing/2014/main" val="3208615061"/>
                    </a:ext>
                  </a:extLst>
                </a:gridCol>
                <a:gridCol w="1040565">
                  <a:extLst>
                    <a:ext uri="{9D8B030D-6E8A-4147-A177-3AD203B41FA5}">
                      <a16:colId xmlns:a16="http://schemas.microsoft.com/office/drawing/2014/main" val="801149926"/>
                    </a:ext>
                  </a:extLst>
                </a:gridCol>
                <a:gridCol w="1411217">
                  <a:extLst>
                    <a:ext uri="{9D8B030D-6E8A-4147-A177-3AD203B41FA5}">
                      <a16:colId xmlns:a16="http://schemas.microsoft.com/office/drawing/2014/main" val="2612724817"/>
                    </a:ext>
                  </a:extLst>
                </a:gridCol>
                <a:gridCol w="1411217">
                  <a:extLst>
                    <a:ext uri="{9D8B030D-6E8A-4147-A177-3AD203B41FA5}">
                      <a16:colId xmlns:a16="http://schemas.microsoft.com/office/drawing/2014/main" val="794314576"/>
                    </a:ext>
                  </a:extLst>
                </a:gridCol>
                <a:gridCol w="1269362">
                  <a:extLst>
                    <a:ext uri="{9D8B030D-6E8A-4147-A177-3AD203B41FA5}">
                      <a16:colId xmlns:a16="http://schemas.microsoft.com/office/drawing/2014/main" val="2751851547"/>
                    </a:ext>
                  </a:extLst>
                </a:gridCol>
                <a:gridCol w="1269362">
                  <a:extLst>
                    <a:ext uri="{9D8B030D-6E8A-4147-A177-3AD203B41FA5}">
                      <a16:colId xmlns:a16="http://schemas.microsoft.com/office/drawing/2014/main" val="3156915779"/>
                    </a:ext>
                  </a:extLst>
                </a:gridCol>
                <a:gridCol w="866680">
                  <a:extLst>
                    <a:ext uri="{9D8B030D-6E8A-4147-A177-3AD203B41FA5}">
                      <a16:colId xmlns:a16="http://schemas.microsoft.com/office/drawing/2014/main" val="769482824"/>
                    </a:ext>
                  </a:extLst>
                </a:gridCol>
                <a:gridCol w="1043311">
                  <a:extLst>
                    <a:ext uri="{9D8B030D-6E8A-4147-A177-3AD203B41FA5}">
                      <a16:colId xmlns:a16="http://schemas.microsoft.com/office/drawing/2014/main" val="2945066716"/>
                    </a:ext>
                  </a:extLst>
                </a:gridCol>
              </a:tblGrid>
              <a:tr h="226456">
                <a:tc rowSpan="2">
                  <a:txBody>
                    <a:bodyPr/>
                    <a:lstStyle/>
                    <a:p>
                      <a:pPr algn="ctr">
                        <a:lnSpc>
                          <a:spcPct val="107000"/>
                        </a:lnSpc>
                        <a:spcAft>
                          <a:spcPts val="800"/>
                        </a:spcAft>
                      </a:pPr>
                      <a:r>
                        <a:rPr lang="en-PH" sz="1600" dirty="0">
                          <a:solidFill>
                            <a:schemeClr val="bg1"/>
                          </a:solidFill>
                          <a:effectLst/>
                        </a:rPr>
                        <a:t>Rank</a:t>
                      </a:r>
                      <a:endParaRPr lang="en-PH"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lnSpc>
                          <a:spcPct val="107000"/>
                        </a:lnSpc>
                        <a:spcAft>
                          <a:spcPts val="800"/>
                        </a:spcAft>
                      </a:pPr>
                      <a:r>
                        <a:rPr lang="en-PH" sz="1600" dirty="0">
                          <a:solidFill>
                            <a:schemeClr val="bg1"/>
                          </a:solidFill>
                          <a:effectLst/>
                        </a:rPr>
                        <a:t>Priority Projects/Activities</a:t>
                      </a:r>
                      <a:endParaRPr lang="en-PH"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lnSpc>
                          <a:spcPct val="107000"/>
                        </a:lnSpc>
                        <a:spcAft>
                          <a:spcPts val="800"/>
                        </a:spcAft>
                      </a:pPr>
                      <a:r>
                        <a:rPr lang="en-PH" sz="1600" dirty="0">
                          <a:solidFill>
                            <a:schemeClr val="bg1"/>
                          </a:solidFill>
                          <a:effectLst/>
                        </a:rPr>
                        <a:t>Location</a:t>
                      </a:r>
                      <a:endParaRPr lang="en-PH"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lnSpc>
                          <a:spcPct val="107000"/>
                        </a:lnSpc>
                        <a:spcAft>
                          <a:spcPts val="800"/>
                        </a:spcAft>
                      </a:pPr>
                      <a:r>
                        <a:rPr lang="en-PH" sz="1600">
                          <a:effectLst/>
                        </a:rPr>
                        <a:t>Amount (PhP)</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tcPr>
                </a:tc>
                <a:tc hMerge="1">
                  <a:txBody>
                    <a:bodyPr/>
                    <a:lstStyle/>
                    <a:p>
                      <a:endParaRPr lang="en-US"/>
                    </a:p>
                  </a:txBody>
                  <a:tcPr/>
                </a:tc>
                <a:tc gridSpan="2">
                  <a:txBody>
                    <a:bodyPr/>
                    <a:lstStyle/>
                    <a:p>
                      <a:pPr algn="ctr">
                        <a:lnSpc>
                          <a:spcPct val="107000"/>
                        </a:lnSpc>
                        <a:spcAft>
                          <a:spcPts val="800"/>
                        </a:spcAft>
                      </a:pPr>
                      <a:r>
                        <a:rPr lang="en-PH" sz="1600">
                          <a:effectLst/>
                        </a:rPr>
                        <a:t>Proposed Funding</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hMerge="1">
                  <a:txBody>
                    <a:bodyPr/>
                    <a:lstStyle/>
                    <a:p>
                      <a:endParaRPr lang="en-US"/>
                    </a:p>
                  </a:txBody>
                  <a:tcPr/>
                </a:tc>
                <a:tc rowSpan="2">
                  <a:txBody>
                    <a:bodyPr/>
                    <a:lstStyle/>
                    <a:p>
                      <a:pPr algn="ctr">
                        <a:lnSpc>
                          <a:spcPct val="107000"/>
                        </a:lnSpc>
                        <a:spcAft>
                          <a:spcPts val="800"/>
                        </a:spcAft>
                      </a:pPr>
                      <a:r>
                        <a:rPr lang="en-PH" sz="1600">
                          <a:solidFill>
                            <a:schemeClr val="bg1"/>
                          </a:solidFill>
                          <a:effectLst/>
                        </a:rPr>
                        <a:t>Timeline</a:t>
                      </a:r>
                      <a:endParaRPr lang="en-PH" sz="16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lnSpc>
                          <a:spcPct val="107000"/>
                        </a:lnSpc>
                        <a:spcAft>
                          <a:spcPts val="800"/>
                        </a:spcAft>
                      </a:pPr>
                      <a:r>
                        <a:rPr lang="en-PH" sz="1600">
                          <a:solidFill>
                            <a:schemeClr val="bg1"/>
                          </a:solidFill>
                          <a:effectLst/>
                        </a:rPr>
                        <a:t>REMARKS</a:t>
                      </a:r>
                      <a:endParaRPr lang="en-PH" sz="16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65375930"/>
                  </a:ext>
                </a:extLst>
              </a:tr>
              <a:tr h="60611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lnSpc>
                          <a:spcPct val="107000"/>
                        </a:lnSpc>
                        <a:spcAft>
                          <a:spcPts val="800"/>
                        </a:spcAft>
                      </a:pPr>
                      <a:r>
                        <a:rPr lang="en-PH" sz="1600" dirty="0">
                          <a:solidFill>
                            <a:schemeClr val="bg1"/>
                          </a:solidFill>
                          <a:effectLst/>
                        </a:rPr>
                        <a:t>Report of Loss</a:t>
                      </a:r>
                      <a:endParaRPr lang="en-PH"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lnSpc>
                          <a:spcPct val="107000"/>
                        </a:lnSpc>
                        <a:spcAft>
                          <a:spcPts val="800"/>
                        </a:spcAft>
                      </a:pPr>
                      <a:r>
                        <a:rPr lang="en-PH" sz="1600" dirty="0">
                          <a:solidFill>
                            <a:schemeClr val="bg1"/>
                          </a:solidFill>
                          <a:effectLst/>
                        </a:rPr>
                        <a:t>Recommended</a:t>
                      </a:r>
                    </a:p>
                    <a:p>
                      <a:pPr algn="ctr">
                        <a:lnSpc>
                          <a:spcPct val="107000"/>
                        </a:lnSpc>
                        <a:spcAft>
                          <a:spcPts val="800"/>
                        </a:spcAft>
                      </a:pPr>
                      <a:r>
                        <a:rPr lang="en-PH" sz="1600" dirty="0">
                          <a:solidFill>
                            <a:schemeClr val="bg1"/>
                          </a:solidFill>
                          <a:effectLst/>
                        </a:rPr>
                        <a:t>Funding</a:t>
                      </a:r>
                      <a:endParaRPr lang="en-PH"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lnSpc>
                          <a:spcPct val="107000"/>
                        </a:lnSpc>
                        <a:spcAft>
                          <a:spcPts val="800"/>
                        </a:spcAft>
                      </a:pPr>
                      <a:r>
                        <a:rPr lang="en-PH" sz="1600" dirty="0">
                          <a:solidFill>
                            <a:schemeClr val="bg1"/>
                          </a:solidFill>
                          <a:effectLst/>
                        </a:rPr>
                        <a:t>Funding</a:t>
                      </a:r>
                    </a:p>
                    <a:p>
                      <a:pPr algn="ctr">
                        <a:lnSpc>
                          <a:spcPct val="107000"/>
                        </a:lnSpc>
                        <a:spcAft>
                          <a:spcPts val="800"/>
                        </a:spcAft>
                      </a:pPr>
                      <a:r>
                        <a:rPr lang="en-PH" sz="1600" dirty="0">
                          <a:solidFill>
                            <a:schemeClr val="bg1"/>
                          </a:solidFill>
                          <a:effectLst/>
                        </a:rPr>
                        <a:t>Source</a:t>
                      </a:r>
                      <a:endParaRPr lang="en-PH"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lnSpc>
                          <a:spcPct val="107000"/>
                        </a:lnSpc>
                        <a:spcAft>
                          <a:spcPts val="800"/>
                        </a:spcAft>
                      </a:pPr>
                      <a:r>
                        <a:rPr lang="en-PH" sz="1600" dirty="0">
                          <a:solidFill>
                            <a:schemeClr val="bg1"/>
                          </a:solidFill>
                          <a:effectLst/>
                        </a:rPr>
                        <a:t>Implementing </a:t>
                      </a:r>
                    </a:p>
                    <a:p>
                      <a:pPr algn="ctr">
                        <a:lnSpc>
                          <a:spcPct val="107000"/>
                        </a:lnSpc>
                        <a:spcAft>
                          <a:spcPts val="800"/>
                        </a:spcAft>
                      </a:pPr>
                      <a:r>
                        <a:rPr lang="en-PH" sz="1600" dirty="0">
                          <a:solidFill>
                            <a:schemeClr val="bg1"/>
                          </a:solidFill>
                          <a:effectLst/>
                        </a:rPr>
                        <a:t>Agency</a:t>
                      </a:r>
                      <a:endParaRPr lang="en-PH"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599593054"/>
                  </a:ext>
                </a:extLst>
              </a:tr>
              <a:tr h="1078360">
                <a:tc>
                  <a:txBody>
                    <a:bodyPr/>
                    <a:lstStyle/>
                    <a:p>
                      <a:pPr algn="ctr">
                        <a:lnSpc>
                          <a:spcPct val="107000"/>
                        </a:lnSpc>
                        <a:spcAft>
                          <a:spcPts val="800"/>
                        </a:spcAft>
                      </a:pPr>
                      <a:r>
                        <a:rPr lang="en-PH" sz="1600" b="0" dirty="0">
                          <a:solidFill>
                            <a:schemeClr val="tx1"/>
                          </a:solidFill>
                          <a:effectLst/>
                        </a:rPr>
                        <a:t>1</a:t>
                      </a:r>
                      <a:endParaRPr lang="en-PH"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800"/>
                        </a:spcAft>
                      </a:pPr>
                      <a:r>
                        <a:rPr lang="en-PH" sz="1600" dirty="0" err="1">
                          <a:effectLst/>
                        </a:rPr>
                        <a:t>Tulong</a:t>
                      </a:r>
                      <a:r>
                        <a:rPr lang="en-PH" sz="1600" dirty="0">
                          <a:effectLst/>
                        </a:rPr>
                        <a:t> </a:t>
                      </a:r>
                      <a:r>
                        <a:rPr lang="en-PH" sz="1600" dirty="0" err="1">
                          <a:effectLst/>
                        </a:rPr>
                        <a:t>Panghanap</a:t>
                      </a:r>
                      <a:r>
                        <a:rPr lang="en-PH" sz="1600" dirty="0">
                          <a:effectLst/>
                        </a:rPr>
                        <a:t> </a:t>
                      </a:r>
                      <a:r>
                        <a:rPr lang="en-PH" sz="1600" dirty="0" err="1">
                          <a:effectLst/>
                        </a:rPr>
                        <a:t>Buhay</a:t>
                      </a:r>
                      <a:r>
                        <a:rPr lang="en-PH" sz="1600" dirty="0">
                          <a:effectLst/>
                        </a:rPr>
                        <a:t> </a:t>
                      </a:r>
                      <a:r>
                        <a:rPr lang="en-PH" sz="1600" dirty="0" err="1">
                          <a:effectLst/>
                        </a:rPr>
                        <a:t>sa</a:t>
                      </a:r>
                      <a:r>
                        <a:rPr lang="en-PH" sz="1600" dirty="0">
                          <a:effectLst/>
                        </a:rPr>
                        <a:t> </a:t>
                      </a:r>
                      <a:r>
                        <a:rPr lang="en-PH" sz="1600" dirty="0" err="1">
                          <a:effectLst/>
                        </a:rPr>
                        <a:t>Ating</a:t>
                      </a:r>
                      <a:r>
                        <a:rPr lang="en-PH" sz="1600" dirty="0">
                          <a:effectLst/>
                        </a:rPr>
                        <a:t> Disadvantaged / Displaced Workers (TUPAD)</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dirty="0">
                          <a:effectLst/>
                        </a:rPr>
                        <a:t>PUERTO PRINCESA CITY</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dirty="0">
                          <a:effectLst/>
                        </a:rPr>
                        <a:t>               6,847,360.00 </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dirty="0">
                          <a:effectLst/>
                        </a:rPr>
                        <a:t>               6,847,360.00 </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dirty="0">
                          <a:effectLst/>
                        </a:rPr>
                        <a:t>DOLE</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a:effectLst/>
                        </a:rPr>
                        <a:t>LGU- CITY PESO</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a:effectLst/>
                        </a:rPr>
                        <a:t>1Q 2022</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a:effectLst/>
                        </a:rPr>
                        <a:t>P</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74664930"/>
                  </a:ext>
                </a:extLst>
              </a:tr>
              <a:tr h="823365">
                <a:tc>
                  <a:txBody>
                    <a:bodyPr/>
                    <a:lstStyle/>
                    <a:p>
                      <a:pPr algn="ctr">
                        <a:lnSpc>
                          <a:spcPct val="107000"/>
                        </a:lnSpc>
                        <a:spcAft>
                          <a:spcPts val="800"/>
                        </a:spcAft>
                      </a:pPr>
                      <a:r>
                        <a:rPr lang="en-PH" sz="1600" b="0" dirty="0">
                          <a:solidFill>
                            <a:schemeClr val="tx1"/>
                          </a:solidFill>
                          <a:effectLst/>
                        </a:rPr>
                        <a:t>2</a:t>
                      </a:r>
                      <a:endParaRPr lang="en-PH"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800"/>
                        </a:spcAft>
                      </a:pPr>
                      <a:r>
                        <a:rPr lang="en-PH" sz="1600" dirty="0">
                          <a:effectLst/>
                        </a:rPr>
                        <a:t>DOLE Integrated Livelihood Program (DILP) </a:t>
                      </a:r>
                      <a:r>
                        <a:rPr lang="en-PH" sz="1600" dirty="0" err="1">
                          <a:effectLst/>
                        </a:rPr>
                        <a:t>Kabuhayan</a:t>
                      </a:r>
                      <a:r>
                        <a:rPr lang="en-PH" sz="1600" dirty="0">
                          <a:effectLst/>
                        </a:rPr>
                        <a:t> Restoration</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dirty="0">
                          <a:effectLst/>
                        </a:rPr>
                        <a:t>PUERTO PRINCESA CITY</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dirty="0">
                          <a:effectLst/>
                        </a:rPr>
                        <a:t>                                   -   </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dirty="0">
                          <a:effectLst/>
                        </a:rPr>
                        <a:t>                13,000,000.00 </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dirty="0">
                          <a:effectLst/>
                        </a:rPr>
                        <a:t>DOLE</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dirty="0">
                          <a:effectLst/>
                        </a:rPr>
                        <a:t>LGU- CITY PESO / LGU TOURISM</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a:effectLst/>
                        </a:rPr>
                        <a:t>1Q 2022</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a:effectLst/>
                        </a:rPr>
                        <a:t>P</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267489190"/>
                  </a:ext>
                </a:extLst>
              </a:tr>
              <a:tr h="647016">
                <a:tc>
                  <a:txBody>
                    <a:bodyPr/>
                    <a:lstStyle/>
                    <a:p>
                      <a:pPr algn="ctr">
                        <a:lnSpc>
                          <a:spcPct val="107000"/>
                        </a:lnSpc>
                        <a:spcAft>
                          <a:spcPts val="800"/>
                        </a:spcAft>
                      </a:pPr>
                      <a:r>
                        <a:rPr lang="en-PH" sz="1600" b="0" dirty="0">
                          <a:solidFill>
                            <a:schemeClr val="tx1"/>
                          </a:solidFill>
                          <a:effectLst/>
                        </a:rPr>
                        <a:t>3</a:t>
                      </a:r>
                      <a:endParaRPr lang="en-PH"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800"/>
                        </a:spcAft>
                      </a:pPr>
                      <a:r>
                        <a:rPr lang="en-PH" sz="1600" dirty="0">
                          <a:effectLst/>
                        </a:rPr>
                        <a:t>Skills Training</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dirty="0">
                          <a:effectLst/>
                        </a:rPr>
                        <a:t>PUERTO PRINCESA CITY</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a:effectLst/>
                        </a:rPr>
                        <a:t>-</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dirty="0">
                          <a:effectLst/>
                        </a:rPr>
                        <a:t>700,000.00</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a:effectLst/>
                        </a:rPr>
                        <a:t>LGU-CITY PESO</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dirty="0">
                          <a:effectLst/>
                        </a:rPr>
                        <a:t>LGU-CITY PESO</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dirty="0">
                          <a:effectLst/>
                        </a:rPr>
                        <a:t>3Q 2022</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600" dirty="0">
                          <a:effectLst/>
                        </a:rPr>
                        <a:t>P</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258384045"/>
                  </a:ext>
                </a:extLst>
              </a:tr>
              <a:tr h="301941">
                <a:tc gridSpan="3">
                  <a:txBody>
                    <a:bodyPr/>
                    <a:lstStyle/>
                    <a:p>
                      <a:pPr algn="ctr">
                        <a:lnSpc>
                          <a:spcPct val="107000"/>
                        </a:lnSpc>
                        <a:spcAft>
                          <a:spcPts val="800"/>
                        </a:spcAft>
                      </a:pPr>
                      <a:r>
                        <a:rPr lang="en-PH" sz="1600">
                          <a:effectLst/>
                        </a:rPr>
                        <a:t>TOTAL</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a:lnSpc>
                          <a:spcPct val="107000"/>
                        </a:lnSpc>
                        <a:spcAft>
                          <a:spcPts val="800"/>
                        </a:spcAft>
                      </a:pPr>
                      <a:r>
                        <a:rPr lang="en-PH" sz="1600" b="1" dirty="0">
                          <a:effectLst/>
                        </a:rPr>
                        <a:t>6,847,360.00</a:t>
                      </a:r>
                      <a:endParaRPr lang="en-PH"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7000"/>
                        </a:lnSpc>
                        <a:spcAft>
                          <a:spcPts val="800"/>
                        </a:spcAft>
                      </a:pPr>
                      <a:r>
                        <a:rPr lang="en-PH" sz="1600" b="1" dirty="0">
                          <a:effectLst/>
                        </a:rPr>
                        <a:t>20,547,360.00</a:t>
                      </a:r>
                      <a:endParaRPr lang="en-PH"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nSpc>
                          <a:spcPct val="107000"/>
                        </a:lnSpc>
                        <a:spcAft>
                          <a:spcPts val="800"/>
                        </a:spcAft>
                      </a:pPr>
                      <a:r>
                        <a:rPr lang="en-PH" sz="1600">
                          <a:effectLst/>
                        </a:rPr>
                        <a:t> </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nSpc>
                          <a:spcPct val="107000"/>
                        </a:lnSpc>
                        <a:spcAft>
                          <a:spcPts val="800"/>
                        </a:spcAft>
                      </a:pPr>
                      <a:r>
                        <a:rPr lang="en-PH" sz="1600">
                          <a:effectLst/>
                        </a:rPr>
                        <a:t> </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nSpc>
                          <a:spcPct val="107000"/>
                        </a:lnSpc>
                        <a:spcAft>
                          <a:spcPts val="800"/>
                        </a:spcAft>
                      </a:pPr>
                      <a:r>
                        <a:rPr lang="en-PH" sz="1600">
                          <a:effectLst/>
                        </a:rPr>
                        <a:t> </a:t>
                      </a:r>
                      <a:endParaRPr lang="en-PH"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nSpc>
                          <a:spcPct val="107000"/>
                        </a:lnSpc>
                        <a:spcAft>
                          <a:spcPts val="800"/>
                        </a:spcAft>
                      </a:pPr>
                      <a:r>
                        <a:rPr lang="en-PH" sz="1600" dirty="0">
                          <a:effectLst/>
                        </a:rPr>
                        <a:t> </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533582553"/>
                  </a:ext>
                </a:extLst>
              </a:tr>
            </a:tbl>
          </a:graphicData>
        </a:graphic>
      </p:graphicFrame>
      <p:sp>
        <p:nvSpPr>
          <p:cNvPr id="11" name="Content Placeholder 6">
            <a:extLst>
              <a:ext uri="{FF2B5EF4-FFF2-40B4-BE49-F238E27FC236}">
                <a16:creationId xmlns:a16="http://schemas.microsoft.com/office/drawing/2014/main" id="{9DBD3357-4763-D64F-AE58-7B5C7BFC1C40}"/>
              </a:ext>
            </a:extLst>
          </p:cNvPr>
          <p:cNvSpPr txBox="1">
            <a:spLocks/>
          </p:cNvSpPr>
          <p:nvPr/>
        </p:nvSpPr>
        <p:spPr>
          <a:xfrm>
            <a:off x="1114427" y="1132768"/>
            <a:ext cx="10842046" cy="571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solidFill>
                  <a:srgbClr val="0070C0"/>
                </a:solidFill>
                <a:latin typeface="Arial" panose="020B0604020202020204" pitchFamily="34" charset="0"/>
                <a:cs typeface="Arial" panose="020B0604020202020204" pitchFamily="34" charset="0"/>
              </a:rPr>
              <a:t>RECOMMENDATION AND RECOVERY FRAMEWORK</a:t>
            </a:r>
          </a:p>
        </p:txBody>
      </p:sp>
    </p:spTree>
    <p:extLst>
      <p:ext uri="{BB962C8B-B14F-4D97-AF65-F5344CB8AC3E}">
        <p14:creationId xmlns:p14="http://schemas.microsoft.com/office/powerpoint/2010/main" val="2389263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21879"/>
            <a:ext cx="12192000" cy="571499"/>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7977" y="6393543"/>
            <a:ext cx="277652" cy="4027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400" y="6319140"/>
            <a:ext cx="1273630" cy="625948"/>
          </a:xfrm>
          <a:prstGeom prst="rect">
            <a:avLst/>
          </a:prstGeom>
        </p:spPr>
      </p:pic>
      <p:sp>
        <p:nvSpPr>
          <p:cNvPr id="9" name="Rectangle 8"/>
          <p:cNvSpPr/>
          <p:nvPr/>
        </p:nvSpPr>
        <p:spPr>
          <a:xfrm>
            <a:off x="3860074" y="6464070"/>
            <a:ext cx="6474379" cy="287116"/>
          </a:xfrm>
          <a:prstGeom prst="rect">
            <a:avLst/>
          </a:prstGeom>
          <a:solidFill>
            <a:srgbClr val="041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8576" y="6464070"/>
            <a:ext cx="3809867" cy="287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2" name="TextBox 11">
            <a:extLst>
              <a:ext uri="{FF2B5EF4-FFF2-40B4-BE49-F238E27FC236}">
                <a16:creationId xmlns:a16="http://schemas.microsoft.com/office/drawing/2014/main" id="{9EA8A783-148A-FA4A-ABC2-A1C581CF7481}"/>
              </a:ext>
            </a:extLst>
          </p:cNvPr>
          <p:cNvSpPr txBox="1"/>
          <p:nvPr/>
        </p:nvSpPr>
        <p:spPr>
          <a:xfrm>
            <a:off x="2812473" y="78620"/>
            <a:ext cx="9557086" cy="769441"/>
          </a:xfrm>
          <a:prstGeom prst="rect">
            <a:avLst/>
          </a:prstGeom>
          <a:solidFill>
            <a:srgbClr val="002060"/>
          </a:solid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EMPLOYMENT AND LIVELIHOODS</a:t>
            </a:r>
          </a:p>
        </p:txBody>
      </p:sp>
      <p:sp>
        <p:nvSpPr>
          <p:cNvPr id="11" name="TextBox 10">
            <a:extLst>
              <a:ext uri="{FF2B5EF4-FFF2-40B4-BE49-F238E27FC236}">
                <a16:creationId xmlns:a16="http://schemas.microsoft.com/office/drawing/2014/main" id="{70900112-294F-6342-B8B3-479077739554}"/>
              </a:ext>
            </a:extLst>
          </p:cNvPr>
          <p:cNvSpPr txBox="1"/>
          <p:nvPr/>
        </p:nvSpPr>
        <p:spPr>
          <a:xfrm>
            <a:off x="690995" y="1733655"/>
            <a:ext cx="10810009" cy="4190250"/>
          </a:xfrm>
          <a:prstGeom prst="rect">
            <a:avLst/>
          </a:prstGeom>
          <a:noFill/>
        </p:spPr>
        <p:txBody>
          <a:bodyPr wrap="square">
            <a:spAutoFit/>
          </a:bodyPr>
          <a:lstStyle/>
          <a:p>
            <a:pPr marL="342900" lvl="0" indent="-342900" algn="just">
              <a:lnSpc>
                <a:spcPct val="150000"/>
              </a:lnSpc>
              <a:buFont typeface="+mj-lt"/>
              <a:buAutoNum type="arabicPeriod"/>
            </a:pPr>
            <a:r>
              <a:rPr lang="en-PH" sz="2000" dirty="0" err="1">
                <a:effectLst/>
                <a:latin typeface="Arial" panose="020B0604020202020204" pitchFamily="34" charset="0"/>
                <a:ea typeface="Calibri" panose="020F0502020204030204" pitchFamily="34" charset="0"/>
                <a:cs typeface="Arial" panose="020B0604020202020204" pitchFamily="34" charset="0"/>
              </a:rPr>
              <a:t>Tulong</a:t>
            </a:r>
            <a:r>
              <a:rPr lang="en-PH" sz="2000" dirty="0">
                <a:effectLst/>
                <a:latin typeface="Arial" panose="020B0604020202020204" pitchFamily="34" charset="0"/>
                <a:ea typeface="Calibri" panose="020F0502020204030204" pitchFamily="34" charset="0"/>
                <a:cs typeface="Arial" panose="020B0604020202020204" pitchFamily="34" charset="0"/>
              </a:rPr>
              <a:t> </a:t>
            </a:r>
            <a:r>
              <a:rPr lang="en-PH" sz="2000" dirty="0" err="1">
                <a:effectLst/>
                <a:latin typeface="Arial" panose="020B0604020202020204" pitchFamily="34" charset="0"/>
                <a:ea typeface="Calibri" panose="020F0502020204030204" pitchFamily="34" charset="0"/>
                <a:cs typeface="Arial" panose="020B0604020202020204" pitchFamily="34" charset="0"/>
              </a:rPr>
              <a:t>Panghanap</a:t>
            </a:r>
            <a:r>
              <a:rPr lang="en-PH" sz="2000" dirty="0">
                <a:effectLst/>
                <a:latin typeface="Arial" panose="020B0604020202020204" pitchFamily="34" charset="0"/>
                <a:ea typeface="Calibri" panose="020F0502020204030204" pitchFamily="34" charset="0"/>
                <a:cs typeface="Arial" panose="020B0604020202020204" pitchFamily="34" charset="0"/>
              </a:rPr>
              <a:t> </a:t>
            </a:r>
            <a:r>
              <a:rPr lang="en-PH" sz="2000" dirty="0" err="1">
                <a:effectLst/>
                <a:latin typeface="Arial" panose="020B0604020202020204" pitchFamily="34" charset="0"/>
                <a:ea typeface="Calibri" panose="020F0502020204030204" pitchFamily="34" charset="0"/>
                <a:cs typeface="Arial" panose="020B0604020202020204" pitchFamily="34" charset="0"/>
              </a:rPr>
              <a:t>Buhay</a:t>
            </a:r>
            <a:r>
              <a:rPr lang="en-PH" sz="2000" dirty="0">
                <a:effectLst/>
                <a:latin typeface="Arial" panose="020B0604020202020204" pitchFamily="34" charset="0"/>
                <a:ea typeface="Calibri" panose="020F0502020204030204" pitchFamily="34" charset="0"/>
                <a:cs typeface="Arial" panose="020B0604020202020204" pitchFamily="34" charset="0"/>
              </a:rPr>
              <a:t> </a:t>
            </a:r>
            <a:r>
              <a:rPr lang="en-PH" sz="2000" dirty="0" err="1">
                <a:effectLst/>
                <a:latin typeface="Arial" panose="020B0604020202020204" pitchFamily="34" charset="0"/>
                <a:ea typeface="Calibri" panose="020F0502020204030204" pitchFamily="34" charset="0"/>
                <a:cs typeface="Arial" panose="020B0604020202020204" pitchFamily="34" charset="0"/>
              </a:rPr>
              <a:t>sa</a:t>
            </a:r>
            <a:r>
              <a:rPr lang="en-PH" sz="2000" dirty="0">
                <a:effectLst/>
                <a:latin typeface="Arial" panose="020B0604020202020204" pitchFamily="34" charset="0"/>
                <a:ea typeface="Calibri" panose="020F0502020204030204" pitchFamily="34" charset="0"/>
                <a:cs typeface="Arial" panose="020B0604020202020204" pitchFamily="34" charset="0"/>
              </a:rPr>
              <a:t> </a:t>
            </a:r>
            <a:r>
              <a:rPr lang="en-PH" sz="2000" dirty="0" err="1">
                <a:effectLst/>
                <a:latin typeface="Arial" panose="020B0604020202020204" pitchFamily="34" charset="0"/>
                <a:ea typeface="Calibri" panose="020F0502020204030204" pitchFamily="34" charset="0"/>
                <a:cs typeface="Arial" panose="020B0604020202020204" pitchFamily="34" charset="0"/>
              </a:rPr>
              <a:t>Ating</a:t>
            </a:r>
            <a:r>
              <a:rPr lang="en-PH" sz="2000" dirty="0">
                <a:effectLst/>
                <a:latin typeface="Arial" panose="020B0604020202020204" pitchFamily="34" charset="0"/>
                <a:ea typeface="Calibri" panose="020F0502020204030204" pitchFamily="34" charset="0"/>
                <a:cs typeface="Arial" panose="020B0604020202020204" pitchFamily="34" charset="0"/>
              </a:rPr>
              <a:t> Disadvantaged/Displaced Workers (TUPAD) of Department of Labor and Employment to have an allotment specifically for Puerto </a:t>
            </a:r>
            <a:r>
              <a:rPr lang="en-PH" sz="2000" dirty="0" err="1">
                <a:effectLst/>
                <a:latin typeface="Arial" panose="020B0604020202020204" pitchFamily="34" charset="0"/>
                <a:ea typeface="Calibri" panose="020F0502020204030204" pitchFamily="34" charset="0"/>
                <a:cs typeface="Arial" panose="020B0604020202020204" pitchFamily="34" charset="0"/>
              </a:rPr>
              <a:t>Princesa</a:t>
            </a:r>
            <a:r>
              <a:rPr lang="en-PH" sz="2000" dirty="0">
                <a:effectLst/>
                <a:latin typeface="Arial" panose="020B0604020202020204" pitchFamily="34" charset="0"/>
                <a:ea typeface="Calibri" panose="020F0502020204030204" pitchFamily="34" charset="0"/>
                <a:cs typeface="Arial" panose="020B0604020202020204" pitchFamily="34" charset="0"/>
              </a:rPr>
              <a:t> City affected employees.</a:t>
            </a:r>
          </a:p>
          <a:p>
            <a:pPr marL="342900" lvl="0" indent="-342900" algn="just">
              <a:lnSpc>
                <a:spcPct val="150000"/>
              </a:lnSpc>
              <a:buFont typeface="+mj-lt"/>
              <a:buAutoNum type="arabicPeriod"/>
            </a:pPr>
            <a:r>
              <a:rPr lang="en-PH" sz="2000" dirty="0">
                <a:effectLst/>
                <a:latin typeface="Arial" panose="020B0604020202020204" pitchFamily="34" charset="0"/>
                <a:ea typeface="Calibri" panose="020F0502020204030204" pitchFamily="34" charset="0"/>
                <a:cs typeface="Arial" panose="020B0604020202020204" pitchFamily="34" charset="0"/>
              </a:rPr>
              <a:t>DOLE Integrated Livelihood Program (DILP) </a:t>
            </a:r>
            <a:r>
              <a:rPr lang="en-PH" sz="2000" dirty="0" err="1">
                <a:effectLst/>
                <a:latin typeface="Arial" panose="020B0604020202020204" pitchFamily="34" charset="0"/>
                <a:ea typeface="Calibri" panose="020F0502020204030204" pitchFamily="34" charset="0"/>
                <a:cs typeface="Arial" panose="020B0604020202020204" pitchFamily="34" charset="0"/>
              </a:rPr>
              <a:t>Kabuhayan</a:t>
            </a:r>
            <a:r>
              <a:rPr lang="en-PH" sz="2000" dirty="0">
                <a:effectLst/>
                <a:latin typeface="Arial" panose="020B0604020202020204" pitchFamily="34" charset="0"/>
                <a:ea typeface="Calibri" panose="020F0502020204030204" pitchFamily="34" charset="0"/>
                <a:cs typeface="Arial" panose="020B0604020202020204" pitchFamily="34" charset="0"/>
              </a:rPr>
              <a:t> Restoration intervention for livelihood that were severely affected by Typhoon Odette.</a:t>
            </a:r>
          </a:p>
          <a:p>
            <a:pPr marL="342900" lvl="0" indent="-342900" algn="just">
              <a:lnSpc>
                <a:spcPct val="150000"/>
              </a:lnSpc>
              <a:buFont typeface="+mj-lt"/>
              <a:buAutoNum type="arabicPeriod"/>
            </a:pPr>
            <a:r>
              <a:rPr lang="en-PH" sz="2000" dirty="0">
                <a:effectLst/>
                <a:latin typeface="Arial" panose="020B0604020202020204" pitchFamily="34" charset="0"/>
                <a:ea typeface="Calibri" panose="020F0502020204030204" pitchFamily="34" charset="0"/>
                <a:cs typeface="Arial" panose="020B0604020202020204" pitchFamily="34" charset="0"/>
              </a:rPr>
              <a:t>Develop a standard “employment and livelihood” profiling instrument specifically for data gathering during OCD PDNA.</a:t>
            </a:r>
          </a:p>
          <a:p>
            <a:pPr marL="342900" lvl="0" indent="-342900" algn="just">
              <a:lnSpc>
                <a:spcPct val="150000"/>
              </a:lnSpc>
              <a:spcAft>
                <a:spcPts val="800"/>
              </a:spcAft>
              <a:buFont typeface="+mj-lt"/>
              <a:buAutoNum type="arabicPeriod"/>
            </a:pPr>
            <a:r>
              <a:rPr lang="en-PH" sz="2000" dirty="0">
                <a:effectLst/>
                <a:latin typeface="Arial" panose="020B0604020202020204" pitchFamily="34" charset="0"/>
                <a:ea typeface="Calibri" panose="020F0502020204030204" pitchFamily="34" charset="0"/>
                <a:cs typeface="Arial" panose="020B0604020202020204" pitchFamily="34" charset="0"/>
              </a:rPr>
              <a:t>Consider integration of above said questionnaire / profiling instrument with other related sectors with regard to livelihood (such as DTI, DA, </a:t>
            </a:r>
            <a:r>
              <a:rPr lang="en-PH" sz="2000" dirty="0" err="1">
                <a:effectLst/>
                <a:latin typeface="Arial" panose="020B0604020202020204" pitchFamily="34" charset="0"/>
                <a:ea typeface="Calibri" panose="020F0502020204030204" pitchFamily="34" charset="0"/>
                <a:cs typeface="Arial" panose="020B0604020202020204" pitchFamily="34" charset="0"/>
              </a:rPr>
              <a:t>DOTourism</a:t>
            </a:r>
            <a:r>
              <a:rPr lang="en-PH" sz="2000" dirty="0">
                <a:effectLst/>
                <a:latin typeface="Arial" panose="020B0604020202020204" pitchFamily="34" charset="0"/>
                <a:ea typeface="Calibri" panose="020F0502020204030204" pitchFamily="34" charset="0"/>
                <a:cs typeface="Arial" panose="020B0604020202020204" pitchFamily="34" charset="0"/>
              </a:rPr>
              <a:t>, among others).</a:t>
            </a:r>
          </a:p>
        </p:txBody>
      </p:sp>
      <p:sp>
        <p:nvSpPr>
          <p:cNvPr id="13" name="Content Placeholder 6">
            <a:extLst>
              <a:ext uri="{FF2B5EF4-FFF2-40B4-BE49-F238E27FC236}">
                <a16:creationId xmlns:a16="http://schemas.microsoft.com/office/drawing/2014/main" id="{634B433F-8370-E14A-B6DF-66AB3EDBE34D}"/>
              </a:ext>
            </a:extLst>
          </p:cNvPr>
          <p:cNvSpPr txBox="1">
            <a:spLocks/>
          </p:cNvSpPr>
          <p:nvPr/>
        </p:nvSpPr>
        <p:spPr>
          <a:xfrm>
            <a:off x="-8576" y="1217930"/>
            <a:ext cx="12200576" cy="571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rgbClr val="0070C0"/>
                </a:solidFill>
                <a:latin typeface="Arial" panose="020B0604020202020204" pitchFamily="34" charset="0"/>
                <a:cs typeface="Arial" panose="020B0604020202020204" pitchFamily="34" charset="0"/>
              </a:rPr>
              <a:t>POLICY AND PROGRAM RECOMMENDATION</a:t>
            </a:r>
          </a:p>
        </p:txBody>
      </p:sp>
    </p:spTree>
    <p:extLst>
      <p:ext uri="{BB962C8B-B14F-4D97-AF65-F5344CB8AC3E}">
        <p14:creationId xmlns:p14="http://schemas.microsoft.com/office/powerpoint/2010/main" val="65950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21879"/>
            <a:ext cx="12192000" cy="571499"/>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7977" y="6393543"/>
            <a:ext cx="277652" cy="4027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400" y="6319140"/>
            <a:ext cx="1273630" cy="625948"/>
          </a:xfrm>
          <a:prstGeom prst="rect">
            <a:avLst/>
          </a:prstGeom>
        </p:spPr>
      </p:pic>
      <p:sp>
        <p:nvSpPr>
          <p:cNvPr id="9" name="Rectangle 8"/>
          <p:cNvSpPr/>
          <p:nvPr/>
        </p:nvSpPr>
        <p:spPr>
          <a:xfrm>
            <a:off x="3860074" y="6464070"/>
            <a:ext cx="6474379" cy="287116"/>
          </a:xfrm>
          <a:prstGeom prst="rect">
            <a:avLst/>
          </a:prstGeom>
          <a:solidFill>
            <a:srgbClr val="041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8576" y="6464070"/>
            <a:ext cx="3809867" cy="287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2" name="TextBox 11">
            <a:extLst>
              <a:ext uri="{FF2B5EF4-FFF2-40B4-BE49-F238E27FC236}">
                <a16:creationId xmlns:a16="http://schemas.microsoft.com/office/drawing/2014/main" id="{9EA8A783-148A-FA4A-ABC2-A1C581CF7481}"/>
              </a:ext>
            </a:extLst>
          </p:cNvPr>
          <p:cNvSpPr txBox="1"/>
          <p:nvPr/>
        </p:nvSpPr>
        <p:spPr>
          <a:xfrm>
            <a:off x="7301345" y="291070"/>
            <a:ext cx="5068213" cy="769441"/>
          </a:xfrm>
          <a:prstGeom prst="rect">
            <a:avLst/>
          </a:prstGeom>
          <a:solidFill>
            <a:srgbClr val="002060"/>
          </a:solid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ENVIRONMENT</a:t>
            </a:r>
          </a:p>
        </p:txBody>
      </p:sp>
      <p:graphicFrame>
        <p:nvGraphicFramePr>
          <p:cNvPr id="11" name="Table 10">
            <a:extLst>
              <a:ext uri="{FF2B5EF4-FFF2-40B4-BE49-F238E27FC236}">
                <a16:creationId xmlns:a16="http://schemas.microsoft.com/office/drawing/2014/main" id="{53ABFB9F-71B6-F34C-A29E-6B4AF99D143B}"/>
              </a:ext>
            </a:extLst>
          </p:cNvPr>
          <p:cNvGraphicFramePr>
            <a:graphicFrameLocks noGrp="1"/>
          </p:cNvGraphicFramePr>
          <p:nvPr>
            <p:extLst>
              <p:ext uri="{D42A27DB-BD31-4B8C-83A1-F6EECF244321}">
                <p14:modId xmlns:p14="http://schemas.microsoft.com/office/powerpoint/2010/main" val="874180285"/>
              </p:ext>
            </p:extLst>
          </p:nvPr>
        </p:nvGraphicFramePr>
        <p:xfrm>
          <a:off x="623454" y="2121484"/>
          <a:ext cx="10945091" cy="922020"/>
        </p:xfrm>
        <a:graphic>
          <a:graphicData uri="http://schemas.openxmlformats.org/drawingml/2006/table">
            <a:tbl>
              <a:tblPr firstRow="1" bandRow="1">
                <a:tableStyleId>{5C22544A-7EE6-4342-B048-85BDC9FD1C3A}</a:tableStyleId>
              </a:tblPr>
              <a:tblGrid>
                <a:gridCol w="3322922">
                  <a:extLst>
                    <a:ext uri="{9D8B030D-6E8A-4147-A177-3AD203B41FA5}">
                      <a16:colId xmlns:a16="http://schemas.microsoft.com/office/drawing/2014/main" val="20001"/>
                    </a:ext>
                  </a:extLst>
                </a:gridCol>
                <a:gridCol w="2540723">
                  <a:extLst>
                    <a:ext uri="{9D8B030D-6E8A-4147-A177-3AD203B41FA5}">
                      <a16:colId xmlns:a16="http://schemas.microsoft.com/office/drawing/2014/main" val="20002"/>
                    </a:ext>
                  </a:extLst>
                </a:gridCol>
                <a:gridCol w="2540723">
                  <a:extLst>
                    <a:ext uri="{9D8B030D-6E8A-4147-A177-3AD203B41FA5}">
                      <a16:colId xmlns:a16="http://schemas.microsoft.com/office/drawing/2014/main" val="2532634775"/>
                    </a:ext>
                  </a:extLst>
                </a:gridCol>
                <a:gridCol w="2540723">
                  <a:extLst>
                    <a:ext uri="{9D8B030D-6E8A-4147-A177-3AD203B41FA5}">
                      <a16:colId xmlns:a16="http://schemas.microsoft.com/office/drawing/2014/main" val="4071868012"/>
                    </a:ext>
                  </a:extLst>
                </a:gridCol>
              </a:tblGrid>
              <a:tr h="413437">
                <a:tc>
                  <a:txBody>
                    <a:bodyPr/>
                    <a:lstStyle/>
                    <a:p>
                      <a:pPr algn="ctr"/>
                      <a:r>
                        <a:rPr lang="en-PH" sz="2800" dirty="0">
                          <a:latin typeface="Arial" panose="020B0604020202020204" pitchFamily="34" charset="0"/>
                          <a:cs typeface="Arial" panose="020B0604020202020204" pitchFamily="34" charset="0"/>
                        </a:rPr>
                        <a:t>Sector</a:t>
                      </a:r>
                    </a:p>
                  </a:txBody>
                  <a:tcPr/>
                </a:tc>
                <a:tc>
                  <a:txBody>
                    <a:bodyPr/>
                    <a:lstStyle/>
                    <a:p>
                      <a:pPr algn="ctr"/>
                      <a:r>
                        <a:rPr lang="en-US" sz="2800" dirty="0">
                          <a:latin typeface="Arial" panose="020B0604020202020204" pitchFamily="34" charset="0"/>
                          <a:cs typeface="Arial" panose="020B0604020202020204" pitchFamily="34" charset="0"/>
                        </a:rPr>
                        <a:t>Damages</a:t>
                      </a:r>
                      <a:endParaRPr lang="en-PH" sz="2800" dirty="0">
                        <a:latin typeface="Arial" panose="020B0604020202020204" pitchFamily="34" charset="0"/>
                        <a:cs typeface="Arial" panose="020B0604020202020204" pitchFamily="34" charset="0"/>
                      </a:endParaRPr>
                    </a:p>
                  </a:txBody>
                  <a:tcPr/>
                </a:tc>
                <a:tc>
                  <a:txBody>
                    <a:bodyPr/>
                    <a:lstStyle/>
                    <a:p>
                      <a:pPr algn="ctr"/>
                      <a:r>
                        <a:rPr lang="en-PH" sz="2800" dirty="0">
                          <a:latin typeface="Arial" panose="020B0604020202020204" pitchFamily="34" charset="0"/>
                          <a:cs typeface="Arial" panose="020B0604020202020204" pitchFamily="34" charset="0"/>
                        </a:rPr>
                        <a:t>Losses</a:t>
                      </a:r>
                    </a:p>
                  </a:txBody>
                  <a:tcPr/>
                </a:tc>
                <a:tc>
                  <a:txBody>
                    <a:bodyPr/>
                    <a:lstStyle/>
                    <a:p>
                      <a:pPr algn="ctr"/>
                      <a:r>
                        <a:rPr lang="en-PH" sz="2800" dirty="0">
                          <a:latin typeface="Arial" panose="020B0604020202020204" pitchFamily="34" charset="0"/>
                          <a:cs typeface="Arial" panose="020B0604020202020204" pitchFamily="34" charset="0"/>
                        </a:rPr>
                        <a:t>Needs</a:t>
                      </a:r>
                    </a:p>
                  </a:txBody>
                  <a:tcPr/>
                </a:tc>
                <a:extLst>
                  <a:ext uri="{0D108BD9-81ED-4DB2-BD59-A6C34878D82A}">
                    <a16:rowId xmlns:a16="http://schemas.microsoft.com/office/drawing/2014/main" val="10000"/>
                  </a:ext>
                </a:extLst>
              </a:tr>
              <a:tr h="400741">
                <a:tc>
                  <a:txBody>
                    <a:bodyPr/>
                    <a:lstStyle/>
                    <a:p>
                      <a:pPr algn="l" rtl="0" fontAlgn="b"/>
                      <a:r>
                        <a:rPr lang="en-US" sz="2400" b="1" dirty="0">
                          <a:effectLst/>
                          <a:latin typeface="Arial" panose="020B0604020202020204" pitchFamily="34" charset="0"/>
                          <a:cs typeface="Arial" panose="020B0604020202020204" pitchFamily="34" charset="0"/>
                        </a:rPr>
                        <a:t>Environment</a:t>
                      </a:r>
                    </a:p>
                  </a:txBody>
                  <a:tcPr marL="28575" marR="28575" marT="19050" marB="19050" anchor="b"/>
                </a:tc>
                <a:tc>
                  <a:txBody>
                    <a:bodyPr/>
                    <a:lstStyle/>
                    <a:p>
                      <a:pPr algn="ctr" rtl="0" fontAlgn="t"/>
                      <a:r>
                        <a:rPr lang="en-PH" sz="2300" b="0" dirty="0">
                          <a:solidFill>
                            <a:schemeClr val="tx1"/>
                          </a:solidFill>
                          <a:effectLst/>
                          <a:latin typeface="Arial" panose="020B0604020202020204" pitchFamily="34" charset="0"/>
                          <a:cs typeface="Arial" panose="020B0604020202020204" pitchFamily="34" charset="0"/>
                        </a:rPr>
                        <a:t>97,211,107.84</a:t>
                      </a:r>
                    </a:p>
                  </a:txBody>
                  <a:tcPr marL="28575" marR="28575" marT="19050" marB="19050" anchor="ctr"/>
                </a:tc>
                <a:tc>
                  <a:txBody>
                    <a:bodyPr/>
                    <a:lstStyle/>
                    <a:p>
                      <a:pPr algn="ctr" rtl="0" fontAlgn="t"/>
                      <a:r>
                        <a:rPr lang="en-PH" sz="2300" b="0" dirty="0">
                          <a:solidFill>
                            <a:schemeClr val="tx1"/>
                          </a:solidFill>
                          <a:effectLst/>
                          <a:latin typeface="Arial" panose="020B0604020202020204" pitchFamily="34" charset="0"/>
                          <a:cs typeface="Arial" panose="020B0604020202020204" pitchFamily="34" charset="0"/>
                        </a:rPr>
                        <a:t>19,442,221.57</a:t>
                      </a:r>
                    </a:p>
                  </a:txBody>
                  <a:tcPr marL="28575" marR="28575" marT="19050" marB="19050" anchor="ctr"/>
                </a:tc>
                <a:tc>
                  <a:txBody>
                    <a:bodyPr/>
                    <a:lstStyle/>
                    <a:p>
                      <a:pPr algn="ctr" rtl="0" fontAlgn="t"/>
                      <a:r>
                        <a:rPr lang="en-PH" sz="2300" b="0" dirty="0">
                          <a:solidFill>
                            <a:schemeClr val="tx1"/>
                          </a:solidFill>
                          <a:effectLst/>
                          <a:latin typeface="Arial" panose="020B0604020202020204" pitchFamily="34" charset="0"/>
                          <a:cs typeface="Arial" panose="020B0604020202020204" pitchFamily="34" charset="0"/>
                        </a:rPr>
                        <a:t>116,653,329.41</a:t>
                      </a:r>
                    </a:p>
                  </a:txBody>
                  <a:tcPr marL="28575" marR="28575" marT="19050" marB="19050" anchor="ctr"/>
                </a:tc>
                <a:extLst>
                  <a:ext uri="{0D108BD9-81ED-4DB2-BD59-A6C34878D82A}">
                    <a16:rowId xmlns:a16="http://schemas.microsoft.com/office/drawing/2014/main" val="2790566046"/>
                  </a:ext>
                </a:extLst>
              </a:tr>
            </a:tbl>
          </a:graphicData>
        </a:graphic>
      </p:graphicFrame>
      <p:sp>
        <p:nvSpPr>
          <p:cNvPr id="13" name="Content Placeholder 6">
            <a:extLst>
              <a:ext uri="{FF2B5EF4-FFF2-40B4-BE49-F238E27FC236}">
                <a16:creationId xmlns:a16="http://schemas.microsoft.com/office/drawing/2014/main" id="{3F71E768-7AA7-F843-9A2D-F2416EA5336E}"/>
              </a:ext>
            </a:extLst>
          </p:cNvPr>
          <p:cNvSpPr txBox="1">
            <a:spLocks/>
          </p:cNvSpPr>
          <p:nvPr/>
        </p:nvSpPr>
        <p:spPr>
          <a:xfrm>
            <a:off x="0" y="1278890"/>
            <a:ext cx="12192000" cy="571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dirty="0">
                <a:solidFill>
                  <a:srgbClr val="0070C0"/>
                </a:solidFill>
                <a:latin typeface="Arial" panose="020B0604020202020204" pitchFamily="34" charset="0"/>
                <a:cs typeface="Arial" panose="020B0604020202020204" pitchFamily="34" charset="0"/>
              </a:rPr>
              <a:t>COST OF DAMAGES, LOSSES AND NEEDS</a:t>
            </a:r>
          </a:p>
        </p:txBody>
      </p:sp>
    </p:spTree>
    <p:extLst>
      <p:ext uri="{BB962C8B-B14F-4D97-AF65-F5344CB8AC3E}">
        <p14:creationId xmlns:p14="http://schemas.microsoft.com/office/powerpoint/2010/main" val="4099602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21879"/>
            <a:ext cx="12192000" cy="571499"/>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7977" y="6393543"/>
            <a:ext cx="277652" cy="4027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400" y="6319140"/>
            <a:ext cx="1273630" cy="625948"/>
          </a:xfrm>
          <a:prstGeom prst="rect">
            <a:avLst/>
          </a:prstGeom>
        </p:spPr>
      </p:pic>
      <p:sp>
        <p:nvSpPr>
          <p:cNvPr id="9" name="Rectangle 8"/>
          <p:cNvSpPr/>
          <p:nvPr/>
        </p:nvSpPr>
        <p:spPr>
          <a:xfrm>
            <a:off x="3860074" y="6464070"/>
            <a:ext cx="6474379" cy="287116"/>
          </a:xfrm>
          <a:prstGeom prst="rect">
            <a:avLst/>
          </a:prstGeom>
          <a:solidFill>
            <a:srgbClr val="041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8576" y="6464070"/>
            <a:ext cx="3809867" cy="287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2" name="TextBox 11">
            <a:extLst>
              <a:ext uri="{FF2B5EF4-FFF2-40B4-BE49-F238E27FC236}">
                <a16:creationId xmlns:a16="http://schemas.microsoft.com/office/drawing/2014/main" id="{9EA8A783-148A-FA4A-ABC2-A1C581CF7481}"/>
              </a:ext>
            </a:extLst>
          </p:cNvPr>
          <p:cNvSpPr txBox="1"/>
          <p:nvPr/>
        </p:nvSpPr>
        <p:spPr>
          <a:xfrm>
            <a:off x="7301345" y="291070"/>
            <a:ext cx="5068213" cy="769441"/>
          </a:xfrm>
          <a:prstGeom prst="rect">
            <a:avLst/>
          </a:prstGeom>
          <a:solidFill>
            <a:srgbClr val="002060"/>
          </a:solid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ENVIRONMENT</a:t>
            </a:r>
          </a:p>
        </p:txBody>
      </p:sp>
      <p:sp>
        <p:nvSpPr>
          <p:cNvPr id="14" name="Content Placeholder 6">
            <a:extLst>
              <a:ext uri="{FF2B5EF4-FFF2-40B4-BE49-F238E27FC236}">
                <a16:creationId xmlns:a16="http://schemas.microsoft.com/office/drawing/2014/main" id="{D9EF569B-E876-B043-AC65-8018F5D1CECC}"/>
              </a:ext>
            </a:extLst>
          </p:cNvPr>
          <p:cNvSpPr txBox="1">
            <a:spLocks/>
          </p:cNvSpPr>
          <p:nvPr/>
        </p:nvSpPr>
        <p:spPr>
          <a:xfrm>
            <a:off x="-8576" y="1132175"/>
            <a:ext cx="12200576" cy="571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solidFill>
                  <a:srgbClr val="0070C0"/>
                </a:solidFill>
                <a:latin typeface="Arial" panose="020B0604020202020204" pitchFamily="34" charset="0"/>
                <a:cs typeface="Arial" panose="020B0604020202020204" pitchFamily="34" charset="0"/>
              </a:rPr>
              <a:t>REHABILITATION AND RECOVERY NEEDS FOR ENVIRONMENT</a:t>
            </a:r>
          </a:p>
        </p:txBody>
      </p:sp>
      <p:graphicFrame>
        <p:nvGraphicFramePr>
          <p:cNvPr id="15" name="Table 14">
            <a:extLst>
              <a:ext uri="{FF2B5EF4-FFF2-40B4-BE49-F238E27FC236}">
                <a16:creationId xmlns:a16="http://schemas.microsoft.com/office/drawing/2014/main" id="{CF0EB4DB-E668-844D-9E27-78A24257D91A}"/>
              </a:ext>
            </a:extLst>
          </p:cNvPr>
          <p:cNvGraphicFramePr>
            <a:graphicFrameLocks noGrp="1"/>
          </p:cNvGraphicFramePr>
          <p:nvPr>
            <p:extLst>
              <p:ext uri="{D42A27DB-BD31-4B8C-83A1-F6EECF244321}">
                <p14:modId xmlns:p14="http://schemas.microsoft.com/office/powerpoint/2010/main" val="3207660273"/>
              </p:ext>
            </p:extLst>
          </p:nvPr>
        </p:nvGraphicFramePr>
        <p:xfrm>
          <a:off x="146731" y="1525988"/>
          <a:ext cx="11898537" cy="5082540"/>
        </p:xfrm>
        <a:graphic>
          <a:graphicData uri="http://schemas.openxmlformats.org/drawingml/2006/table">
            <a:tbl>
              <a:tblPr firstRow="1" firstCol="1" bandRow="1">
                <a:tableStyleId>{5C22544A-7EE6-4342-B048-85BDC9FD1C3A}</a:tableStyleId>
              </a:tblPr>
              <a:tblGrid>
                <a:gridCol w="516713">
                  <a:extLst>
                    <a:ext uri="{9D8B030D-6E8A-4147-A177-3AD203B41FA5}">
                      <a16:colId xmlns:a16="http://schemas.microsoft.com/office/drawing/2014/main" val="2579368600"/>
                    </a:ext>
                  </a:extLst>
                </a:gridCol>
                <a:gridCol w="2720072">
                  <a:extLst>
                    <a:ext uri="{9D8B030D-6E8A-4147-A177-3AD203B41FA5}">
                      <a16:colId xmlns:a16="http://schemas.microsoft.com/office/drawing/2014/main" val="2202691124"/>
                    </a:ext>
                  </a:extLst>
                </a:gridCol>
                <a:gridCol w="1562557">
                  <a:extLst>
                    <a:ext uri="{9D8B030D-6E8A-4147-A177-3AD203B41FA5}">
                      <a16:colId xmlns:a16="http://schemas.microsoft.com/office/drawing/2014/main" val="2684705888"/>
                    </a:ext>
                  </a:extLst>
                </a:gridCol>
                <a:gridCol w="1593272">
                  <a:extLst>
                    <a:ext uri="{9D8B030D-6E8A-4147-A177-3AD203B41FA5}">
                      <a16:colId xmlns:a16="http://schemas.microsoft.com/office/drawing/2014/main" val="2997734528"/>
                    </a:ext>
                  </a:extLst>
                </a:gridCol>
                <a:gridCol w="1662546">
                  <a:extLst>
                    <a:ext uri="{9D8B030D-6E8A-4147-A177-3AD203B41FA5}">
                      <a16:colId xmlns:a16="http://schemas.microsoft.com/office/drawing/2014/main" val="1971183448"/>
                    </a:ext>
                  </a:extLst>
                </a:gridCol>
                <a:gridCol w="1246909">
                  <a:extLst>
                    <a:ext uri="{9D8B030D-6E8A-4147-A177-3AD203B41FA5}">
                      <a16:colId xmlns:a16="http://schemas.microsoft.com/office/drawing/2014/main" val="2171834418"/>
                    </a:ext>
                  </a:extLst>
                </a:gridCol>
                <a:gridCol w="1219876">
                  <a:extLst>
                    <a:ext uri="{9D8B030D-6E8A-4147-A177-3AD203B41FA5}">
                      <a16:colId xmlns:a16="http://schemas.microsoft.com/office/drawing/2014/main" val="1679234261"/>
                    </a:ext>
                  </a:extLst>
                </a:gridCol>
                <a:gridCol w="1376592">
                  <a:extLst>
                    <a:ext uri="{9D8B030D-6E8A-4147-A177-3AD203B41FA5}">
                      <a16:colId xmlns:a16="http://schemas.microsoft.com/office/drawing/2014/main" val="3118258934"/>
                    </a:ext>
                  </a:extLst>
                </a:gridCol>
              </a:tblGrid>
              <a:tr h="400050">
                <a:tc rowSpan="2">
                  <a:txBody>
                    <a:bodyPr/>
                    <a:lstStyle/>
                    <a:p>
                      <a:pPr algn="ctr"/>
                      <a:r>
                        <a:rPr lang="en-PH" sz="1400" b="1" dirty="0">
                          <a:effectLst/>
                          <a:latin typeface="Arial" panose="020B0604020202020204" pitchFamily="34" charset="0"/>
                          <a:cs typeface="Arial" panose="020B0604020202020204" pitchFamily="34" charset="0"/>
                        </a:rPr>
                        <a:t>Rank</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PH" sz="1400" b="1" dirty="0">
                          <a:effectLst/>
                          <a:latin typeface="Arial" panose="020B0604020202020204" pitchFamily="34" charset="0"/>
                          <a:cs typeface="Arial" panose="020B0604020202020204" pitchFamily="34" charset="0"/>
                        </a:rPr>
                        <a:t>Priority Projects/Activities</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PH" sz="1400" b="1" dirty="0">
                          <a:effectLst/>
                          <a:latin typeface="Arial" panose="020B0604020202020204" pitchFamily="34" charset="0"/>
                          <a:ea typeface="Times New Roman" panose="02020603050405020304" pitchFamily="18" charset="0"/>
                          <a:cs typeface="Arial" panose="020B0604020202020204" pitchFamily="34" charset="0"/>
                        </a:rPr>
                        <a:t>Barangay</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gridSpan="2">
                  <a:txBody>
                    <a:bodyPr/>
                    <a:lstStyle/>
                    <a:p>
                      <a:pPr algn="ctr"/>
                      <a:r>
                        <a:rPr lang="en-PH" sz="1400" b="1" dirty="0">
                          <a:effectLst/>
                          <a:latin typeface="Arial" panose="020B0604020202020204" pitchFamily="34" charset="0"/>
                          <a:cs typeface="Arial" panose="020B0604020202020204" pitchFamily="34" charset="0"/>
                        </a:rPr>
                        <a:t>Amount</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a:p>
                  </a:txBody>
                  <a:tcPr/>
                </a:tc>
                <a:tc rowSpan="2">
                  <a:txBody>
                    <a:bodyPr/>
                    <a:lstStyle/>
                    <a:p>
                      <a:pPr algn="ctr"/>
                      <a:r>
                        <a:rPr lang="en-PH" sz="1400" b="1" dirty="0">
                          <a:effectLst/>
                          <a:latin typeface="Arial" panose="020B0604020202020204" pitchFamily="34" charset="0"/>
                          <a:cs typeface="Arial" panose="020B0604020202020204" pitchFamily="34" charset="0"/>
                        </a:rPr>
                        <a:t>Funding Source</a:t>
                      </a: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PH" sz="1400" b="1">
                          <a:effectLst/>
                          <a:latin typeface="Arial" panose="020B0604020202020204" pitchFamily="34" charset="0"/>
                          <a:cs typeface="Arial" panose="020B0604020202020204" pitchFamily="34" charset="0"/>
                        </a:rPr>
                        <a:t>Implementing Agency</a:t>
                      </a:r>
                      <a:endParaRPr lang="en-PH" sz="1400" b="1">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PH" sz="1400" b="1">
                          <a:effectLst/>
                          <a:latin typeface="Arial" panose="020B0604020202020204" pitchFamily="34" charset="0"/>
                          <a:cs typeface="Arial" panose="020B0604020202020204" pitchFamily="34" charset="0"/>
                        </a:rPr>
                        <a:t>Timeline of Implementation Period</a:t>
                      </a:r>
                      <a:endParaRPr lang="en-PH" sz="1400" b="1">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00261279"/>
                  </a:ext>
                </a:extLst>
              </a:tr>
              <a:tr h="200025">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r>
                        <a:rPr lang="en-PH" sz="1400" b="1" dirty="0">
                          <a:solidFill>
                            <a:schemeClr val="bg1"/>
                          </a:solidFill>
                          <a:effectLst/>
                          <a:latin typeface="Arial" panose="020B0604020202020204" pitchFamily="34" charset="0"/>
                          <a:cs typeface="Arial" panose="020B0604020202020204" pitchFamily="34" charset="0"/>
                        </a:rPr>
                        <a:t>Reported Damage</a:t>
                      </a:r>
                      <a:endParaRPr lang="en-US" dirty="0"/>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r>
                        <a:rPr lang="en-PH" sz="1400" b="1" dirty="0">
                          <a:solidFill>
                            <a:schemeClr val="bg1"/>
                          </a:solidFill>
                          <a:effectLst/>
                          <a:latin typeface="Arial" panose="020B0604020202020204" pitchFamily="34" charset="0"/>
                          <a:cs typeface="Arial" panose="020B0604020202020204" pitchFamily="34" charset="0"/>
                        </a:rPr>
                        <a:t>Recommended for Funding</a:t>
                      </a:r>
                      <a:endParaRPr lang="en-US" dirty="0"/>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vMerge="1">
                  <a:txBody>
                    <a:bodyPr/>
                    <a:lstStyle/>
                    <a:p>
                      <a:endParaRPr lang="en-US" dirty="0"/>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602788768"/>
                  </a:ext>
                </a:extLst>
              </a:tr>
              <a:tr h="200025">
                <a:tc gridSpan="8">
                  <a:txBody>
                    <a:bodyPr/>
                    <a:lstStyle/>
                    <a:p>
                      <a:pPr algn="l"/>
                      <a:r>
                        <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Forest and Watershed Management Sub-program</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pPr algn="ctr"/>
                      <a:endPar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pPr algn="ctr"/>
                      <a:endPar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hMerge="1">
                  <a:txBody>
                    <a:bodyPr/>
                    <a:lstStyle/>
                    <a:p>
                      <a:pPr algn="ctr"/>
                      <a:endPar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pPr algn="ctr"/>
                      <a:endPar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33270443"/>
                  </a:ext>
                </a:extLst>
              </a:tr>
              <a:tr h="200025">
                <a:tc gridSpan="8">
                  <a:txBody>
                    <a:bodyPr/>
                    <a:lstStyle/>
                    <a:p>
                      <a:pPr algn="l"/>
                      <a:r>
                        <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 Forest Development, Rehabilitation, Maintenance and Protection (ENGP)</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pPr algn="ctr"/>
                      <a:endPar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pPr algn="ctr"/>
                      <a:endPar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bg1"/>
                      </a:solidFill>
                      <a:prstDash val="solid"/>
                      <a:round/>
                      <a:headEnd type="none" w="med" len="med"/>
                      <a:tailEnd type="none" w="med" len="med"/>
                    </a:lnL>
                  </a:tcPr>
                </a:tc>
                <a:tc hMerge="1">
                  <a:txBody>
                    <a:bodyPr/>
                    <a:lstStyle/>
                    <a:p>
                      <a:pPr algn="ctr"/>
                      <a:endPar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pPr algn="ctr"/>
                      <a:endPar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32781566"/>
                  </a:ext>
                </a:extLst>
              </a:tr>
              <a:tr h="200025">
                <a:tc>
                  <a:txBody>
                    <a:bodyPr/>
                    <a:lstStyle/>
                    <a:p>
                      <a:pPr algn="ctr">
                        <a:lnSpc>
                          <a:spcPct val="107000"/>
                        </a:lnSpc>
                        <a:spcAft>
                          <a:spcPts val="800"/>
                        </a:spcAft>
                      </a:pPr>
                      <a:r>
                        <a:rPr lang="en-PH" sz="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1</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800"/>
                        </a:spcAft>
                      </a:pPr>
                      <a:r>
                        <a:rPr lang="en-PH" sz="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National Greening Program 2017</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San Rafael (110 has)</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3,285,000.00</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3,942,000.00</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DENR BUDGET/ Insurance claim</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DENR</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2023-2024</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775883926"/>
                  </a:ext>
                </a:extLst>
              </a:tr>
              <a:tr h="200025">
                <a:tc>
                  <a:txBody>
                    <a:bodyPr/>
                    <a:lstStyle/>
                    <a:p>
                      <a:pPr algn="ctr">
                        <a:lnSpc>
                          <a:spcPct val="107000"/>
                        </a:lnSpc>
                        <a:spcAft>
                          <a:spcPts val="800"/>
                        </a:spcAft>
                      </a:pPr>
                      <a:r>
                        <a:rPr lang="en-PH" sz="12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1</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800"/>
                        </a:spcAft>
                      </a:pPr>
                      <a:r>
                        <a:rPr lang="en-PH" sz="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National Greening Program 2018</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San Rafael (65 has)</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1,943,190.00</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2,331,828.00</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DENR BUDGET/ Insurance claim</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DENR</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2023-2024</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04549760"/>
                  </a:ext>
                </a:extLst>
              </a:tr>
              <a:tr h="200025">
                <a:tc>
                  <a:txBody>
                    <a:bodyPr/>
                    <a:lstStyle/>
                    <a:p>
                      <a:pPr algn="ctr">
                        <a:lnSpc>
                          <a:spcPct val="107000"/>
                        </a:lnSpc>
                        <a:spcAft>
                          <a:spcPts val="800"/>
                        </a:spcAft>
                      </a:pPr>
                      <a:r>
                        <a:rPr lang="en-PH" sz="12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1</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800"/>
                        </a:spcAft>
                      </a:pPr>
                      <a:r>
                        <a:rPr lang="en-PH" sz="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National Greening Program 2017</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Binduyan</a:t>
                      </a:r>
                      <a:r>
                        <a:rPr lang="en-PH" sz="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(350 has)</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9,671,906.00</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11,606,287.20</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DENR BUDGET/ Insurance claim</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DENR</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2023-2024</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883887184"/>
                  </a:ext>
                </a:extLst>
              </a:tr>
              <a:tr h="200025">
                <a:tc>
                  <a:txBody>
                    <a:bodyPr/>
                    <a:lstStyle/>
                    <a:p>
                      <a:pPr algn="ctr">
                        <a:lnSpc>
                          <a:spcPct val="107000"/>
                        </a:lnSpc>
                        <a:spcAft>
                          <a:spcPts val="800"/>
                        </a:spcAft>
                      </a:pPr>
                      <a:r>
                        <a:rPr lang="en-PH" sz="12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1</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National Greening Program  2018</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Binduyan (70 has)</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2,074,226.00</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2,489,071.20</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DENR BUDGET/ Insurance claim</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DENR</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2023-2024</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492113960"/>
                  </a:ext>
                </a:extLst>
              </a:tr>
              <a:tr h="200025">
                <a:tc>
                  <a:txBody>
                    <a:bodyPr/>
                    <a:lstStyle/>
                    <a:p>
                      <a:pPr algn="ctr">
                        <a:lnSpc>
                          <a:spcPct val="107000"/>
                        </a:lnSpc>
                        <a:spcAft>
                          <a:spcPts val="800"/>
                        </a:spcAft>
                      </a:pPr>
                      <a:r>
                        <a:rPr lang="en-PH" sz="12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1</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800"/>
                        </a:spcAft>
                      </a:pPr>
                      <a:r>
                        <a:rPr lang="en-PH" sz="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National Greening Program 2017</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Langogan ( 265has)</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78,101,675.84</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93,722,011.01</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DENR BUDGET/ Insurance claim</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DENR</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2023-2024</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278336442"/>
                  </a:ext>
                </a:extLst>
              </a:tr>
              <a:tr h="200025">
                <a:tc>
                  <a:txBody>
                    <a:bodyPr/>
                    <a:lstStyle/>
                    <a:p>
                      <a:pPr algn="ctr">
                        <a:lnSpc>
                          <a:spcPct val="107000"/>
                        </a:lnSpc>
                        <a:spcAft>
                          <a:spcPts val="800"/>
                        </a:spcAft>
                      </a:pPr>
                      <a:r>
                        <a:rPr lang="en-PH" sz="12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1</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National Greening Program  2018</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Langogan ( 71 has)</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2,135,110.00</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2,562,132.00</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DENR BUDGET/ Insurance claim</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DENR</a:t>
                      </a:r>
                      <a:endParaRPr lang="en-PH"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n-PH" sz="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2023-2024</a:t>
                      </a:r>
                      <a:endParaRPr lang="en-PH"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220020188"/>
                  </a:ext>
                </a:extLst>
              </a:tr>
              <a:tr h="200025">
                <a:tc gridSpan="3">
                  <a:txBody>
                    <a:bodyPr/>
                    <a:lstStyle/>
                    <a:p>
                      <a:pPr algn="r"/>
                      <a:r>
                        <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TOTAL</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pPr algn="ct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pPr algn="ctr"/>
                      <a:endParaRPr lang="en-PH" sz="1400" b="1" dirty="0">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97,211,107.84</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116,653,329.41</a:t>
                      </a: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PH"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8575" marR="28575" marT="19050" marB="190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134840553"/>
                  </a:ext>
                </a:extLst>
              </a:tr>
            </a:tbl>
          </a:graphicData>
        </a:graphic>
      </p:graphicFrame>
    </p:spTree>
    <p:extLst>
      <p:ext uri="{BB962C8B-B14F-4D97-AF65-F5344CB8AC3E}">
        <p14:creationId xmlns:p14="http://schemas.microsoft.com/office/powerpoint/2010/main" val="1834301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21879"/>
            <a:ext cx="12192000" cy="571499"/>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7977" y="6393543"/>
            <a:ext cx="277652" cy="4027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400" y="6319140"/>
            <a:ext cx="1273630" cy="625948"/>
          </a:xfrm>
          <a:prstGeom prst="rect">
            <a:avLst/>
          </a:prstGeom>
        </p:spPr>
      </p:pic>
      <p:sp>
        <p:nvSpPr>
          <p:cNvPr id="9" name="Rectangle 8"/>
          <p:cNvSpPr/>
          <p:nvPr/>
        </p:nvSpPr>
        <p:spPr>
          <a:xfrm>
            <a:off x="3860074" y="6464070"/>
            <a:ext cx="6474379" cy="287116"/>
          </a:xfrm>
          <a:prstGeom prst="rect">
            <a:avLst/>
          </a:prstGeom>
          <a:solidFill>
            <a:srgbClr val="041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8576" y="6464070"/>
            <a:ext cx="3809867" cy="287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3" name="Content Placeholder 6">
            <a:extLst>
              <a:ext uri="{FF2B5EF4-FFF2-40B4-BE49-F238E27FC236}">
                <a16:creationId xmlns:a16="http://schemas.microsoft.com/office/drawing/2014/main" id="{48F375AA-F461-0D48-B524-B7C1BFBD412A}"/>
              </a:ext>
            </a:extLst>
          </p:cNvPr>
          <p:cNvSpPr txBox="1">
            <a:spLocks/>
          </p:cNvSpPr>
          <p:nvPr/>
        </p:nvSpPr>
        <p:spPr>
          <a:xfrm>
            <a:off x="-8576" y="1217930"/>
            <a:ext cx="12200576" cy="571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rgbClr val="0070C0"/>
                </a:solidFill>
                <a:latin typeface="Arial" panose="020B0604020202020204" pitchFamily="34" charset="0"/>
                <a:cs typeface="Arial" panose="020B0604020202020204" pitchFamily="34" charset="0"/>
              </a:rPr>
              <a:t>POLICY AND PROGRAM RECOMMENDATION</a:t>
            </a:r>
          </a:p>
        </p:txBody>
      </p:sp>
      <p:sp>
        <p:nvSpPr>
          <p:cNvPr id="12" name="TextBox 11">
            <a:extLst>
              <a:ext uri="{FF2B5EF4-FFF2-40B4-BE49-F238E27FC236}">
                <a16:creationId xmlns:a16="http://schemas.microsoft.com/office/drawing/2014/main" id="{9EA8A783-148A-FA4A-ABC2-A1C581CF7481}"/>
              </a:ext>
            </a:extLst>
          </p:cNvPr>
          <p:cNvSpPr txBox="1"/>
          <p:nvPr/>
        </p:nvSpPr>
        <p:spPr>
          <a:xfrm>
            <a:off x="7633855" y="50910"/>
            <a:ext cx="4735702" cy="769441"/>
          </a:xfrm>
          <a:prstGeom prst="rect">
            <a:avLst/>
          </a:prstGeom>
          <a:solidFill>
            <a:srgbClr val="002060"/>
          </a:solid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ENVIRONMENT</a:t>
            </a:r>
          </a:p>
        </p:txBody>
      </p:sp>
      <p:sp>
        <p:nvSpPr>
          <p:cNvPr id="2" name="TextBox 1">
            <a:extLst>
              <a:ext uri="{FF2B5EF4-FFF2-40B4-BE49-F238E27FC236}">
                <a16:creationId xmlns:a16="http://schemas.microsoft.com/office/drawing/2014/main" id="{0E5F6CFE-C359-F844-A4EE-AC6DD3042D48}"/>
              </a:ext>
            </a:extLst>
          </p:cNvPr>
          <p:cNvSpPr txBox="1"/>
          <p:nvPr/>
        </p:nvSpPr>
        <p:spPr>
          <a:xfrm>
            <a:off x="747864" y="1931622"/>
            <a:ext cx="11208939" cy="3447098"/>
          </a:xfrm>
          <a:prstGeom prst="rect">
            <a:avLst/>
          </a:prstGeom>
          <a:noFill/>
        </p:spPr>
        <p:txBody>
          <a:bodyPr wrap="square" rtlCol="0">
            <a:spAutoFit/>
          </a:bodyPr>
          <a:lstStyle/>
          <a:p>
            <a:pPr marL="457200" lvl="0" indent="-457200">
              <a:buFont typeface="+mj-lt"/>
              <a:buAutoNum type="arabicPeriod"/>
            </a:pPr>
            <a:r>
              <a:rPr lang="en-US" sz="2500" dirty="0">
                <a:latin typeface="Arial" panose="020B0604020202020204" pitchFamily="34" charset="0"/>
                <a:cs typeface="Arial" panose="020B0604020202020204" pitchFamily="34" charset="0"/>
              </a:rPr>
              <a:t>Immediate rehabilitation and restoration of damaged plantation under the National Greening Program;</a:t>
            </a:r>
            <a:endParaRPr lang="en-PH" sz="2500" dirty="0">
              <a:latin typeface="Arial" panose="020B0604020202020204" pitchFamily="34" charset="0"/>
              <a:cs typeface="Arial" panose="020B0604020202020204" pitchFamily="34" charset="0"/>
            </a:endParaRPr>
          </a:p>
          <a:p>
            <a:pPr marL="457200" lvl="0" indent="-457200">
              <a:buFont typeface="+mj-lt"/>
              <a:buAutoNum type="arabicPeriod"/>
            </a:pPr>
            <a:r>
              <a:rPr lang="en-US" sz="2500" dirty="0">
                <a:latin typeface="Arial" panose="020B0604020202020204" pitchFamily="34" charset="0"/>
                <a:cs typeface="Arial" panose="020B0604020202020204" pitchFamily="34" charset="0"/>
              </a:rPr>
              <a:t>Immediate rehabilitation and restoration of protected area for the critically endangered species;</a:t>
            </a:r>
            <a:endParaRPr lang="en-PH" sz="2500" dirty="0">
              <a:latin typeface="Arial" panose="020B0604020202020204" pitchFamily="34" charset="0"/>
              <a:cs typeface="Arial" panose="020B0604020202020204" pitchFamily="34" charset="0"/>
            </a:endParaRPr>
          </a:p>
          <a:p>
            <a:pPr marL="457200" lvl="0" indent="-457200">
              <a:buFont typeface="+mj-lt"/>
              <a:buAutoNum type="arabicPeriod"/>
            </a:pPr>
            <a:r>
              <a:rPr lang="en-US" sz="2500" dirty="0">
                <a:latin typeface="Arial" panose="020B0604020202020204" pitchFamily="34" charset="0"/>
                <a:cs typeface="Arial" panose="020B0604020202020204" pitchFamily="34" charset="0"/>
              </a:rPr>
              <a:t>Strict enforcement of forestry, biodiversity, and other environmental laws;</a:t>
            </a:r>
            <a:endParaRPr lang="en-PH" sz="2500" dirty="0">
              <a:latin typeface="Arial" panose="020B0604020202020204" pitchFamily="34" charset="0"/>
              <a:cs typeface="Arial" panose="020B0604020202020204" pitchFamily="34" charset="0"/>
            </a:endParaRPr>
          </a:p>
          <a:p>
            <a:pPr marL="457200" lvl="0" indent="-457200">
              <a:buFont typeface="+mj-lt"/>
              <a:buAutoNum type="arabicPeriod"/>
            </a:pPr>
            <a:r>
              <a:rPr lang="en-US" sz="2500" dirty="0">
                <a:latin typeface="Arial" panose="020B0604020202020204" pitchFamily="34" charset="0"/>
                <a:cs typeface="Arial" panose="020B0604020202020204" pitchFamily="34" charset="0"/>
              </a:rPr>
              <a:t>Identify capacities and needs to engage in the environmental recovery process through consultations and studies. </a:t>
            </a:r>
            <a:endParaRPr lang="en-PH" sz="2500" dirty="0">
              <a:latin typeface="Arial" panose="020B0604020202020204" pitchFamily="34" charset="0"/>
              <a:cs typeface="Arial" panose="020B0604020202020204" pitchFamily="34" charset="0"/>
            </a:endParaRPr>
          </a:p>
          <a:p>
            <a:pPr lvl="0"/>
            <a:endParaRPr lang="en-PH" sz="25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790831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21879"/>
            <a:ext cx="12192000" cy="571499"/>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7977" y="6393543"/>
            <a:ext cx="277652" cy="4027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400" y="6319140"/>
            <a:ext cx="1273630" cy="625948"/>
          </a:xfrm>
          <a:prstGeom prst="rect">
            <a:avLst/>
          </a:prstGeom>
        </p:spPr>
      </p:pic>
      <p:sp>
        <p:nvSpPr>
          <p:cNvPr id="9" name="Rectangle 8"/>
          <p:cNvSpPr/>
          <p:nvPr/>
        </p:nvSpPr>
        <p:spPr>
          <a:xfrm>
            <a:off x="3860074" y="6464070"/>
            <a:ext cx="6474379" cy="287116"/>
          </a:xfrm>
          <a:prstGeom prst="rect">
            <a:avLst/>
          </a:prstGeom>
          <a:solidFill>
            <a:srgbClr val="041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8576" y="6464070"/>
            <a:ext cx="3809867" cy="287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2" name="TextBox 11">
            <a:extLst>
              <a:ext uri="{FF2B5EF4-FFF2-40B4-BE49-F238E27FC236}">
                <a16:creationId xmlns:a16="http://schemas.microsoft.com/office/drawing/2014/main" id="{9EA8A783-148A-FA4A-ABC2-A1C581CF7481}"/>
              </a:ext>
            </a:extLst>
          </p:cNvPr>
          <p:cNvSpPr txBox="1"/>
          <p:nvPr/>
        </p:nvSpPr>
        <p:spPr>
          <a:xfrm>
            <a:off x="2715491" y="78620"/>
            <a:ext cx="9654068" cy="646331"/>
          </a:xfrm>
          <a:prstGeom prst="rect">
            <a:avLst/>
          </a:prstGeom>
          <a:solidFill>
            <a:srgbClr val="002060"/>
          </a:solid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HUMAN RECOVERY NEEDS ASSESSMENT</a:t>
            </a:r>
          </a:p>
        </p:txBody>
      </p:sp>
      <p:sp>
        <p:nvSpPr>
          <p:cNvPr id="14" name="TextBox 13">
            <a:extLst>
              <a:ext uri="{FF2B5EF4-FFF2-40B4-BE49-F238E27FC236}">
                <a16:creationId xmlns:a16="http://schemas.microsoft.com/office/drawing/2014/main" id="{C6284646-CFC1-AC44-ADCD-AB559240F89B}"/>
              </a:ext>
            </a:extLst>
          </p:cNvPr>
          <p:cNvSpPr txBox="1"/>
          <p:nvPr/>
        </p:nvSpPr>
        <p:spPr>
          <a:xfrm>
            <a:off x="900545" y="1056379"/>
            <a:ext cx="11056258" cy="5120569"/>
          </a:xfrm>
          <a:prstGeom prst="rect">
            <a:avLst/>
          </a:prstGeom>
          <a:noFill/>
        </p:spPr>
        <p:txBody>
          <a:bodyPr wrap="square">
            <a:spAutoFit/>
          </a:bodyPr>
          <a:lstStyle/>
          <a:p>
            <a:pPr marL="285750" indent="-285750" algn="just">
              <a:lnSpc>
                <a:spcPct val="115000"/>
              </a:lnSpc>
              <a:buFont typeface="Arial" panose="020B0604020202020204" pitchFamily="34" charset="0"/>
              <a:buChar char="•"/>
            </a:pPr>
            <a:r>
              <a:rPr lang="en-PH" sz="2200" dirty="0">
                <a:effectLst/>
                <a:latin typeface="Arial" panose="020B0604020202020204" pitchFamily="34" charset="0"/>
                <a:ea typeface="Arial" panose="020B0604020202020204" pitchFamily="34" charset="0"/>
              </a:rPr>
              <a:t>Provision of relief assistance such as food and non-food items to still needing communities/ families and individuals should be continuously given; </a:t>
            </a:r>
          </a:p>
          <a:p>
            <a:pPr marL="285750" indent="-285750" algn="just">
              <a:lnSpc>
                <a:spcPct val="115000"/>
              </a:lnSpc>
              <a:buFont typeface="Arial" panose="020B0604020202020204" pitchFamily="34" charset="0"/>
              <a:buChar char="•"/>
            </a:pPr>
            <a:r>
              <a:rPr lang="en-PH" sz="2200" dirty="0">
                <a:effectLst/>
                <a:latin typeface="Arial" panose="020B0604020202020204" pitchFamily="34" charset="0"/>
                <a:ea typeface="Arial" panose="020B0604020202020204" pitchFamily="34" charset="0"/>
              </a:rPr>
              <a:t>Cash For Work to assist the greatly affected farmers and fisherfolks so they can have an income to support everyday needs and somewhat address financial difficulties particularly during lean season; </a:t>
            </a:r>
          </a:p>
          <a:p>
            <a:pPr marL="285750" indent="-285750" algn="just">
              <a:lnSpc>
                <a:spcPct val="115000"/>
              </a:lnSpc>
              <a:buFont typeface="Arial" panose="020B0604020202020204" pitchFamily="34" charset="0"/>
              <a:buChar char="•"/>
            </a:pPr>
            <a:r>
              <a:rPr lang="en-PH" sz="2200" dirty="0">
                <a:latin typeface="Arial" panose="020B0604020202020204" pitchFamily="34" charset="0"/>
                <a:ea typeface="Arial" panose="020B0604020202020204" pitchFamily="34" charset="0"/>
              </a:rPr>
              <a:t>T</a:t>
            </a:r>
            <a:r>
              <a:rPr lang="en-PH" sz="2200" dirty="0">
                <a:effectLst/>
                <a:latin typeface="Arial" panose="020B0604020202020204" pitchFamily="34" charset="0"/>
                <a:ea typeface="Arial" panose="020B0604020202020204" pitchFamily="34" charset="0"/>
              </a:rPr>
              <a:t>emporary housing solution for households are totally destroyed; </a:t>
            </a:r>
          </a:p>
          <a:p>
            <a:pPr marL="285750" indent="-285750" algn="just">
              <a:lnSpc>
                <a:spcPct val="115000"/>
              </a:lnSpc>
              <a:buFont typeface="Arial" panose="020B0604020202020204" pitchFamily="34" charset="0"/>
              <a:buChar char="•"/>
            </a:pPr>
            <a:r>
              <a:rPr lang="en-PH" sz="2200" dirty="0">
                <a:effectLst/>
                <a:latin typeface="Arial" panose="020B0604020202020204" pitchFamily="34" charset="0"/>
                <a:ea typeface="Arial" panose="020B0604020202020204" pitchFamily="34" charset="0"/>
              </a:rPr>
              <a:t>Cash assistance to support the repair and reconstruction of partially damaged houses; </a:t>
            </a:r>
          </a:p>
          <a:p>
            <a:pPr marL="285750" indent="-285750" algn="just">
              <a:lnSpc>
                <a:spcPct val="115000"/>
              </a:lnSpc>
              <a:buFont typeface="Arial" panose="020B0604020202020204" pitchFamily="34" charset="0"/>
              <a:buChar char="•"/>
            </a:pPr>
            <a:r>
              <a:rPr lang="en-PH" sz="2200" dirty="0">
                <a:effectLst/>
                <a:latin typeface="Arial" panose="020B0604020202020204" pitchFamily="34" charset="0"/>
                <a:ea typeface="Arial" panose="020B0604020202020204" pitchFamily="34" charset="0"/>
              </a:rPr>
              <a:t>Livelihood assistance for farmers and fisherfolks so they can start re-farming and fishing;</a:t>
            </a:r>
          </a:p>
          <a:p>
            <a:pPr marL="285750" indent="-285750" algn="just">
              <a:lnSpc>
                <a:spcPct val="115000"/>
              </a:lnSpc>
              <a:buFont typeface="Arial" panose="020B0604020202020204" pitchFamily="34" charset="0"/>
              <a:buChar char="•"/>
            </a:pPr>
            <a:r>
              <a:rPr lang="en-PH" sz="2200" dirty="0">
                <a:latin typeface="Arial" panose="020B0604020202020204" pitchFamily="34" charset="0"/>
                <a:ea typeface="Arial" panose="020B0604020202020204" pitchFamily="34" charset="0"/>
              </a:rPr>
              <a:t>R</a:t>
            </a:r>
            <a:r>
              <a:rPr lang="en-PH" sz="2200" dirty="0">
                <a:effectLst/>
                <a:latin typeface="Arial" panose="020B0604020202020204" pitchFamily="34" charset="0"/>
                <a:ea typeface="Arial" panose="020B0604020202020204" pitchFamily="34" charset="0"/>
              </a:rPr>
              <a:t>elocation for those living in danger zone and continuous provision of psychosocial intervention for families and individuals who suffered trauma and difficulty to cope due to great loss.  </a:t>
            </a:r>
          </a:p>
        </p:txBody>
      </p:sp>
    </p:spTree>
    <p:extLst>
      <p:ext uri="{BB962C8B-B14F-4D97-AF65-F5344CB8AC3E}">
        <p14:creationId xmlns:p14="http://schemas.microsoft.com/office/powerpoint/2010/main" val="2427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21879"/>
            <a:ext cx="12192000" cy="571499"/>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7977" y="6393543"/>
            <a:ext cx="277652" cy="4027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400" y="6319140"/>
            <a:ext cx="1273630" cy="625948"/>
          </a:xfrm>
          <a:prstGeom prst="rect">
            <a:avLst/>
          </a:prstGeom>
        </p:spPr>
      </p:pic>
      <p:sp>
        <p:nvSpPr>
          <p:cNvPr id="9" name="Rectangle 8"/>
          <p:cNvSpPr/>
          <p:nvPr/>
        </p:nvSpPr>
        <p:spPr>
          <a:xfrm>
            <a:off x="3860074" y="6464070"/>
            <a:ext cx="6474379" cy="287116"/>
          </a:xfrm>
          <a:prstGeom prst="rect">
            <a:avLst/>
          </a:prstGeom>
          <a:solidFill>
            <a:srgbClr val="041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8576" y="6464070"/>
            <a:ext cx="3809867" cy="287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2" name="TextBox 11">
            <a:extLst>
              <a:ext uri="{FF2B5EF4-FFF2-40B4-BE49-F238E27FC236}">
                <a16:creationId xmlns:a16="http://schemas.microsoft.com/office/drawing/2014/main" id="{9EA8A783-148A-FA4A-ABC2-A1C581CF7481}"/>
              </a:ext>
            </a:extLst>
          </p:cNvPr>
          <p:cNvSpPr txBox="1"/>
          <p:nvPr/>
        </p:nvSpPr>
        <p:spPr>
          <a:xfrm>
            <a:off x="4045527" y="78620"/>
            <a:ext cx="8324032" cy="769441"/>
          </a:xfrm>
          <a:prstGeom prst="rect">
            <a:avLst/>
          </a:prstGeom>
          <a:solidFill>
            <a:srgbClr val="002060"/>
          </a:solid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DISASTER RISK REDUCTION</a:t>
            </a:r>
          </a:p>
        </p:txBody>
      </p:sp>
      <p:sp>
        <p:nvSpPr>
          <p:cNvPr id="14" name="TextBox 13">
            <a:extLst>
              <a:ext uri="{FF2B5EF4-FFF2-40B4-BE49-F238E27FC236}">
                <a16:creationId xmlns:a16="http://schemas.microsoft.com/office/drawing/2014/main" id="{42A0BF40-FE8B-DB46-8956-E9EA18AB077F}"/>
              </a:ext>
            </a:extLst>
          </p:cNvPr>
          <p:cNvSpPr txBox="1"/>
          <p:nvPr/>
        </p:nvSpPr>
        <p:spPr>
          <a:xfrm>
            <a:off x="703944" y="1519535"/>
            <a:ext cx="11009086" cy="3970318"/>
          </a:xfrm>
          <a:prstGeom prst="rect">
            <a:avLst/>
          </a:prstGeom>
          <a:noFill/>
        </p:spPr>
        <p:txBody>
          <a:bodyPr wrap="square">
            <a:spAutoFit/>
          </a:bodyPr>
          <a:lstStyle/>
          <a:p>
            <a:pPr marL="285750" indent="-285750">
              <a:buFont typeface="Arial" panose="020B0604020202020204" pitchFamily="34" charset="0"/>
              <a:buChar char="•"/>
            </a:pPr>
            <a:r>
              <a:rPr lang="en-PH" sz="2400" dirty="0">
                <a:effectLst/>
                <a:latin typeface="Arial" panose="020B0604020202020204" pitchFamily="34" charset="0"/>
                <a:ea typeface="Calibri" panose="020F0502020204030204" pitchFamily="34" charset="0"/>
              </a:rPr>
              <a:t>Prepositioning and effective response cluster coordination has been proven to be one of the critical keys in effective response in islands and geographically isolated areas ;</a:t>
            </a:r>
          </a:p>
          <a:p>
            <a:pPr marL="285750" indent="-285750">
              <a:buFont typeface="Arial" panose="020B0604020202020204" pitchFamily="34" charset="0"/>
              <a:buChar char="•"/>
            </a:pPr>
            <a:r>
              <a:rPr lang="en-PH" sz="2400" dirty="0"/>
              <a:t>For local government units to ensure effective DRRM planning to assist in the efficient and meaningful DRRM fund utilization and program implementation that responds to their respective community’s needs ;</a:t>
            </a:r>
          </a:p>
          <a:p>
            <a:pPr marL="285750" indent="-285750">
              <a:buFont typeface="Arial" panose="020B0604020202020204" pitchFamily="34" charset="0"/>
              <a:buChar char="•"/>
            </a:pPr>
            <a:r>
              <a:rPr lang="en-PH" sz="2400" dirty="0"/>
              <a:t>Enhance individual and family levels of preparedness should still remain to be the core of DRRM. Educating the communities to help themselves will always be the government’s greatest form of augmentation and first response;</a:t>
            </a:r>
          </a:p>
          <a:p>
            <a:endParaRPr lang="en-PH"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030968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21879"/>
            <a:ext cx="12192000" cy="571499"/>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7977" y="6393543"/>
            <a:ext cx="277652" cy="4027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400" y="6319140"/>
            <a:ext cx="1273630" cy="625948"/>
          </a:xfrm>
          <a:prstGeom prst="rect">
            <a:avLst/>
          </a:prstGeom>
        </p:spPr>
      </p:pic>
      <p:sp>
        <p:nvSpPr>
          <p:cNvPr id="9" name="Rectangle 8"/>
          <p:cNvSpPr/>
          <p:nvPr/>
        </p:nvSpPr>
        <p:spPr>
          <a:xfrm>
            <a:off x="3860074" y="6464070"/>
            <a:ext cx="6474379" cy="287116"/>
          </a:xfrm>
          <a:prstGeom prst="rect">
            <a:avLst/>
          </a:prstGeom>
          <a:solidFill>
            <a:srgbClr val="041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8576" y="6464070"/>
            <a:ext cx="3809867" cy="287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2" name="TextBox 11">
            <a:extLst>
              <a:ext uri="{FF2B5EF4-FFF2-40B4-BE49-F238E27FC236}">
                <a16:creationId xmlns:a16="http://schemas.microsoft.com/office/drawing/2014/main" id="{9EA8A783-148A-FA4A-ABC2-A1C581CF7481}"/>
              </a:ext>
            </a:extLst>
          </p:cNvPr>
          <p:cNvSpPr txBox="1"/>
          <p:nvPr/>
        </p:nvSpPr>
        <p:spPr>
          <a:xfrm>
            <a:off x="4045527" y="78620"/>
            <a:ext cx="8324032" cy="769441"/>
          </a:xfrm>
          <a:prstGeom prst="rect">
            <a:avLst/>
          </a:prstGeom>
          <a:solidFill>
            <a:srgbClr val="002060"/>
          </a:solid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DISASTER RISK REDUCTION</a:t>
            </a:r>
          </a:p>
        </p:txBody>
      </p:sp>
      <p:sp>
        <p:nvSpPr>
          <p:cNvPr id="14" name="TextBox 13">
            <a:extLst>
              <a:ext uri="{FF2B5EF4-FFF2-40B4-BE49-F238E27FC236}">
                <a16:creationId xmlns:a16="http://schemas.microsoft.com/office/drawing/2014/main" id="{42A0BF40-FE8B-DB46-8956-E9EA18AB077F}"/>
              </a:ext>
            </a:extLst>
          </p:cNvPr>
          <p:cNvSpPr txBox="1"/>
          <p:nvPr/>
        </p:nvSpPr>
        <p:spPr>
          <a:xfrm>
            <a:off x="478970" y="1343555"/>
            <a:ext cx="11477833" cy="5601533"/>
          </a:xfrm>
          <a:prstGeom prst="rect">
            <a:avLst/>
          </a:prstGeom>
          <a:noFill/>
        </p:spPr>
        <p:txBody>
          <a:bodyPr wrap="square">
            <a:spAutoFit/>
          </a:bodyPr>
          <a:lstStyle/>
          <a:p>
            <a:pPr marL="285750" lvl="0" indent="-285750">
              <a:buFont typeface="Arial" panose="020B0604020202020204" pitchFamily="34" charset="0"/>
              <a:buChar char="•"/>
            </a:pPr>
            <a:r>
              <a:rPr lang="en-PH" sz="2000" dirty="0"/>
              <a:t>For the concerned agencies to re-assess and study existing hazard maps and update risk maps to reflect possible changes based on the recent experience with Typhoon Odette, highlighting new potential hazards in the communities at risk;</a:t>
            </a:r>
          </a:p>
          <a:p>
            <a:pPr marL="285750" lvl="0" indent="-285750">
              <a:buFont typeface="Arial" panose="020B0604020202020204" pitchFamily="34" charset="0"/>
              <a:buChar char="•"/>
            </a:pPr>
            <a:r>
              <a:rPr lang="en-PH" sz="2000" dirty="0"/>
              <a:t>For all Palawan municipalities to be provided with and to utilize large motorized boats, M35-type trucks, and radio and satellite communications for a more effective and efficient evacuation and relief response operations;</a:t>
            </a:r>
          </a:p>
          <a:p>
            <a:pPr marL="285750" lvl="0" indent="-285750">
              <a:buFont typeface="Arial" panose="020B0604020202020204" pitchFamily="34" charset="0"/>
              <a:buChar char="•"/>
            </a:pPr>
            <a:r>
              <a:rPr lang="en-PH" sz="2000" dirty="0"/>
              <a:t>For the challenges brought by disaster waste management and debris removal to be turned into opportunities for the affected communities, where they could both be assisted and be utilized by employing them in cash-for-work programs to sustain clearing operations especially for interior barangays;</a:t>
            </a:r>
          </a:p>
          <a:p>
            <a:pPr marL="285750" lvl="0" indent="-285750">
              <a:buFont typeface="Arial" panose="020B0604020202020204" pitchFamily="34" charset="0"/>
              <a:buChar char="•"/>
            </a:pPr>
            <a:r>
              <a:rPr lang="en-PH" sz="2000" dirty="0"/>
              <a:t>For the Province of Palawan to establish three command centers (</a:t>
            </a:r>
            <a:r>
              <a:rPr lang="en-PH" sz="2000" dirty="0" err="1"/>
              <a:t>ie</a:t>
            </a:r>
            <a:r>
              <a:rPr lang="en-PH" sz="2000" dirty="0"/>
              <a:t> Northern, Central, and Southern Command Centers) and cluster adjacent municipalities accordingly to further empower and foster better coordination and working relationships among the clustered municipalities and the province; and,</a:t>
            </a:r>
          </a:p>
          <a:p>
            <a:pPr marL="285750" lvl="0" indent="-285750">
              <a:buFont typeface="Arial" panose="020B0604020202020204" pitchFamily="34" charset="0"/>
              <a:buChar char="•"/>
            </a:pPr>
            <a:r>
              <a:rPr lang="en-PH" sz="2000" dirty="0"/>
              <a:t>For the construction of evacuation centers be improved to ensure the safety of all its occupants despite all the harsh weather conditions, and to also encourage more community members to pre-emptively evacuate.</a:t>
            </a:r>
          </a:p>
          <a:p>
            <a:r>
              <a:rPr lang="en-PH" sz="2000" dirty="0"/>
              <a:t> </a:t>
            </a:r>
          </a:p>
          <a:p>
            <a:endParaRPr lang="en-PH" sz="2000"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684382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21879"/>
            <a:ext cx="12192000" cy="571499"/>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7977" y="6393543"/>
            <a:ext cx="277652" cy="4027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400" y="6319140"/>
            <a:ext cx="1273630" cy="625948"/>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3462" y="172976"/>
            <a:ext cx="820964" cy="820964"/>
          </a:xfrm>
          <a:prstGeom prst="rect">
            <a:avLst/>
          </a:prstGeom>
          <a:effectLst>
            <a:glow rad="228600">
              <a:schemeClr val="accent4">
                <a:satMod val="175000"/>
                <a:alpha val="40000"/>
              </a:schemeClr>
            </a:glow>
          </a:effectLst>
        </p:spPr>
      </p:pic>
      <p:sp>
        <p:nvSpPr>
          <p:cNvPr id="9" name="Rectangle 8"/>
          <p:cNvSpPr/>
          <p:nvPr/>
        </p:nvSpPr>
        <p:spPr>
          <a:xfrm>
            <a:off x="3860074" y="6464070"/>
            <a:ext cx="6474379" cy="287116"/>
          </a:xfrm>
          <a:prstGeom prst="rect">
            <a:avLst/>
          </a:prstGeom>
          <a:solidFill>
            <a:srgbClr val="041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8576" y="6464070"/>
            <a:ext cx="3809867" cy="287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8" name="TextBox 7">
            <a:extLst>
              <a:ext uri="{FF2B5EF4-FFF2-40B4-BE49-F238E27FC236}">
                <a16:creationId xmlns:a16="http://schemas.microsoft.com/office/drawing/2014/main" id="{BBB97FB2-6276-D848-897F-575B26033735}"/>
              </a:ext>
            </a:extLst>
          </p:cNvPr>
          <p:cNvSpPr txBox="1"/>
          <p:nvPr/>
        </p:nvSpPr>
        <p:spPr>
          <a:xfrm>
            <a:off x="0" y="2659559"/>
            <a:ext cx="10439399" cy="1569660"/>
          </a:xfrm>
          <a:prstGeom prst="rect">
            <a:avLst/>
          </a:prstGeom>
          <a:solidFill>
            <a:srgbClr val="002060"/>
          </a:solidFill>
        </p:spPr>
        <p:txBody>
          <a:bodyPr wrap="square" rtlCol="0">
            <a:spAutoFit/>
          </a:bodyPr>
          <a:lstStyle/>
          <a:p>
            <a:r>
              <a:rPr lang="en-US" sz="9600" b="1" dirty="0">
                <a:solidFill>
                  <a:schemeClr val="bg1"/>
                </a:solidFill>
                <a:latin typeface="Arial" panose="020B0604020202020204" pitchFamily="34" charset="0"/>
                <a:cs typeface="Arial" panose="020B0604020202020204" pitchFamily="34" charset="0"/>
              </a:rPr>
              <a:t>THANK YOU! </a:t>
            </a:r>
            <a:r>
              <a:rPr lang="en-US" sz="9600" b="1" dirty="0">
                <a:solidFill>
                  <a:schemeClr val="bg1"/>
                </a:solidFill>
                <a:latin typeface="Arial" panose="020B0604020202020204" pitchFamily="34" charset="0"/>
                <a:cs typeface="Arial" panose="020B0604020202020204" pitchFamily="34" charset="0"/>
                <a:sym typeface="Wingdings" pitchFamily="2" charset="2"/>
              </a:rPr>
              <a:t></a:t>
            </a:r>
            <a:endParaRPr lang="en-US" sz="9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07161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4216</TotalTime>
  <Words>1838</Words>
  <Application>Microsoft Macintosh PowerPoint</Application>
  <PresentationFormat>Widescreen</PresentationFormat>
  <Paragraphs>379</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Times New Roman</vt:lpstr>
      <vt:lpstr>Verdana</vt:lpstr>
      <vt:lpstr>Office Theme</vt:lpstr>
      <vt:lpstr>CROSS-SECTORAL CLUSTER Post Disaster Needs Assessment for Typhoon Odette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PRE-DISASTER RISK ASSESSMENT (PDRA) CORE GROUP MEETING </dc:title>
  <dc:creator>My Account</dc:creator>
  <cp:lastModifiedBy>Microsoft Office User</cp:lastModifiedBy>
  <cp:revision>35</cp:revision>
  <dcterms:created xsi:type="dcterms:W3CDTF">2020-10-12T10:03:00Z</dcterms:created>
  <dcterms:modified xsi:type="dcterms:W3CDTF">2022-02-16T00:58:08Z</dcterms:modified>
</cp:coreProperties>
</file>