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gbMegsELlAyIkDEZmUSP4W/sKA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9A374A-0EF4-4337-844A-A40E1A401C7D}">
  <a:tblStyle styleId="{999A374A-0EF4-4337-844A-A40E1A401C7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Baseline data  to include 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2020: Typhoon Rolly and Ulysses Scenario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FF0000"/>
                </a:solidFill>
              </a:rPr>
              <a:t>2021: data after TFBBB accomplishments</a:t>
            </a:r>
            <a:endParaRPr i="1" sz="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1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822960" y="214952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822960" y="1384300"/>
            <a:ext cx="75438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0" type="dt"/>
          </p:nvPr>
        </p:nvSpPr>
        <p:spPr>
          <a:xfrm>
            <a:off x="822960" y="4844839"/>
            <a:ext cx="1854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0"/>
          <p:cNvSpPr txBox="1"/>
          <p:nvPr>
            <p:ph idx="11" type="ftr"/>
          </p:nvPr>
        </p:nvSpPr>
        <p:spPr>
          <a:xfrm>
            <a:off x="2764639" y="4844839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0"/>
          <p:cNvSpPr txBox="1"/>
          <p:nvPr>
            <p:ph idx="12" type="sldNum"/>
          </p:nvPr>
        </p:nvSpPr>
        <p:spPr>
          <a:xfrm>
            <a:off x="7425344" y="4844839"/>
            <a:ext cx="9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title"/>
          </p:nvPr>
        </p:nvSpPr>
        <p:spPr>
          <a:xfrm>
            <a:off x="311700" y="18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1 - Better and Resilient Infrastructure </a:t>
            </a:r>
            <a:endParaRPr/>
          </a:p>
        </p:txBody>
      </p:sp>
      <p:graphicFrame>
        <p:nvGraphicFramePr>
          <p:cNvPr id="61" name="Google Shape;61;p1"/>
          <p:cNvGraphicFramePr/>
          <p:nvPr/>
        </p:nvGraphicFramePr>
        <p:xfrm>
          <a:off x="326801" y="75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2343900"/>
                <a:gridCol w="1523025"/>
                <a:gridCol w="1558575"/>
                <a:gridCol w="1366800"/>
                <a:gridCol w="1698075"/>
              </a:tblGrid>
              <a:tr h="39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</a:t>
                      </a:r>
                      <a:r>
                        <a:rPr b="1" lang="en"/>
                        <a:t>2022</a:t>
                      </a:r>
                      <a:r>
                        <a:rPr b="1" lang="en" sz="1400" u="none" cap="none" strike="noStrike"/>
                        <a:t>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Total Damaged Area 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Area (sq.m.) of improved/ rehabilitated road/s)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Repair/ Rehabilitation of Damaged Infrastructure (Roads)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Concreting/ Asphalting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5% Quick Response Fund of DPWH CY 2021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Total Length Damaged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Lineal meter of improved/retrofitted/rehabilitated bridge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Repair/ Rehabilitation of Damaged Infrastructure  (Bridges)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Repair of Structural Defects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5% Quick Response Fund of DPWH CY 2021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Insufficient river capacity (depth and width); Silted river bed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Volume dredged (Cubic meters)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Flood Management Program (Rechanneling/ Removal of sand bars)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Rechanneling/ Removal of sand bars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2020 to 2021 - P4,912,728,924.77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(3 priority sites: 1. Bangag, Lallo - P22,022,709.73; 2. Casicallan Norte, Gattaran - P128,707,203.27; 3. Dummun, Gattaran - P158,724,888.83)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62" name="Google Shape;62;p1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type="title"/>
          </p:nvPr>
        </p:nvSpPr>
        <p:spPr>
          <a:xfrm>
            <a:off x="311700" y="464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2 - Stronger Shelter and Resilient Settlement</a:t>
            </a:r>
            <a:endParaRPr/>
          </a:p>
        </p:txBody>
      </p:sp>
      <p:graphicFrame>
        <p:nvGraphicFramePr>
          <p:cNvPr id="68" name="Google Shape;68;p2"/>
          <p:cNvGraphicFramePr/>
          <p:nvPr/>
        </p:nvGraphicFramePr>
        <p:xfrm>
          <a:off x="326800" y="1102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1651150"/>
                <a:gridCol w="1651150"/>
                <a:gridCol w="1651150"/>
                <a:gridCol w="1651150"/>
                <a:gridCol w="1651150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</a:t>
                      </a:r>
                      <a:r>
                        <a:rPr b="1" lang="en"/>
                        <a:t>2022</a:t>
                      </a:r>
                      <a:r>
                        <a:rPr b="1" lang="en" sz="1400" u="none" cap="none" strike="noStrike"/>
                        <a:t>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236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No. of displaced families affected by disasters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b="1"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Amount of financial assistance distributed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families provided with housing financial assistance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Emergency Housing Assistance Program (EHAP)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Identification and validation of beneficiaries for the provision of financial assistance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Provide financial assistance or housing rental subsidies to encourage self-recovery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EHAP TY ULYSSES: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Php 13,730,000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" name="Google Shape;69;p2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96200" y="4860075"/>
            <a:ext cx="42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Baseline data (2020): Typhoon Rolly and Ulysses Scenario</a:t>
            </a:r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3 - Improved Systems and Essential Services</a:t>
            </a:r>
            <a:endParaRPr/>
          </a:p>
        </p:txBody>
      </p:sp>
      <p:graphicFrame>
        <p:nvGraphicFramePr>
          <p:cNvPr id="76" name="Google Shape;76;p3"/>
          <p:cNvGraphicFramePr/>
          <p:nvPr/>
        </p:nvGraphicFramePr>
        <p:xfrm>
          <a:off x="341875" y="1195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2171675"/>
                <a:gridCol w="1845350"/>
                <a:gridCol w="914225"/>
                <a:gridCol w="1643750"/>
                <a:gridCol w="1643750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(2020-2021)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1021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Total no. of cities/municipalities that experienced power interruption/outage</a:t>
                      </a:r>
                      <a:endParaRPr sz="1100" u="none" cap="none" strike="noStrike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municipalities with fully restored electricity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municipalities provided with generation sets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As need arises</a:t>
                      </a:r>
                      <a:endParaRPr sz="1100" u="none" cap="none" strike="noStrike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Rapid Damage Assessment and Needs Analysis Teams deployed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PDNA report released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" name="Google Shape;77;p3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type="title"/>
          </p:nvPr>
        </p:nvSpPr>
        <p:spPr>
          <a:xfrm>
            <a:off x="311700" y="11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4 - Restored Sustainable Livelihood</a:t>
            </a:r>
            <a:endParaRPr/>
          </a:p>
        </p:txBody>
      </p:sp>
      <p:graphicFrame>
        <p:nvGraphicFramePr>
          <p:cNvPr id="83" name="Google Shape;83;p4"/>
          <p:cNvGraphicFramePr/>
          <p:nvPr/>
        </p:nvGraphicFramePr>
        <p:xfrm>
          <a:off x="195825" y="683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1716275"/>
                <a:gridCol w="1960200"/>
                <a:gridCol w="1472350"/>
                <a:gridCol w="1716275"/>
                <a:gridCol w="1716275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(2020-2021)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# of affected MSMEs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livelihood kits provided to MSMEs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Pangkabuhayan sa Pagbangon at Ginhawa (PPG)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Provision of Entrepreneurial Development Training and Livelihood kits 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2020: 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 260,000.00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 : Php 34M  for NSB and PPG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# of low-income families in the informal sector affected</a:t>
                      </a:r>
                      <a:endParaRPr sz="1100" u="none" cap="none" strike="noStrike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</a:t>
                      </a: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No. of Low-income families in the informal sector provided with livelihood grants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Provision of Livelihood Assistance Grants (LAG)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Provision of livelihood grants to low-income families in the informal sector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2020: ₱ 9,000,000.00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2021: estimate to be provide after the meeting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</a:rPr>
                        <a:t># of community-based enterprises established/upgraded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Community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Empowerment thru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Science and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Technology Program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(CEST)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" name="Google Shape;84;p4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96200" y="4860075"/>
            <a:ext cx="42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Baseline data (2020): Typhoon Rolly and Ulysses Scenario</a:t>
            </a:r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5 - Strengthened Governance thru Broad-based Citizen Input</a:t>
            </a:r>
            <a:endParaRPr/>
          </a:p>
        </p:txBody>
      </p:sp>
      <p:graphicFrame>
        <p:nvGraphicFramePr>
          <p:cNvPr id="91" name="Google Shape;91;p5"/>
          <p:cNvGraphicFramePr/>
          <p:nvPr/>
        </p:nvGraphicFramePr>
        <p:xfrm>
          <a:off x="326813" y="140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1704125"/>
                <a:gridCol w="1704125"/>
                <a:gridCol w="1704125"/>
                <a:gridCol w="1704125"/>
                <a:gridCol w="1704125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(2020-2021)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1859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Lack of disaster and climate risk-related studies and assessment to be used in the updating of CLUP/CDP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3 LGUs: Amulung, Rizal, Gonzaga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No. of LGUs provided with technical assisstance; No. of LGUs with Completed CDRA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Technical assistance on the conduct and finalization of Climate and Disaster Risk Assessment (CDRA)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3 LGUs: Amulung, Rizal, Gonzaga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2021: 750,000; 2022: 3,850,000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9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Outdated CLUP; no DRR-CCA component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9 LGUs: Alcala, Amulung, Buguey, Lallo, Peñablanca, Piat, Solana, Sto Niño, Tuguegarao City</a:t>
                      </a:r>
                      <a:endParaRPr sz="11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No. of workshops conducted; No. of LGUs with draft CLUP and ZO; No. of LGUs with approved CLUP and Zo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Series of workshops on the formulation of CLUP and Zoning Ordinance which ensures integration of DRR-CCA components, and FLUP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9 LGUs: Alcala, Amulung, Buguey, Lallo, Peñablanca, Piat, Solana, Sto Niño, Tuguegarao City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" name="Google Shape;92;p5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/>
          <p:nvPr>
            <p:ph type="title"/>
          </p:nvPr>
        </p:nvSpPr>
        <p:spPr>
          <a:xfrm>
            <a:off x="311700" y="241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6 - Intensified Environment and Natural Resources Management</a:t>
            </a:r>
            <a:endParaRPr/>
          </a:p>
        </p:txBody>
      </p:sp>
      <p:graphicFrame>
        <p:nvGraphicFramePr>
          <p:cNvPr id="98" name="Google Shape;98;p6"/>
          <p:cNvGraphicFramePr/>
          <p:nvPr/>
        </p:nvGraphicFramePr>
        <p:xfrm>
          <a:off x="-12" y="1152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2508875"/>
                <a:gridCol w="1864675"/>
                <a:gridCol w="1061550"/>
                <a:gridCol w="2095625"/>
                <a:gridCol w="1613275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(2020-2021)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944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Area of existing plantation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</a:rPr>
                        <a:t># of existing plantation maintained and protected (has)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</a:rPr>
                        <a:t># of new plantation established (has)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Areas within watershed experiencing soil 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erosion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# of series of check dams/gabions tributaries constructed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u="none" cap="none" strike="noStrike"/>
                        <a:t>S</a:t>
                      </a: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oil Water Conservation Measures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Construction of check dams in their tributaries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Additional Request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2021: 51,780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2022: 63,510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2023-2025: 184,530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Total hectares of hotspot areas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Baseline data  to include 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2020: Typhoon Rolly and Ulysses Scenario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900">
                          <a:solidFill>
                            <a:srgbClr val="FF0000"/>
                          </a:solidFill>
                        </a:rPr>
                        <a:t>2021: data after TFBBB accomplishments</a:t>
                      </a:r>
                      <a:endParaRPr i="1" sz="9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</a:rPr>
                        <a:t># of Forest Protection Officers hired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</a:rPr>
                        <a:t># of hectares patrolled per Forest Protection Officers </a:t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Hiring of Forest Protection Officers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Regular Budget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2021: 13,158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2022: 151,847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2023-2025: 455,540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Additional Request</a:t>
                      </a:r>
                      <a:endParaRPr sz="1000" u="none" cap="none" strike="no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lang="en" sz="10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2021: 68,176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" name="Google Shape;99;p6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/>
          <p:nvPr>
            <p:ph type="title"/>
          </p:nvPr>
        </p:nvSpPr>
        <p:spPr>
          <a:xfrm>
            <a:off x="311700" y="241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KRA 6 - Intensified Environment and Natural Resources Management</a:t>
            </a:r>
            <a:endParaRPr/>
          </a:p>
        </p:txBody>
      </p:sp>
      <p:graphicFrame>
        <p:nvGraphicFramePr>
          <p:cNvPr id="105" name="Google Shape;105;p7"/>
          <p:cNvGraphicFramePr/>
          <p:nvPr/>
        </p:nvGraphicFramePr>
        <p:xfrm>
          <a:off x="326813" y="1228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{999A374A-0EF4-4337-844A-A40E1A401C7D}</a:tableStyleId>
              </a:tblPr>
              <a:tblGrid>
                <a:gridCol w="1680750"/>
                <a:gridCol w="1680750"/>
                <a:gridCol w="1680750"/>
                <a:gridCol w="1680750"/>
                <a:gridCol w="1680750"/>
              </a:tblGrid>
              <a:tr h="60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Baseline data</a:t>
                      </a:r>
                      <a:endParaRPr b="1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Indicators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Project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Targets (2020-2021)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Budget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3FC"/>
                    </a:solidFill>
                  </a:tcPr>
                </a:tc>
              </a:tr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# of forestlands reforested (ha)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# of mangrove forests maintained (ha) 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# of coastal protection zone delineated (km)</a:t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" name="Google Shape;106;p7"/>
          <p:cNvSpPr txBox="1"/>
          <p:nvPr>
            <p:ph type="title"/>
          </p:nvPr>
        </p:nvSpPr>
        <p:spPr>
          <a:xfrm>
            <a:off x="7457500" y="118250"/>
            <a:ext cx="15018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 u="sng">
                <a:solidFill>
                  <a:srgbClr val="FF0000"/>
                </a:solidFill>
              </a:rPr>
              <a:t>SAMPLE ONLY</a:t>
            </a:r>
            <a:endParaRPr b="1" sz="1420" u="sng">
              <a:solidFill>
                <a:srgbClr val="FF0000"/>
              </a:solidFill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96200" y="4860075"/>
            <a:ext cx="42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