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8" r:id="rId1"/>
  </p:sldMasterIdLst>
  <p:notesMasterIdLst>
    <p:notesMasterId r:id="rId67"/>
  </p:notesMasterIdLst>
  <p:sldIdLst>
    <p:sldId id="256" r:id="rId2"/>
    <p:sldId id="280" r:id="rId3"/>
    <p:sldId id="281" r:id="rId4"/>
    <p:sldId id="282" r:id="rId5"/>
    <p:sldId id="283" r:id="rId6"/>
    <p:sldId id="284" r:id="rId7"/>
    <p:sldId id="277" r:id="rId8"/>
    <p:sldId id="274" r:id="rId9"/>
    <p:sldId id="257" r:id="rId10"/>
    <p:sldId id="259" r:id="rId11"/>
    <p:sldId id="275" r:id="rId12"/>
    <p:sldId id="326" r:id="rId13"/>
    <p:sldId id="327" r:id="rId14"/>
    <p:sldId id="325" r:id="rId15"/>
    <p:sldId id="329" r:id="rId16"/>
    <p:sldId id="288" r:id="rId17"/>
    <p:sldId id="293" r:id="rId18"/>
    <p:sldId id="287" r:id="rId19"/>
    <p:sldId id="289" r:id="rId20"/>
    <p:sldId id="291" r:id="rId21"/>
    <p:sldId id="292" r:id="rId22"/>
    <p:sldId id="295" r:id="rId23"/>
    <p:sldId id="294" r:id="rId24"/>
    <p:sldId id="297" r:id="rId25"/>
    <p:sldId id="298" r:id="rId26"/>
    <p:sldId id="301" r:id="rId27"/>
    <p:sldId id="300" r:id="rId28"/>
    <p:sldId id="303" r:id="rId29"/>
    <p:sldId id="346" r:id="rId30"/>
    <p:sldId id="347" r:id="rId31"/>
    <p:sldId id="304" r:id="rId32"/>
    <p:sldId id="302" r:id="rId33"/>
    <p:sldId id="348" r:id="rId34"/>
    <p:sldId id="350" r:id="rId35"/>
    <p:sldId id="351" r:id="rId36"/>
    <p:sldId id="352" r:id="rId37"/>
    <p:sldId id="353" r:id="rId38"/>
    <p:sldId id="354" r:id="rId39"/>
    <p:sldId id="355" r:id="rId40"/>
    <p:sldId id="356" r:id="rId41"/>
    <p:sldId id="357" r:id="rId42"/>
    <p:sldId id="305" r:id="rId43"/>
    <p:sldId id="309" r:id="rId44"/>
    <p:sldId id="310" r:id="rId45"/>
    <p:sldId id="341" r:id="rId46"/>
    <p:sldId id="342" r:id="rId47"/>
    <p:sldId id="343" r:id="rId48"/>
    <p:sldId id="311" r:id="rId49"/>
    <p:sldId id="313" r:id="rId50"/>
    <p:sldId id="344" r:id="rId51"/>
    <p:sldId id="345" r:id="rId52"/>
    <p:sldId id="316" r:id="rId53"/>
    <p:sldId id="334" r:id="rId54"/>
    <p:sldId id="317" r:id="rId55"/>
    <p:sldId id="335" r:id="rId56"/>
    <p:sldId id="336" r:id="rId57"/>
    <p:sldId id="318" r:id="rId58"/>
    <p:sldId id="337" r:id="rId59"/>
    <p:sldId id="319" r:id="rId60"/>
    <p:sldId id="321" r:id="rId61"/>
    <p:sldId id="322" r:id="rId62"/>
    <p:sldId id="323" r:id="rId63"/>
    <p:sldId id="324" r:id="rId64"/>
    <p:sldId id="330" r:id="rId65"/>
    <p:sldId id="285" r:id="rId6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80" autoAdjust="0"/>
  </p:normalViewPr>
  <p:slideViewPr>
    <p:cSldViewPr snapToGrid="0">
      <p:cViewPr varScale="1">
        <p:scale>
          <a:sx n="52" d="100"/>
          <a:sy n="52" d="100"/>
        </p:scale>
        <p:origin x="-826"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C5317F-95D1-4A17-9788-A85F1AF833BD}" type="doc">
      <dgm:prSet loTypeId="urn:microsoft.com/office/officeart/2011/layout/CircleProcess" loCatId="process" qsTypeId="urn:microsoft.com/office/officeart/2005/8/quickstyle/simple5" qsCatId="simple" csTypeId="urn:microsoft.com/office/officeart/2005/8/colors/accent2_2" csCatId="accent2" phldr="1"/>
      <dgm:spPr/>
      <dgm:t>
        <a:bodyPr/>
        <a:lstStyle/>
        <a:p>
          <a:endParaRPr lang="en-US"/>
        </a:p>
      </dgm:t>
    </dgm:pt>
    <dgm:pt modelId="{16441D5E-6837-48EC-B953-6CDF537200A4}">
      <dgm:prSet phldrT="[Text]"/>
      <dgm:spPr/>
      <dgm:t>
        <a:bodyPr/>
        <a:lstStyle/>
        <a:p>
          <a:r>
            <a:rPr lang="en-US" dirty="0" smtClean="0">
              <a:latin typeface="Tahoma" panose="020B0604030504040204" pitchFamily="34" charset="0"/>
              <a:ea typeface="Tahoma" panose="020B0604030504040204" pitchFamily="34" charset="0"/>
              <a:cs typeface="Tahoma" panose="020B0604030504040204" pitchFamily="34" charset="0"/>
            </a:rPr>
            <a:t>Review</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6DDE458C-2636-4728-975D-78BCF2F93EB4}" type="parTrans" cxnId="{CF121C45-793F-443C-92CA-69EC5A9B3BED}">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AA239F3A-1841-41A5-86D9-6D35684655C2}" type="sibTrans" cxnId="{CF121C45-793F-443C-92CA-69EC5A9B3BED}">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758CA5CA-92E9-4145-AAB0-E160FB6FA250}">
      <dgm:prSet phldrT="[Text]"/>
      <dgm:spPr/>
      <dgm:t>
        <a:bodyPr/>
        <a:lstStyle/>
        <a:p>
          <a:r>
            <a:rPr lang="en-US" dirty="0" smtClean="0">
              <a:latin typeface="Tahoma" panose="020B0604030504040204" pitchFamily="34" charset="0"/>
              <a:ea typeface="Tahoma" panose="020B0604030504040204" pitchFamily="34" charset="0"/>
              <a:cs typeface="Tahoma" panose="020B0604030504040204" pitchFamily="34" charset="0"/>
            </a:rPr>
            <a:t>Agree</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6B73BA8D-E354-4A6A-9F43-3A32D9F9EE27}" type="parTrans" cxnId="{3F630704-86B7-4C75-9B3C-742AB17C1610}">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412C749A-0449-440C-8264-3989A09E8D71}" type="sibTrans" cxnId="{3F630704-86B7-4C75-9B3C-742AB17C1610}">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324DA95C-811D-4390-8DCF-7B47562AEF78}">
      <dgm:prSet phldrT="[Text]"/>
      <dgm:spPr/>
      <dgm:t>
        <a:bodyPr/>
        <a:lstStyle/>
        <a:p>
          <a:r>
            <a:rPr lang="en-US" dirty="0" smtClean="0">
              <a:latin typeface="Tahoma" panose="020B0604030504040204" pitchFamily="34" charset="0"/>
              <a:ea typeface="Tahoma" panose="020B0604030504040204" pitchFamily="34" charset="0"/>
              <a:cs typeface="Tahoma" panose="020B0604030504040204" pitchFamily="34" charset="0"/>
            </a:rPr>
            <a:t>Evaluate</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D698A94C-9F10-47DF-AF63-A86DEA43683B}" type="parTrans" cxnId="{CB5B2CB9-A515-405D-B962-4BF958CDDC60}">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8F166BE4-C070-4626-A41F-01E6FA9B3A12}" type="sibTrans" cxnId="{CB5B2CB9-A515-405D-B962-4BF958CDDC60}">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3B5BD96A-02C9-4A6A-AEDA-5A568592117B}" type="pres">
      <dgm:prSet presAssocID="{42C5317F-95D1-4A17-9788-A85F1AF833BD}" presName="Name0" presStyleCnt="0">
        <dgm:presLayoutVars>
          <dgm:chMax val="11"/>
          <dgm:chPref val="11"/>
          <dgm:dir/>
          <dgm:resizeHandles/>
        </dgm:presLayoutVars>
      </dgm:prSet>
      <dgm:spPr/>
      <dgm:t>
        <a:bodyPr/>
        <a:lstStyle/>
        <a:p>
          <a:endParaRPr lang="en-US"/>
        </a:p>
      </dgm:t>
    </dgm:pt>
    <dgm:pt modelId="{F9F29769-A646-44C7-891D-A13B557E36C8}" type="pres">
      <dgm:prSet presAssocID="{324DA95C-811D-4390-8DCF-7B47562AEF78}" presName="Accent3" presStyleCnt="0"/>
      <dgm:spPr/>
    </dgm:pt>
    <dgm:pt modelId="{9FF0C4FA-DA65-4035-9239-A5BF0C257C8A}" type="pres">
      <dgm:prSet presAssocID="{324DA95C-811D-4390-8DCF-7B47562AEF78}" presName="Accent" presStyleLbl="node1" presStyleIdx="0" presStyleCnt="3"/>
      <dgm:spPr/>
    </dgm:pt>
    <dgm:pt modelId="{DD6B57D4-5B6D-48DA-81AD-8D9B69B0CA7E}" type="pres">
      <dgm:prSet presAssocID="{324DA95C-811D-4390-8DCF-7B47562AEF78}" presName="ParentBackground3" presStyleCnt="0"/>
      <dgm:spPr/>
    </dgm:pt>
    <dgm:pt modelId="{2BCC0AF5-0F0B-4F0D-A9C5-400BA87DEC39}" type="pres">
      <dgm:prSet presAssocID="{324DA95C-811D-4390-8DCF-7B47562AEF78}" presName="ParentBackground" presStyleLbl="fgAcc1" presStyleIdx="0" presStyleCnt="3"/>
      <dgm:spPr/>
      <dgm:t>
        <a:bodyPr/>
        <a:lstStyle/>
        <a:p>
          <a:endParaRPr lang="en-US"/>
        </a:p>
      </dgm:t>
    </dgm:pt>
    <dgm:pt modelId="{5B4952FE-F8EF-4B50-BD50-38FCDD3C238C}" type="pres">
      <dgm:prSet presAssocID="{324DA95C-811D-4390-8DCF-7B47562AEF78}" presName="Parent3" presStyleLbl="revTx" presStyleIdx="0" presStyleCnt="0">
        <dgm:presLayoutVars>
          <dgm:chMax val="1"/>
          <dgm:chPref val="1"/>
          <dgm:bulletEnabled val="1"/>
        </dgm:presLayoutVars>
      </dgm:prSet>
      <dgm:spPr/>
      <dgm:t>
        <a:bodyPr/>
        <a:lstStyle/>
        <a:p>
          <a:endParaRPr lang="en-US"/>
        </a:p>
      </dgm:t>
    </dgm:pt>
    <dgm:pt modelId="{2AECE94C-AE66-41B2-942D-A8844E607880}" type="pres">
      <dgm:prSet presAssocID="{758CA5CA-92E9-4145-AAB0-E160FB6FA250}" presName="Accent2" presStyleCnt="0"/>
      <dgm:spPr/>
    </dgm:pt>
    <dgm:pt modelId="{5EA11713-F521-4FA3-AC1A-6F508A7729AD}" type="pres">
      <dgm:prSet presAssocID="{758CA5CA-92E9-4145-AAB0-E160FB6FA250}" presName="Accent" presStyleLbl="node1" presStyleIdx="1" presStyleCnt="3"/>
      <dgm:spPr/>
    </dgm:pt>
    <dgm:pt modelId="{CFFBF706-38C7-46D4-9646-DF22B49A5DFC}" type="pres">
      <dgm:prSet presAssocID="{758CA5CA-92E9-4145-AAB0-E160FB6FA250}" presName="ParentBackground2" presStyleCnt="0"/>
      <dgm:spPr/>
    </dgm:pt>
    <dgm:pt modelId="{49D2384F-604E-4F26-8AAB-4495EB1A5EC5}" type="pres">
      <dgm:prSet presAssocID="{758CA5CA-92E9-4145-AAB0-E160FB6FA250}" presName="ParentBackground" presStyleLbl="fgAcc1" presStyleIdx="1" presStyleCnt="3"/>
      <dgm:spPr/>
      <dgm:t>
        <a:bodyPr/>
        <a:lstStyle/>
        <a:p>
          <a:endParaRPr lang="en-US"/>
        </a:p>
      </dgm:t>
    </dgm:pt>
    <dgm:pt modelId="{41C3BB21-F2D0-4D01-8A1B-1097B0F2ACA7}" type="pres">
      <dgm:prSet presAssocID="{758CA5CA-92E9-4145-AAB0-E160FB6FA250}" presName="Parent2" presStyleLbl="revTx" presStyleIdx="0" presStyleCnt="0">
        <dgm:presLayoutVars>
          <dgm:chMax val="1"/>
          <dgm:chPref val="1"/>
          <dgm:bulletEnabled val="1"/>
        </dgm:presLayoutVars>
      </dgm:prSet>
      <dgm:spPr/>
      <dgm:t>
        <a:bodyPr/>
        <a:lstStyle/>
        <a:p>
          <a:endParaRPr lang="en-US"/>
        </a:p>
      </dgm:t>
    </dgm:pt>
    <dgm:pt modelId="{AE7503EE-5EB3-433B-930E-FEE3C32EBCA5}" type="pres">
      <dgm:prSet presAssocID="{16441D5E-6837-48EC-B953-6CDF537200A4}" presName="Accent1" presStyleCnt="0"/>
      <dgm:spPr/>
    </dgm:pt>
    <dgm:pt modelId="{4B1A3B81-0107-4B98-A6BD-268BB10DA848}" type="pres">
      <dgm:prSet presAssocID="{16441D5E-6837-48EC-B953-6CDF537200A4}" presName="Accent" presStyleLbl="node1" presStyleIdx="2" presStyleCnt="3"/>
      <dgm:spPr/>
    </dgm:pt>
    <dgm:pt modelId="{A337FCBE-982F-409D-9CF6-12AE02AF2E5F}" type="pres">
      <dgm:prSet presAssocID="{16441D5E-6837-48EC-B953-6CDF537200A4}" presName="ParentBackground1" presStyleCnt="0"/>
      <dgm:spPr/>
    </dgm:pt>
    <dgm:pt modelId="{413829F7-52FF-4AA0-868A-C6F2E66A9A57}" type="pres">
      <dgm:prSet presAssocID="{16441D5E-6837-48EC-B953-6CDF537200A4}" presName="ParentBackground" presStyleLbl="fgAcc1" presStyleIdx="2" presStyleCnt="3"/>
      <dgm:spPr/>
      <dgm:t>
        <a:bodyPr/>
        <a:lstStyle/>
        <a:p>
          <a:endParaRPr lang="en-US"/>
        </a:p>
      </dgm:t>
    </dgm:pt>
    <dgm:pt modelId="{95DADC8F-4CD1-439F-8B6C-7BB7EB985CBD}" type="pres">
      <dgm:prSet presAssocID="{16441D5E-6837-48EC-B953-6CDF537200A4}" presName="Parent1" presStyleLbl="revTx" presStyleIdx="0" presStyleCnt="0">
        <dgm:presLayoutVars>
          <dgm:chMax val="1"/>
          <dgm:chPref val="1"/>
          <dgm:bulletEnabled val="1"/>
        </dgm:presLayoutVars>
      </dgm:prSet>
      <dgm:spPr/>
      <dgm:t>
        <a:bodyPr/>
        <a:lstStyle/>
        <a:p>
          <a:endParaRPr lang="en-US"/>
        </a:p>
      </dgm:t>
    </dgm:pt>
  </dgm:ptLst>
  <dgm:cxnLst>
    <dgm:cxn modelId="{961E5C68-B6CB-48C2-BBA3-90FDBF035C3F}" type="presOf" srcId="{324DA95C-811D-4390-8DCF-7B47562AEF78}" destId="{2BCC0AF5-0F0B-4F0D-A9C5-400BA87DEC39}" srcOrd="0" destOrd="0" presId="urn:microsoft.com/office/officeart/2011/layout/CircleProcess"/>
    <dgm:cxn modelId="{CDC0C4BF-2B8B-4F63-9B5A-876E9626546B}" type="presOf" srcId="{42C5317F-95D1-4A17-9788-A85F1AF833BD}" destId="{3B5BD96A-02C9-4A6A-AEDA-5A568592117B}" srcOrd="0" destOrd="0" presId="urn:microsoft.com/office/officeart/2011/layout/CircleProcess"/>
    <dgm:cxn modelId="{3F630704-86B7-4C75-9B3C-742AB17C1610}" srcId="{42C5317F-95D1-4A17-9788-A85F1AF833BD}" destId="{758CA5CA-92E9-4145-AAB0-E160FB6FA250}" srcOrd="1" destOrd="0" parTransId="{6B73BA8D-E354-4A6A-9F43-3A32D9F9EE27}" sibTransId="{412C749A-0449-440C-8264-3989A09E8D71}"/>
    <dgm:cxn modelId="{B61C1393-B7FE-443A-A2EA-EBA6606E2842}" type="presOf" srcId="{16441D5E-6837-48EC-B953-6CDF537200A4}" destId="{413829F7-52FF-4AA0-868A-C6F2E66A9A57}" srcOrd="0" destOrd="0" presId="urn:microsoft.com/office/officeart/2011/layout/CircleProcess"/>
    <dgm:cxn modelId="{13CEF7B4-24EB-42C6-B07C-6C9922ABC126}" type="presOf" srcId="{324DA95C-811D-4390-8DCF-7B47562AEF78}" destId="{5B4952FE-F8EF-4B50-BD50-38FCDD3C238C}" srcOrd="1" destOrd="0" presId="urn:microsoft.com/office/officeart/2011/layout/CircleProcess"/>
    <dgm:cxn modelId="{2AFD23BB-1F7A-4529-8EF5-272E95F33380}" type="presOf" srcId="{758CA5CA-92E9-4145-AAB0-E160FB6FA250}" destId="{49D2384F-604E-4F26-8AAB-4495EB1A5EC5}" srcOrd="0" destOrd="0" presId="urn:microsoft.com/office/officeart/2011/layout/CircleProcess"/>
    <dgm:cxn modelId="{CF121C45-793F-443C-92CA-69EC5A9B3BED}" srcId="{42C5317F-95D1-4A17-9788-A85F1AF833BD}" destId="{16441D5E-6837-48EC-B953-6CDF537200A4}" srcOrd="0" destOrd="0" parTransId="{6DDE458C-2636-4728-975D-78BCF2F93EB4}" sibTransId="{AA239F3A-1841-41A5-86D9-6D35684655C2}"/>
    <dgm:cxn modelId="{7444D888-E442-4F99-8431-2347464D32BD}" type="presOf" srcId="{758CA5CA-92E9-4145-AAB0-E160FB6FA250}" destId="{41C3BB21-F2D0-4D01-8A1B-1097B0F2ACA7}" srcOrd="1" destOrd="0" presId="urn:microsoft.com/office/officeart/2011/layout/CircleProcess"/>
    <dgm:cxn modelId="{90B989FD-6566-4AD0-BD2B-07CB12683871}" type="presOf" srcId="{16441D5E-6837-48EC-B953-6CDF537200A4}" destId="{95DADC8F-4CD1-439F-8B6C-7BB7EB985CBD}" srcOrd="1" destOrd="0" presId="urn:microsoft.com/office/officeart/2011/layout/CircleProcess"/>
    <dgm:cxn modelId="{CB5B2CB9-A515-405D-B962-4BF958CDDC60}" srcId="{42C5317F-95D1-4A17-9788-A85F1AF833BD}" destId="{324DA95C-811D-4390-8DCF-7B47562AEF78}" srcOrd="2" destOrd="0" parTransId="{D698A94C-9F10-47DF-AF63-A86DEA43683B}" sibTransId="{8F166BE4-C070-4626-A41F-01E6FA9B3A12}"/>
    <dgm:cxn modelId="{F3A2B9CF-3761-4229-BA96-4EE3B814F409}" type="presParOf" srcId="{3B5BD96A-02C9-4A6A-AEDA-5A568592117B}" destId="{F9F29769-A646-44C7-891D-A13B557E36C8}" srcOrd="0" destOrd="0" presId="urn:microsoft.com/office/officeart/2011/layout/CircleProcess"/>
    <dgm:cxn modelId="{1ACE12FD-36A5-4AC1-A270-A20C6E574B43}" type="presParOf" srcId="{F9F29769-A646-44C7-891D-A13B557E36C8}" destId="{9FF0C4FA-DA65-4035-9239-A5BF0C257C8A}" srcOrd="0" destOrd="0" presId="urn:microsoft.com/office/officeart/2011/layout/CircleProcess"/>
    <dgm:cxn modelId="{46A4F65F-096D-4B6E-9C0A-DE54153C092F}" type="presParOf" srcId="{3B5BD96A-02C9-4A6A-AEDA-5A568592117B}" destId="{DD6B57D4-5B6D-48DA-81AD-8D9B69B0CA7E}" srcOrd="1" destOrd="0" presId="urn:microsoft.com/office/officeart/2011/layout/CircleProcess"/>
    <dgm:cxn modelId="{E2953AAE-BE41-42BE-9BC2-2F82C8703B55}" type="presParOf" srcId="{DD6B57D4-5B6D-48DA-81AD-8D9B69B0CA7E}" destId="{2BCC0AF5-0F0B-4F0D-A9C5-400BA87DEC39}" srcOrd="0" destOrd="0" presId="urn:microsoft.com/office/officeart/2011/layout/CircleProcess"/>
    <dgm:cxn modelId="{268324A7-F9C8-41A5-A565-FC59BC0A270F}" type="presParOf" srcId="{3B5BD96A-02C9-4A6A-AEDA-5A568592117B}" destId="{5B4952FE-F8EF-4B50-BD50-38FCDD3C238C}" srcOrd="2" destOrd="0" presId="urn:microsoft.com/office/officeart/2011/layout/CircleProcess"/>
    <dgm:cxn modelId="{8DFA855F-56C2-4E9B-B2E7-F8CC8EE15BED}" type="presParOf" srcId="{3B5BD96A-02C9-4A6A-AEDA-5A568592117B}" destId="{2AECE94C-AE66-41B2-942D-A8844E607880}" srcOrd="3" destOrd="0" presId="urn:microsoft.com/office/officeart/2011/layout/CircleProcess"/>
    <dgm:cxn modelId="{270F69EC-58BC-4E7D-91F5-814D22519F63}" type="presParOf" srcId="{2AECE94C-AE66-41B2-942D-A8844E607880}" destId="{5EA11713-F521-4FA3-AC1A-6F508A7729AD}" srcOrd="0" destOrd="0" presId="urn:microsoft.com/office/officeart/2011/layout/CircleProcess"/>
    <dgm:cxn modelId="{98FD895C-9FBF-45F8-B6B2-0D872DBEA166}" type="presParOf" srcId="{3B5BD96A-02C9-4A6A-AEDA-5A568592117B}" destId="{CFFBF706-38C7-46D4-9646-DF22B49A5DFC}" srcOrd="4" destOrd="0" presId="urn:microsoft.com/office/officeart/2011/layout/CircleProcess"/>
    <dgm:cxn modelId="{807B4314-6E89-43CD-8DFE-50E495AC3568}" type="presParOf" srcId="{CFFBF706-38C7-46D4-9646-DF22B49A5DFC}" destId="{49D2384F-604E-4F26-8AAB-4495EB1A5EC5}" srcOrd="0" destOrd="0" presId="urn:microsoft.com/office/officeart/2011/layout/CircleProcess"/>
    <dgm:cxn modelId="{87F6772D-D28A-4405-918E-5CCE074E6B84}" type="presParOf" srcId="{3B5BD96A-02C9-4A6A-AEDA-5A568592117B}" destId="{41C3BB21-F2D0-4D01-8A1B-1097B0F2ACA7}" srcOrd="5" destOrd="0" presId="urn:microsoft.com/office/officeart/2011/layout/CircleProcess"/>
    <dgm:cxn modelId="{CFD0FF21-F827-4A7C-8E47-8F4B133C1837}" type="presParOf" srcId="{3B5BD96A-02C9-4A6A-AEDA-5A568592117B}" destId="{AE7503EE-5EB3-433B-930E-FEE3C32EBCA5}" srcOrd="6" destOrd="0" presId="urn:microsoft.com/office/officeart/2011/layout/CircleProcess"/>
    <dgm:cxn modelId="{CECE153D-E28D-4001-AF4A-A2F6C834750D}" type="presParOf" srcId="{AE7503EE-5EB3-433B-930E-FEE3C32EBCA5}" destId="{4B1A3B81-0107-4B98-A6BD-268BB10DA848}" srcOrd="0" destOrd="0" presId="urn:microsoft.com/office/officeart/2011/layout/CircleProcess"/>
    <dgm:cxn modelId="{50BB586F-2454-431D-B8CA-574FDB53CBD9}" type="presParOf" srcId="{3B5BD96A-02C9-4A6A-AEDA-5A568592117B}" destId="{A337FCBE-982F-409D-9CF6-12AE02AF2E5F}" srcOrd="7" destOrd="0" presId="urn:microsoft.com/office/officeart/2011/layout/CircleProcess"/>
    <dgm:cxn modelId="{92517B4E-30F9-4A6B-BC1F-D710321A0B92}" type="presParOf" srcId="{A337FCBE-982F-409D-9CF6-12AE02AF2E5F}" destId="{413829F7-52FF-4AA0-868A-C6F2E66A9A57}" srcOrd="0" destOrd="0" presId="urn:microsoft.com/office/officeart/2011/layout/CircleProcess"/>
    <dgm:cxn modelId="{902558D7-0E0C-46D7-8094-86B19171C4C0}" type="presParOf" srcId="{3B5BD96A-02C9-4A6A-AEDA-5A568592117B}" destId="{95DADC8F-4CD1-439F-8B6C-7BB7EB985CBD}"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F0C4FA-DA65-4035-9239-A5BF0C257C8A}">
      <dsp:nvSpPr>
        <dsp:cNvPr id="0" name=""/>
        <dsp:cNvSpPr/>
      </dsp:nvSpPr>
      <dsp:spPr>
        <a:xfrm>
          <a:off x="6502483" y="874166"/>
          <a:ext cx="2315645" cy="2316073"/>
        </a:xfrm>
        <a:prstGeom prst="ellipse">
          <a:avLst/>
        </a:prstGeom>
        <a:blipFill rotWithShape="0">
          <a:blip xmlns:r="http://schemas.openxmlformats.org/officeDocument/2006/relationships" r:embed="rId1">
            <a:duotone>
              <a:schemeClr val="accent2">
                <a:hueOff val="0"/>
                <a:satOff val="0"/>
                <a:lumOff val="0"/>
                <a:alphaOff val="0"/>
                <a:shade val="88000"/>
                <a:lumMod val="88000"/>
              </a:schemeClr>
              <a:schemeClr val="accent2">
                <a:hueOff val="0"/>
                <a:satOff val="0"/>
                <a:lumOff val="0"/>
                <a:alphaOff val="0"/>
              </a:schemeClr>
            </a:duotone>
          </a:blip>
          <a:tile tx="0" ty="0" sx="100000" sy="100000" flip="none" algn="tl"/>
        </a:blipFill>
        <a:ln>
          <a:noFill/>
        </a:ln>
        <a:effectLst>
          <a:outerShdw blurRad="25400" dist="127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sp>
    <dsp:sp modelId="{2BCC0AF5-0F0B-4F0D-A9C5-400BA87DEC39}">
      <dsp:nvSpPr>
        <dsp:cNvPr id="0" name=""/>
        <dsp:cNvSpPr/>
      </dsp:nvSpPr>
      <dsp:spPr>
        <a:xfrm>
          <a:off x="6579370" y="951382"/>
          <a:ext cx="2161871" cy="2161641"/>
        </a:xfrm>
        <a:prstGeom prst="ellipse">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kern="1200" dirty="0" smtClean="0">
              <a:latin typeface="Tahoma" panose="020B0604030504040204" pitchFamily="34" charset="0"/>
              <a:ea typeface="Tahoma" panose="020B0604030504040204" pitchFamily="34" charset="0"/>
              <a:cs typeface="Tahoma" panose="020B0604030504040204" pitchFamily="34" charset="0"/>
            </a:rPr>
            <a:t>Evaluate</a:t>
          </a:r>
          <a:endParaRPr lang="en-US" sz="3000" kern="1200" dirty="0">
            <a:latin typeface="Tahoma" panose="020B0604030504040204" pitchFamily="34" charset="0"/>
            <a:ea typeface="Tahoma" panose="020B0604030504040204" pitchFamily="34" charset="0"/>
            <a:cs typeface="Tahoma" panose="020B0604030504040204" pitchFamily="34" charset="0"/>
          </a:endParaRPr>
        </a:p>
      </dsp:txBody>
      <dsp:txXfrm>
        <a:off x="6888424" y="1260246"/>
        <a:ext cx="1543763" cy="1543913"/>
      </dsp:txXfrm>
    </dsp:sp>
    <dsp:sp modelId="{5EA11713-F521-4FA3-AC1A-6F508A7729AD}">
      <dsp:nvSpPr>
        <dsp:cNvPr id="0" name=""/>
        <dsp:cNvSpPr/>
      </dsp:nvSpPr>
      <dsp:spPr>
        <a:xfrm rot="2700000">
          <a:off x="4111987" y="876966"/>
          <a:ext cx="2310067" cy="2310067"/>
        </a:xfrm>
        <a:prstGeom prst="teardrop">
          <a:avLst>
            <a:gd name="adj" fmla="val 100000"/>
          </a:avLst>
        </a:prstGeom>
        <a:blipFill rotWithShape="0">
          <a:blip xmlns:r="http://schemas.openxmlformats.org/officeDocument/2006/relationships" r:embed="rId1">
            <a:duotone>
              <a:schemeClr val="accent2">
                <a:hueOff val="0"/>
                <a:satOff val="0"/>
                <a:lumOff val="0"/>
                <a:alphaOff val="0"/>
                <a:shade val="88000"/>
                <a:lumMod val="88000"/>
              </a:schemeClr>
              <a:schemeClr val="accent2">
                <a:hueOff val="0"/>
                <a:satOff val="0"/>
                <a:lumOff val="0"/>
                <a:alphaOff val="0"/>
              </a:schemeClr>
            </a:duotone>
          </a:blip>
          <a:tile tx="0" ty="0" sx="100000" sy="100000" flip="none" algn="tl"/>
        </a:blipFill>
        <a:ln>
          <a:noFill/>
        </a:ln>
        <a:effectLst>
          <a:outerShdw blurRad="25400" dist="127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sp>
    <dsp:sp modelId="{49D2384F-604E-4F26-8AAB-4495EB1A5EC5}">
      <dsp:nvSpPr>
        <dsp:cNvPr id="0" name=""/>
        <dsp:cNvSpPr/>
      </dsp:nvSpPr>
      <dsp:spPr>
        <a:xfrm>
          <a:off x="4186085" y="951382"/>
          <a:ext cx="2161871" cy="2161641"/>
        </a:xfrm>
        <a:prstGeom prst="ellipse">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kern="1200" dirty="0" smtClean="0">
              <a:latin typeface="Tahoma" panose="020B0604030504040204" pitchFamily="34" charset="0"/>
              <a:ea typeface="Tahoma" panose="020B0604030504040204" pitchFamily="34" charset="0"/>
              <a:cs typeface="Tahoma" panose="020B0604030504040204" pitchFamily="34" charset="0"/>
            </a:rPr>
            <a:t>Agree</a:t>
          </a:r>
          <a:endParaRPr lang="en-US" sz="3000" kern="1200" dirty="0">
            <a:latin typeface="Tahoma" panose="020B0604030504040204" pitchFamily="34" charset="0"/>
            <a:ea typeface="Tahoma" panose="020B0604030504040204" pitchFamily="34" charset="0"/>
            <a:cs typeface="Tahoma" panose="020B0604030504040204" pitchFamily="34" charset="0"/>
          </a:endParaRPr>
        </a:p>
      </dsp:txBody>
      <dsp:txXfrm>
        <a:off x="4495139" y="1260246"/>
        <a:ext cx="1543763" cy="1543913"/>
      </dsp:txXfrm>
    </dsp:sp>
    <dsp:sp modelId="{4B1A3B81-0107-4B98-A6BD-268BB10DA848}">
      <dsp:nvSpPr>
        <dsp:cNvPr id="0" name=""/>
        <dsp:cNvSpPr/>
      </dsp:nvSpPr>
      <dsp:spPr>
        <a:xfrm rot="2700000">
          <a:off x="1718701" y="876966"/>
          <a:ext cx="2310067" cy="2310067"/>
        </a:xfrm>
        <a:prstGeom prst="teardrop">
          <a:avLst>
            <a:gd name="adj" fmla="val 100000"/>
          </a:avLst>
        </a:prstGeom>
        <a:blipFill rotWithShape="0">
          <a:blip xmlns:r="http://schemas.openxmlformats.org/officeDocument/2006/relationships" r:embed="rId1">
            <a:duotone>
              <a:schemeClr val="accent2">
                <a:hueOff val="0"/>
                <a:satOff val="0"/>
                <a:lumOff val="0"/>
                <a:alphaOff val="0"/>
                <a:shade val="88000"/>
                <a:lumMod val="88000"/>
              </a:schemeClr>
              <a:schemeClr val="accent2">
                <a:hueOff val="0"/>
                <a:satOff val="0"/>
                <a:lumOff val="0"/>
                <a:alphaOff val="0"/>
              </a:schemeClr>
            </a:duotone>
          </a:blip>
          <a:tile tx="0" ty="0" sx="100000" sy="100000" flip="none" algn="tl"/>
        </a:blipFill>
        <a:ln>
          <a:noFill/>
        </a:ln>
        <a:effectLst>
          <a:outerShdw blurRad="25400" dist="127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sp>
    <dsp:sp modelId="{413829F7-52FF-4AA0-868A-C6F2E66A9A57}">
      <dsp:nvSpPr>
        <dsp:cNvPr id="0" name=""/>
        <dsp:cNvSpPr/>
      </dsp:nvSpPr>
      <dsp:spPr>
        <a:xfrm>
          <a:off x="1792799" y="951382"/>
          <a:ext cx="2161871" cy="2161641"/>
        </a:xfrm>
        <a:prstGeom prst="ellipse">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kern="1200" dirty="0" smtClean="0">
              <a:latin typeface="Tahoma" panose="020B0604030504040204" pitchFamily="34" charset="0"/>
              <a:ea typeface="Tahoma" panose="020B0604030504040204" pitchFamily="34" charset="0"/>
              <a:cs typeface="Tahoma" panose="020B0604030504040204" pitchFamily="34" charset="0"/>
            </a:rPr>
            <a:t>Review</a:t>
          </a:r>
          <a:endParaRPr lang="en-US" sz="3000" kern="1200" dirty="0">
            <a:latin typeface="Tahoma" panose="020B0604030504040204" pitchFamily="34" charset="0"/>
            <a:ea typeface="Tahoma" panose="020B0604030504040204" pitchFamily="34" charset="0"/>
            <a:cs typeface="Tahoma" panose="020B0604030504040204" pitchFamily="34" charset="0"/>
          </a:endParaRPr>
        </a:p>
      </dsp:txBody>
      <dsp:txXfrm>
        <a:off x="2101853" y="1260246"/>
        <a:ext cx="1543763" cy="1543913"/>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7ED3CB-35C3-41DE-99D3-03CF5704144C}" type="datetimeFigureOut">
              <a:rPr lang="en-PH" smtClean="0"/>
              <a:t>11/01/2022</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72B8A5-FD66-48B0-952D-25796822F74F}" type="slidenum">
              <a:rPr lang="en-PH" smtClean="0"/>
              <a:t>‹#›</a:t>
            </a:fld>
            <a:endParaRPr lang="en-PH"/>
          </a:p>
        </p:txBody>
      </p:sp>
    </p:spTree>
    <p:extLst>
      <p:ext uri="{BB962C8B-B14F-4D97-AF65-F5344CB8AC3E}">
        <p14:creationId xmlns:p14="http://schemas.microsoft.com/office/powerpoint/2010/main" val="790151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6A216A97-4AA1-42E5-BD3D-A0D412777EE8}" type="slidenum">
              <a:rPr lang="en-US" smtClean="0"/>
              <a:pPr/>
              <a:t>10</a:t>
            </a:fld>
            <a:endParaRPr lang="en-US" dirty="0"/>
          </a:p>
        </p:txBody>
      </p:sp>
    </p:spTree>
    <p:extLst>
      <p:ext uri="{BB962C8B-B14F-4D97-AF65-F5344CB8AC3E}">
        <p14:creationId xmlns:p14="http://schemas.microsoft.com/office/powerpoint/2010/main" val="2217390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86200" y="8685213"/>
            <a:ext cx="2970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38" tIns="45369" rIns="90738" bIns="45369" anchor="b"/>
          <a:lstStyle>
            <a:lvl1pPr defTabSz="923925" eaLnBrk="0" hangingPunct="0">
              <a:defRPr>
                <a:solidFill>
                  <a:schemeClr val="tx1"/>
                </a:solidFill>
                <a:latin typeface="Arial" pitchFamily="34" charset="0"/>
                <a:cs typeface="Arial" pitchFamily="34" charset="0"/>
              </a:defRPr>
            </a:lvl1pPr>
            <a:lvl2pPr marL="742950" indent="-285750" defTabSz="923925" eaLnBrk="0" hangingPunct="0">
              <a:defRPr>
                <a:solidFill>
                  <a:schemeClr val="tx1"/>
                </a:solidFill>
                <a:latin typeface="Arial" pitchFamily="34" charset="0"/>
                <a:cs typeface="Arial" pitchFamily="34" charset="0"/>
              </a:defRPr>
            </a:lvl2pPr>
            <a:lvl3pPr marL="1143000" indent="-228600" defTabSz="923925" eaLnBrk="0" hangingPunct="0">
              <a:defRPr>
                <a:solidFill>
                  <a:schemeClr val="tx1"/>
                </a:solidFill>
                <a:latin typeface="Arial" pitchFamily="34" charset="0"/>
                <a:cs typeface="Arial" pitchFamily="34" charset="0"/>
              </a:defRPr>
            </a:lvl3pPr>
            <a:lvl4pPr marL="1600200" indent="-228600" defTabSz="923925" eaLnBrk="0" hangingPunct="0">
              <a:defRPr>
                <a:solidFill>
                  <a:schemeClr val="tx1"/>
                </a:solidFill>
                <a:latin typeface="Arial" pitchFamily="34" charset="0"/>
                <a:cs typeface="Arial" pitchFamily="34" charset="0"/>
              </a:defRPr>
            </a:lvl4pPr>
            <a:lvl5pPr marL="2057400" indent="-228600" defTabSz="923925" eaLnBrk="0" hangingPunct="0">
              <a:defRPr>
                <a:solidFill>
                  <a:schemeClr val="tx1"/>
                </a:solidFill>
                <a:latin typeface="Arial" pitchFamily="34" charset="0"/>
                <a:cs typeface="Arial" pitchFamily="34" charset="0"/>
              </a:defRPr>
            </a:lvl5pPr>
            <a:lvl6pPr marL="2514600" indent="-228600" defTabSz="923925"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23925"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23925"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23925"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16970033-6687-4773-81FD-36A4D09BA02B}" type="slidenum">
              <a:rPr lang="en-US" altLang="en-US" sz="1200"/>
              <a:pPr algn="r" eaLnBrk="1" hangingPunct="1"/>
              <a:t>16</a:t>
            </a:fld>
            <a:endParaRPr lang="en-US" altLang="en-US" sz="1200"/>
          </a:p>
        </p:txBody>
      </p:sp>
      <p:sp>
        <p:nvSpPr>
          <p:cNvPr id="45059" name="Rectangle 2"/>
          <p:cNvSpPr>
            <a:spLocks noGrp="1" noRot="1" noChangeAspect="1" noChangeArrowheads="1" noTextEdit="1"/>
          </p:cNvSpPr>
          <p:nvPr>
            <p:ph type="sldImg"/>
          </p:nvPr>
        </p:nvSpPr>
        <p:spPr bwMode="auto">
          <a:xfrm>
            <a:off x="385763" y="687388"/>
            <a:ext cx="6091237" cy="34274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0" name="Rectangle 3"/>
          <p:cNvSpPr>
            <a:spLocks noGrp="1" noChangeArrowheads="1"/>
          </p:cNvSpPr>
          <p:nvPr>
            <p:ph type="body" idx="1"/>
          </p:nvPr>
        </p:nvSpPr>
        <p:spPr bwMode="auto">
          <a:xfrm>
            <a:off x="688975" y="4341813"/>
            <a:ext cx="548005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738" tIns="45369" rIns="90738" bIns="45369" numCol="1" anchor="t" anchorCtr="0" compatLnSpc="1">
            <a:prstTxWarp prst="textNoShape">
              <a:avLst/>
            </a:prstTxWarp>
          </a:bodyPr>
          <a:lstStyle/>
          <a:p>
            <a:pPr eaLnBrk="1" hangingPunct="1">
              <a:spcBef>
                <a:spcPct val="0"/>
              </a:spcBef>
            </a:pPr>
            <a:r>
              <a:rPr lang="en-GB" altLang="en-US" smtClean="0"/>
              <a:t>What are the distinctive features of HRNA?</a:t>
            </a:r>
          </a:p>
        </p:txBody>
      </p:sp>
      <p:sp>
        <p:nvSpPr>
          <p:cNvPr id="49157" name="Header Placeholder 4"/>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smtClean="0"/>
              <a:t>Module 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lgn="just" eaLnBrk="1" fontAlgn="auto" hangingPunct="1">
              <a:spcBef>
                <a:spcPts val="0"/>
              </a:spcBef>
              <a:spcAft>
                <a:spcPts val="0"/>
              </a:spcAft>
              <a:buClr>
                <a:schemeClr val="tx1">
                  <a:lumMod val="75000"/>
                  <a:lumOff val="25000"/>
                </a:schemeClr>
              </a:buClr>
              <a:defRPr/>
            </a:pPr>
            <a:r>
              <a:rPr lang="en-PH" dirty="0" smtClean="0">
                <a:cs typeface="Aharoni" pitchFamily="2" charset="-79"/>
              </a:rPr>
              <a:t>Damages refer to the value of affected asset such as structures, equipment and other related physical properties- houses, schools, hospitals, equipment </a:t>
            </a:r>
          </a:p>
          <a:p>
            <a:pPr algn="just" eaLnBrk="1" fontAlgn="auto" hangingPunct="1">
              <a:spcBef>
                <a:spcPts val="0"/>
              </a:spcBef>
              <a:spcAft>
                <a:spcPts val="0"/>
              </a:spcAft>
              <a:buClr>
                <a:schemeClr val="tx1">
                  <a:lumMod val="75000"/>
                  <a:lumOff val="25000"/>
                </a:schemeClr>
              </a:buClr>
              <a:defRPr/>
            </a:pPr>
            <a:endParaRPr lang="en-PH" dirty="0" smtClean="0">
              <a:cs typeface="Aharoni" pitchFamily="2" charset="-79"/>
            </a:endParaRPr>
          </a:p>
          <a:p>
            <a:pPr algn="just" eaLnBrk="1" fontAlgn="auto" hangingPunct="1">
              <a:spcBef>
                <a:spcPts val="0"/>
              </a:spcBef>
              <a:spcAft>
                <a:spcPts val="0"/>
              </a:spcAft>
              <a:buClr>
                <a:schemeClr val="tx1">
                  <a:lumMod val="75000"/>
                  <a:lumOff val="25000"/>
                </a:schemeClr>
              </a:buClr>
              <a:defRPr/>
            </a:pPr>
            <a:r>
              <a:rPr lang="en-PH" dirty="0" smtClean="0">
                <a:cs typeface="Aharoni" pitchFamily="2" charset="-79"/>
              </a:rPr>
              <a:t>Examples, bridges, roads. materials/ equipment inside a structure/ building, appliances inside the houses</a:t>
            </a:r>
          </a:p>
          <a:p>
            <a:pPr algn="just" eaLnBrk="1" fontAlgn="auto" hangingPunct="1">
              <a:spcBef>
                <a:spcPts val="0"/>
              </a:spcBef>
              <a:spcAft>
                <a:spcPts val="0"/>
              </a:spcAft>
              <a:buClr>
                <a:schemeClr val="tx1">
                  <a:lumMod val="75000"/>
                  <a:lumOff val="25000"/>
                </a:schemeClr>
              </a:buClr>
              <a:defRPr/>
            </a:pPr>
            <a:endParaRPr lang="en-PH" dirty="0" smtClean="0">
              <a:cs typeface="Aharoni" pitchFamily="2" charset="-79"/>
            </a:endParaRPr>
          </a:p>
          <a:p>
            <a:pPr algn="just" eaLnBrk="1" fontAlgn="auto" hangingPunct="1">
              <a:spcBef>
                <a:spcPts val="0"/>
              </a:spcBef>
              <a:spcAft>
                <a:spcPts val="0"/>
              </a:spcAft>
              <a:buClr>
                <a:schemeClr val="tx1">
                  <a:lumMod val="75000"/>
                  <a:lumOff val="25000"/>
                </a:schemeClr>
              </a:buClr>
              <a:defRPr/>
            </a:pPr>
            <a:r>
              <a:rPr lang="en-PH" dirty="0" smtClean="0">
                <a:cs typeface="Aharoni" pitchFamily="2" charset="-79"/>
              </a:rPr>
              <a:t>More of this will be explained in the upcoming modules since this is just an introduction</a:t>
            </a:r>
          </a:p>
          <a:p>
            <a:pPr algn="just" eaLnBrk="1" fontAlgn="auto" hangingPunct="1">
              <a:spcBef>
                <a:spcPts val="0"/>
              </a:spcBef>
              <a:spcAft>
                <a:spcPts val="0"/>
              </a:spcAft>
              <a:buClr>
                <a:schemeClr val="tx1">
                  <a:lumMod val="75000"/>
                  <a:lumOff val="25000"/>
                </a:schemeClr>
              </a:buClr>
              <a:defRPr/>
            </a:pPr>
            <a:endParaRPr lang="en-PH" dirty="0" smtClean="0">
              <a:cs typeface="Aharoni" pitchFamily="2" charset="-79"/>
            </a:endParaRPr>
          </a:p>
          <a:p>
            <a:pPr algn="just" eaLnBrk="1" fontAlgn="auto" hangingPunct="1">
              <a:spcBef>
                <a:spcPts val="0"/>
              </a:spcBef>
              <a:spcAft>
                <a:spcPts val="0"/>
              </a:spcAft>
              <a:buClr>
                <a:schemeClr val="tx1">
                  <a:lumMod val="75000"/>
                  <a:lumOff val="25000"/>
                </a:schemeClr>
              </a:buClr>
              <a:defRPr/>
            </a:pPr>
            <a:endParaRPr lang="en-PH" dirty="0" smtClean="0">
              <a:cs typeface="Aharoni" pitchFamily="2" charset="-79"/>
            </a:endParaRPr>
          </a:p>
          <a:p>
            <a:pPr algn="just" eaLnBrk="1" fontAlgn="auto" hangingPunct="1">
              <a:spcBef>
                <a:spcPts val="0"/>
              </a:spcBef>
              <a:spcAft>
                <a:spcPts val="0"/>
              </a:spcAft>
              <a:buClr>
                <a:schemeClr val="tx1">
                  <a:lumMod val="75000"/>
                  <a:lumOff val="25000"/>
                </a:schemeClr>
              </a:buClr>
              <a:defRPr/>
            </a:pPr>
            <a:endParaRPr lang="en-PH" dirty="0" smtClean="0">
              <a:cs typeface="Aharoni" pitchFamily="2" charset="-79"/>
            </a:endParaRPr>
          </a:p>
          <a:p>
            <a:pPr eaLnBrk="1" fontAlgn="auto" hangingPunct="1">
              <a:spcBef>
                <a:spcPts val="0"/>
              </a:spcBef>
              <a:spcAft>
                <a:spcPts val="0"/>
              </a:spcAft>
              <a:defRPr/>
            </a:pPr>
            <a:endParaRPr lang="en-US" dirty="0"/>
          </a:p>
        </p:txBody>
      </p:sp>
      <p:sp>
        <p:nvSpPr>
          <p:cNvPr id="563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E4E186-CE10-4C1A-A8F4-5AD66D3217F9}"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lgn="just" eaLnBrk="1" fontAlgn="auto" hangingPunct="1">
              <a:spcBef>
                <a:spcPts val="0"/>
              </a:spcBef>
              <a:spcAft>
                <a:spcPts val="0"/>
              </a:spcAft>
              <a:buClr>
                <a:schemeClr val="tx1">
                  <a:lumMod val="75000"/>
                  <a:lumOff val="25000"/>
                </a:schemeClr>
              </a:buClr>
              <a:defRPr/>
            </a:pPr>
            <a:r>
              <a:rPr lang="en-PH" dirty="0" smtClean="0">
                <a:cs typeface="Aharoni" pitchFamily="2" charset="-79"/>
              </a:rPr>
              <a:t>Damages refer to the value of affected asset such as structures, equipment and other related physical properties- houses, schools, hospitals, equipment </a:t>
            </a:r>
          </a:p>
          <a:p>
            <a:pPr algn="just" eaLnBrk="1" fontAlgn="auto" hangingPunct="1">
              <a:spcBef>
                <a:spcPts val="0"/>
              </a:spcBef>
              <a:spcAft>
                <a:spcPts val="0"/>
              </a:spcAft>
              <a:buClr>
                <a:schemeClr val="tx1">
                  <a:lumMod val="75000"/>
                  <a:lumOff val="25000"/>
                </a:schemeClr>
              </a:buClr>
              <a:defRPr/>
            </a:pPr>
            <a:endParaRPr lang="en-PH" dirty="0" smtClean="0">
              <a:cs typeface="Aharoni" pitchFamily="2" charset="-79"/>
            </a:endParaRPr>
          </a:p>
          <a:p>
            <a:pPr algn="just" eaLnBrk="1" fontAlgn="auto" hangingPunct="1">
              <a:spcBef>
                <a:spcPts val="0"/>
              </a:spcBef>
              <a:spcAft>
                <a:spcPts val="0"/>
              </a:spcAft>
              <a:buClr>
                <a:schemeClr val="tx1">
                  <a:lumMod val="75000"/>
                  <a:lumOff val="25000"/>
                </a:schemeClr>
              </a:buClr>
              <a:defRPr/>
            </a:pPr>
            <a:r>
              <a:rPr lang="en-PH" dirty="0" smtClean="0">
                <a:cs typeface="Aharoni" pitchFamily="2" charset="-79"/>
              </a:rPr>
              <a:t>Examples, bridges, roads. materials/ equipment inside a structure/ building, appliances inside the houses</a:t>
            </a:r>
          </a:p>
          <a:p>
            <a:pPr algn="just" eaLnBrk="1" fontAlgn="auto" hangingPunct="1">
              <a:spcBef>
                <a:spcPts val="0"/>
              </a:spcBef>
              <a:spcAft>
                <a:spcPts val="0"/>
              </a:spcAft>
              <a:buClr>
                <a:schemeClr val="tx1">
                  <a:lumMod val="75000"/>
                  <a:lumOff val="25000"/>
                </a:schemeClr>
              </a:buClr>
              <a:defRPr/>
            </a:pPr>
            <a:endParaRPr lang="en-PH" dirty="0" smtClean="0">
              <a:cs typeface="Aharoni" pitchFamily="2" charset="-79"/>
            </a:endParaRPr>
          </a:p>
          <a:p>
            <a:pPr algn="just" eaLnBrk="1" fontAlgn="auto" hangingPunct="1">
              <a:spcBef>
                <a:spcPts val="0"/>
              </a:spcBef>
              <a:spcAft>
                <a:spcPts val="0"/>
              </a:spcAft>
              <a:buClr>
                <a:schemeClr val="tx1">
                  <a:lumMod val="75000"/>
                  <a:lumOff val="25000"/>
                </a:schemeClr>
              </a:buClr>
              <a:defRPr/>
            </a:pPr>
            <a:r>
              <a:rPr lang="en-PH" dirty="0" smtClean="0">
                <a:cs typeface="Aharoni" pitchFamily="2" charset="-79"/>
              </a:rPr>
              <a:t>More of this will be explained in the upcoming modules since this is just an introduction</a:t>
            </a:r>
          </a:p>
          <a:p>
            <a:pPr algn="just" eaLnBrk="1" fontAlgn="auto" hangingPunct="1">
              <a:spcBef>
                <a:spcPts val="0"/>
              </a:spcBef>
              <a:spcAft>
                <a:spcPts val="0"/>
              </a:spcAft>
              <a:buClr>
                <a:schemeClr val="tx1">
                  <a:lumMod val="75000"/>
                  <a:lumOff val="25000"/>
                </a:schemeClr>
              </a:buClr>
              <a:defRPr/>
            </a:pPr>
            <a:endParaRPr lang="en-PH" dirty="0" smtClean="0">
              <a:cs typeface="Aharoni" pitchFamily="2" charset="-79"/>
            </a:endParaRPr>
          </a:p>
          <a:p>
            <a:pPr algn="just" eaLnBrk="1" fontAlgn="auto" hangingPunct="1">
              <a:spcBef>
                <a:spcPts val="0"/>
              </a:spcBef>
              <a:spcAft>
                <a:spcPts val="0"/>
              </a:spcAft>
              <a:buClr>
                <a:schemeClr val="tx1">
                  <a:lumMod val="75000"/>
                  <a:lumOff val="25000"/>
                </a:schemeClr>
              </a:buClr>
              <a:defRPr/>
            </a:pPr>
            <a:endParaRPr lang="en-PH" dirty="0" smtClean="0">
              <a:cs typeface="Aharoni" pitchFamily="2" charset="-79"/>
            </a:endParaRPr>
          </a:p>
          <a:p>
            <a:pPr algn="just" eaLnBrk="1" fontAlgn="auto" hangingPunct="1">
              <a:spcBef>
                <a:spcPts val="0"/>
              </a:spcBef>
              <a:spcAft>
                <a:spcPts val="0"/>
              </a:spcAft>
              <a:buClr>
                <a:schemeClr val="tx1">
                  <a:lumMod val="75000"/>
                  <a:lumOff val="25000"/>
                </a:schemeClr>
              </a:buClr>
              <a:defRPr/>
            </a:pPr>
            <a:endParaRPr lang="en-PH" dirty="0" smtClean="0">
              <a:cs typeface="Aharoni" pitchFamily="2" charset="-79"/>
            </a:endParaRPr>
          </a:p>
          <a:p>
            <a:pPr eaLnBrk="1" fontAlgn="auto" hangingPunct="1">
              <a:spcBef>
                <a:spcPts val="0"/>
              </a:spcBef>
              <a:spcAft>
                <a:spcPts val="0"/>
              </a:spcAft>
              <a:defRPr/>
            </a:pPr>
            <a:endParaRPr lang="en-US" dirty="0"/>
          </a:p>
        </p:txBody>
      </p:sp>
      <p:sp>
        <p:nvSpPr>
          <p:cNvPr id="501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03971D-ACFF-4532-A061-A119E99A664C}"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Damages can be classified as follows:</a:t>
            </a:r>
          </a:p>
          <a:p>
            <a:pPr marL="457200" indent="-457200" eaLnBrk="1" fontAlgn="auto" hangingPunct="1">
              <a:spcBef>
                <a:spcPts val="0"/>
              </a:spcBef>
              <a:spcAft>
                <a:spcPts val="0"/>
              </a:spcAft>
              <a:buFont typeface="Arial" panose="020B0604020202020204" pitchFamily="34" charset="0"/>
              <a:buChar char="•"/>
              <a:defRPr/>
            </a:pPr>
            <a:r>
              <a:rPr lang="en-US" sz="3200" b="1" dirty="0" smtClean="0"/>
              <a:t>Totally destroyed: </a:t>
            </a:r>
            <a:r>
              <a:rPr lang="en-US" sz="3200" dirty="0" smtClean="0"/>
              <a:t>Structures, equipment, educational materials, etc. which are visibly completely destroyed or unusable and needs replacement. – in other words, </a:t>
            </a:r>
            <a:r>
              <a:rPr lang="en-US" sz="3200" dirty="0" err="1" smtClean="0"/>
              <a:t>wala</a:t>
            </a:r>
            <a:r>
              <a:rPr lang="en-US" sz="3200" dirty="0" smtClean="0"/>
              <a:t> </a:t>
            </a:r>
            <a:r>
              <a:rPr lang="en-US" sz="3200" dirty="0" err="1" smtClean="0"/>
              <a:t>nang</a:t>
            </a:r>
            <a:r>
              <a:rPr lang="en-US" sz="3200" dirty="0" smtClean="0"/>
              <a:t> </a:t>
            </a:r>
            <a:r>
              <a:rPr lang="en-US" sz="3200" dirty="0" err="1" smtClean="0"/>
              <a:t>pakinabang</a:t>
            </a:r>
            <a:endParaRPr lang="en-US" sz="3200" dirty="0" smtClean="0"/>
          </a:p>
          <a:p>
            <a:pPr marL="457200" indent="-457200" eaLnBrk="1" fontAlgn="auto" hangingPunct="1">
              <a:spcBef>
                <a:spcPts val="0"/>
              </a:spcBef>
              <a:spcAft>
                <a:spcPts val="0"/>
              </a:spcAft>
              <a:buFont typeface="Arial" panose="020B0604020202020204" pitchFamily="34" charset="0"/>
              <a:buChar char="•"/>
              <a:defRPr/>
            </a:pPr>
            <a:r>
              <a:rPr lang="en-US" sz="3200" b="1" dirty="0" smtClean="0"/>
              <a:t>Partially damaged: </a:t>
            </a:r>
            <a:r>
              <a:rPr lang="en-US" sz="3200" dirty="0" smtClean="0"/>
              <a:t>Affected structures, equipment, educational materials, </a:t>
            </a:r>
            <a:r>
              <a:rPr lang="en-US" sz="3200" dirty="0" err="1" smtClean="0"/>
              <a:t>etc</a:t>
            </a:r>
            <a:r>
              <a:rPr lang="en-US" sz="3200" dirty="0" smtClean="0"/>
              <a:t> that can be repaired or reused and whose structural integrity has not been compromised.  - in other words, may </a:t>
            </a:r>
            <a:r>
              <a:rPr lang="en-US" sz="3200" dirty="0" err="1" smtClean="0"/>
              <a:t>pagasa</a:t>
            </a:r>
            <a:r>
              <a:rPr lang="en-US" sz="3200" dirty="0" smtClean="0"/>
              <a:t> pa</a:t>
            </a:r>
            <a:endParaRPr lang="en-US" dirty="0" smtClean="0"/>
          </a:p>
          <a:p>
            <a:pPr eaLnBrk="1" fontAlgn="auto" hangingPunct="1">
              <a:spcBef>
                <a:spcPts val="0"/>
              </a:spcBef>
              <a:spcAft>
                <a:spcPts val="0"/>
              </a:spcAft>
              <a:defRPr/>
            </a:pPr>
            <a:endParaRPr lang="en-US" dirty="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E8EFA3B-347B-42D7-BA5F-5A8EC25C4387}"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Damages are measured in terms of the costs, which are classified as follows:</a:t>
            </a:r>
          </a:p>
          <a:p>
            <a:pPr indent="3175" algn="just" eaLnBrk="1" fontAlgn="auto" hangingPunct="1">
              <a:spcBef>
                <a:spcPts val="0"/>
              </a:spcBef>
              <a:spcAft>
                <a:spcPts val="0"/>
              </a:spcAft>
              <a:defRPr/>
            </a:pPr>
            <a:r>
              <a:rPr lang="en-US" b="1" dirty="0" smtClean="0"/>
              <a:t>Replacement cost</a:t>
            </a:r>
            <a:r>
              <a:rPr lang="en-US" dirty="0" smtClean="0"/>
              <a:t> - the value of the asset before it was totally destroyed (pre-disaster value). The valuation can be estimated by:</a:t>
            </a:r>
          </a:p>
          <a:p>
            <a:pPr marL="171450" indent="-171450" algn="just" eaLnBrk="1" fontAlgn="auto" hangingPunct="1">
              <a:spcBef>
                <a:spcPts val="0"/>
              </a:spcBef>
              <a:spcAft>
                <a:spcPts val="0"/>
              </a:spcAft>
              <a:buFont typeface="Arial" panose="020B0604020202020204" pitchFamily="34" charset="0"/>
              <a:buChar char="•"/>
              <a:defRPr/>
            </a:pPr>
            <a:r>
              <a:rPr lang="en-US" dirty="0" smtClean="0"/>
              <a:t>the market value of the asset before destruction;</a:t>
            </a:r>
          </a:p>
          <a:p>
            <a:pPr marL="171450" indent="-171450" algn="just" eaLnBrk="1" fontAlgn="auto" hangingPunct="1">
              <a:spcBef>
                <a:spcPts val="0"/>
              </a:spcBef>
              <a:spcAft>
                <a:spcPts val="0"/>
              </a:spcAft>
              <a:buFont typeface="Arial" panose="020B0604020202020204" pitchFamily="34" charset="0"/>
              <a:buChar char="•"/>
              <a:defRPr/>
            </a:pPr>
            <a:r>
              <a:rPr lang="en-US" dirty="0" smtClean="0"/>
              <a:t>acquisition cost less depreciation;</a:t>
            </a:r>
          </a:p>
          <a:p>
            <a:pPr marL="171450" indent="-171450" algn="just" eaLnBrk="1" fontAlgn="auto" hangingPunct="1">
              <a:spcBef>
                <a:spcPts val="0"/>
              </a:spcBef>
              <a:spcAft>
                <a:spcPts val="0"/>
              </a:spcAft>
              <a:buFont typeface="Arial" panose="020B0604020202020204" pitchFamily="34" charset="0"/>
              <a:buChar char="•"/>
              <a:defRPr/>
            </a:pPr>
            <a:r>
              <a:rPr lang="en-US" dirty="0" smtClean="0"/>
              <a:t>insurance value.</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This applies for totally damaged structures</a:t>
            </a:r>
            <a:endParaRPr lang="en-US" dirty="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B38B94-A58C-4191-8576-CABB523BA41B}"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PH" altLang="en-US" smtClean="0">
                <a:cs typeface="Aharoni" pitchFamily="2" charset="-79"/>
              </a:rPr>
              <a:t>Losses refer to the value of unavoidable revenue that was affected after the disaster such as decrease in the production figure due to the reduction of workforces and increase in expenses in the production.</a:t>
            </a:r>
          </a:p>
          <a:p>
            <a:pPr eaLnBrk="1" hangingPunct="1">
              <a:spcBef>
                <a:spcPct val="0"/>
              </a:spcBef>
            </a:pPr>
            <a:endParaRPr lang="en-US" altLang="en-US" smtClean="0"/>
          </a:p>
          <a:p>
            <a:pPr eaLnBrk="1" hangingPunct="1">
              <a:spcBef>
                <a:spcPct val="0"/>
              </a:spcBef>
            </a:pPr>
            <a:r>
              <a:rPr lang="en-US" altLang="en-US" smtClean="0"/>
              <a:t>Examples, additional operational expenses for clearing of debris, loss of workforce, loss of crops. In other words, “Pera na, nagging bato pa”</a:t>
            </a:r>
          </a:p>
          <a:p>
            <a:pPr eaLnBrk="1" hangingPunct="1">
              <a:spcBef>
                <a:spcPct val="0"/>
              </a:spcBef>
            </a:pPr>
            <a:endParaRPr lang="en-US" altLang="en-US" smtClean="0"/>
          </a:p>
          <a:p>
            <a:pPr eaLnBrk="1" hangingPunct="1">
              <a:spcBef>
                <a:spcPct val="0"/>
              </a:spcBef>
            </a:pPr>
            <a:r>
              <a:rPr lang="en-PH" altLang="en-US" smtClean="0">
                <a:cs typeface="Aharoni" pitchFamily="2" charset="-79"/>
              </a:rPr>
              <a:t>More of this will be explained in the upcoming modules since this is just an introduction</a:t>
            </a:r>
          </a:p>
          <a:p>
            <a:pPr eaLnBrk="1" hangingPunct="1">
              <a:spcBef>
                <a:spcPct val="0"/>
              </a:spcBef>
            </a:pPr>
            <a:endParaRPr lang="en-US" altLang="en-US" smtClean="0"/>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ACDA05E-A735-428C-A21D-079D5FF847C7}" type="slidenum">
              <a:rPr lang="en-US" smtClean="0"/>
              <a:pPr fontAlgn="base">
                <a:spcBef>
                  <a:spcPct val="0"/>
                </a:spcBef>
                <a:spcAft>
                  <a:spcPct val="0"/>
                </a:spcAft>
                <a:defRPr/>
              </a:pPr>
              <a:t>23</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Losses are changes in economic flows which can extend beyond the year the disaster occurred.</a:t>
            </a:r>
          </a:p>
          <a:p>
            <a:pPr eaLnBrk="1" hangingPunct="1">
              <a:spcBef>
                <a:spcPct val="0"/>
              </a:spcBef>
            </a:pPr>
            <a:r>
              <a:rPr lang="en-US" altLang="en-US" smtClean="0"/>
              <a:t>In other words, losses is equal to pre-disaster estimates minus post-disaster estimates of economic flows</a:t>
            </a:r>
          </a:p>
          <a:p>
            <a:pPr eaLnBrk="1" hangingPunct="1">
              <a:spcBef>
                <a:spcPct val="0"/>
              </a:spcBef>
            </a:pPr>
            <a:endParaRPr lang="en-US" altLang="en-US" smtClean="0"/>
          </a:p>
          <a:p>
            <a:pPr eaLnBrk="1" hangingPunct="1">
              <a:spcBef>
                <a:spcPct val="0"/>
              </a:spcBef>
            </a:pPr>
            <a:r>
              <a:rPr lang="en-US" altLang="en-US" smtClean="0"/>
              <a:t>Examples will be presented later to differentiate damage and losses.</a:t>
            </a:r>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AFE1821-E0AB-4B19-9BB6-A0E540620556}" type="slidenum">
              <a:rPr lang="en-US" smtClean="0"/>
              <a:pPr fontAlgn="base">
                <a:spcBef>
                  <a:spcPct val="0"/>
                </a:spcBef>
                <a:spcAft>
                  <a:spcPct val="0"/>
                </a:spcAft>
                <a:defRPr/>
              </a:pPr>
              <a:t>24</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Here’s a matrix showing the differences between damages and losses</a:t>
            </a:r>
          </a:p>
          <a:p>
            <a:pPr eaLnBrk="1" hangingPunct="1">
              <a:spcBef>
                <a:spcPct val="0"/>
              </a:spcBef>
            </a:pPr>
            <a:endParaRPr lang="en-US" altLang="en-US" smtClean="0"/>
          </a:p>
          <a:p>
            <a:pPr eaLnBrk="1" hangingPunct="1">
              <a:spcBef>
                <a:spcPct val="0"/>
              </a:spcBef>
            </a:pPr>
            <a:r>
              <a:rPr lang="en-US" altLang="en-US" smtClean="0"/>
              <a:t>Explain each.</a:t>
            </a:r>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3DE9B3F-BC1B-4F47-B558-3ED76F634BE4}" type="slidenum">
              <a:rPr lang="en-US" smtClean="0"/>
              <a:pPr fontAlgn="base">
                <a:spcBef>
                  <a:spcPct val="0"/>
                </a:spcBef>
                <a:spcAft>
                  <a:spcPct val="0"/>
                </a:spcAft>
                <a:defRPr/>
              </a:pPr>
              <a:t>25</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Why do we need to analyze and determine the losses?</a:t>
            </a:r>
          </a:p>
          <a:p>
            <a:pPr marL="539750" indent="-457200" algn="just" eaLnBrk="1" fontAlgn="auto" hangingPunct="1">
              <a:spcBef>
                <a:spcPts val="0"/>
              </a:spcBef>
              <a:spcAft>
                <a:spcPts val="0"/>
              </a:spcAft>
              <a:buFont typeface="Arial" panose="020B0604020202020204" pitchFamily="34" charset="0"/>
              <a:buChar char="•"/>
              <a:defRPr/>
            </a:pPr>
            <a:r>
              <a:rPr lang="en-US" dirty="0" smtClean="0"/>
              <a:t>In the past, the cost of disasters was  identified only in terms of damages. – some even combine them. In PDNA, damage and losses cannot be combined</a:t>
            </a:r>
          </a:p>
          <a:p>
            <a:pPr marL="539750" indent="-457200" algn="just" eaLnBrk="1" fontAlgn="auto" hangingPunct="1">
              <a:spcBef>
                <a:spcPts val="0"/>
              </a:spcBef>
              <a:spcAft>
                <a:spcPts val="0"/>
              </a:spcAft>
              <a:buFont typeface="Arial" panose="020B0604020202020204" pitchFamily="34" charset="0"/>
              <a:buChar char="•"/>
              <a:defRPr/>
            </a:pPr>
            <a:r>
              <a:rPr lang="en-US" dirty="0" smtClean="0"/>
              <a:t>Immediate cost estimates for reconstruction financing cannot be determined by damages alone. - you will know the value of these losses to the LGU in the upcoming years (</a:t>
            </a:r>
            <a:r>
              <a:rPr lang="en-US" dirty="0" err="1" smtClean="0"/>
              <a:t>eg</a:t>
            </a:r>
            <a:r>
              <a:rPr lang="en-US" dirty="0" smtClean="0"/>
              <a:t> unrestored bridge = bigger losses) </a:t>
            </a:r>
          </a:p>
          <a:p>
            <a:pPr marL="539750" indent="-457200" algn="just" eaLnBrk="1" fontAlgn="auto" hangingPunct="1">
              <a:spcBef>
                <a:spcPts val="0"/>
              </a:spcBef>
              <a:spcAft>
                <a:spcPts val="0"/>
              </a:spcAft>
              <a:buFont typeface="Arial" panose="020B0604020202020204" pitchFamily="34" charset="0"/>
              <a:buChar char="•"/>
              <a:defRPr/>
            </a:pPr>
            <a:r>
              <a:rPr lang="en-US" dirty="0" smtClean="0"/>
              <a:t>Losses allow estimation of the total effects of disasters (</a:t>
            </a:r>
            <a:r>
              <a:rPr lang="en-US" dirty="0" err="1" smtClean="0"/>
              <a:t>eg</a:t>
            </a:r>
            <a:r>
              <a:rPr lang="en-US" dirty="0" smtClean="0"/>
              <a:t>. social needs and economic impacts. – you can determine the impact based on the losses</a:t>
            </a:r>
          </a:p>
          <a:p>
            <a:pPr eaLnBrk="1" fontAlgn="auto" hangingPunct="1">
              <a:spcBef>
                <a:spcPts val="0"/>
              </a:spcBef>
              <a:spcAft>
                <a:spcPts val="0"/>
              </a:spcAft>
              <a:defRPr/>
            </a:pPr>
            <a:endParaRPr lang="en-US" dirty="0"/>
          </a:p>
        </p:txBody>
      </p:sp>
      <p:sp>
        <p:nvSpPr>
          <p:cNvPr id="563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01D87B-7775-4EA9-805C-8CA5BC954425}" type="slidenum">
              <a:rPr lang="en-US" smtClean="0"/>
              <a:pPr fontAlgn="base">
                <a:spcBef>
                  <a:spcPct val="0"/>
                </a:spcBef>
                <a:spcAft>
                  <a:spcPct val="0"/>
                </a:spcAft>
                <a:defRPr/>
              </a:pPr>
              <a:t>26</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6200" y="8685213"/>
            <a:ext cx="2970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38" tIns="45369" rIns="90738" bIns="45369" anchor="b"/>
          <a:lstStyle>
            <a:lvl1pPr defTabSz="923925" eaLnBrk="0" hangingPunct="0">
              <a:defRPr>
                <a:solidFill>
                  <a:schemeClr val="tx1"/>
                </a:solidFill>
                <a:latin typeface="Arial" pitchFamily="34" charset="0"/>
                <a:cs typeface="Arial" pitchFamily="34" charset="0"/>
              </a:defRPr>
            </a:lvl1pPr>
            <a:lvl2pPr marL="742950" indent="-285750" defTabSz="923925" eaLnBrk="0" hangingPunct="0">
              <a:defRPr>
                <a:solidFill>
                  <a:schemeClr val="tx1"/>
                </a:solidFill>
                <a:latin typeface="Arial" pitchFamily="34" charset="0"/>
                <a:cs typeface="Arial" pitchFamily="34" charset="0"/>
              </a:defRPr>
            </a:lvl2pPr>
            <a:lvl3pPr marL="1143000" indent="-228600" defTabSz="923925" eaLnBrk="0" hangingPunct="0">
              <a:defRPr>
                <a:solidFill>
                  <a:schemeClr val="tx1"/>
                </a:solidFill>
                <a:latin typeface="Arial" pitchFamily="34" charset="0"/>
                <a:cs typeface="Arial" pitchFamily="34" charset="0"/>
              </a:defRPr>
            </a:lvl3pPr>
            <a:lvl4pPr marL="1600200" indent="-228600" defTabSz="923925" eaLnBrk="0" hangingPunct="0">
              <a:defRPr>
                <a:solidFill>
                  <a:schemeClr val="tx1"/>
                </a:solidFill>
                <a:latin typeface="Arial" pitchFamily="34" charset="0"/>
                <a:cs typeface="Arial" pitchFamily="34" charset="0"/>
              </a:defRPr>
            </a:lvl4pPr>
            <a:lvl5pPr marL="2057400" indent="-228600" defTabSz="923925" eaLnBrk="0" hangingPunct="0">
              <a:defRPr>
                <a:solidFill>
                  <a:schemeClr val="tx1"/>
                </a:solidFill>
                <a:latin typeface="Arial" pitchFamily="34" charset="0"/>
                <a:cs typeface="Arial" pitchFamily="34" charset="0"/>
              </a:defRPr>
            </a:lvl5pPr>
            <a:lvl6pPr marL="2514600" indent="-228600" defTabSz="923925"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23925"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23925"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23925"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1C44CCAB-F453-4CB8-B779-2EDAC0FAD3EA}" type="slidenum">
              <a:rPr lang="en-US" altLang="en-US" sz="1200"/>
              <a:pPr algn="r" eaLnBrk="1" hangingPunct="1"/>
              <a:t>28</a:t>
            </a:fld>
            <a:endParaRPr lang="en-US" altLang="en-US" sz="1200"/>
          </a:p>
        </p:txBody>
      </p:sp>
      <p:sp>
        <p:nvSpPr>
          <p:cNvPr id="55299" name="Rectangle 2"/>
          <p:cNvSpPr>
            <a:spLocks noGrp="1" noRot="1" noChangeAspect="1" noChangeArrowheads="1" noTextEdit="1"/>
          </p:cNvSpPr>
          <p:nvPr>
            <p:ph type="sldImg"/>
          </p:nvPr>
        </p:nvSpPr>
        <p:spPr bwMode="auto">
          <a:xfrm>
            <a:off x="385763" y="687388"/>
            <a:ext cx="6091237" cy="34274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xfrm>
            <a:off x="688975" y="4341813"/>
            <a:ext cx="548005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738" tIns="45369" rIns="90738" bIns="45369" numCol="1" anchor="t" anchorCtr="0" compatLnSpc="1">
            <a:prstTxWarp prst="textNoShape">
              <a:avLst/>
            </a:prstTxWarp>
          </a:bodyPr>
          <a:lstStyle/>
          <a:p>
            <a:pPr eaLnBrk="1" hangingPunct="1">
              <a:spcBef>
                <a:spcPct val="0"/>
              </a:spcBef>
            </a:pPr>
            <a:r>
              <a:rPr lang="en-GB" altLang="en-US" smtClean="0"/>
              <a:t>Impacts</a:t>
            </a:r>
          </a:p>
        </p:txBody>
      </p:sp>
      <p:sp>
        <p:nvSpPr>
          <p:cNvPr id="62469" name="Header Placeholder 4"/>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smtClean="0"/>
              <a:t>Module 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73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BC396B-DE54-415E-BC1A-02BE959044F4}" type="slidenum">
              <a:rPr lang="en-US" smtClean="0"/>
              <a:pPr fontAlgn="base">
                <a:spcBef>
                  <a:spcPct val="0"/>
                </a:spcBef>
                <a:spcAft>
                  <a:spcPct val="0"/>
                </a:spcAft>
                <a:defRPr/>
              </a:pPr>
              <a:t>31</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smtClean="0"/>
              <a:t> </a:t>
            </a:r>
          </a:p>
          <a:p>
            <a:pPr>
              <a:defRPr/>
            </a:pPr>
            <a:r>
              <a:rPr lang="en-US" dirty="0" smtClean="0"/>
              <a:t>Before we discuss the process of prioritization of needs, let us determine why we need to set priorities for the needs.</a:t>
            </a:r>
          </a:p>
          <a:p>
            <a:pPr>
              <a:defRPr/>
            </a:pPr>
            <a:r>
              <a:rPr lang="en-US" dirty="0" smtClean="0"/>
              <a:t> </a:t>
            </a:r>
          </a:p>
          <a:p>
            <a:pPr marL="171450" indent="-171450">
              <a:buFont typeface="Arial" panose="020B0604020202020204" pitchFamily="34" charset="0"/>
              <a:buChar char="•"/>
              <a:defRPr/>
            </a:pPr>
            <a:r>
              <a:rPr lang="en-US" b="1" dirty="0" smtClean="0"/>
              <a:t>F</a:t>
            </a:r>
            <a:r>
              <a:rPr lang="en-US" b="0" dirty="0" smtClean="0"/>
              <a:t>irst, we have to be strategic in our decision- making.  To achieve this, we need to determine the priorities.  A distinctive feature of PDNA is that we have the recovery framework and strategy in our report.</a:t>
            </a:r>
          </a:p>
          <a:p>
            <a:pPr marL="171450" indent="-171450">
              <a:buFont typeface="Arial" panose="020B0604020202020204" pitchFamily="34" charset="0"/>
              <a:buChar char="•"/>
              <a:defRPr/>
            </a:pPr>
            <a:r>
              <a:rPr lang="en-US" altLang="en-US" b="0" dirty="0" smtClean="0">
                <a:solidFill>
                  <a:srgbClr val="FF0000"/>
                </a:solidFill>
                <a:latin typeface="Tahoma" panose="020B0604030504040204" pitchFamily="34" charset="0"/>
                <a:ea typeface="Tahoma" panose="020B0604030504040204" pitchFamily="34" charset="0"/>
                <a:cs typeface="Tahoma" panose="020B0604030504040204" pitchFamily="34" charset="0"/>
              </a:rPr>
              <a:t>To have a rapid decision and </a:t>
            </a:r>
            <a:r>
              <a:rPr lang="en-US" altLang="en-US" b="0" smtClean="0">
                <a:solidFill>
                  <a:srgbClr val="FF0000"/>
                </a:solidFill>
                <a:latin typeface="Tahoma" panose="020B0604030504040204" pitchFamily="34" charset="0"/>
                <a:ea typeface="Tahoma" panose="020B0604030504040204" pitchFamily="34" charset="0"/>
                <a:cs typeface="Tahoma" panose="020B0604030504040204" pitchFamily="34" charset="0"/>
              </a:rPr>
              <a:t>justified choices</a:t>
            </a:r>
            <a:r>
              <a:rPr lang="en-US" b="0" smtClean="0"/>
              <a:t> </a:t>
            </a:r>
            <a:r>
              <a:rPr lang="en-US" b="0" dirty="0" smtClean="0"/>
              <a:t>by going through the prioritization process, decisions can be made faster and choices can be justified, particularly if resources are limited. This means that all of our recommendations are rationalized and are not just hastily developed. Remember that time is very vital during the recovery and reconstruction period.</a:t>
            </a:r>
          </a:p>
          <a:p>
            <a:pPr marL="171450" indent="-171450">
              <a:buFont typeface="Arial" panose="020B0604020202020204" pitchFamily="34" charset="0"/>
              <a:buChar char="•"/>
              <a:defRPr/>
            </a:pPr>
            <a:r>
              <a:rPr lang="en-US" altLang="en-US" b="0" dirty="0" smtClean="0">
                <a:solidFill>
                  <a:srgbClr val="FF0000"/>
                </a:solidFill>
                <a:latin typeface="Tahoma" panose="020B0604030504040204" pitchFamily="34" charset="0"/>
                <a:ea typeface="Tahoma" panose="020B0604030504040204" pitchFamily="34" charset="0"/>
                <a:cs typeface="Tahoma" panose="020B0604030504040204" pitchFamily="34" charset="0"/>
              </a:rPr>
              <a:t>To ensure transparency through consultation and engagement of stakeholders-  As discussed in The PDNA Framework, </a:t>
            </a:r>
            <a:r>
              <a:rPr lang="en-GB" b="0" dirty="0" smtClean="0"/>
              <a:t>consultation with stakeholders must be acknowledged in  the identification and prioritization of needs. </a:t>
            </a:r>
            <a:r>
              <a:rPr lang="en-US" b="0" dirty="0" smtClean="0"/>
              <a:t>They should be involved in the decision making since they are the recipient of the PPAS.  For this reason, the PDNA Report will undergo a series of </a:t>
            </a:r>
            <a:r>
              <a:rPr lang="en-US" b="0" dirty="0" err="1" smtClean="0"/>
              <a:t>writeshops</a:t>
            </a:r>
            <a:r>
              <a:rPr lang="en-US" b="0" dirty="0" smtClean="0"/>
              <a:t> and consultations to ensure transparency.</a:t>
            </a:r>
          </a:p>
          <a:p>
            <a:pPr eaLnBrk="1" hangingPunct="1">
              <a:spcBef>
                <a:spcPct val="0"/>
              </a:spcBef>
              <a:defRPr/>
            </a:pPr>
            <a:endParaRPr lang="en-US" altLang="en-US" dirty="0" smtClean="0"/>
          </a:p>
          <a:p>
            <a:pPr eaLnBrk="1" hangingPunct="1">
              <a:spcBef>
                <a:spcPct val="0"/>
              </a:spcBef>
              <a:defRPr/>
            </a:pPr>
            <a:endParaRPr lang="en-US" altLang="en-US" dirty="0" smtClean="0"/>
          </a:p>
          <a:p>
            <a:pPr eaLnBrk="1" hangingPunct="1">
              <a:spcBef>
                <a:spcPct val="0"/>
              </a:spcBef>
              <a:defRPr/>
            </a:pPr>
            <a:endParaRPr lang="en-US" altLang="en-US" dirty="0" smtClean="0"/>
          </a:p>
          <a:p>
            <a:pPr eaLnBrk="1" hangingPunct="1">
              <a:spcBef>
                <a:spcPct val="0"/>
              </a:spcBef>
              <a:defRPr/>
            </a:pPr>
            <a:endParaRPr lang="en-US" altLang="en-US" dirty="0" smtClean="0"/>
          </a:p>
          <a:p>
            <a:pPr eaLnBrk="1" hangingPunct="1">
              <a:spcBef>
                <a:spcPct val="0"/>
              </a:spcBef>
              <a:defRPr/>
            </a:pPr>
            <a:endParaRPr lang="en-US" altLang="en-US" dirty="0" smtClean="0"/>
          </a:p>
          <a:p>
            <a:pPr eaLnBrk="1" hangingPunct="1">
              <a:spcBef>
                <a:spcPct val="0"/>
              </a:spcBef>
              <a:defRPr/>
            </a:pPr>
            <a:endParaRPr lang="en-US" altLang="en-US" dirty="0" smtClean="0"/>
          </a:p>
          <a:p>
            <a:pPr eaLnBrk="1" hangingPunct="1">
              <a:spcBef>
                <a:spcPct val="0"/>
              </a:spcBef>
              <a:defRPr/>
            </a:pPr>
            <a:endParaRPr lang="en-US" altLang="en-US" dirty="0" smtClean="0"/>
          </a:p>
          <a:p>
            <a:pPr eaLnBrk="1" hangingPunct="1">
              <a:spcBef>
                <a:spcPct val="0"/>
              </a:spcBef>
              <a:defRPr/>
            </a:pPr>
            <a:endParaRPr lang="en-PH" altLang="en-US" b="1" dirty="0" smtClean="0"/>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8A0AD86-D0F4-437B-AA76-D756A74DF539}" type="slidenum">
              <a:rPr lang="en-US" altLang="en-US" smtClean="0">
                <a:latin typeface="Calibri" panose="020F0502020204030204" pitchFamily="34" charset="0"/>
              </a:rPr>
              <a:pPr/>
              <a:t>34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582543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endParaRPr lang="en-US" b="0" dirty="0" smtClean="0"/>
          </a:p>
          <a:p>
            <a:pPr>
              <a:defRPr/>
            </a:pPr>
            <a:r>
              <a:rPr lang="en-US" b="0" dirty="0" smtClean="0"/>
              <a:t>Now, let us discuss the 3- Step Prioritization Process.  Here is a brief outline of each step </a:t>
            </a:r>
          </a:p>
          <a:p>
            <a:pPr marL="171450" indent="-171450">
              <a:buFont typeface="Arial" panose="020B0604020202020204" pitchFamily="34" charset="0"/>
              <a:buChar char="•"/>
              <a:defRPr/>
            </a:pPr>
            <a:r>
              <a:rPr lang="en-US" b="0" dirty="0" smtClean="0"/>
              <a:t>Review of the current programs</a:t>
            </a:r>
          </a:p>
          <a:p>
            <a:pPr marL="171450" indent="-171450">
              <a:buFont typeface="Arial" panose="020B0604020202020204" pitchFamily="34" charset="0"/>
              <a:buChar char="•"/>
              <a:defRPr/>
            </a:pPr>
            <a:r>
              <a:rPr lang="en-US" b="0" dirty="0" smtClean="0"/>
              <a:t>Agreement on a specific set of criteria</a:t>
            </a:r>
          </a:p>
          <a:p>
            <a:pPr marL="171450" indent="-171450">
              <a:buFont typeface="Arial" panose="020B0604020202020204" pitchFamily="34" charset="0"/>
              <a:buChar char="•"/>
              <a:defRPr/>
            </a:pPr>
            <a:r>
              <a:rPr lang="en-US" b="0" dirty="0" smtClean="0"/>
              <a:t>Evaluate the programs, projects and activities against the agreed criteria</a:t>
            </a:r>
          </a:p>
          <a:p>
            <a:pPr marL="0" indent="0">
              <a:buFont typeface="Arial" panose="020B0604020202020204" pitchFamily="34" charset="0"/>
              <a:buNone/>
              <a:defRPr/>
            </a:pPr>
            <a:endParaRPr lang="en-US" b="0" dirty="0" smtClean="0"/>
          </a:p>
          <a:p>
            <a:pPr marL="0" indent="0">
              <a:buFont typeface="Arial" panose="020B0604020202020204" pitchFamily="34" charset="0"/>
              <a:buNone/>
              <a:defRPr/>
            </a:pPr>
            <a:r>
              <a:rPr lang="en-US" b="0" dirty="0" smtClean="0"/>
              <a:t>Each process has</a:t>
            </a:r>
            <a:r>
              <a:rPr lang="en-US" b="0" baseline="0" dirty="0" smtClean="0"/>
              <a:t> its own corresponding output that will be discussed in the next slides</a:t>
            </a:r>
            <a:endParaRPr lang="en-US" b="0" dirty="0" smtClean="0"/>
          </a:p>
          <a:p>
            <a:pPr eaLnBrk="1" hangingPunct="1">
              <a:spcBef>
                <a:spcPct val="0"/>
              </a:spcBef>
              <a:defRPr/>
            </a:pPr>
            <a:endParaRPr lang="en-PH" altLang="en-US" dirty="0" smtClean="0"/>
          </a:p>
          <a:p>
            <a:pPr eaLnBrk="1" hangingPunct="1">
              <a:spcBef>
                <a:spcPct val="0"/>
              </a:spcBef>
              <a:defRPr/>
            </a:pPr>
            <a:endParaRPr lang="en-PH" altLang="en-US" dirty="0" smtClean="0"/>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752505F-F467-447C-BB1F-2C00790F0B58}" type="slidenum">
              <a:rPr lang="en-US" altLang="en-US" smtClean="0">
                <a:latin typeface="Calibri" panose="020F0502020204030204" pitchFamily="34" charset="0"/>
              </a:rPr>
              <a:pPr/>
              <a:t>35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698421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b="1" i="1" dirty="0" smtClean="0"/>
              <a:t>1. Review the current list of program and projects </a:t>
            </a:r>
            <a:endParaRPr lang="en-US" b="1" dirty="0" smtClean="0"/>
          </a:p>
          <a:p>
            <a:pPr>
              <a:defRPr/>
            </a:pPr>
            <a:r>
              <a:rPr lang="en-US" dirty="0" smtClean="0"/>
              <a:t>First, we need to review the current list of programs and projects for each sub-sector. </a:t>
            </a:r>
            <a:r>
              <a:rPr lang="en-US" b="0" dirty="0" smtClean="0"/>
              <a:t>You need to gather these data through coordination among stakeholders and government agencies . After consolidation of the current list of PPAS, you shall indicate t</a:t>
            </a:r>
            <a:r>
              <a:rPr lang="en-US" dirty="0" smtClean="0"/>
              <a:t>he status of the programs and projects as:</a:t>
            </a:r>
          </a:p>
          <a:p>
            <a:pPr marL="171450" indent="-171450">
              <a:buFont typeface="Arial" panose="020B0604020202020204" pitchFamily="34" charset="0"/>
              <a:buChar char="•"/>
              <a:defRPr/>
            </a:pPr>
            <a:r>
              <a:rPr lang="en-US" dirty="0" smtClean="0"/>
              <a:t>Completed (C)– Completed</a:t>
            </a:r>
          </a:p>
          <a:p>
            <a:pPr marL="171450" indent="-171450">
              <a:buFont typeface="Arial" panose="020B0604020202020204" pitchFamily="34" charset="0"/>
              <a:buChar char="•"/>
              <a:defRPr/>
            </a:pPr>
            <a:r>
              <a:rPr lang="en-US" dirty="0" smtClean="0"/>
              <a:t>Ongoing (O)– Regular, continuing, already operational</a:t>
            </a:r>
          </a:p>
          <a:p>
            <a:pPr marL="171450" indent="-171450">
              <a:buFont typeface="Arial" panose="020B0604020202020204" pitchFamily="34" charset="0"/>
              <a:buChar char="•"/>
              <a:defRPr/>
            </a:pPr>
            <a:r>
              <a:rPr lang="en-US" dirty="0" smtClean="0"/>
              <a:t>In the pipeline (PL)– Committed with funding</a:t>
            </a:r>
          </a:p>
          <a:p>
            <a:pPr marL="171450" indent="-171450">
              <a:buFont typeface="Arial" panose="020B0604020202020204" pitchFamily="34" charset="0"/>
              <a:buChar char="•"/>
              <a:defRPr/>
            </a:pPr>
            <a:r>
              <a:rPr lang="en-US" dirty="0" smtClean="0"/>
              <a:t>Proposed (P)– Planned, needs funding</a:t>
            </a:r>
          </a:p>
          <a:p>
            <a:pPr>
              <a:defRPr/>
            </a:pPr>
            <a:r>
              <a:rPr lang="en-US" dirty="0" smtClean="0"/>
              <a:t> </a:t>
            </a:r>
          </a:p>
          <a:p>
            <a:pPr>
              <a:defRPr/>
            </a:pPr>
            <a:r>
              <a:rPr lang="en-US" dirty="0" smtClean="0"/>
              <a:t>The output of Step 1 is a list of programs and projects with their corresponding status.</a:t>
            </a:r>
          </a:p>
          <a:p>
            <a:pPr algn="just" eaLnBrk="1" hangingPunct="1">
              <a:spcBef>
                <a:spcPct val="0"/>
              </a:spcBef>
              <a:defRPr/>
            </a:pPr>
            <a:endParaRPr lang="en-PH" altLang="en-US" dirty="0" smtClean="0"/>
          </a:p>
          <a:p>
            <a:pPr algn="just" eaLnBrk="1" hangingPunct="1">
              <a:spcBef>
                <a:spcPct val="0"/>
              </a:spcBef>
              <a:defRPr/>
            </a:pPr>
            <a:endParaRPr lang="en-PH" altLang="en-US" dirty="0" smtClean="0"/>
          </a:p>
          <a:p>
            <a:pPr algn="just" eaLnBrk="1" hangingPunct="1">
              <a:spcBef>
                <a:spcPct val="0"/>
              </a:spcBef>
              <a:defRPr/>
            </a:pPr>
            <a:endParaRPr lang="en-PH" altLang="en-US" dirty="0" smtClean="0"/>
          </a:p>
          <a:p>
            <a:pPr algn="just" eaLnBrk="1" hangingPunct="1">
              <a:spcBef>
                <a:spcPct val="0"/>
              </a:spcBef>
              <a:defRPr/>
            </a:pPr>
            <a:endParaRPr lang="en-PH" altLang="en-US" dirty="0" smtClean="0"/>
          </a:p>
          <a:p>
            <a:pPr algn="just" eaLnBrk="1" hangingPunct="1">
              <a:spcBef>
                <a:spcPct val="0"/>
              </a:spcBef>
              <a:defRPr/>
            </a:pPr>
            <a:endParaRPr lang="en-PH" altLang="en-US" dirty="0" smtClean="0"/>
          </a:p>
          <a:p>
            <a:pPr algn="just" eaLnBrk="1" hangingPunct="1">
              <a:spcBef>
                <a:spcPct val="0"/>
              </a:spcBef>
              <a:defRPr/>
            </a:pPr>
            <a:endParaRPr lang="en-US" altLang="en-US" b="1" dirty="0" smtClean="0"/>
          </a:p>
          <a:p>
            <a:pPr>
              <a:defRPr/>
            </a:pPr>
            <a:endParaRPr lang="en-US" altLang="en-US" dirty="0" smtClean="0"/>
          </a:p>
        </p:txBody>
      </p:sp>
      <p:sp>
        <p:nvSpPr>
          <p:cNvPr id="106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5F9C148-7147-40B9-93F2-20792FD2172A}" type="slidenum">
              <a:rPr lang="en-US" altLang="en-US" smtClean="0">
                <a:latin typeface="Calibri" panose="020F0502020204030204" pitchFamily="34" charset="0"/>
              </a:rPr>
              <a:pPr/>
              <a:t>36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294645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Agree on the criteria and weights</a:t>
            </a:r>
            <a:endParaRPr lang="en-US" altLang="en-US" dirty="0" smtClean="0"/>
          </a:p>
          <a:p>
            <a:r>
              <a:rPr lang="en-US" altLang="en-US" dirty="0" smtClean="0"/>
              <a:t>The second step involves coming up with an agreed- upon set of criteria for prioritization and the weights of the criteria.</a:t>
            </a:r>
          </a:p>
          <a:p>
            <a:r>
              <a:rPr lang="en-US" altLang="en-US" dirty="0" smtClean="0"/>
              <a:t>The list of criteria are the following:</a:t>
            </a:r>
          </a:p>
          <a:p>
            <a:pPr eaLnBrk="1" hangingPunct="1">
              <a:spcBef>
                <a:spcPts val="1200"/>
              </a:spcBef>
              <a:buFont typeface="Symbol" panose="05050102010706020507" pitchFamily="18" charset="2"/>
              <a:buChar char="·"/>
            </a:pPr>
            <a:r>
              <a:rPr lang="en-US" altLang="en-US" b="1" dirty="0" smtClean="0"/>
              <a:t>Impact</a:t>
            </a:r>
            <a:r>
              <a:rPr lang="en-US" altLang="en-US" dirty="0" smtClean="0"/>
              <a:t>- urgency to meet the immediate needs of the greater number of people. </a:t>
            </a:r>
          </a:p>
          <a:p>
            <a:pPr eaLnBrk="1" hangingPunct="1">
              <a:spcBef>
                <a:spcPts val="1200"/>
              </a:spcBef>
              <a:buFont typeface="Symbol" panose="05050102010706020507" pitchFamily="18" charset="2"/>
              <a:buChar char="·"/>
            </a:pPr>
            <a:r>
              <a:rPr lang="en-US" altLang="en-US" b="1" dirty="0" smtClean="0"/>
              <a:t>Capacity</a:t>
            </a:r>
            <a:r>
              <a:rPr lang="en-US" altLang="en-US" dirty="0" smtClean="0"/>
              <a:t>-</a:t>
            </a:r>
            <a:r>
              <a:rPr lang="en-US" altLang="en-US" baseline="0" dirty="0" smtClean="0"/>
              <a:t> </a:t>
            </a:r>
            <a:r>
              <a:rPr lang="en-US" altLang="en-US" dirty="0" smtClean="0"/>
              <a:t>includes available skills and resources, sustainability and efficiency. </a:t>
            </a:r>
            <a:r>
              <a:rPr lang="en-US" altLang="en-US" b="0" dirty="0" smtClean="0"/>
              <a:t>You need to assess if the identified implementing agency has the capacity to execute the proposed PPAS</a:t>
            </a:r>
          </a:p>
          <a:p>
            <a:pPr eaLnBrk="1" hangingPunct="1">
              <a:spcBef>
                <a:spcPts val="1200"/>
              </a:spcBef>
              <a:buFont typeface="Symbol" panose="05050102010706020507" pitchFamily="18" charset="2"/>
              <a:buChar char="·"/>
            </a:pPr>
            <a:r>
              <a:rPr lang="en-PH" altLang="en-US" b="1" dirty="0" smtClean="0"/>
              <a:t>Importance </a:t>
            </a:r>
            <a:r>
              <a:rPr lang="en-PH" altLang="en-US" dirty="0" smtClean="0"/>
              <a:t>- The importance of the programs and projects needs to be considered as well.  This involves the extent to how a program or activity can support or contribute to the implementation of the Recovery and Reconstruction Framework.</a:t>
            </a:r>
          </a:p>
          <a:p>
            <a:endParaRPr lang="en-US" altLang="en-US" dirty="0" smtClean="0"/>
          </a:p>
          <a:p>
            <a:r>
              <a:rPr lang="en-US" altLang="en-US" dirty="0" smtClean="0"/>
              <a:t> For the weight, use a 100 percent scale to indicate the weight for each criterion.</a:t>
            </a:r>
          </a:p>
          <a:p>
            <a:endParaRPr lang="en-US" altLang="en-US" dirty="0" smtClean="0"/>
          </a:p>
          <a:p>
            <a:r>
              <a:rPr lang="en-US" altLang="en-US" dirty="0" smtClean="0"/>
              <a:t> </a:t>
            </a:r>
          </a:p>
          <a:p>
            <a:r>
              <a:rPr lang="en-US" altLang="en-US" dirty="0" smtClean="0"/>
              <a:t> </a:t>
            </a:r>
          </a:p>
          <a:p>
            <a:pPr eaLnBrk="1" hangingPunct="1">
              <a:spcBef>
                <a:spcPct val="0"/>
              </a:spcBef>
            </a:pPr>
            <a:endParaRPr lang="en-PH" altLang="en-US" dirty="0" smtClean="0"/>
          </a:p>
          <a:p>
            <a:pPr eaLnBrk="1" hangingPunct="1">
              <a:spcBef>
                <a:spcPct val="0"/>
              </a:spcBef>
            </a:pPr>
            <a:endParaRPr lang="en-PH" altLang="en-US" dirty="0" smtClean="0"/>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8CBDA8-70F6-4ED2-A87F-1A7C4D69D50A}" type="slidenum">
              <a:rPr lang="en-US" altLang="en-US" smtClean="0">
                <a:latin typeface="Calibri" panose="020F0502020204030204" pitchFamily="34" charset="0"/>
              </a:rPr>
              <a:pPr/>
              <a:t>37</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050580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i="1" dirty="0" smtClean="0"/>
              <a:t>Evaluate the programs against the criteria</a:t>
            </a:r>
          </a:p>
          <a:p>
            <a:pPr>
              <a:defRPr/>
            </a:pPr>
            <a:endParaRPr lang="en-US" dirty="0" smtClean="0"/>
          </a:p>
          <a:p>
            <a:pPr>
              <a:defRPr/>
            </a:pPr>
            <a:r>
              <a:rPr lang="en-US" dirty="0" smtClean="0"/>
              <a:t>The last step in the prioritization process is the evaluation of the programs against the criteria.  Each program or project must be rated by using the following figures:</a:t>
            </a:r>
          </a:p>
          <a:p>
            <a:pPr lvl="1">
              <a:defRPr/>
            </a:pPr>
            <a:r>
              <a:rPr lang="en-US" dirty="0" smtClean="0"/>
              <a:t>1 = Low priority</a:t>
            </a:r>
          </a:p>
          <a:p>
            <a:pPr lvl="1">
              <a:defRPr/>
            </a:pPr>
            <a:r>
              <a:rPr lang="en-US" dirty="0" smtClean="0"/>
              <a:t>2 = Medium priority</a:t>
            </a:r>
          </a:p>
          <a:p>
            <a:pPr lvl="1">
              <a:defRPr/>
            </a:pPr>
            <a:r>
              <a:rPr lang="en-US" dirty="0" smtClean="0"/>
              <a:t>3 = High priority</a:t>
            </a:r>
          </a:p>
          <a:p>
            <a:pPr>
              <a:defRPr/>
            </a:pPr>
            <a:r>
              <a:rPr lang="en-US" dirty="0" smtClean="0"/>
              <a:t> </a:t>
            </a:r>
          </a:p>
          <a:p>
            <a:pPr>
              <a:defRPr/>
            </a:pPr>
            <a:r>
              <a:rPr lang="en-US" dirty="0" smtClean="0"/>
              <a:t>Rank the projects/programs according to their score from 1 to n. The higher the score, the higher the priority.</a:t>
            </a:r>
          </a:p>
          <a:p>
            <a:pPr>
              <a:defRPr/>
            </a:pPr>
            <a:r>
              <a:rPr lang="en-US" dirty="0" smtClean="0"/>
              <a:t> </a:t>
            </a:r>
          </a:p>
          <a:p>
            <a:pPr>
              <a:defRPr/>
            </a:pPr>
            <a:r>
              <a:rPr lang="en-US" dirty="0" smtClean="0"/>
              <a:t>The output for Step 3 is a list of prioritized programs and projects with their status.</a:t>
            </a:r>
          </a:p>
          <a:p>
            <a:pPr marL="628650" lvl="1" indent="-171450" algn="just" eaLnBrk="1" hangingPunct="1">
              <a:spcBef>
                <a:spcPct val="0"/>
              </a:spcBef>
              <a:defRPr/>
            </a:pPr>
            <a:endParaRPr lang="en-US" altLang="en-US" dirty="0" smtClean="0"/>
          </a:p>
          <a:p>
            <a:pPr eaLnBrk="1" hangingPunct="1">
              <a:spcBef>
                <a:spcPct val="0"/>
              </a:spcBef>
              <a:defRPr/>
            </a:pPr>
            <a:endParaRPr lang="en-US" altLang="en-US" dirty="0" smtClean="0"/>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73843F0-B5E0-49F7-BCC8-FE93A3082FC0}" type="slidenum">
              <a:rPr lang="en-US" altLang="en-US" smtClean="0">
                <a:latin typeface="Calibri" panose="020F0502020204030204" pitchFamily="34" charset="0"/>
              </a:rPr>
              <a:pPr/>
              <a:t>38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573072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altLang="en-US" b="0" dirty="0" smtClean="0"/>
              <a:t>Here is  the example </a:t>
            </a:r>
            <a:r>
              <a:rPr lang="en-US" altLang="en-US" dirty="0" smtClean="0"/>
              <a:t>of prioritization criteria used by transportation sub-sector that consider importance and impact.</a:t>
            </a:r>
            <a:endParaRPr lang="en-US" altLang="en-US" strike="sngStrike" dirty="0" smtClean="0"/>
          </a:p>
          <a:p>
            <a:pPr eaLnBrk="1" hangingPunct="1">
              <a:spcBef>
                <a:spcPct val="0"/>
              </a:spcBef>
              <a:defRPr/>
            </a:pPr>
            <a:endParaRPr lang="en-US" altLang="en-US" strike="sngStrike" dirty="0" smtClean="0"/>
          </a:p>
        </p:txBody>
      </p:sp>
      <p:sp>
        <p:nvSpPr>
          <p:cNvPr id="1208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F20042B-8B96-4BEE-BD6F-9BD83CF09BF8}" type="slidenum">
              <a:rPr lang="en-US" altLang="en-US" smtClean="0">
                <a:latin typeface="Calibri" panose="020F0502020204030204" pitchFamily="34" charset="0"/>
              </a:rPr>
              <a:pPr/>
              <a:t>39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7892878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altLang="en-US" dirty="0" smtClean="0"/>
              <a:t>Using the sample agreed criteria and rating of the previous slide lets us now rank the PPAs. </a:t>
            </a:r>
          </a:p>
          <a:p>
            <a:pPr eaLnBrk="1" hangingPunct="1">
              <a:spcBef>
                <a:spcPct val="0"/>
              </a:spcBef>
              <a:defRPr/>
            </a:pPr>
            <a:endParaRPr lang="en-US" altLang="en-US" b="1" dirty="0" smtClean="0"/>
          </a:p>
          <a:p>
            <a:pPr eaLnBrk="1" hangingPunct="1">
              <a:spcBef>
                <a:spcPct val="0"/>
              </a:spcBef>
              <a:defRPr/>
            </a:pPr>
            <a:r>
              <a:rPr lang="en-US" altLang="en-US" b="0" dirty="0" smtClean="0"/>
              <a:t>For Capacity since the </a:t>
            </a:r>
            <a:r>
              <a:rPr lang="en-US" altLang="en-US" b="0" dirty="0" err="1" smtClean="0"/>
              <a:t>Bagong</a:t>
            </a:r>
            <a:r>
              <a:rPr lang="en-US" altLang="en-US" b="0" dirty="0" smtClean="0"/>
              <a:t> Bridge is national road, the rate for its importance and impact is 3( since it is  a major lifeline) as well as for </a:t>
            </a:r>
            <a:r>
              <a:rPr lang="en-US" altLang="en-US" b="0" dirty="0" err="1" smtClean="0"/>
              <a:t>Daang</a:t>
            </a:r>
            <a:r>
              <a:rPr lang="en-US" altLang="en-US" b="0" dirty="0" smtClean="0"/>
              <a:t> national Road. </a:t>
            </a:r>
          </a:p>
          <a:p>
            <a:pPr eaLnBrk="1" hangingPunct="1">
              <a:spcBef>
                <a:spcPct val="0"/>
              </a:spcBef>
              <a:defRPr/>
            </a:pPr>
            <a:r>
              <a:rPr lang="en-US" altLang="en-US" b="0" dirty="0" smtClean="0"/>
              <a:t>For </a:t>
            </a:r>
            <a:r>
              <a:rPr lang="en-US" altLang="en-US" b="0" dirty="0" err="1" smtClean="0"/>
              <a:t>Lumang</a:t>
            </a:r>
            <a:r>
              <a:rPr lang="en-US" altLang="en-US" b="0" dirty="0" smtClean="0"/>
              <a:t> Flood Control  the rate for importance and impact will be 1.</a:t>
            </a:r>
          </a:p>
          <a:p>
            <a:pPr eaLnBrk="1" hangingPunct="1">
              <a:spcBef>
                <a:spcPct val="0"/>
              </a:spcBef>
              <a:defRPr/>
            </a:pPr>
            <a:r>
              <a:rPr lang="en-US" altLang="en-US" b="0" dirty="0" smtClean="0"/>
              <a:t>In ranking of PPAs, there will instances that multiple projects maybe rank as top 1 or top 2.</a:t>
            </a:r>
          </a:p>
          <a:p>
            <a:pPr eaLnBrk="1" hangingPunct="1">
              <a:spcBef>
                <a:spcPct val="0"/>
              </a:spcBef>
              <a:defRPr/>
            </a:pPr>
            <a:endParaRPr lang="en-US" altLang="en-US" strike="sngStrike" dirty="0" smtClean="0"/>
          </a:p>
          <a:p>
            <a:pPr eaLnBrk="1" hangingPunct="1">
              <a:spcBef>
                <a:spcPct val="0"/>
              </a:spcBef>
              <a:defRPr/>
            </a:pPr>
            <a:endParaRPr lang="en-US" altLang="en-US" strike="sngStrike" dirty="0" smtClean="0"/>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777675D-219B-4DFB-8B73-66A860010EA8}" type="slidenum">
              <a:rPr lang="en-US" altLang="en-US" smtClean="0">
                <a:latin typeface="Calibri" panose="020F0502020204030204" pitchFamily="34" charset="0"/>
              </a:rPr>
              <a:pPr/>
              <a:t>40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57412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a:defRPr/>
            </a:pPr>
            <a:r>
              <a:rPr lang="en-US" altLang="en-US" dirty="0" smtClean="0"/>
              <a:t>We must remember that some financing options should be clearly indicated, especially for recovery needs. Priority needs will be given priority resources.</a:t>
            </a:r>
          </a:p>
          <a:p>
            <a:pPr>
              <a:defRPr/>
            </a:pPr>
            <a:r>
              <a:rPr lang="en-US" altLang="en-US" dirty="0" smtClean="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0" dirty="0" smtClean="0"/>
              <a:t>Possible financial sources are the Quick Response Fund, NDRRM Fund, ODA loans</a:t>
            </a:r>
            <a:r>
              <a:rPr lang="en-US" altLang="en-US" b="0" baseline="0" dirty="0" smtClean="0"/>
              <a:t> and </a:t>
            </a:r>
            <a:r>
              <a:rPr lang="en-US" altLang="en-US" b="0" dirty="0" smtClean="0"/>
              <a:t>grants, private sectors, and private savings,</a:t>
            </a:r>
            <a:r>
              <a:rPr lang="en-US" altLang="en-US" b="0" baseline="0" dirty="0" smtClean="0"/>
              <a:t> Rehabilitation and Recovery Fund, </a:t>
            </a:r>
            <a:r>
              <a:rPr lang="en-PH" sz="1200" b="0" dirty="0" smtClean="0">
                <a:solidFill>
                  <a:schemeClr val="tx1"/>
                </a:solidFill>
              </a:rPr>
              <a:t>Disaster Risk Finance and Insurance Payout Proceeds, </a:t>
            </a:r>
            <a:r>
              <a:rPr lang="en-US" sz="1200" b="0" dirty="0" smtClean="0">
                <a:solidFill>
                  <a:schemeClr val="tx1"/>
                </a:solidFill>
                <a:latin typeface="Aharoni" pitchFamily="2" charset="-79"/>
                <a:cs typeface="Aharoni" pitchFamily="2" charset="-79"/>
              </a:rPr>
              <a:t>Government Financial Institutions  and </a:t>
            </a:r>
            <a:r>
              <a:rPr lang="en-US" sz="1200" b="0" dirty="0" smtClean="0">
                <a:solidFill>
                  <a:schemeClr val="tx1"/>
                </a:solidFill>
              </a:rPr>
              <a:t>Municipal Development Fund.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solidFill>
                <a:schemeClr val="tx1"/>
              </a:solidFill>
              <a:latin typeface="Aharoni" pitchFamily="2" charset="-79"/>
              <a:cs typeface="Aharoni" pitchFamily="2" charset="-79"/>
            </a:endParaRPr>
          </a:p>
          <a:p>
            <a:pPr>
              <a:defRPr/>
            </a:pPr>
            <a:r>
              <a:rPr lang="en-US" altLang="en-US" dirty="0" smtClean="0"/>
              <a:t>However, it must be emphasized that financing options should carefully be analyzed as some international donors may offer help but they are intended as soft loans or payments for their consultants.  In the case of private sectors, they are generally willing to help as part of CSR and as long as they will have privileges, such as tax exemptions.  Also, agencies with QRF can use their funds.</a:t>
            </a:r>
          </a:p>
          <a:p>
            <a:pPr>
              <a:defRPr/>
            </a:pPr>
            <a:endParaRPr lang="en-US" altLang="en-US" dirty="0" smtClean="0"/>
          </a:p>
          <a:p>
            <a:pPr>
              <a:defRPr/>
            </a:pPr>
            <a:r>
              <a:rPr lang="en-US" altLang="en-US" dirty="0" smtClean="0"/>
              <a:t>The final decision for financing options is made at the NDRRMC level with substantial inputs from NEDA and DBM, amongst others.</a:t>
            </a:r>
          </a:p>
          <a:p>
            <a:pPr>
              <a:defRPr/>
            </a:pPr>
            <a:r>
              <a:rPr lang="en-US" altLang="en-US" b="0" dirty="0" smtClean="0"/>
              <a:t> Therefore , t</a:t>
            </a:r>
            <a:r>
              <a:rPr lang="en-US" altLang="en-US" dirty="0" smtClean="0"/>
              <a:t>he involvement of the DBM is very important.  The DBM should have all the data about the funds and financing options for ongoing projects.</a:t>
            </a:r>
          </a:p>
          <a:p>
            <a:pPr>
              <a:defRPr/>
            </a:pPr>
            <a:r>
              <a:rPr lang="en-US" altLang="en-US" baseline="0" dirty="0" smtClean="0"/>
              <a:t>  </a:t>
            </a:r>
          </a:p>
          <a:p>
            <a:pPr>
              <a:defRPr/>
            </a:pPr>
            <a:r>
              <a:rPr lang="en-US" altLang="en-US" baseline="0" dirty="0" smtClean="0"/>
              <a:t>Detailed information about source of funding will be discussed in Module No. 9</a:t>
            </a:r>
            <a:endParaRPr lang="en-US" altLang="en-US" dirty="0" smtClean="0"/>
          </a:p>
          <a:p>
            <a:pPr algn="just" eaLnBrk="1" hangingPunct="1">
              <a:spcBef>
                <a:spcPct val="0"/>
              </a:spcBef>
              <a:defRPr/>
            </a:pPr>
            <a:endParaRPr lang="en-US" altLang="en-US" dirty="0" smtClean="0"/>
          </a:p>
        </p:txBody>
      </p:sp>
      <p:sp>
        <p:nvSpPr>
          <p:cNvPr id="133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4242286-5172-4277-8664-9CFAF303FD1D}" type="slidenum">
              <a:rPr lang="en-US" altLang="en-US" smtClean="0">
                <a:latin typeface="Calibri" panose="020F0502020204030204" pitchFamily="34" charset="0"/>
              </a:rPr>
              <a:pPr/>
              <a:t>41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424288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HRNA: a people-centered approach. It is guided by the concept of human development that:</a:t>
            </a:r>
          </a:p>
          <a:p>
            <a:pPr algn="just" eaLnBrk="1" hangingPunct="1">
              <a:spcBef>
                <a:spcPct val="0"/>
              </a:spcBef>
            </a:pPr>
            <a:r>
              <a:rPr lang="en-US" altLang="en-US" smtClean="0"/>
              <a:t>Provides measures to restore people’s abilities to reach their full potential</a:t>
            </a:r>
          </a:p>
          <a:p>
            <a:pPr algn="just" eaLnBrk="1" hangingPunct="1">
              <a:spcBef>
                <a:spcPct val="0"/>
              </a:spcBef>
            </a:pPr>
            <a:r>
              <a:rPr lang="en-US" altLang="en-US" smtClean="0"/>
              <a:t>Provides equitable access to secure essential requirements for recovery and development. </a:t>
            </a:r>
          </a:p>
          <a:p>
            <a:pPr algn="just" eaLnBrk="1" hangingPunct="1">
              <a:spcBef>
                <a:spcPct val="0"/>
              </a:spcBef>
            </a:pPr>
            <a:r>
              <a:rPr lang="en-US" altLang="en-US" smtClean="0"/>
              <a:t>Empowers and strengthens capabilities to help recover and meet the added challenges.</a:t>
            </a:r>
          </a:p>
          <a:p>
            <a:pPr eaLnBrk="1" hangingPunct="1">
              <a:spcBef>
                <a:spcPct val="0"/>
              </a:spcBef>
            </a:pPr>
            <a:endParaRPr lang="en-US" altLang="en-US" smtClean="0"/>
          </a:p>
          <a:p>
            <a:pPr eaLnBrk="1" hangingPunct="1">
              <a:spcBef>
                <a:spcPct val="0"/>
              </a:spcBef>
            </a:pPr>
            <a:r>
              <a:rPr lang="en-US" altLang="en-US" smtClean="0"/>
              <a:t>In a nutshell, HRNA is all about the welfare of people, all about human recovery. You look at human development pre-disaster and human development post-disaster.</a:t>
            </a:r>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FD0872-5FB1-4E54-B813-BF0CA0A389A5}" type="slidenum">
              <a:rPr lang="en-US" smtClean="0"/>
              <a:pPr fontAlgn="base">
                <a:spcBef>
                  <a:spcPct val="0"/>
                </a:spcBef>
                <a:spcAft>
                  <a:spcPct val="0"/>
                </a:spcAft>
                <a:defRPr/>
              </a:pPr>
              <a:t>44</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p:txBody>
          <a:bodyPr wrap="square" numCol="1" anchor="t" anchorCtr="0" compatLnSpc="1">
            <a:prstTxWarp prst="textNoShape">
              <a:avLst/>
            </a:prstTxWarp>
          </a:bodyPr>
          <a:lstStyle/>
          <a:p>
            <a:pPr algn="just" eaLnBrk="1" fontAlgn="auto" hangingPunct="1">
              <a:spcBef>
                <a:spcPts val="0"/>
              </a:spcBef>
              <a:spcAft>
                <a:spcPts val="0"/>
              </a:spcAft>
              <a:defRPr/>
            </a:pPr>
            <a:r>
              <a:rPr lang="en-US" dirty="0" smtClean="0"/>
              <a:t>Based on our previous discussion of what HRNA is, here are the objectives:</a:t>
            </a:r>
          </a:p>
          <a:p>
            <a:pPr marL="171450" indent="-171450" algn="just" eaLnBrk="1" fontAlgn="auto" hangingPunct="1">
              <a:lnSpc>
                <a:spcPct val="80000"/>
              </a:lnSpc>
              <a:spcBef>
                <a:spcPts val="0"/>
              </a:spcBef>
              <a:spcAft>
                <a:spcPts val="600"/>
              </a:spcAft>
              <a:buFont typeface="Arial" pitchFamily="34" charset="0"/>
              <a:buChar char="•"/>
              <a:defRPr/>
            </a:pPr>
            <a:r>
              <a:rPr lang="en-US" dirty="0" smtClean="0"/>
              <a:t>Restoration of governance systems – if the governance is not working, delivery of social services is disrupted.</a:t>
            </a:r>
          </a:p>
          <a:p>
            <a:pPr marL="171450" indent="-171450" algn="just" eaLnBrk="1" fontAlgn="auto" hangingPunct="1">
              <a:lnSpc>
                <a:spcPct val="80000"/>
              </a:lnSpc>
              <a:spcBef>
                <a:spcPts val="0"/>
              </a:spcBef>
              <a:spcAft>
                <a:spcPts val="600"/>
              </a:spcAft>
              <a:buFont typeface="Arial" pitchFamily="34" charset="0"/>
              <a:buChar char="•"/>
              <a:defRPr/>
            </a:pPr>
            <a:r>
              <a:rPr lang="en-US" dirty="0" smtClean="0"/>
              <a:t>Measures to ensure access for all to reconstructed infrastructure</a:t>
            </a:r>
          </a:p>
          <a:p>
            <a:pPr marL="171450" indent="-171450" algn="just" eaLnBrk="1" fontAlgn="auto" hangingPunct="1">
              <a:lnSpc>
                <a:spcPct val="80000"/>
              </a:lnSpc>
              <a:spcBef>
                <a:spcPts val="0"/>
              </a:spcBef>
              <a:spcAft>
                <a:spcPts val="600"/>
              </a:spcAft>
              <a:buFont typeface="Arial" pitchFamily="34" charset="0"/>
              <a:buChar char="•"/>
              <a:defRPr/>
            </a:pPr>
            <a:r>
              <a:rPr lang="en-US" dirty="0" smtClean="0"/>
              <a:t>Approaches to fully restore livelihood systems</a:t>
            </a:r>
          </a:p>
          <a:p>
            <a:pPr marL="171450" indent="-171450" algn="just" eaLnBrk="1" fontAlgn="auto" hangingPunct="1">
              <a:lnSpc>
                <a:spcPct val="80000"/>
              </a:lnSpc>
              <a:spcBef>
                <a:spcPts val="0"/>
              </a:spcBef>
              <a:spcAft>
                <a:spcPts val="600"/>
              </a:spcAft>
              <a:buFont typeface="Arial" pitchFamily="34" charset="0"/>
              <a:buChar char="•"/>
              <a:defRPr/>
            </a:pPr>
            <a:r>
              <a:rPr lang="en-US" dirty="0" smtClean="0"/>
              <a:t>Pressing basic needs and services – from humanitarian phase to early recovery to full rehabilitation and recovery</a:t>
            </a:r>
          </a:p>
          <a:p>
            <a:pPr marL="171450" indent="-171450" algn="just" eaLnBrk="1" fontAlgn="auto" hangingPunct="1">
              <a:lnSpc>
                <a:spcPct val="80000"/>
              </a:lnSpc>
              <a:spcBef>
                <a:spcPts val="0"/>
              </a:spcBef>
              <a:spcAft>
                <a:spcPts val="600"/>
              </a:spcAft>
              <a:buFont typeface="Arial" pitchFamily="34" charset="0"/>
              <a:buChar char="•"/>
              <a:defRPr/>
            </a:pPr>
            <a:r>
              <a:rPr lang="en-US" dirty="0" smtClean="0"/>
              <a:t>Re-establishment of community functioning – how do we bring the community to normal level of functioning</a:t>
            </a:r>
          </a:p>
          <a:p>
            <a:pPr marL="171450" indent="-171450" algn="just" eaLnBrk="1" fontAlgn="auto" hangingPunct="1">
              <a:lnSpc>
                <a:spcPct val="80000"/>
              </a:lnSpc>
              <a:spcBef>
                <a:spcPts val="0"/>
              </a:spcBef>
              <a:spcAft>
                <a:spcPts val="600"/>
              </a:spcAft>
              <a:buFont typeface="Arial" pitchFamily="34" charset="0"/>
              <a:buChar char="•"/>
              <a:defRPr/>
            </a:pPr>
            <a:r>
              <a:rPr lang="en-US" dirty="0" smtClean="0"/>
              <a:t>Support spontaneous recovery – coping mechanisms</a:t>
            </a:r>
          </a:p>
          <a:p>
            <a:pPr marL="171450" indent="-171450" algn="just" eaLnBrk="1" fontAlgn="auto" hangingPunct="1">
              <a:lnSpc>
                <a:spcPct val="80000"/>
              </a:lnSpc>
              <a:spcBef>
                <a:spcPts val="0"/>
              </a:spcBef>
              <a:spcAft>
                <a:spcPts val="600"/>
              </a:spcAft>
              <a:buFont typeface="Arial" pitchFamily="34" charset="0"/>
              <a:buChar char="•"/>
              <a:defRPr/>
            </a:pPr>
            <a:r>
              <a:rPr lang="en-US" dirty="0" smtClean="0"/>
              <a:t>Post disaster capacity building</a:t>
            </a:r>
          </a:p>
          <a:p>
            <a:pPr marL="171450" indent="-171450" algn="just" eaLnBrk="1" fontAlgn="auto" hangingPunct="1">
              <a:lnSpc>
                <a:spcPct val="80000"/>
              </a:lnSpc>
              <a:spcBef>
                <a:spcPts val="0"/>
              </a:spcBef>
              <a:spcAft>
                <a:spcPts val="600"/>
              </a:spcAft>
              <a:buFont typeface="Arial" pitchFamily="34" charset="0"/>
              <a:buChar char="•"/>
              <a:defRPr/>
            </a:pPr>
            <a:r>
              <a:rPr lang="en-US" dirty="0" smtClean="0"/>
              <a:t>Enhancing resilience &amp; disaster risks reduction – refer to the three building blocks of HRNA: access, process and risks. HRNA looks at how resiliency can be ensured by looking at these three building blocks</a:t>
            </a:r>
          </a:p>
        </p:txBody>
      </p:sp>
      <p:sp>
        <p:nvSpPr>
          <p:cNvPr id="593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6B0E90D-E622-4983-B11D-90A9FFC1283A}" type="slidenum">
              <a:rPr lang="en-US" smtClean="0"/>
              <a:pPr fontAlgn="base">
                <a:spcBef>
                  <a:spcPct val="0"/>
                </a:spcBef>
                <a:spcAft>
                  <a:spcPct val="0"/>
                </a:spcAft>
                <a:defRPr/>
              </a:pPr>
              <a:t>48</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lgn="just" eaLnBrk="1" hangingPunct="1">
              <a:spcBef>
                <a:spcPct val="0"/>
              </a:spcBef>
              <a:buFontTx/>
              <a:buChar char="•"/>
            </a:pPr>
            <a:r>
              <a:rPr lang="en-US" altLang="en-US" smtClean="0"/>
              <a:t>Focuses on households and communities  - HRNA takes a micro-perspective assessment by focusing on households and communities</a:t>
            </a:r>
          </a:p>
          <a:p>
            <a:pPr marL="171450" indent="-171450" algn="just" eaLnBrk="1" hangingPunct="1">
              <a:spcBef>
                <a:spcPct val="0"/>
              </a:spcBef>
              <a:buFontTx/>
              <a:buChar char="•"/>
            </a:pPr>
            <a:r>
              <a:rPr lang="en-US" altLang="en-US" smtClean="0"/>
              <a:t>Seeks to include the impacts which are not always visible and measurable – emphasize that HRNA assesses impacts are not visible, HRNA cannot be done by merely desk work because we cannot understand invisible impacts unless we immerse at the ground</a:t>
            </a:r>
          </a:p>
          <a:p>
            <a:pPr marL="171450" indent="-171450" algn="just" eaLnBrk="1" hangingPunct="1">
              <a:spcBef>
                <a:spcPct val="0"/>
              </a:spcBef>
              <a:buFontTx/>
              <a:buChar char="•"/>
            </a:pPr>
            <a:r>
              <a:rPr lang="en-US" altLang="en-US" smtClean="0"/>
              <a:t>Includes several concepts which are not included in the DALA: gender equity, human rights, social justice, etc. </a:t>
            </a:r>
          </a:p>
          <a:p>
            <a:pPr marL="171450" indent="-171450" algn="just" eaLnBrk="1" hangingPunct="1">
              <a:spcBef>
                <a:spcPct val="0"/>
              </a:spcBef>
              <a:buFontTx/>
              <a:buChar char="•"/>
            </a:pPr>
            <a:r>
              <a:rPr lang="en-US" altLang="en-US" smtClean="0"/>
              <a:t>Involves qualitative aggregation of the cluster effects of the disaster – highlight that it should not be quantitative, DaLa is the quantitative approach</a:t>
            </a:r>
          </a:p>
          <a:p>
            <a:pPr marL="171450" indent="-171450" algn="just" eaLnBrk="1" hangingPunct="1">
              <a:spcBef>
                <a:spcPct val="0"/>
              </a:spcBef>
              <a:buFontTx/>
              <a:buChar char="•"/>
            </a:pPr>
            <a:r>
              <a:rPr lang="en-US" altLang="en-US" smtClean="0"/>
              <a:t>Identifies early recovery interventions as well as long-term recovery needs.  - highlight that both short term and long term needs are identified by HRNA</a:t>
            </a:r>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27993A-D76F-4DD3-99C2-983A17AE63D2}" type="slidenum">
              <a:rPr lang="en-US" smtClean="0"/>
              <a:pPr fontAlgn="base">
                <a:spcBef>
                  <a:spcPct val="0"/>
                </a:spcBef>
                <a:spcAft>
                  <a:spcPct val="0"/>
                </a:spcAft>
                <a:defRPr/>
              </a:pPr>
              <a:t>49</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Impacts are changes in macroeconomic variables, social factors, environmental conditions and disaster risk situations due to disaster</a:t>
            </a:r>
          </a:p>
          <a:p>
            <a:pPr eaLnBrk="1" hangingPunct="1">
              <a:spcBef>
                <a:spcPct val="0"/>
              </a:spcBef>
            </a:pPr>
            <a:endParaRPr lang="en-US" altLang="en-US" smtClean="0"/>
          </a:p>
          <a:p>
            <a:pPr eaLnBrk="1" hangingPunct="1">
              <a:spcBef>
                <a:spcPct val="0"/>
              </a:spcBef>
            </a:pPr>
            <a:r>
              <a:rPr lang="en-US" altLang="en-US" smtClean="0"/>
              <a:t>eg,. GDP, poverty rate, exposure to hazard and other impacts</a:t>
            </a:r>
          </a:p>
          <a:p>
            <a:pPr eaLnBrk="1" hangingPunct="1">
              <a:spcBef>
                <a:spcPct val="0"/>
              </a:spcBef>
            </a:pPr>
            <a:endParaRPr lang="en-US" altLang="en-US" smtClean="0"/>
          </a:p>
          <a:p>
            <a:pPr eaLnBrk="1" hangingPunct="1">
              <a:spcBef>
                <a:spcPct val="0"/>
              </a:spcBef>
            </a:pPr>
            <a:r>
              <a:rPr lang="en-PH" altLang="en-US" smtClean="0">
                <a:cs typeface="Aharoni" pitchFamily="2" charset="-79"/>
              </a:rPr>
              <a:t>More of this will be explained in the upcoming modules since this is just an introduction</a:t>
            </a:r>
          </a:p>
          <a:p>
            <a:pPr eaLnBrk="1" hangingPunct="1">
              <a:spcBef>
                <a:spcPct val="0"/>
              </a:spcBef>
            </a:pPr>
            <a:endParaRPr lang="en-US" altLang="en-US" smtClean="0"/>
          </a:p>
        </p:txBody>
      </p:sp>
      <p:sp>
        <p:nvSpPr>
          <p:cNvPr id="645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A45DFA-54B5-4662-81E9-14741D755714}" type="slidenum">
              <a:rPr lang="en-US" smtClean="0"/>
              <a:pPr fontAlgn="base">
                <a:spcBef>
                  <a:spcPct val="0"/>
                </a:spcBef>
                <a:spcAft>
                  <a:spcPct val="0"/>
                </a:spcAft>
                <a:defRPr/>
              </a:pPr>
              <a:t>54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8BEC83-ACE5-41D5-9048-67DC68212D45}" type="slidenum">
              <a:rPr lang="en-US" smtClean="0"/>
              <a:pPr fontAlgn="base">
                <a:spcBef>
                  <a:spcPct val="0"/>
                </a:spcBef>
                <a:spcAft>
                  <a:spcPct val="0"/>
                </a:spcAft>
                <a:defRPr/>
              </a:pPr>
              <a:t>59</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Disaster Risk – Impacts can also be viewed as disaster risk factors:</a:t>
            </a:r>
          </a:p>
          <a:p>
            <a:pPr marL="171450" indent="-171450" algn="just" eaLnBrk="1" fontAlgn="auto" hangingPunct="1">
              <a:spcBef>
                <a:spcPts val="0"/>
              </a:spcBef>
              <a:spcAft>
                <a:spcPts val="0"/>
              </a:spcAft>
              <a:buFont typeface="Arial" panose="020B0604020202020204" pitchFamily="34" charset="0"/>
              <a:buChar char="•"/>
              <a:defRPr/>
            </a:pPr>
            <a:r>
              <a:rPr lang="en-US" dirty="0" smtClean="0"/>
              <a:t>Disasters may increase the vulnerabilities of certain sectors, areas and population groups. </a:t>
            </a:r>
            <a:r>
              <a:rPr lang="en-US" b="1" dirty="0" err="1" smtClean="0"/>
              <a:t>Eg</a:t>
            </a:r>
            <a:r>
              <a:rPr lang="en-US" b="1" dirty="0" smtClean="0"/>
              <a:t> certain typhoon that may increase hazards and vulnerabilities (Build Zone 40m to 10m)</a:t>
            </a:r>
            <a:r>
              <a:rPr lang="en-US" dirty="0" smtClean="0"/>
              <a:t> </a:t>
            </a:r>
          </a:p>
          <a:p>
            <a:pPr marL="171450" indent="-171450" algn="just" eaLnBrk="1" fontAlgn="auto" hangingPunct="1">
              <a:spcBef>
                <a:spcPts val="0"/>
              </a:spcBef>
              <a:spcAft>
                <a:spcPts val="0"/>
              </a:spcAft>
              <a:buFont typeface="Arial" panose="020B0604020202020204" pitchFamily="34" charset="0"/>
              <a:buChar char="•"/>
              <a:defRPr/>
            </a:pPr>
            <a:r>
              <a:rPr lang="en-US" dirty="0" smtClean="0"/>
              <a:t>Examples: the destruction of dikes may increase the vulnerability from floods, strength of infrastructures could have been weakened after an earthquake – Based on this example of impact, it is important to consider relocating the evacuation center to less risky areas</a:t>
            </a:r>
          </a:p>
          <a:p>
            <a:pPr eaLnBrk="1" fontAlgn="auto" hangingPunct="1">
              <a:spcBef>
                <a:spcPts val="0"/>
              </a:spcBef>
              <a:spcAft>
                <a:spcPts val="0"/>
              </a:spcAft>
              <a:defRPr/>
            </a:pPr>
            <a:endParaRPr lang="en-US" dirty="0"/>
          </a:p>
        </p:txBody>
      </p:sp>
      <p:sp>
        <p:nvSpPr>
          <p:cNvPr id="686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0665D6-65FE-4644-9495-698988CEE2D3}" type="slidenum">
              <a:rPr lang="en-US" smtClean="0"/>
              <a:pPr fontAlgn="base">
                <a:spcBef>
                  <a:spcPct val="0"/>
                </a:spcBef>
                <a:spcAft>
                  <a:spcPct val="0"/>
                </a:spcAft>
                <a:defRPr/>
              </a:pPr>
              <a:t>60</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Environmental Impacts - Impacts on the environment should cover the possible effects on bio-diversity, air and terrestrial pollution as well as other aspects related to the eco-systems. </a:t>
            </a:r>
          </a:p>
          <a:p>
            <a:pPr eaLnBrk="1" hangingPunct="1">
              <a:spcBef>
                <a:spcPct val="0"/>
              </a:spcBef>
            </a:pPr>
            <a:endParaRPr lang="en-US" altLang="en-US" dirty="0" smtClean="0"/>
          </a:p>
        </p:txBody>
      </p:sp>
      <p:sp>
        <p:nvSpPr>
          <p:cNvPr id="675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49EB28-2CD5-471D-8B1A-1891057CB31E}" type="slidenum">
              <a:rPr lang="en-US" smtClean="0"/>
              <a:pPr fontAlgn="base">
                <a:spcBef>
                  <a:spcPct val="0"/>
                </a:spcBef>
                <a:spcAft>
                  <a:spcPct val="0"/>
                </a:spcAft>
                <a:defRPr/>
              </a:pPr>
              <a:t>61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F7AFFB9B-9FB8-469E-96F9-4D32314110B6}" type="datetimeFigureOut">
              <a:rPr lang="en-US" smtClean="0"/>
              <a:t>1/11/2022</a:t>
            </a:fld>
            <a:endParaRPr lang="en-US" dirty="0"/>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78655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583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01029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96138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1/11/2022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3757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1/11/2022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19214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1/11/2022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94283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51406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48659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1D2AC3-6A0B-4169-B1EA-E3AE8B351BDD}" type="datetimeFigureOut">
              <a:rPr lang="en-US" smtClean="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10340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4B9363-8B87-41B7-9F8E-64519CBB8F34}" type="datetimeFigureOut">
              <a:rPr lang="en-US" smtClean="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65413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EF5746-5284-4951-9F37-7AE924EDBCB7}" type="datetimeFigureOut">
              <a:rPr lang="en-US" smtClean="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49393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398B29-7265-4A65-A2A4-6703C057B7C1}" type="datetimeFigureOut">
              <a:rPr lang="en-US" smtClean="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27176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8FBA082-94DF-4C4B-A041-6624924AB0A8}" type="datetimeFigureOut">
              <a:rPr lang="en-US" smtClean="0"/>
              <a:t>1/11/2022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57103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27686C4-3AB5-4E0C-86CA-FB108C350AA9}" type="datetimeFigureOut">
              <a:rPr lang="en-US" smtClean="0"/>
              <a:t>1/11/2022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96720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422208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5871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335280"/>
            <a:ext cx="12192000" cy="731520"/>
          </a:xfrm>
        </p:spPr>
        <p:txBody>
          <a:bodyPr>
            <a:normAutofit/>
          </a:bodyPr>
          <a:lstStyle>
            <a:lvl1pPr>
              <a:defRPr sz="4000">
                <a:solidFill>
                  <a:srgbClr val="000099"/>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fld id="{4219582C-CAB4-466E-867A-7799DF875EF2}" type="datetime1">
              <a:rPr lang="en-US" smtClean="0"/>
              <a:pPr/>
              <a:t>1/11/2022</a:t>
            </a:fld>
            <a:endParaRPr lang="en-US" dirty="0"/>
          </a:p>
        </p:txBody>
      </p:sp>
      <p:sp>
        <p:nvSpPr>
          <p:cNvPr id="5" name="Footer Placeholder 4"/>
          <p:cNvSpPr>
            <a:spLocks noGrp="1"/>
          </p:cNvSpPr>
          <p:nvPr>
            <p:ph type="ftr" sz="quarter" idx="11"/>
          </p:nvPr>
        </p:nvSpPr>
        <p:spPr/>
        <p:txBody>
          <a:bodyPr/>
          <a:lstStyle/>
          <a:p>
            <a:r>
              <a:rPr lang="en-US" dirty="0"/>
              <a:t>OCD TRAINING DIVISION</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grpSp>
        <p:nvGrpSpPr>
          <p:cNvPr id="7" name="Group 6"/>
          <p:cNvGrpSpPr/>
          <p:nvPr userDrawn="1"/>
        </p:nvGrpSpPr>
        <p:grpSpPr>
          <a:xfrm>
            <a:off x="0" y="6194023"/>
            <a:ext cx="12192000" cy="685800"/>
            <a:chOff x="0" y="6194023"/>
            <a:chExt cx="9144000" cy="680362"/>
          </a:xfrm>
        </p:grpSpPr>
        <p:sp>
          <p:nvSpPr>
            <p:cNvPr id="8" name="Title 3"/>
            <p:cNvSpPr txBox="1">
              <a:spLocks/>
            </p:cNvSpPr>
            <p:nvPr/>
          </p:nvSpPr>
          <p:spPr bwMode="auto">
            <a:xfrm>
              <a:off x="0" y="6217920"/>
              <a:ext cx="9144000" cy="640080"/>
            </a:xfrm>
            <a:prstGeom prst="rect">
              <a:avLst/>
            </a:prstGeom>
            <a:solidFill>
              <a:srgbClr val="000082"/>
            </a:solidFill>
            <a:ln>
              <a:noFill/>
            </a:ln>
          </p:spPr>
          <p:txBody>
            <a:bodyPr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90000"/>
                </a:lnSpc>
                <a:defRPr/>
              </a:pPr>
              <a:endParaRPr lang="en-US" altLang="en-US" sz="6000" b="1" dirty="0">
                <a:solidFill>
                  <a:schemeClr val="bg1"/>
                </a:solidFill>
                <a:latin typeface="Lucida Sans" pitchFamily="34" charset="0"/>
                <a:ea typeface="ＭＳ Ｐゴシック" pitchFamily="34" charset="-128"/>
              </a:endParaRPr>
            </a:p>
          </p:txBody>
        </p:sp>
        <p:pic>
          <p:nvPicPr>
            <p:cNvPr id="9"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6203950"/>
              <a:ext cx="644525" cy="644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l="-1862" t="1549" r="2544" b="-1192"/>
            <a:stretch>
              <a:fillRect/>
            </a:stretch>
          </p:blipFill>
          <p:spPr bwMode="auto">
            <a:xfrm>
              <a:off x="88901" y="6230076"/>
              <a:ext cx="1021364" cy="644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
            <p:cNvSpPr txBox="1">
              <a:spLocks noChangeArrowheads="1"/>
            </p:cNvSpPr>
            <p:nvPr/>
          </p:nvSpPr>
          <p:spPr bwMode="auto">
            <a:xfrm>
              <a:off x="4495800" y="6194023"/>
              <a:ext cx="4343400" cy="641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Arial" charset="0"/>
                  <a:cs typeface="Arial" charset="0"/>
                </a:defRPr>
              </a:lvl1pPr>
              <a:lvl2pPr marL="742950" indent="-285750">
                <a:spcBef>
                  <a:spcPct val="20000"/>
                </a:spcBef>
                <a:buFont typeface="Arial" charset="0"/>
                <a:buChar char="–"/>
                <a:defRPr sz="2800">
                  <a:solidFill>
                    <a:schemeClr val="tx1"/>
                  </a:solidFill>
                  <a:latin typeface="Arial" charset="0"/>
                  <a:cs typeface="Arial" charset="0"/>
                </a:defRPr>
              </a:lvl2pPr>
              <a:lvl3pPr marL="1143000" indent="-228600">
                <a:spcBef>
                  <a:spcPct val="20000"/>
                </a:spcBef>
                <a:buFont typeface="Arial" charset="0"/>
                <a:buChar char="•"/>
                <a:defRPr sz="2400">
                  <a:solidFill>
                    <a:schemeClr val="tx1"/>
                  </a:solidFill>
                  <a:latin typeface="Arial" charset="0"/>
                  <a:cs typeface="Arial" charset="0"/>
                </a:defRPr>
              </a:lvl3pPr>
              <a:lvl4pPr marL="1600200" indent="-228600">
                <a:spcBef>
                  <a:spcPct val="20000"/>
                </a:spcBef>
                <a:buFont typeface="Arial" charset="0"/>
                <a:buChar char="–"/>
                <a:defRPr sz="2000">
                  <a:solidFill>
                    <a:schemeClr val="tx1"/>
                  </a:solidFill>
                  <a:latin typeface="Arial" charset="0"/>
                  <a:cs typeface="Arial" charset="0"/>
                </a:defRPr>
              </a:lvl4pPr>
              <a:lvl5pPr marL="2057400" indent="-228600">
                <a:spcBef>
                  <a:spcPct val="20000"/>
                </a:spcBef>
                <a:buFont typeface="Arial" charset="0"/>
                <a:buChar char="»"/>
                <a:defRPr sz="2000">
                  <a:solidFill>
                    <a:schemeClr val="tx1"/>
                  </a:solidFill>
                  <a:latin typeface="Arial" charset="0"/>
                  <a:cs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9pPr>
            </a:lstStyle>
            <a:p>
              <a:pPr algn="r">
                <a:spcBef>
                  <a:spcPct val="0"/>
                </a:spcBef>
                <a:buFontTx/>
                <a:buNone/>
              </a:pPr>
              <a:r>
                <a:rPr lang="en-US" altLang="en-US" sz="1800" dirty="0">
                  <a:solidFill>
                    <a:schemeClr val="bg1"/>
                  </a:solidFill>
                </a:rPr>
                <a:t>Module 3: Operational </a:t>
              </a:r>
            </a:p>
            <a:p>
              <a:pPr algn="r">
                <a:spcBef>
                  <a:spcPct val="0"/>
                </a:spcBef>
                <a:buFontTx/>
                <a:buNone/>
              </a:pPr>
              <a:r>
                <a:rPr lang="en-US" altLang="en-US" sz="1800" dirty="0">
                  <a:solidFill>
                    <a:schemeClr val="bg1"/>
                  </a:solidFill>
                </a:rPr>
                <a:t>Definition of Terms</a:t>
              </a:r>
            </a:p>
          </p:txBody>
        </p:sp>
      </p:grpSp>
    </p:spTree>
    <p:extLst>
      <p:ext uri="{BB962C8B-B14F-4D97-AF65-F5344CB8AC3E}">
        <p14:creationId xmlns:p14="http://schemas.microsoft.com/office/powerpoint/2010/main" val="2704967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C35BB1C6-BF8F-4481-8AB2-603A1C8A906A}" type="datetimeFigureOut">
              <a:rPr lang="en-US" smtClean="0"/>
              <a:t>1/11/2022</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20106876"/>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 id="2147483746" r:id="rId18"/>
  </p:sldLayoutIdLst>
  <p:hf sldNum="0" hdr="0" ftr="0" dt="0"/>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jpeg"/><Relationship Id="rId9"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9.jpeg"/><Relationship Id="rId10" Type="http://schemas.openxmlformats.org/officeDocument/2006/relationships/image" Target="../media/image17.png"/><Relationship Id="rId4" Type="http://schemas.openxmlformats.org/officeDocument/2006/relationships/image" Target="../media/image11.jpeg"/><Relationship Id="rId9"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PH" dirty="0" err="1">
                <a:solidFill>
                  <a:schemeClr val="tx1"/>
                </a:solidFill>
              </a:rPr>
              <a:t>Pdna</a:t>
            </a:r>
            <a:r>
              <a:rPr lang="en-PH" dirty="0">
                <a:solidFill>
                  <a:schemeClr val="tx1"/>
                </a:solidFill>
              </a:rPr>
              <a:t> coordination meeting</a:t>
            </a:r>
          </a:p>
        </p:txBody>
      </p:sp>
      <p:sp>
        <p:nvSpPr>
          <p:cNvPr id="3" name="Subtitle 2"/>
          <p:cNvSpPr>
            <a:spLocks noGrp="1"/>
          </p:cNvSpPr>
          <p:nvPr>
            <p:ph type="subTitle" idx="1"/>
          </p:nvPr>
        </p:nvSpPr>
        <p:spPr/>
        <p:txBody>
          <a:bodyPr/>
          <a:lstStyle/>
          <a:p>
            <a:r>
              <a:rPr lang="en-PH" sz="6000" dirty="0">
                <a:solidFill>
                  <a:schemeClr val="tx1"/>
                </a:solidFill>
              </a:rPr>
              <a:t>Review of </a:t>
            </a:r>
            <a:r>
              <a:rPr lang="en-PH" sz="6000" dirty="0" err="1">
                <a:solidFill>
                  <a:schemeClr val="tx1"/>
                </a:solidFill>
              </a:rPr>
              <a:t>pdna</a:t>
            </a:r>
            <a:endParaRPr lang="en-PH" sz="6000" dirty="0">
              <a:solidFill>
                <a:schemeClr val="tx1"/>
              </a:solidFill>
            </a:endParaRPr>
          </a:p>
        </p:txBody>
      </p:sp>
    </p:spTree>
    <p:extLst>
      <p:ext uri="{BB962C8B-B14F-4D97-AF65-F5344CB8AC3E}">
        <p14:creationId xmlns:p14="http://schemas.microsoft.com/office/powerpoint/2010/main" val="41375298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000" y="0"/>
            <a:ext cx="7687733" cy="1151965"/>
          </a:xfrm>
          <a:solidFill>
            <a:srgbClr val="002060"/>
          </a:solidFill>
        </p:spPr>
        <p:txBody>
          <a:bodyPr>
            <a:normAutofit/>
          </a:bodyPr>
          <a:lstStyle/>
          <a:p>
            <a:pPr algn="ctr"/>
            <a:r>
              <a:rPr lang="en-PH" sz="3200" dirty="0">
                <a:solidFill>
                  <a:schemeClr val="bg1"/>
                </a:solidFill>
                <a:latin typeface="Arial" panose="020B0604020202020204" pitchFamily="34" charset="0"/>
                <a:cs typeface="Arial" panose="020B0604020202020204" pitchFamily="34" charset="0"/>
              </a:rPr>
              <a:t>PARTS OF PDNA REPORT</a:t>
            </a:r>
          </a:p>
        </p:txBody>
      </p:sp>
      <p:sp>
        <p:nvSpPr>
          <p:cNvPr id="3" name="Content Placeholder 2"/>
          <p:cNvSpPr>
            <a:spLocks noGrp="1"/>
          </p:cNvSpPr>
          <p:nvPr>
            <p:ph sz="quarter" idx="13"/>
          </p:nvPr>
        </p:nvSpPr>
        <p:spPr>
          <a:xfrm>
            <a:off x="635000" y="2537530"/>
            <a:ext cx="10394707" cy="2051403"/>
          </a:xfrm>
        </p:spPr>
        <p:txBody>
          <a:bodyPr>
            <a:noAutofit/>
          </a:bodyPr>
          <a:lstStyle/>
          <a:p>
            <a:r>
              <a:rPr lang="en-PH" sz="4400" dirty="0">
                <a:latin typeface="Arial" panose="020B0604020202020204" pitchFamily="34" charset="0"/>
                <a:cs typeface="Arial" panose="020B0604020202020204" pitchFamily="34" charset="0"/>
              </a:rPr>
              <a:t>Acknowledgement</a:t>
            </a:r>
          </a:p>
          <a:p>
            <a:r>
              <a:rPr lang="en-PH" sz="4400" dirty="0">
                <a:latin typeface="Arial" panose="020B0604020202020204" pitchFamily="34" charset="0"/>
                <a:cs typeface="Arial" panose="020B0604020202020204" pitchFamily="34" charset="0"/>
              </a:rPr>
              <a:t>Executive summary</a:t>
            </a:r>
          </a:p>
          <a:p>
            <a:r>
              <a:rPr lang="en-PH" sz="4400" dirty="0">
                <a:latin typeface="Arial" panose="020B0604020202020204" pitchFamily="34" charset="0"/>
                <a:cs typeface="Arial" panose="020B0604020202020204" pitchFamily="34" charset="0"/>
              </a:rPr>
              <a:t>SUMMARY OF DAMAGES, LOSSES AND NEEDS </a:t>
            </a:r>
          </a:p>
          <a:p>
            <a:pPr marL="0" indent="0">
              <a:buNone/>
            </a:pPr>
            <a:endParaRPr lang="en-PH"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98018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247990163"/>
              </p:ext>
            </p:extLst>
          </p:nvPr>
        </p:nvGraphicFramePr>
        <p:xfrm>
          <a:off x="457200" y="651933"/>
          <a:ext cx="11116736" cy="6217920"/>
        </p:xfrm>
        <a:graphic>
          <a:graphicData uri="http://schemas.openxmlformats.org/drawingml/2006/table">
            <a:tbl>
              <a:tblPr firstRow="1" bandRow="1">
                <a:tableStyleId>{5C22544A-7EE6-4342-B048-85BDC9FD1C3A}</a:tableStyleId>
              </a:tblPr>
              <a:tblGrid>
                <a:gridCol w="2779184">
                  <a:extLst>
                    <a:ext uri="{9D8B030D-6E8A-4147-A177-3AD203B41FA5}">
                      <a16:colId xmlns:a16="http://schemas.microsoft.com/office/drawing/2014/main" xmlns="" val="20000"/>
                    </a:ext>
                  </a:extLst>
                </a:gridCol>
                <a:gridCol w="2779184">
                  <a:extLst>
                    <a:ext uri="{9D8B030D-6E8A-4147-A177-3AD203B41FA5}">
                      <a16:colId xmlns:a16="http://schemas.microsoft.com/office/drawing/2014/main" xmlns="" val="20001"/>
                    </a:ext>
                  </a:extLst>
                </a:gridCol>
                <a:gridCol w="2779184">
                  <a:extLst>
                    <a:ext uri="{9D8B030D-6E8A-4147-A177-3AD203B41FA5}">
                      <a16:colId xmlns:a16="http://schemas.microsoft.com/office/drawing/2014/main" xmlns="" val="20002"/>
                    </a:ext>
                  </a:extLst>
                </a:gridCol>
                <a:gridCol w="2779184">
                  <a:extLst>
                    <a:ext uri="{9D8B030D-6E8A-4147-A177-3AD203B41FA5}">
                      <a16:colId xmlns:a16="http://schemas.microsoft.com/office/drawing/2014/main" xmlns="" val="20003"/>
                    </a:ext>
                  </a:extLst>
                </a:gridCol>
              </a:tblGrid>
              <a:tr h="447040">
                <a:tc>
                  <a:txBody>
                    <a:bodyPr/>
                    <a:lstStyle/>
                    <a:p>
                      <a:r>
                        <a:rPr lang="en-PH" dirty="0">
                          <a:solidFill>
                            <a:schemeClr val="tx1"/>
                          </a:solidFill>
                          <a:latin typeface="Arial" panose="020B0604020202020204" pitchFamily="34" charset="0"/>
                          <a:cs typeface="Arial" panose="020B0604020202020204" pitchFamily="34" charset="0"/>
                        </a:rPr>
                        <a:t>SECTOR</a:t>
                      </a:r>
                    </a:p>
                  </a:txBody>
                  <a:tcPr>
                    <a:solidFill>
                      <a:srgbClr val="FFFF00"/>
                    </a:solidFill>
                  </a:tcPr>
                </a:tc>
                <a:tc>
                  <a:txBody>
                    <a:bodyPr/>
                    <a:lstStyle/>
                    <a:p>
                      <a:r>
                        <a:rPr lang="en-PH" dirty="0">
                          <a:solidFill>
                            <a:schemeClr val="tx1"/>
                          </a:solidFill>
                          <a:latin typeface="Arial" panose="020B0604020202020204" pitchFamily="34" charset="0"/>
                          <a:cs typeface="Arial" panose="020B0604020202020204" pitchFamily="34" charset="0"/>
                        </a:rPr>
                        <a:t>DAMAGE</a:t>
                      </a:r>
                      <a:r>
                        <a:rPr lang="en-PH" baseline="0" dirty="0">
                          <a:solidFill>
                            <a:schemeClr val="tx1"/>
                          </a:solidFill>
                          <a:latin typeface="Arial" panose="020B0604020202020204" pitchFamily="34" charset="0"/>
                          <a:cs typeface="Arial" panose="020B0604020202020204" pitchFamily="34" charset="0"/>
                        </a:rPr>
                        <a:t> (PHP)</a:t>
                      </a:r>
                      <a:endParaRPr lang="en-PH" dirty="0">
                        <a:solidFill>
                          <a:schemeClr val="tx1"/>
                        </a:solidFill>
                        <a:latin typeface="Arial" panose="020B0604020202020204" pitchFamily="34" charset="0"/>
                        <a:cs typeface="Arial" panose="020B0604020202020204" pitchFamily="34" charset="0"/>
                      </a:endParaRPr>
                    </a:p>
                  </a:txBody>
                  <a:tcPr>
                    <a:solidFill>
                      <a:srgbClr val="FFFF00"/>
                    </a:solidFill>
                  </a:tcPr>
                </a:tc>
                <a:tc>
                  <a:txBody>
                    <a:bodyPr/>
                    <a:lstStyle/>
                    <a:p>
                      <a:r>
                        <a:rPr lang="en-PH" dirty="0">
                          <a:solidFill>
                            <a:schemeClr val="tx1"/>
                          </a:solidFill>
                          <a:latin typeface="Arial" panose="020B0604020202020204" pitchFamily="34" charset="0"/>
                          <a:cs typeface="Arial" panose="020B0604020202020204" pitchFamily="34" charset="0"/>
                        </a:rPr>
                        <a:t>LOSS (PHP)</a:t>
                      </a:r>
                    </a:p>
                  </a:txBody>
                  <a:tcPr>
                    <a:solidFill>
                      <a:srgbClr val="FFFF00"/>
                    </a:solidFill>
                  </a:tcPr>
                </a:tc>
                <a:tc>
                  <a:txBody>
                    <a:bodyPr/>
                    <a:lstStyle/>
                    <a:p>
                      <a:r>
                        <a:rPr lang="en-PH" dirty="0">
                          <a:solidFill>
                            <a:schemeClr val="tx1"/>
                          </a:solidFill>
                          <a:latin typeface="Arial" panose="020B0604020202020204" pitchFamily="34" charset="0"/>
                          <a:cs typeface="Arial" panose="020B0604020202020204" pitchFamily="34" charset="0"/>
                        </a:rPr>
                        <a:t>NEEDS</a:t>
                      </a:r>
                      <a:r>
                        <a:rPr lang="en-PH" baseline="0" dirty="0">
                          <a:solidFill>
                            <a:schemeClr val="tx1"/>
                          </a:solidFill>
                          <a:latin typeface="Arial" panose="020B0604020202020204" pitchFamily="34" charset="0"/>
                          <a:cs typeface="Arial" panose="020B0604020202020204" pitchFamily="34" charset="0"/>
                        </a:rPr>
                        <a:t> (PHP)</a:t>
                      </a:r>
                      <a:endParaRPr lang="en-PH" dirty="0">
                        <a:solidFill>
                          <a:schemeClr val="tx1"/>
                        </a:solidFill>
                        <a:latin typeface="Arial" panose="020B0604020202020204" pitchFamily="34" charset="0"/>
                        <a:cs typeface="Arial" panose="020B0604020202020204" pitchFamily="34" charset="0"/>
                      </a:endParaRPr>
                    </a:p>
                  </a:txBody>
                  <a:tcPr>
                    <a:solidFill>
                      <a:srgbClr val="FFFF00"/>
                    </a:solidFill>
                  </a:tcPr>
                </a:tc>
                <a:extLst>
                  <a:ext uri="{0D108BD9-81ED-4DB2-BD59-A6C34878D82A}">
                    <a16:rowId xmlns:a16="http://schemas.microsoft.com/office/drawing/2014/main" xmlns="" val="10000"/>
                  </a:ext>
                </a:extLst>
              </a:tr>
              <a:tr h="370840">
                <a:tc gridSpan="4">
                  <a:txBody>
                    <a:bodyPr/>
                    <a:lstStyle/>
                    <a:p>
                      <a:r>
                        <a:rPr lang="en-PH" sz="1600" b="1" dirty="0">
                          <a:solidFill>
                            <a:schemeClr val="bg1"/>
                          </a:solidFill>
                          <a:latin typeface="Arial" panose="020B0604020202020204" pitchFamily="34" charset="0"/>
                          <a:cs typeface="Arial" panose="020B0604020202020204" pitchFamily="34" charset="0"/>
                        </a:rPr>
                        <a:t>SOCIAL</a:t>
                      </a:r>
                    </a:p>
                  </a:txBody>
                  <a:tcPr>
                    <a:solidFill>
                      <a:srgbClr val="002060"/>
                    </a:solidFill>
                  </a:tcPr>
                </a:tc>
                <a:tc hMerge="1">
                  <a:txBody>
                    <a:bodyPr/>
                    <a:lstStyle/>
                    <a:p>
                      <a:endParaRPr lang="en-PH"/>
                    </a:p>
                  </a:txBody>
                  <a:tcPr/>
                </a:tc>
                <a:tc hMerge="1">
                  <a:txBody>
                    <a:bodyPr/>
                    <a:lstStyle/>
                    <a:p>
                      <a:endParaRPr lang="en-PH"/>
                    </a:p>
                  </a:txBody>
                  <a:tcPr/>
                </a:tc>
                <a:tc hMerge="1">
                  <a:txBody>
                    <a:bodyPr/>
                    <a:lstStyle/>
                    <a:p>
                      <a:endParaRPr lang="en-PH" dirty="0"/>
                    </a:p>
                  </a:txBody>
                  <a:tcPr/>
                </a:tc>
                <a:extLst>
                  <a:ext uri="{0D108BD9-81ED-4DB2-BD59-A6C34878D82A}">
                    <a16:rowId xmlns:a16="http://schemas.microsoft.com/office/drawing/2014/main" xmlns="" val="10001"/>
                  </a:ext>
                </a:extLst>
              </a:tr>
              <a:tr h="370840">
                <a:tc>
                  <a:txBody>
                    <a:bodyPr/>
                    <a:lstStyle/>
                    <a:p>
                      <a:r>
                        <a:rPr lang="en-PH" sz="1600" b="0" dirty="0" smtClean="0">
                          <a:latin typeface="Arial" panose="020B0604020202020204" pitchFamily="34" charset="0"/>
                          <a:cs typeface="Arial" panose="020B0604020202020204" pitchFamily="34" charset="0"/>
                        </a:rPr>
                        <a:t>HOUSING- NHA/DHSUD</a:t>
                      </a:r>
                      <a:endParaRPr lang="en-PH" sz="1600" b="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2"/>
                  </a:ext>
                </a:extLst>
              </a:tr>
              <a:tr h="370840">
                <a:tc>
                  <a:txBody>
                    <a:bodyPr/>
                    <a:lstStyle/>
                    <a:p>
                      <a:r>
                        <a:rPr lang="en-PH" sz="1600" b="0" dirty="0" smtClean="0">
                          <a:latin typeface="Arial" panose="020B0604020202020204" pitchFamily="34" charset="0"/>
                          <a:cs typeface="Arial" panose="020B0604020202020204" pitchFamily="34" charset="0"/>
                        </a:rPr>
                        <a:t>HEALTH –DOH</a:t>
                      </a:r>
                      <a:endParaRPr lang="en-PH" sz="1600" b="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3"/>
                  </a:ext>
                </a:extLst>
              </a:tr>
              <a:tr h="370840">
                <a:tc>
                  <a:txBody>
                    <a:bodyPr/>
                    <a:lstStyle/>
                    <a:p>
                      <a:r>
                        <a:rPr lang="en-PH" sz="1600" b="0" dirty="0" smtClean="0">
                          <a:latin typeface="Arial" panose="020B0604020202020204" pitchFamily="34" charset="0"/>
                          <a:cs typeface="Arial" panose="020B0604020202020204" pitchFamily="34" charset="0"/>
                        </a:rPr>
                        <a:t>EDUCATION-DEPED/TESDA/CHED</a:t>
                      </a:r>
                      <a:endParaRPr lang="en-PH" sz="1600" b="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4"/>
                  </a:ext>
                </a:extLst>
              </a:tr>
              <a:tr h="370840">
                <a:tc>
                  <a:txBody>
                    <a:bodyPr/>
                    <a:lstStyle/>
                    <a:p>
                      <a:r>
                        <a:rPr lang="en-PH" sz="1600" b="0" dirty="0">
                          <a:latin typeface="Arial" panose="020B0604020202020204" pitchFamily="34" charset="0"/>
                          <a:cs typeface="Arial" panose="020B0604020202020204" pitchFamily="34" charset="0"/>
                        </a:rPr>
                        <a:t>Sub-total</a:t>
                      </a:r>
                    </a:p>
                  </a:txBody>
                  <a:tcPr>
                    <a:solidFill>
                      <a:srgbClr val="FFFF00"/>
                    </a:solidFill>
                  </a:tcPr>
                </a:tc>
                <a:tc>
                  <a:txBody>
                    <a:bodyPr/>
                    <a:lstStyle/>
                    <a:p>
                      <a:endParaRPr lang="en-PH" sz="1600" dirty="0"/>
                    </a:p>
                  </a:txBody>
                  <a:tcPr>
                    <a:solidFill>
                      <a:srgbClr val="FFFF00"/>
                    </a:solidFill>
                  </a:tcPr>
                </a:tc>
                <a:tc>
                  <a:txBody>
                    <a:bodyPr/>
                    <a:lstStyle/>
                    <a:p>
                      <a:endParaRPr lang="en-PH" dirty="0"/>
                    </a:p>
                  </a:txBody>
                  <a:tcPr>
                    <a:solidFill>
                      <a:srgbClr val="FFFF00"/>
                    </a:solidFill>
                  </a:tcPr>
                </a:tc>
                <a:tc>
                  <a:txBody>
                    <a:bodyPr/>
                    <a:lstStyle/>
                    <a:p>
                      <a:endParaRPr lang="en-PH" dirty="0"/>
                    </a:p>
                  </a:txBody>
                  <a:tcPr>
                    <a:solidFill>
                      <a:srgbClr val="FFFF00"/>
                    </a:solidFill>
                  </a:tcPr>
                </a:tc>
                <a:extLst>
                  <a:ext uri="{0D108BD9-81ED-4DB2-BD59-A6C34878D82A}">
                    <a16:rowId xmlns:a16="http://schemas.microsoft.com/office/drawing/2014/main" xmlns="" val="10005"/>
                  </a:ext>
                </a:extLst>
              </a:tr>
              <a:tr h="370840">
                <a:tc gridSpan="4">
                  <a:txBody>
                    <a:bodyPr/>
                    <a:lstStyle/>
                    <a:p>
                      <a:r>
                        <a:rPr lang="en-PH" sz="1600" dirty="0">
                          <a:solidFill>
                            <a:schemeClr val="bg1"/>
                          </a:solidFill>
                          <a:latin typeface="Arial" panose="020B0604020202020204" pitchFamily="34" charset="0"/>
                          <a:cs typeface="Arial" panose="020B0604020202020204" pitchFamily="34" charset="0"/>
                        </a:rPr>
                        <a:t>PRODUCTIVE</a:t>
                      </a:r>
                    </a:p>
                  </a:txBody>
                  <a:tcPr>
                    <a:solidFill>
                      <a:srgbClr val="002060"/>
                    </a:solidFill>
                  </a:tcPr>
                </a:tc>
                <a:tc hMerge="1">
                  <a:txBody>
                    <a:bodyPr/>
                    <a:lstStyle/>
                    <a:p>
                      <a:endParaRPr lang="en-PH" dirty="0"/>
                    </a:p>
                  </a:txBody>
                  <a:tcPr/>
                </a:tc>
                <a:tc hMerge="1">
                  <a:txBody>
                    <a:bodyPr/>
                    <a:lstStyle/>
                    <a:p>
                      <a:endParaRPr lang="en-PH" dirty="0"/>
                    </a:p>
                  </a:txBody>
                  <a:tcPr/>
                </a:tc>
                <a:tc hMerge="1">
                  <a:txBody>
                    <a:bodyPr/>
                    <a:lstStyle/>
                    <a:p>
                      <a:endParaRPr lang="en-PH" dirty="0"/>
                    </a:p>
                  </a:txBody>
                  <a:tcPr/>
                </a:tc>
                <a:extLst>
                  <a:ext uri="{0D108BD9-81ED-4DB2-BD59-A6C34878D82A}">
                    <a16:rowId xmlns:a16="http://schemas.microsoft.com/office/drawing/2014/main" xmlns="" val="10006"/>
                  </a:ext>
                </a:extLst>
              </a:tr>
              <a:tr h="370840">
                <a:tc>
                  <a:txBody>
                    <a:bodyPr/>
                    <a:lstStyle/>
                    <a:p>
                      <a:r>
                        <a:rPr lang="en-PH" sz="1600" dirty="0" smtClean="0">
                          <a:latin typeface="Arial" panose="020B0604020202020204" pitchFamily="34" charset="0"/>
                          <a:cs typeface="Arial" panose="020B0604020202020204" pitchFamily="34" charset="0"/>
                        </a:rPr>
                        <a:t>AGRICULTURE-DA/BAI</a:t>
                      </a:r>
                      <a:endParaRPr lang="en-PH"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PH" sz="1600" dirty="0">
                          <a:latin typeface="Arial" panose="020B0604020202020204" pitchFamily="34" charset="0"/>
                          <a:cs typeface="Arial" panose="020B0604020202020204" pitchFamily="34" charset="0"/>
                        </a:rPr>
                        <a:t>HVCC</a:t>
                      </a:r>
                    </a:p>
                    <a:p>
                      <a:pPr marL="285750" indent="-285750">
                        <a:buFont typeface="Arial" panose="020B0604020202020204" pitchFamily="34" charset="0"/>
                        <a:buChar char="•"/>
                      </a:pPr>
                      <a:r>
                        <a:rPr lang="en-PH" sz="1600" dirty="0">
                          <a:latin typeface="Arial" panose="020B0604020202020204" pitchFamily="34" charset="0"/>
                          <a:cs typeface="Arial" panose="020B0604020202020204" pitchFamily="34" charset="0"/>
                        </a:rPr>
                        <a:t>RICE</a:t>
                      </a:r>
                    </a:p>
                    <a:p>
                      <a:pPr marL="285750" indent="-285750">
                        <a:buFont typeface="Arial" panose="020B0604020202020204" pitchFamily="34" charset="0"/>
                        <a:buChar char="•"/>
                      </a:pPr>
                      <a:r>
                        <a:rPr lang="en-PH" sz="1600" dirty="0">
                          <a:latin typeface="Arial" panose="020B0604020202020204" pitchFamily="34" charset="0"/>
                          <a:cs typeface="Arial" panose="020B0604020202020204" pitchFamily="34" charset="0"/>
                        </a:rPr>
                        <a:t>ANIMALS</a:t>
                      </a: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7"/>
                  </a:ext>
                </a:extLst>
              </a:tr>
              <a:tr h="370840">
                <a:tc>
                  <a:txBody>
                    <a:bodyPr/>
                    <a:lstStyle/>
                    <a:p>
                      <a:r>
                        <a:rPr lang="en-PH" sz="1600" dirty="0" smtClean="0">
                          <a:latin typeface="Arial" panose="020B0604020202020204" pitchFamily="34" charset="0"/>
                          <a:cs typeface="Arial" panose="020B0604020202020204" pitchFamily="34" charset="0"/>
                        </a:rPr>
                        <a:t>FISHERIES-BFAR</a:t>
                      </a:r>
                      <a:endParaRPr lang="en-PH" sz="160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8"/>
                  </a:ext>
                </a:extLst>
              </a:tr>
              <a:tr h="370840">
                <a:tc>
                  <a:txBody>
                    <a:bodyPr/>
                    <a:lstStyle/>
                    <a:p>
                      <a:r>
                        <a:rPr lang="en-PH" sz="1600" dirty="0" smtClean="0">
                          <a:latin typeface="Arial" panose="020B0604020202020204" pitchFamily="34" charset="0"/>
                          <a:cs typeface="Arial" panose="020B0604020202020204" pitchFamily="34" charset="0"/>
                        </a:rPr>
                        <a:t>TOURISM-DOT</a:t>
                      </a:r>
                      <a:endParaRPr lang="en-PH" sz="160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9"/>
                  </a:ext>
                </a:extLst>
              </a:tr>
              <a:tr h="370840">
                <a:tc>
                  <a:txBody>
                    <a:bodyPr/>
                    <a:lstStyle/>
                    <a:p>
                      <a:r>
                        <a:rPr lang="en-PH" sz="1600" dirty="0">
                          <a:latin typeface="Arial" panose="020B0604020202020204" pitchFamily="34" charset="0"/>
                          <a:cs typeface="Arial" panose="020B0604020202020204" pitchFamily="34" charset="0"/>
                        </a:rPr>
                        <a:t>Industry</a:t>
                      </a:r>
                      <a:r>
                        <a:rPr lang="en-PH" sz="1600" baseline="0" dirty="0">
                          <a:latin typeface="Arial" panose="020B0604020202020204" pitchFamily="34" charset="0"/>
                          <a:cs typeface="Arial" panose="020B0604020202020204" pitchFamily="34" charset="0"/>
                        </a:rPr>
                        <a:t> trade &amp; </a:t>
                      </a:r>
                      <a:r>
                        <a:rPr lang="en-PH" sz="1600" baseline="0" dirty="0" smtClean="0">
                          <a:latin typeface="Arial" panose="020B0604020202020204" pitchFamily="34" charset="0"/>
                          <a:cs typeface="Arial" panose="020B0604020202020204" pitchFamily="34" charset="0"/>
                        </a:rPr>
                        <a:t>Services -DTI</a:t>
                      </a:r>
                      <a:endParaRPr lang="en-PH" sz="160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10"/>
                  </a:ext>
                </a:extLst>
              </a:tr>
              <a:tr h="370840">
                <a:tc>
                  <a:txBody>
                    <a:bodyPr/>
                    <a:lstStyle/>
                    <a:p>
                      <a:r>
                        <a:rPr lang="en-PH" sz="1600" dirty="0" smtClean="0">
                          <a:latin typeface="Arial" panose="020B0604020202020204" pitchFamily="34" charset="0"/>
                          <a:cs typeface="Arial" panose="020B0604020202020204" pitchFamily="34" charset="0"/>
                        </a:rPr>
                        <a:t>Irrigation Facilities-NIA</a:t>
                      </a:r>
                    </a:p>
                    <a:p>
                      <a:r>
                        <a:rPr lang="en-PH" sz="1600" dirty="0" smtClean="0">
                          <a:latin typeface="Arial" panose="020B0604020202020204" pitchFamily="34" charset="0"/>
                          <a:cs typeface="Arial" panose="020B0604020202020204" pitchFamily="34" charset="0"/>
                        </a:rPr>
                        <a:t>MINING - DENR</a:t>
                      </a:r>
                      <a:endParaRPr lang="en-PH" sz="160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11"/>
                  </a:ext>
                </a:extLst>
              </a:tr>
              <a:tr h="370840">
                <a:tc>
                  <a:txBody>
                    <a:bodyPr/>
                    <a:lstStyle/>
                    <a:p>
                      <a:r>
                        <a:rPr lang="en-PH" sz="1600" dirty="0">
                          <a:latin typeface="Arial" panose="020B0604020202020204" pitchFamily="34" charset="0"/>
                          <a:cs typeface="Arial" panose="020B0604020202020204" pitchFamily="34" charset="0"/>
                        </a:rPr>
                        <a:t>Sub-total</a:t>
                      </a:r>
                    </a:p>
                  </a:txBody>
                  <a:tcPr>
                    <a:solidFill>
                      <a:srgbClr val="FFFF00"/>
                    </a:solidFill>
                  </a:tcPr>
                </a:tc>
                <a:tc>
                  <a:txBody>
                    <a:bodyPr/>
                    <a:lstStyle/>
                    <a:p>
                      <a:endParaRPr lang="en-PH" sz="1600" dirty="0"/>
                    </a:p>
                  </a:txBody>
                  <a:tcPr>
                    <a:solidFill>
                      <a:srgbClr val="FFFF00"/>
                    </a:solidFill>
                  </a:tcPr>
                </a:tc>
                <a:tc>
                  <a:txBody>
                    <a:bodyPr/>
                    <a:lstStyle/>
                    <a:p>
                      <a:endParaRPr lang="en-PH" dirty="0"/>
                    </a:p>
                  </a:txBody>
                  <a:tcPr>
                    <a:solidFill>
                      <a:srgbClr val="FFFF00"/>
                    </a:solidFill>
                  </a:tcPr>
                </a:tc>
                <a:tc>
                  <a:txBody>
                    <a:bodyPr/>
                    <a:lstStyle/>
                    <a:p>
                      <a:endParaRPr lang="en-PH" dirty="0"/>
                    </a:p>
                  </a:txBody>
                  <a:tcPr>
                    <a:solidFill>
                      <a:srgbClr val="FFFF00"/>
                    </a:solidFill>
                  </a:tcPr>
                </a:tc>
                <a:extLst>
                  <a:ext uri="{0D108BD9-81ED-4DB2-BD59-A6C34878D82A}">
                    <a16:rowId xmlns:a16="http://schemas.microsoft.com/office/drawing/2014/main" xmlns="" val="10012"/>
                  </a:ext>
                </a:extLst>
              </a:tr>
            </a:tbl>
          </a:graphicData>
        </a:graphic>
      </p:graphicFrame>
      <p:sp>
        <p:nvSpPr>
          <p:cNvPr id="5" name="Rectangle 4"/>
          <p:cNvSpPr/>
          <p:nvPr/>
        </p:nvSpPr>
        <p:spPr>
          <a:xfrm>
            <a:off x="457200" y="0"/>
            <a:ext cx="11074400" cy="651933"/>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b="1" dirty="0">
                <a:latin typeface="Arial" panose="020B0604020202020204" pitchFamily="34" charset="0"/>
                <a:cs typeface="Arial" panose="020B0604020202020204" pitchFamily="34" charset="0"/>
              </a:rPr>
              <a:t>SUMMARY OF DAMAGES, LOSSES, AND NEEDS</a:t>
            </a:r>
          </a:p>
        </p:txBody>
      </p:sp>
    </p:spTree>
    <p:extLst>
      <p:ext uri="{BB962C8B-B14F-4D97-AF65-F5344CB8AC3E}">
        <p14:creationId xmlns:p14="http://schemas.microsoft.com/office/powerpoint/2010/main" val="28291401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07444123"/>
              </p:ext>
            </p:extLst>
          </p:nvPr>
        </p:nvGraphicFramePr>
        <p:xfrm>
          <a:off x="499533" y="150283"/>
          <a:ext cx="11116736" cy="6766560"/>
        </p:xfrm>
        <a:graphic>
          <a:graphicData uri="http://schemas.openxmlformats.org/drawingml/2006/table">
            <a:tbl>
              <a:tblPr firstRow="1" bandRow="1">
                <a:tableStyleId>{5C22544A-7EE6-4342-B048-85BDC9FD1C3A}</a:tableStyleId>
              </a:tblPr>
              <a:tblGrid>
                <a:gridCol w="2779184">
                  <a:extLst>
                    <a:ext uri="{9D8B030D-6E8A-4147-A177-3AD203B41FA5}">
                      <a16:colId xmlns:a16="http://schemas.microsoft.com/office/drawing/2014/main" xmlns="" val="20000"/>
                    </a:ext>
                  </a:extLst>
                </a:gridCol>
                <a:gridCol w="2779184">
                  <a:extLst>
                    <a:ext uri="{9D8B030D-6E8A-4147-A177-3AD203B41FA5}">
                      <a16:colId xmlns:a16="http://schemas.microsoft.com/office/drawing/2014/main" xmlns="" val="20001"/>
                    </a:ext>
                  </a:extLst>
                </a:gridCol>
                <a:gridCol w="2779184">
                  <a:extLst>
                    <a:ext uri="{9D8B030D-6E8A-4147-A177-3AD203B41FA5}">
                      <a16:colId xmlns:a16="http://schemas.microsoft.com/office/drawing/2014/main" xmlns="" val="20002"/>
                    </a:ext>
                  </a:extLst>
                </a:gridCol>
                <a:gridCol w="2779184">
                  <a:extLst>
                    <a:ext uri="{9D8B030D-6E8A-4147-A177-3AD203B41FA5}">
                      <a16:colId xmlns:a16="http://schemas.microsoft.com/office/drawing/2014/main" xmlns="" val="20003"/>
                    </a:ext>
                  </a:extLst>
                </a:gridCol>
              </a:tblGrid>
              <a:tr h="370840">
                <a:tc gridSpan="4">
                  <a:txBody>
                    <a:bodyPr/>
                    <a:lstStyle/>
                    <a:p>
                      <a:r>
                        <a:rPr lang="en-PH" dirty="0">
                          <a:solidFill>
                            <a:schemeClr val="bg1"/>
                          </a:solidFill>
                          <a:latin typeface="Arial" panose="020B0604020202020204" pitchFamily="34" charset="0"/>
                          <a:cs typeface="Arial" panose="020B0604020202020204" pitchFamily="34" charset="0"/>
                        </a:rPr>
                        <a:t>INFRASTRUCTURE</a:t>
                      </a:r>
                    </a:p>
                  </a:txBody>
                  <a:tcPr>
                    <a:solidFill>
                      <a:srgbClr val="002060"/>
                    </a:solidFill>
                  </a:tcPr>
                </a:tc>
                <a:tc hMerge="1">
                  <a:txBody>
                    <a:bodyPr/>
                    <a:lstStyle/>
                    <a:p>
                      <a:endParaRPr lang="en-PH" dirty="0"/>
                    </a:p>
                  </a:txBody>
                  <a:tcPr/>
                </a:tc>
                <a:tc hMerge="1">
                  <a:txBody>
                    <a:bodyPr/>
                    <a:lstStyle/>
                    <a:p>
                      <a:endParaRPr lang="en-PH" dirty="0"/>
                    </a:p>
                  </a:txBody>
                  <a:tcPr/>
                </a:tc>
                <a:tc hMerge="1">
                  <a:txBody>
                    <a:bodyPr/>
                    <a:lstStyle/>
                    <a:p>
                      <a:endParaRPr lang="en-PH" dirty="0"/>
                    </a:p>
                  </a:txBody>
                  <a:tcPr/>
                </a:tc>
                <a:extLst>
                  <a:ext uri="{0D108BD9-81ED-4DB2-BD59-A6C34878D82A}">
                    <a16:rowId xmlns:a16="http://schemas.microsoft.com/office/drawing/2014/main" xmlns="" val="10000"/>
                  </a:ext>
                </a:extLst>
              </a:tr>
              <a:tr h="370840">
                <a:tc>
                  <a:txBody>
                    <a:bodyPr/>
                    <a:lstStyle/>
                    <a:p>
                      <a:r>
                        <a:rPr lang="en-PH" sz="1600" dirty="0" smtClean="0">
                          <a:latin typeface="Arial" panose="020B0604020202020204" pitchFamily="34" charset="0"/>
                          <a:cs typeface="Arial" panose="020B0604020202020204" pitchFamily="34" charset="0"/>
                        </a:rPr>
                        <a:t>ROADS –DPWH</a:t>
                      </a:r>
                      <a:endParaRPr lang="en-PH" sz="160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1"/>
                  </a:ext>
                </a:extLst>
              </a:tr>
              <a:tr h="370840">
                <a:tc>
                  <a:txBody>
                    <a:bodyPr/>
                    <a:lstStyle/>
                    <a:p>
                      <a:r>
                        <a:rPr lang="en-PH" sz="1600" dirty="0" smtClean="0">
                          <a:latin typeface="Arial" panose="020B0604020202020204" pitchFamily="34" charset="0"/>
                          <a:cs typeface="Arial" panose="020B0604020202020204" pitchFamily="34" charset="0"/>
                        </a:rPr>
                        <a:t>BRIDGES-DPWH</a:t>
                      </a:r>
                      <a:endParaRPr lang="en-PH" sz="160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2"/>
                  </a:ext>
                </a:extLst>
              </a:tr>
              <a:tr h="370840">
                <a:tc>
                  <a:txBody>
                    <a:bodyPr/>
                    <a:lstStyle/>
                    <a:p>
                      <a:r>
                        <a:rPr lang="en-PH" sz="1600" dirty="0" smtClean="0">
                          <a:latin typeface="Arial" panose="020B0604020202020204" pitchFamily="34" charset="0"/>
                          <a:cs typeface="Arial" panose="020B0604020202020204" pitchFamily="34" charset="0"/>
                        </a:rPr>
                        <a:t>TELCO-DICT</a:t>
                      </a:r>
                      <a:endParaRPr lang="en-PH" sz="160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3"/>
                  </a:ext>
                </a:extLst>
              </a:tr>
              <a:tr h="370840">
                <a:tc>
                  <a:txBody>
                    <a:bodyPr/>
                    <a:lstStyle/>
                    <a:p>
                      <a:r>
                        <a:rPr lang="en-PH" sz="1600" dirty="0" smtClean="0">
                          <a:latin typeface="Arial" panose="020B0604020202020204" pitchFamily="34" charset="0"/>
                          <a:cs typeface="Arial" panose="020B0604020202020204" pitchFamily="34" charset="0"/>
                        </a:rPr>
                        <a:t>SEAPORT-MARINA/PPA</a:t>
                      </a:r>
                      <a:endParaRPr lang="en-PH" sz="160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4"/>
                  </a:ext>
                </a:extLst>
              </a:tr>
              <a:tr h="370840">
                <a:tc>
                  <a:txBody>
                    <a:bodyPr/>
                    <a:lstStyle/>
                    <a:p>
                      <a:r>
                        <a:rPr lang="en-PH" sz="1600" dirty="0" smtClean="0">
                          <a:latin typeface="Arial" panose="020B0604020202020204" pitchFamily="34" charset="0"/>
                          <a:cs typeface="Arial" panose="020B0604020202020204" pitchFamily="34" charset="0"/>
                        </a:rPr>
                        <a:t>AIRPORT-CAAP</a:t>
                      </a:r>
                      <a:endParaRPr lang="en-PH" sz="160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5"/>
                  </a:ext>
                </a:extLst>
              </a:tr>
              <a:tr h="370840">
                <a:tc>
                  <a:txBody>
                    <a:bodyPr/>
                    <a:lstStyle/>
                    <a:p>
                      <a:r>
                        <a:rPr lang="en-PH" sz="1600" dirty="0">
                          <a:latin typeface="Arial" panose="020B0604020202020204" pitchFamily="34" charset="0"/>
                          <a:cs typeface="Arial" panose="020B0604020202020204" pitchFamily="34" charset="0"/>
                        </a:rPr>
                        <a:t>FLOOD </a:t>
                      </a:r>
                      <a:r>
                        <a:rPr lang="en-PH" sz="1600" dirty="0" smtClean="0">
                          <a:latin typeface="Arial" panose="020B0604020202020204" pitchFamily="34" charset="0"/>
                          <a:cs typeface="Arial" panose="020B0604020202020204" pitchFamily="34" charset="0"/>
                        </a:rPr>
                        <a:t>CONTROL-DPWH</a:t>
                      </a:r>
                      <a:endParaRPr lang="en-PH" sz="160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6"/>
                  </a:ext>
                </a:extLst>
              </a:tr>
              <a:tr h="370840">
                <a:tc>
                  <a:txBody>
                    <a:bodyPr/>
                    <a:lstStyle/>
                    <a:p>
                      <a:r>
                        <a:rPr lang="en-PH" sz="1600" dirty="0" smtClean="0">
                          <a:latin typeface="Arial" panose="020B0604020202020204" pitchFamily="34" charset="0"/>
                          <a:cs typeface="Arial" panose="020B0604020202020204" pitchFamily="34" charset="0"/>
                        </a:rPr>
                        <a:t>WATER-LWUA/WATER</a:t>
                      </a:r>
                      <a:r>
                        <a:rPr lang="en-PH" sz="1600" baseline="0" dirty="0" smtClean="0">
                          <a:latin typeface="Arial" panose="020B0604020202020204" pitchFamily="34" charset="0"/>
                          <a:cs typeface="Arial" panose="020B0604020202020204" pitchFamily="34" charset="0"/>
                        </a:rPr>
                        <a:t> COOP</a:t>
                      </a:r>
                      <a:endParaRPr lang="en-PH" sz="160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7"/>
                  </a:ext>
                </a:extLst>
              </a:tr>
              <a:tr h="370840">
                <a:tc>
                  <a:txBody>
                    <a:bodyPr/>
                    <a:lstStyle/>
                    <a:p>
                      <a:r>
                        <a:rPr lang="en-PH" sz="1600" dirty="0" smtClean="0">
                          <a:latin typeface="Arial" panose="020B0604020202020204" pitchFamily="34" charset="0"/>
                          <a:cs typeface="Arial" panose="020B0604020202020204" pitchFamily="34" charset="0"/>
                        </a:rPr>
                        <a:t>POWER-DOE</a:t>
                      </a:r>
                      <a:endParaRPr lang="en-PH" sz="1600" dirty="0">
                        <a:latin typeface="Arial" panose="020B0604020202020204" pitchFamily="34" charset="0"/>
                        <a:cs typeface="Arial" panose="020B0604020202020204" pitchFamily="34" charset="0"/>
                      </a:endParaRPr>
                    </a:p>
                  </a:txBody>
                  <a:tcPr/>
                </a:tc>
                <a:tc>
                  <a:txBody>
                    <a:bodyPr/>
                    <a:lstStyle/>
                    <a:p>
                      <a:endParaRPr lang="en-PH" sz="1600" dirty="0"/>
                    </a:p>
                  </a:txBody>
                  <a:tcPr/>
                </a:tc>
                <a:tc>
                  <a:txBody>
                    <a:bodyPr/>
                    <a:lstStyle/>
                    <a:p>
                      <a:endParaRPr lang="en-PH" dirty="0"/>
                    </a:p>
                  </a:txBody>
                  <a:tcPr/>
                </a:tc>
                <a:tc>
                  <a:txBody>
                    <a:bodyPr/>
                    <a:lstStyle/>
                    <a:p>
                      <a:endParaRPr lang="en-PH" dirty="0"/>
                    </a:p>
                  </a:txBody>
                  <a:tcPr/>
                </a:tc>
                <a:extLst>
                  <a:ext uri="{0D108BD9-81ED-4DB2-BD59-A6C34878D82A}">
                    <a16:rowId xmlns:a16="http://schemas.microsoft.com/office/drawing/2014/main" xmlns="" val="10008"/>
                  </a:ext>
                </a:extLst>
              </a:tr>
              <a:tr h="370840">
                <a:tc>
                  <a:txBody>
                    <a:bodyPr/>
                    <a:lstStyle/>
                    <a:p>
                      <a:r>
                        <a:rPr lang="en-PH" sz="1600" dirty="0">
                          <a:latin typeface="Arial" panose="020B0604020202020204" pitchFamily="34" charset="0"/>
                          <a:cs typeface="Arial" panose="020B0604020202020204" pitchFamily="34" charset="0"/>
                        </a:rPr>
                        <a:t>Sub-</a:t>
                      </a:r>
                      <a:r>
                        <a:rPr lang="en-PH" sz="1600" baseline="0" dirty="0">
                          <a:latin typeface="Arial" panose="020B0604020202020204" pitchFamily="34" charset="0"/>
                          <a:cs typeface="Arial" panose="020B0604020202020204" pitchFamily="34" charset="0"/>
                        </a:rPr>
                        <a:t>total</a:t>
                      </a:r>
                      <a:endParaRPr lang="en-PH" sz="1600" dirty="0">
                        <a:latin typeface="Arial" panose="020B0604020202020204" pitchFamily="34" charset="0"/>
                        <a:cs typeface="Arial" panose="020B0604020202020204" pitchFamily="34" charset="0"/>
                      </a:endParaRPr>
                    </a:p>
                  </a:txBody>
                  <a:tcPr>
                    <a:solidFill>
                      <a:srgbClr val="FFFF00"/>
                    </a:solidFill>
                  </a:tcPr>
                </a:tc>
                <a:tc>
                  <a:txBody>
                    <a:bodyPr/>
                    <a:lstStyle/>
                    <a:p>
                      <a:endParaRPr lang="en-PH" sz="1600" dirty="0"/>
                    </a:p>
                  </a:txBody>
                  <a:tcPr>
                    <a:solidFill>
                      <a:srgbClr val="FFFF00"/>
                    </a:solidFill>
                  </a:tcPr>
                </a:tc>
                <a:tc>
                  <a:txBody>
                    <a:bodyPr/>
                    <a:lstStyle/>
                    <a:p>
                      <a:endParaRPr lang="en-PH" dirty="0"/>
                    </a:p>
                  </a:txBody>
                  <a:tcPr>
                    <a:solidFill>
                      <a:srgbClr val="FFFF00"/>
                    </a:solidFill>
                  </a:tcPr>
                </a:tc>
                <a:tc>
                  <a:txBody>
                    <a:bodyPr/>
                    <a:lstStyle/>
                    <a:p>
                      <a:endParaRPr lang="en-PH" dirty="0"/>
                    </a:p>
                  </a:txBody>
                  <a:tcPr>
                    <a:solidFill>
                      <a:srgbClr val="FFFF00"/>
                    </a:solidFill>
                  </a:tcPr>
                </a:tc>
                <a:extLst>
                  <a:ext uri="{0D108BD9-81ED-4DB2-BD59-A6C34878D82A}">
                    <a16:rowId xmlns:a16="http://schemas.microsoft.com/office/drawing/2014/main" xmlns="" val="10009"/>
                  </a:ext>
                </a:extLst>
              </a:tr>
              <a:tr h="370840">
                <a:tc gridSpan="4">
                  <a:txBody>
                    <a:bodyPr/>
                    <a:lstStyle/>
                    <a:p>
                      <a:r>
                        <a:rPr lang="en-PH" sz="1600" dirty="0">
                          <a:solidFill>
                            <a:schemeClr val="bg1"/>
                          </a:solidFill>
                          <a:latin typeface="Arial" panose="020B0604020202020204" pitchFamily="34" charset="0"/>
                          <a:cs typeface="Arial" panose="020B0604020202020204" pitchFamily="34" charset="0"/>
                        </a:rPr>
                        <a:t>CROSS SECTORAL</a:t>
                      </a:r>
                    </a:p>
                  </a:txBody>
                  <a:tcPr>
                    <a:solidFill>
                      <a:srgbClr val="002060"/>
                    </a:solidFill>
                  </a:tcPr>
                </a:tc>
                <a:tc hMerge="1">
                  <a:txBody>
                    <a:bodyPr/>
                    <a:lstStyle/>
                    <a:p>
                      <a:endParaRPr lang="en-PH" dirty="0"/>
                    </a:p>
                  </a:txBody>
                  <a:tcPr>
                    <a:solidFill>
                      <a:schemeClr val="accent1">
                        <a:lumMod val="20000"/>
                        <a:lumOff val="80000"/>
                      </a:schemeClr>
                    </a:solidFill>
                  </a:tcPr>
                </a:tc>
                <a:tc hMerge="1">
                  <a:txBody>
                    <a:bodyPr/>
                    <a:lstStyle/>
                    <a:p>
                      <a:endParaRPr lang="en-PH" dirty="0"/>
                    </a:p>
                  </a:txBody>
                  <a:tcPr>
                    <a:solidFill>
                      <a:schemeClr val="accent1">
                        <a:lumMod val="20000"/>
                        <a:lumOff val="80000"/>
                      </a:schemeClr>
                    </a:solidFill>
                  </a:tcPr>
                </a:tc>
                <a:tc hMerge="1">
                  <a:txBody>
                    <a:bodyPr/>
                    <a:lstStyle/>
                    <a:p>
                      <a:endParaRPr lang="en-PH" dirty="0"/>
                    </a:p>
                  </a:txBody>
                  <a:tcPr>
                    <a:solidFill>
                      <a:schemeClr val="accent1">
                        <a:lumMod val="20000"/>
                        <a:lumOff val="80000"/>
                      </a:schemeClr>
                    </a:solidFill>
                  </a:tcPr>
                </a:tc>
                <a:extLst>
                  <a:ext uri="{0D108BD9-81ED-4DB2-BD59-A6C34878D82A}">
                    <a16:rowId xmlns:a16="http://schemas.microsoft.com/office/drawing/2014/main" xmlns="" val="10010"/>
                  </a:ext>
                </a:extLst>
              </a:tr>
              <a:tr h="370840">
                <a:tc>
                  <a:txBody>
                    <a:bodyPr/>
                    <a:lstStyle/>
                    <a:p>
                      <a:r>
                        <a:rPr lang="en-PH" sz="1600" dirty="0">
                          <a:latin typeface="Arial" panose="020B0604020202020204" pitchFamily="34" charset="0"/>
                          <a:cs typeface="Arial" panose="020B0604020202020204" pitchFamily="34" charset="0"/>
                        </a:rPr>
                        <a:t>GOVERNMENT AND DRRM</a:t>
                      </a:r>
                    </a:p>
                    <a:p>
                      <a:r>
                        <a:rPr lang="en-PH" sz="1600" dirty="0" smtClean="0">
                          <a:latin typeface="Arial" panose="020B0604020202020204" pitchFamily="34" charset="0"/>
                          <a:cs typeface="Arial" panose="020B0604020202020204" pitchFamily="34" charset="0"/>
                        </a:rPr>
                        <a:t>HRNA-DILG/DSWD</a:t>
                      </a:r>
                      <a:endParaRPr lang="en-PH" sz="1600" dirty="0">
                        <a:latin typeface="Arial" panose="020B0604020202020204" pitchFamily="34" charset="0"/>
                        <a:cs typeface="Arial" panose="020B0604020202020204" pitchFamily="34" charset="0"/>
                      </a:endParaRPr>
                    </a:p>
                  </a:txBody>
                  <a:tcPr>
                    <a:solidFill>
                      <a:schemeClr val="accent1">
                        <a:lumMod val="20000"/>
                        <a:lumOff val="80000"/>
                      </a:schemeClr>
                    </a:solidFill>
                  </a:tcPr>
                </a:tc>
                <a:tc>
                  <a:txBody>
                    <a:bodyPr/>
                    <a:lstStyle/>
                    <a:p>
                      <a:endParaRPr lang="en-PH" sz="1600" dirty="0"/>
                    </a:p>
                  </a:txBody>
                  <a:tcPr>
                    <a:solidFill>
                      <a:schemeClr val="accent1">
                        <a:lumMod val="20000"/>
                        <a:lumOff val="80000"/>
                      </a:schemeClr>
                    </a:solidFill>
                  </a:tcPr>
                </a:tc>
                <a:tc>
                  <a:txBody>
                    <a:bodyPr/>
                    <a:lstStyle/>
                    <a:p>
                      <a:endParaRPr lang="en-PH" sz="1600" dirty="0"/>
                    </a:p>
                  </a:txBody>
                  <a:tcPr>
                    <a:solidFill>
                      <a:schemeClr val="accent1">
                        <a:lumMod val="20000"/>
                        <a:lumOff val="80000"/>
                      </a:schemeClr>
                    </a:solidFill>
                  </a:tcPr>
                </a:tc>
                <a:tc>
                  <a:txBody>
                    <a:bodyPr/>
                    <a:lstStyle/>
                    <a:p>
                      <a:endParaRPr lang="en-PH" sz="1600" dirty="0"/>
                    </a:p>
                  </a:txBody>
                  <a:tcPr>
                    <a:solidFill>
                      <a:schemeClr val="accent1">
                        <a:lumMod val="20000"/>
                        <a:lumOff val="80000"/>
                      </a:schemeClr>
                    </a:solidFill>
                  </a:tcPr>
                </a:tc>
                <a:extLst>
                  <a:ext uri="{0D108BD9-81ED-4DB2-BD59-A6C34878D82A}">
                    <a16:rowId xmlns:a16="http://schemas.microsoft.com/office/drawing/2014/main" xmlns="" val="10011"/>
                  </a:ext>
                </a:extLst>
              </a:tr>
              <a:tr h="370840">
                <a:tc>
                  <a:txBody>
                    <a:bodyPr/>
                    <a:lstStyle/>
                    <a:p>
                      <a:r>
                        <a:rPr lang="en-PH" sz="1600" dirty="0">
                          <a:latin typeface="Arial" panose="020B0604020202020204" pitchFamily="34" charset="0"/>
                          <a:cs typeface="Arial" panose="020B0604020202020204" pitchFamily="34" charset="0"/>
                        </a:rPr>
                        <a:t>ENVIRONMENTAL </a:t>
                      </a:r>
                      <a:r>
                        <a:rPr lang="en-PH" sz="1600" dirty="0" smtClean="0">
                          <a:latin typeface="Arial" panose="020B0604020202020204" pitchFamily="34" charset="0"/>
                          <a:cs typeface="Arial" panose="020B0604020202020204" pitchFamily="34" charset="0"/>
                        </a:rPr>
                        <a:t>ASSESSMENT-DENR</a:t>
                      </a:r>
                      <a:endParaRPr lang="en-PH" sz="1600" dirty="0">
                        <a:latin typeface="Arial" panose="020B0604020202020204" pitchFamily="34" charset="0"/>
                        <a:cs typeface="Arial" panose="020B0604020202020204" pitchFamily="34" charset="0"/>
                      </a:endParaRPr>
                    </a:p>
                  </a:txBody>
                  <a:tcPr>
                    <a:solidFill>
                      <a:schemeClr val="accent1">
                        <a:lumMod val="20000"/>
                        <a:lumOff val="80000"/>
                      </a:schemeClr>
                    </a:solidFill>
                  </a:tcPr>
                </a:tc>
                <a:tc>
                  <a:txBody>
                    <a:bodyPr/>
                    <a:lstStyle/>
                    <a:p>
                      <a:endParaRPr lang="en-PH" sz="1600" dirty="0"/>
                    </a:p>
                  </a:txBody>
                  <a:tcPr>
                    <a:solidFill>
                      <a:schemeClr val="accent1">
                        <a:lumMod val="20000"/>
                        <a:lumOff val="80000"/>
                      </a:schemeClr>
                    </a:solidFill>
                  </a:tcPr>
                </a:tc>
                <a:tc>
                  <a:txBody>
                    <a:bodyPr/>
                    <a:lstStyle/>
                    <a:p>
                      <a:endParaRPr lang="en-PH" sz="1600" dirty="0"/>
                    </a:p>
                  </a:txBody>
                  <a:tcPr>
                    <a:solidFill>
                      <a:schemeClr val="accent1">
                        <a:lumMod val="20000"/>
                        <a:lumOff val="80000"/>
                      </a:schemeClr>
                    </a:solidFill>
                  </a:tcPr>
                </a:tc>
                <a:tc>
                  <a:txBody>
                    <a:bodyPr/>
                    <a:lstStyle/>
                    <a:p>
                      <a:endParaRPr lang="en-PH" sz="1600" dirty="0"/>
                    </a:p>
                  </a:txBody>
                  <a:tcPr>
                    <a:solidFill>
                      <a:schemeClr val="accent1">
                        <a:lumMod val="20000"/>
                        <a:lumOff val="80000"/>
                      </a:schemeClr>
                    </a:solidFill>
                  </a:tcPr>
                </a:tc>
                <a:extLst>
                  <a:ext uri="{0D108BD9-81ED-4DB2-BD59-A6C34878D82A}">
                    <a16:rowId xmlns:a16="http://schemas.microsoft.com/office/drawing/2014/main" xmlns="" val="10012"/>
                  </a:ext>
                </a:extLst>
              </a:tr>
              <a:tr h="370840">
                <a:tc>
                  <a:txBody>
                    <a:bodyPr/>
                    <a:lstStyle/>
                    <a:p>
                      <a:r>
                        <a:rPr lang="en-PH" sz="1600" dirty="0">
                          <a:latin typeface="Arial" panose="020B0604020202020204" pitchFamily="34" charset="0"/>
                          <a:cs typeface="Arial" panose="020B0604020202020204" pitchFamily="34" charset="0"/>
                        </a:rPr>
                        <a:t>MACRO-ECONOMIC </a:t>
                      </a:r>
                      <a:r>
                        <a:rPr lang="en-PH" sz="1600" dirty="0" smtClean="0">
                          <a:latin typeface="Arial" panose="020B0604020202020204" pitchFamily="34" charset="0"/>
                          <a:cs typeface="Arial" panose="020B0604020202020204" pitchFamily="34" charset="0"/>
                        </a:rPr>
                        <a:t>ANALYSIS-NEDA</a:t>
                      </a:r>
                      <a:endParaRPr lang="en-PH" sz="1600" dirty="0">
                        <a:latin typeface="Arial" panose="020B0604020202020204" pitchFamily="34" charset="0"/>
                        <a:cs typeface="Arial" panose="020B0604020202020204" pitchFamily="34" charset="0"/>
                      </a:endParaRPr>
                    </a:p>
                  </a:txBody>
                  <a:tcPr>
                    <a:solidFill>
                      <a:schemeClr val="accent1">
                        <a:lumMod val="20000"/>
                        <a:lumOff val="80000"/>
                      </a:schemeClr>
                    </a:solidFill>
                  </a:tcPr>
                </a:tc>
                <a:tc>
                  <a:txBody>
                    <a:bodyPr/>
                    <a:lstStyle/>
                    <a:p>
                      <a:endParaRPr lang="en-PH" sz="1600" dirty="0"/>
                    </a:p>
                  </a:txBody>
                  <a:tcPr>
                    <a:solidFill>
                      <a:schemeClr val="accent1">
                        <a:lumMod val="20000"/>
                        <a:lumOff val="80000"/>
                      </a:schemeClr>
                    </a:solidFill>
                  </a:tcPr>
                </a:tc>
                <a:tc>
                  <a:txBody>
                    <a:bodyPr/>
                    <a:lstStyle/>
                    <a:p>
                      <a:endParaRPr lang="en-PH" sz="1600" dirty="0"/>
                    </a:p>
                  </a:txBody>
                  <a:tcPr>
                    <a:solidFill>
                      <a:schemeClr val="accent1">
                        <a:lumMod val="20000"/>
                        <a:lumOff val="80000"/>
                      </a:schemeClr>
                    </a:solidFill>
                  </a:tcPr>
                </a:tc>
                <a:tc>
                  <a:txBody>
                    <a:bodyPr/>
                    <a:lstStyle/>
                    <a:p>
                      <a:endParaRPr lang="en-PH" sz="1600" dirty="0"/>
                    </a:p>
                  </a:txBody>
                  <a:tcPr>
                    <a:solidFill>
                      <a:schemeClr val="accent1">
                        <a:lumMod val="20000"/>
                        <a:lumOff val="80000"/>
                      </a:schemeClr>
                    </a:solidFill>
                  </a:tcPr>
                </a:tc>
                <a:extLst>
                  <a:ext uri="{0D108BD9-81ED-4DB2-BD59-A6C34878D82A}">
                    <a16:rowId xmlns:a16="http://schemas.microsoft.com/office/drawing/2014/main" xmlns="" val="10013"/>
                  </a:ext>
                </a:extLst>
              </a:tr>
              <a:tr h="370840">
                <a:tc>
                  <a:txBody>
                    <a:bodyPr/>
                    <a:lstStyle/>
                    <a:p>
                      <a:r>
                        <a:rPr lang="en-PH" sz="1600" dirty="0">
                          <a:latin typeface="Arial" panose="020B0604020202020204" pitchFamily="34" charset="0"/>
                          <a:cs typeface="Arial" panose="020B0604020202020204" pitchFamily="34" charset="0"/>
                        </a:rPr>
                        <a:t>Sub-total=</a:t>
                      </a:r>
                    </a:p>
                  </a:txBody>
                  <a:tcPr>
                    <a:solidFill>
                      <a:srgbClr val="FFFF00"/>
                    </a:solidFill>
                  </a:tcPr>
                </a:tc>
                <a:tc>
                  <a:txBody>
                    <a:bodyPr/>
                    <a:lstStyle/>
                    <a:p>
                      <a:endParaRPr lang="en-PH" sz="1600" dirty="0"/>
                    </a:p>
                  </a:txBody>
                  <a:tcPr>
                    <a:solidFill>
                      <a:srgbClr val="FFFF00"/>
                    </a:solidFill>
                  </a:tcPr>
                </a:tc>
                <a:tc>
                  <a:txBody>
                    <a:bodyPr/>
                    <a:lstStyle/>
                    <a:p>
                      <a:endParaRPr lang="en-PH" sz="1600" dirty="0"/>
                    </a:p>
                  </a:txBody>
                  <a:tcPr>
                    <a:solidFill>
                      <a:srgbClr val="FFFF00"/>
                    </a:solidFill>
                  </a:tcPr>
                </a:tc>
                <a:tc>
                  <a:txBody>
                    <a:bodyPr/>
                    <a:lstStyle/>
                    <a:p>
                      <a:endParaRPr lang="en-PH" sz="1600" dirty="0"/>
                    </a:p>
                  </a:txBody>
                  <a:tcPr>
                    <a:solidFill>
                      <a:srgbClr val="FFFF00"/>
                    </a:solidFill>
                  </a:tcPr>
                </a:tc>
                <a:extLst>
                  <a:ext uri="{0D108BD9-81ED-4DB2-BD59-A6C34878D82A}">
                    <a16:rowId xmlns:a16="http://schemas.microsoft.com/office/drawing/2014/main" xmlns="" val="10014"/>
                  </a:ext>
                </a:extLst>
              </a:tr>
              <a:tr h="370840">
                <a:tc>
                  <a:txBody>
                    <a:bodyPr/>
                    <a:lstStyle/>
                    <a:p>
                      <a:r>
                        <a:rPr lang="en-PH" sz="1600" dirty="0">
                          <a:solidFill>
                            <a:schemeClr val="bg1"/>
                          </a:solidFill>
                          <a:latin typeface="Arial" panose="020B0604020202020204" pitchFamily="34" charset="0"/>
                          <a:cs typeface="Arial" panose="020B0604020202020204" pitchFamily="34" charset="0"/>
                        </a:rPr>
                        <a:t>GRAND</a:t>
                      </a:r>
                      <a:r>
                        <a:rPr lang="en-PH" sz="1600" baseline="0" dirty="0">
                          <a:solidFill>
                            <a:schemeClr val="bg1"/>
                          </a:solidFill>
                          <a:latin typeface="Arial" panose="020B0604020202020204" pitchFamily="34" charset="0"/>
                          <a:cs typeface="Arial" panose="020B0604020202020204" pitchFamily="34" charset="0"/>
                        </a:rPr>
                        <a:t> TOTAL =</a:t>
                      </a:r>
                      <a:endParaRPr lang="en-PH" sz="1600" dirty="0">
                        <a:solidFill>
                          <a:schemeClr val="bg1"/>
                        </a:solidFill>
                        <a:latin typeface="Arial" panose="020B0604020202020204" pitchFamily="34" charset="0"/>
                        <a:cs typeface="Arial" panose="020B0604020202020204" pitchFamily="34" charset="0"/>
                      </a:endParaRPr>
                    </a:p>
                  </a:txBody>
                  <a:tcPr>
                    <a:solidFill>
                      <a:srgbClr val="002060"/>
                    </a:solidFill>
                  </a:tcPr>
                </a:tc>
                <a:tc>
                  <a:txBody>
                    <a:bodyPr/>
                    <a:lstStyle/>
                    <a:p>
                      <a:endParaRPr lang="en-PH" sz="1600" dirty="0">
                        <a:solidFill>
                          <a:schemeClr val="bg1"/>
                        </a:solidFill>
                      </a:endParaRPr>
                    </a:p>
                  </a:txBody>
                  <a:tcPr>
                    <a:solidFill>
                      <a:srgbClr val="002060"/>
                    </a:solidFill>
                  </a:tcPr>
                </a:tc>
                <a:tc>
                  <a:txBody>
                    <a:bodyPr/>
                    <a:lstStyle/>
                    <a:p>
                      <a:endParaRPr lang="en-PH" sz="1600" dirty="0">
                        <a:solidFill>
                          <a:schemeClr val="bg1"/>
                        </a:solidFill>
                      </a:endParaRPr>
                    </a:p>
                  </a:txBody>
                  <a:tcPr>
                    <a:solidFill>
                      <a:srgbClr val="002060"/>
                    </a:solidFill>
                  </a:tcPr>
                </a:tc>
                <a:tc>
                  <a:txBody>
                    <a:bodyPr/>
                    <a:lstStyle/>
                    <a:p>
                      <a:endParaRPr lang="en-PH" sz="1600" dirty="0">
                        <a:solidFill>
                          <a:schemeClr val="bg1"/>
                        </a:solidFill>
                      </a:endParaRPr>
                    </a:p>
                  </a:txBody>
                  <a:tcPr>
                    <a:solidFill>
                      <a:srgbClr val="002060"/>
                    </a:solidFill>
                  </a:tcPr>
                </a:tc>
                <a:extLst>
                  <a:ext uri="{0D108BD9-81ED-4DB2-BD59-A6C34878D82A}">
                    <a16:rowId xmlns:a16="http://schemas.microsoft.com/office/drawing/2014/main" xmlns="" val="10015"/>
                  </a:ext>
                </a:extLst>
              </a:tr>
            </a:tbl>
          </a:graphicData>
        </a:graphic>
      </p:graphicFrame>
    </p:spTree>
    <p:extLst>
      <p:ext uri="{BB962C8B-B14F-4D97-AF65-F5344CB8AC3E}">
        <p14:creationId xmlns:p14="http://schemas.microsoft.com/office/powerpoint/2010/main" val="41103446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a:solidFill>
                  <a:schemeClr val="tx1"/>
                </a:solidFill>
              </a:rPr>
              <a:t>WRITE –UP PER SUB SECTOR </a:t>
            </a:r>
          </a:p>
        </p:txBody>
      </p:sp>
      <p:sp>
        <p:nvSpPr>
          <p:cNvPr id="3" name="Content Placeholder 2"/>
          <p:cNvSpPr>
            <a:spLocks noGrp="1"/>
          </p:cNvSpPr>
          <p:nvPr>
            <p:ph sz="quarter" idx="13"/>
          </p:nvPr>
        </p:nvSpPr>
        <p:spPr>
          <a:xfrm>
            <a:off x="567267" y="1606196"/>
            <a:ext cx="10394707" cy="3311189"/>
          </a:xfrm>
        </p:spPr>
        <p:txBody>
          <a:bodyPr>
            <a:normAutofit fontScale="85000" lnSpcReduction="20000"/>
          </a:bodyPr>
          <a:lstStyle/>
          <a:p>
            <a:r>
              <a:rPr lang="en-PH" dirty="0">
                <a:latin typeface="Arial" panose="020B0604020202020204" pitchFamily="34" charset="0"/>
                <a:cs typeface="Arial" panose="020B0604020202020204" pitchFamily="34" charset="0"/>
              </a:rPr>
              <a:t>Describe the sectors assessment based on your gathered reports on the ground </a:t>
            </a:r>
          </a:p>
          <a:p>
            <a:pPr marL="0" indent="0">
              <a:buNone/>
            </a:pPr>
            <a:r>
              <a:rPr lang="en-PH" dirty="0">
                <a:latin typeface="Arial" panose="020B0604020202020204" pitchFamily="34" charset="0"/>
                <a:cs typeface="Arial" panose="020B0604020202020204" pitchFamily="34" charset="0"/>
              </a:rPr>
              <a:t>SAMPLE: </a:t>
            </a:r>
          </a:p>
          <a:p>
            <a:pPr marL="0" indent="0">
              <a:buNone/>
            </a:pPr>
            <a:r>
              <a:rPr lang="en-PH" dirty="0">
                <a:solidFill>
                  <a:srgbClr val="FF0000"/>
                </a:solidFill>
                <a:latin typeface="Arial" panose="020B0604020202020204" pitchFamily="34" charset="0"/>
                <a:cs typeface="Arial" panose="020B0604020202020204" pitchFamily="34" charset="0"/>
              </a:rPr>
              <a:t>housing</a:t>
            </a:r>
            <a:r>
              <a:rPr lang="en-PH" dirty="0">
                <a:latin typeface="Arial" panose="020B0604020202020204" pitchFamily="34" charset="0"/>
                <a:cs typeface="Arial" panose="020B0604020202020204" pitchFamily="34" charset="0"/>
              </a:rPr>
              <a:t>- the assessment is focused on the totally and partially damaged houses based on the reports from p/c/</a:t>
            </a:r>
            <a:r>
              <a:rPr lang="en-PH" dirty="0" err="1">
                <a:latin typeface="Arial" panose="020B0604020202020204" pitchFamily="34" charset="0"/>
                <a:cs typeface="Arial" panose="020B0604020202020204" pitchFamily="34" charset="0"/>
              </a:rPr>
              <a:t>mswdo</a:t>
            </a:r>
            <a:r>
              <a:rPr lang="en-PH" dirty="0">
                <a:latin typeface="Arial" panose="020B0604020202020204" pitchFamily="34" charset="0"/>
                <a:cs typeface="Arial" panose="020B0604020202020204" pitchFamily="34" charset="0"/>
              </a:rPr>
              <a:t> and p/c/</a:t>
            </a:r>
            <a:r>
              <a:rPr lang="en-PH" dirty="0" err="1">
                <a:latin typeface="Arial" panose="020B0604020202020204" pitchFamily="34" charset="0"/>
                <a:cs typeface="Arial" panose="020B0604020202020204" pitchFamily="34" charset="0"/>
              </a:rPr>
              <a:t>mdrrmos</a:t>
            </a:r>
            <a:r>
              <a:rPr lang="en-PH" dirty="0">
                <a:latin typeface="Arial" panose="020B0604020202020204" pitchFamily="34" charset="0"/>
                <a:cs typeface="Arial" panose="020B0604020202020204" pitchFamily="34" charset="0"/>
              </a:rPr>
              <a:t> in the affected city and municipalities of the 1</a:t>
            </a:r>
            <a:r>
              <a:rPr lang="en-PH" baseline="30000" dirty="0">
                <a:latin typeface="Arial" panose="020B0604020202020204" pitchFamily="34" charset="0"/>
                <a:cs typeface="Arial" panose="020B0604020202020204" pitchFamily="34" charset="0"/>
              </a:rPr>
              <a:t>st</a:t>
            </a:r>
            <a:r>
              <a:rPr lang="en-PH" dirty="0">
                <a:latin typeface="Arial" panose="020B0604020202020204" pitchFamily="34" charset="0"/>
                <a:cs typeface="Arial" panose="020B0604020202020204" pitchFamily="34" charset="0"/>
              </a:rPr>
              <a:t> district of the province.  for the 3,702 total damaged houses the estimated total amount of damages is </a:t>
            </a:r>
            <a:r>
              <a:rPr lang="en-PH" b="1" dirty="0" err="1">
                <a:solidFill>
                  <a:srgbClr val="FF0000"/>
                </a:solidFill>
                <a:latin typeface="Arial" panose="020B0604020202020204" pitchFamily="34" charset="0"/>
                <a:cs typeface="Arial" panose="020B0604020202020204" pitchFamily="34" charset="0"/>
              </a:rPr>
              <a:t>php</a:t>
            </a:r>
            <a:r>
              <a:rPr lang="en-PH" b="1" dirty="0">
                <a:solidFill>
                  <a:srgbClr val="FF0000"/>
                </a:solidFill>
                <a:latin typeface="Arial" panose="020B0604020202020204" pitchFamily="34" charset="0"/>
                <a:cs typeface="Arial" panose="020B0604020202020204" pitchFamily="34" charset="0"/>
              </a:rPr>
              <a:t> 117,535,000.00 </a:t>
            </a:r>
            <a:r>
              <a:rPr lang="en-PH" dirty="0">
                <a:latin typeface="Arial" panose="020B0604020202020204" pitchFamily="34" charset="0"/>
                <a:cs typeface="Arial" panose="020B0604020202020204" pitchFamily="34" charset="0"/>
              </a:rPr>
              <a:t>and the 12,906 partially damaged houses with estimated damages amounting to </a:t>
            </a:r>
            <a:r>
              <a:rPr lang="en-PH" b="1" dirty="0" err="1">
                <a:solidFill>
                  <a:srgbClr val="FF0000"/>
                </a:solidFill>
                <a:latin typeface="Arial" panose="020B0604020202020204" pitchFamily="34" charset="0"/>
                <a:cs typeface="Arial" panose="020B0604020202020204" pitchFamily="34" charset="0"/>
              </a:rPr>
              <a:t>php</a:t>
            </a:r>
            <a:r>
              <a:rPr lang="en-PH" b="1" dirty="0">
                <a:solidFill>
                  <a:srgbClr val="FF0000"/>
                </a:solidFill>
                <a:latin typeface="Arial" panose="020B0604020202020204" pitchFamily="34" charset="0"/>
                <a:cs typeface="Arial" panose="020B0604020202020204" pitchFamily="34" charset="0"/>
              </a:rPr>
              <a:t> 169,659,000.00</a:t>
            </a:r>
            <a:r>
              <a:rPr lang="en-PH" dirty="0">
                <a:latin typeface="Arial" panose="020B0604020202020204" pitchFamily="34" charset="0"/>
                <a:cs typeface="Arial" panose="020B0604020202020204" pitchFamily="34" charset="0"/>
              </a:rPr>
              <a:t>. the losses incurred in housing sector is about </a:t>
            </a:r>
            <a:r>
              <a:rPr lang="en-PH" b="1" dirty="0">
                <a:solidFill>
                  <a:srgbClr val="FF0000"/>
                </a:solidFill>
                <a:latin typeface="Arial" panose="020B0604020202020204" pitchFamily="34" charset="0"/>
                <a:cs typeface="Arial" panose="020B0604020202020204" pitchFamily="34" charset="0"/>
              </a:rPr>
              <a:t>php104,121,000.00</a:t>
            </a:r>
            <a:r>
              <a:rPr lang="en-PH" dirty="0">
                <a:latin typeface="Arial" panose="020B0604020202020204" pitchFamily="34" charset="0"/>
                <a:cs typeface="Arial" panose="020B0604020202020204" pitchFamily="34" charset="0"/>
              </a:rPr>
              <a:t> covering the initial distribution of construction materials purchased by the community.  the reconstruction and recovery needs  amounting to </a:t>
            </a:r>
            <a:r>
              <a:rPr lang="en-PH" b="1" dirty="0">
                <a:solidFill>
                  <a:srgbClr val="FF0000"/>
                </a:solidFill>
                <a:latin typeface="Arial" panose="020B0604020202020204" pitchFamily="34" charset="0"/>
                <a:cs typeface="Arial" panose="020B0604020202020204" pitchFamily="34" charset="0"/>
              </a:rPr>
              <a:t>p281,564,000.00</a:t>
            </a:r>
          </a:p>
        </p:txBody>
      </p:sp>
    </p:spTree>
    <p:extLst>
      <p:ext uri="{BB962C8B-B14F-4D97-AF65-F5344CB8AC3E}">
        <p14:creationId xmlns:p14="http://schemas.microsoft.com/office/powerpoint/2010/main" val="6331606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878063"/>
            <a:ext cx="10394707" cy="4659137"/>
          </a:xfrm>
        </p:spPr>
        <p:txBody>
          <a:bodyPr>
            <a:normAutofit fontScale="92500" lnSpcReduction="20000"/>
          </a:bodyPr>
          <a:lstStyle/>
          <a:p>
            <a:r>
              <a:rPr lang="en-PH" dirty="0">
                <a:latin typeface="Arial" panose="020B0604020202020204" pitchFamily="34" charset="0"/>
                <a:cs typeface="Arial" panose="020B0604020202020204" pitchFamily="34" charset="0"/>
              </a:rPr>
              <a:t>Table of contents</a:t>
            </a:r>
          </a:p>
          <a:p>
            <a:r>
              <a:rPr lang="en-PH" dirty="0">
                <a:latin typeface="Arial" panose="020B0604020202020204" pitchFamily="34" charset="0"/>
                <a:cs typeface="Arial" panose="020B0604020202020204" pitchFamily="34" charset="0"/>
              </a:rPr>
              <a:t>ACRONYMS AND ABBREVIATION</a:t>
            </a:r>
          </a:p>
          <a:p>
            <a:r>
              <a:rPr lang="en-PH" dirty="0">
                <a:latin typeface="Arial" panose="020B0604020202020204" pitchFamily="34" charset="0"/>
                <a:cs typeface="Arial" panose="020B0604020202020204" pitchFamily="34" charset="0"/>
              </a:rPr>
              <a:t>INTRODUCTION</a:t>
            </a:r>
          </a:p>
          <a:p>
            <a:pPr marL="0" indent="0">
              <a:buNone/>
            </a:pPr>
            <a:r>
              <a:rPr lang="en-PH" u="sng" dirty="0">
                <a:solidFill>
                  <a:srgbClr val="FF0000"/>
                </a:solidFill>
                <a:latin typeface="Arial" panose="020B0604020202020204" pitchFamily="34" charset="0"/>
                <a:cs typeface="Arial" panose="020B0604020202020204" pitchFamily="34" charset="0"/>
              </a:rPr>
              <a:t>Part1- hazard and vulnerability assessment</a:t>
            </a:r>
          </a:p>
          <a:p>
            <a:r>
              <a:rPr lang="en-PH" dirty="0">
                <a:latin typeface="Arial" panose="020B0604020202020204" pitchFamily="34" charset="0"/>
                <a:cs typeface="Arial" panose="020B0604020202020204" pitchFamily="34" charset="0"/>
              </a:rPr>
              <a:t>Hazard assessment of the region/province</a:t>
            </a:r>
          </a:p>
          <a:p>
            <a:r>
              <a:rPr lang="en-PH" dirty="0">
                <a:latin typeface="Arial" panose="020B0604020202020204" pitchFamily="34" charset="0"/>
                <a:cs typeface="Arial" panose="020B0604020202020204" pitchFamily="34" charset="0"/>
              </a:rPr>
              <a:t>ALL ABOUT THE TYPHOON –How the TY started from </a:t>
            </a:r>
            <a:r>
              <a:rPr lang="en-PH" dirty="0" err="1">
                <a:latin typeface="Arial" panose="020B0604020202020204" pitchFamily="34" charset="0"/>
                <a:cs typeface="Arial" panose="020B0604020202020204" pitchFamily="34" charset="0"/>
              </a:rPr>
              <a:t>lpa</a:t>
            </a:r>
            <a:r>
              <a:rPr lang="en-PH" dirty="0">
                <a:latin typeface="Arial" panose="020B0604020202020204" pitchFamily="34" charset="0"/>
                <a:cs typeface="Arial" panose="020B0604020202020204" pitchFamily="34" charset="0"/>
              </a:rPr>
              <a:t> into a TY, up to landfall and devastation(Pls. include the track of TY)</a:t>
            </a:r>
          </a:p>
          <a:p>
            <a:r>
              <a:rPr lang="en-PH" dirty="0">
                <a:latin typeface="Arial" panose="020B0604020202020204" pitchFamily="34" charset="0"/>
                <a:cs typeface="Arial" panose="020B0604020202020204" pitchFamily="34" charset="0"/>
              </a:rPr>
              <a:t>VULNERABILITY AND EXPOSURE</a:t>
            </a:r>
          </a:p>
          <a:p>
            <a:pPr marL="0" indent="0">
              <a:buNone/>
            </a:pPr>
            <a:r>
              <a:rPr lang="en-PH" u="sng" dirty="0">
                <a:solidFill>
                  <a:srgbClr val="FF0000"/>
                </a:solidFill>
                <a:latin typeface="Arial" panose="020B0604020202020204" pitchFamily="34" charset="0"/>
                <a:cs typeface="Arial" panose="020B0604020202020204" pitchFamily="34" charset="0"/>
              </a:rPr>
              <a:t>Part II – DAMAGES, LOSSES AND NEEDS ASSESSMENT</a:t>
            </a:r>
          </a:p>
          <a:p>
            <a:r>
              <a:rPr lang="en-PH" dirty="0">
                <a:latin typeface="Arial" panose="020B0604020202020204" pitchFamily="34" charset="0"/>
                <a:cs typeface="Arial" panose="020B0604020202020204" pitchFamily="34" charset="0"/>
              </a:rPr>
              <a:t>Definitions of DAMAGES, LOSSES, AND NEEDS</a:t>
            </a:r>
          </a:p>
          <a:p>
            <a:r>
              <a:rPr lang="en-PH" dirty="0">
                <a:latin typeface="Arial" panose="020B0604020202020204" pitchFamily="34" charset="0"/>
                <a:cs typeface="Arial" panose="020B0604020202020204" pitchFamily="34" charset="0"/>
              </a:rPr>
              <a:t>METHODOLOGY</a:t>
            </a:r>
          </a:p>
        </p:txBody>
      </p:sp>
    </p:spTree>
    <p:extLst>
      <p:ext uri="{BB962C8B-B14F-4D97-AF65-F5344CB8AC3E}">
        <p14:creationId xmlns:p14="http://schemas.microsoft.com/office/powerpoint/2010/main" val="38373127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PH" dirty="0">
                <a:solidFill>
                  <a:schemeClr val="tx1"/>
                </a:solidFill>
              </a:rPr>
              <a:t>Regional </a:t>
            </a:r>
            <a:r>
              <a:rPr lang="en-PH" dirty="0" err="1">
                <a:solidFill>
                  <a:schemeClr val="tx1"/>
                </a:solidFill>
              </a:rPr>
              <a:t>pdna</a:t>
            </a:r>
            <a:r>
              <a:rPr lang="en-PH" dirty="0">
                <a:solidFill>
                  <a:schemeClr val="tx1"/>
                </a:solidFill>
              </a:rPr>
              <a:t> team sectors and sub-sectors</a:t>
            </a:r>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737848868"/>
              </p:ext>
            </p:extLst>
          </p:nvPr>
        </p:nvGraphicFramePr>
        <p:xfrm>
          <a:off x="685800" y="2063750"/>
          <a:ext cx="10394949" cy="2225040"/>
        </p:xfrm>
        <a:graphic>
          <a:graphicData uri="http://schemas.openxmlformats.org/drawingml/2006/table">
            <a:tbl>
              <a:tblPr firstRow="1" bandRow="1">
                <a:tableStyleId>{5C22544A-7EE6-4342-B048-85BDC9FD1C3A}</a:tableStyleId>
              </a:tblPr>
              <a:tblGrid>
                <a:gridCol w="3464983">
                  <a:extLst>
                    <a:ext uri="{9D8B030D-6E8A-4147-A177-3AD203B41FA5}">
                      <a16:colId xmlns:a16="http://schemas.microsoft.com/office/drawing/2014/main" xmlns="" val="20000"/>
                    </a:ext>
                  </a:extLst>
                </a:gridCol>
                <a:gridCol w="3464983">
                  <a:extLst>
                    <a:ext uri="{9D8B030D-6E8A-4147-A177-3AD203B41FA5}">
                      <a16:colId xmlns:a16="http://schemas.microsoft.com/office/drawing/2014/main" xmlns="" val="20001"/>
                    </a:ext>
                  </a:extLst>
                </a:gridCol>
                <a:gridCol w="3464983">
                  <a:extLst>
                    <a:ext uri="{9D8B030D-6E8A-4147-A177-3AD203B41FA5}">
                      <a16:colId xmlns:a16="http://schemas.microsoft.com/office/drawing/2014/main" xmlns="" val="20002"/>
                    </a:ext>
                  </a:extLst>
                </a:gridCol>
              </a:tblGrid>
              <a:tr h="370840">
                <a:tc>
                  <a:txBody>
                    <a:bodyPr/>
                    <a:lstStyle/>
                    <a:p>
                      <a:pPr algn="ctr"/>
                      <a:r>
                        <a:rPr lang="en-PH" dirty="0">
                          <a:latin typeface="Arial" panose="020B0604020202020204" pitchFamily="34" charset="0"/>
                          <a:cs typeface="Arial" panose="020B0604020202020204" pitchFamily="34" charset="0"/>
                        </a:rPr>
                        <a:t>SECTOR</a:t>
                      </a:r>
                    </a:p>
                  </a:txBody>
                  <a:tcPr/>
                </a:tc>
                <a:tc>
                  <a:txBody>
                    <a:bodyPr/>
                    <a:lstStyle/>
                    <a:p>
                      <a:pPr algn="ctr"/>
                      <a:r>
                        <a:rPr lang="en-PH" dirty="0">
                          <a:latin typeface="Arial" panose="020B0604020202020204" pitchFamily="34" charset="0"/>
                          <a:cs typeface="Arial" panose="020B0604020202020204" pitchFamily="34" charset="0"/>
                        </a:rPr>
                        <a:t>SUBSECTORS</a:t>
                      </a:r>
                    </a:p>
                  </a:txBody>
                  <a:tcPr/>
                </a:tc>
                <a:tc>
                  <a:txBody>
                    <a:bodyPr/>
                    <a:lstStyle/>
                    <a:p>
                      <a:pPr algn="ctr"/>
                      <a:r>
                        <a:rPr lang="en-PH" dirty="0">
                          <a:latin typeface="Arial" panose="020B0604020202020204" pitchFamily="34" charset="0"/>
                          <a:cs typeface="Arial" panose="020B0604020202020204" pitchFamily="34" charset="0"/>
                        </a:rPr>
                        <a:t>LEAD</a:t>
                      </a:r>
                    </a:p>
                  </a:txBody>
                  <a:tcPr/>
                </a:tc>
                <a:extLst>
                  <a:ext uri="{0D108BD9-81ED-4DB2-BD59-A6C34878D82A}">
                    <a16:rowId xmlns:a16="http://schemas.microsoft.com/office/drawing/2014/main" xmlns="" val="10000"/>
                  </a:ext>
                </a:extLst>
              </a:tr>
              <a:tr h="370840">
                <a:tc>
                  <a:txBody>
                    <a:bodyPr/>
                    <a:lstStyle/>
                    <a:p>
                      <a:pPr algn="l"/>
                      <a:r>
                        <a:rPr lang="en-PH" dirty="0">
                          <a:latin typeface="Arial" panose="020B0604020202020204" pitchFamily="34" charset="0"/>
                          <a:cs typeface="Arial" panose="020B0604020202020204" pitchFamily="34" charset="0"/>
                        </a:rPr>
                        <a:t>Social</a:t>
                      </a:r>
                      <a:r>
                        <a:rPr lang="en-PH" baseline="0" dirty="0">
                          <a:latin typeface="Arial" panose="020B0604020202020204" pitchFamily="34" charset="0"/>
                          <a:cs typeface="Arial" panose="020B0604020202020204" pitchFamily="34" charset="0"/>
                        </a:rPr>
                        <a:t> sector</a:t>
                      </a:r>
                      <a:endParaRPr lang="en-PH" dirty="0">
                        <a:latin typeface="Arial" panose="020B0604020202020204" pitchFamily="34" charset="0"/>
                        <a:cs typeface="Arial" panose="020B0604020202020204" pitchFamily="34" charset="0"/>
                      </a:endParaRPr>
                    </a:p>
                  </a:txBody>
                  <a:tcPr/>
                </a:tc>
                <a:tc>
                  <a:txBody>
                    <a:bodyPr/>
                    <a:lstStyle/>
                    <a:p>
                      <a:pPr algn="ctr"/>
                      <a:endParaRPr lang="en-PH" dirty="0">
                        <a:latin typeface="Arial" panose="020B0604020202020204" pitchFamily="34" charset="0"/>
                        <a:cs typeface="Arial" panose="020B0604020202020204" pitchFamily="34" charset="0"/>
                      </a:endParaRPr>
                    </a:p>
                  </a:txBody>
                  <a:tcPr/>
                </a:tc>
                <a:tc>
                  <a:txBody>
                    <a:bodyPr/>
                    <a:lstStyle/>
                    <a:p>
                      <a:pPr algn="ctr"/>
                      <a:r>
                        <a:rPr lang="en-PH" dirty="0">
                          <a:latin typeface="Arial" panose="020B0604020202020204" pitchFamily="34" charset="0"/>
                          <a:cs typeface="Arial" panose="020B0604020202020204" pitchFamily="34" charset="0"/>
                        </a:rPr>
                        <a:t>DSWD</a:t>
                      </a:r>
                    </a:p>
                  </a:txBody>
                  <a:tcPr/>
                </a:tc>
                <a:extLst>
                  <a:ext uri="{0D108BD9-81ED-4DB2-BD59-A6C34878D82A}">
                    <a16:rowId xmlns:a16="http://schemas.microsoft.com/office/drawing/2014/main" xmlns="" val="10001"/>
                  </a:ext>
                </a:extLst>
              </a:tr>
              <a:tr h="370840">
                <a:tc>
                  <a:txBody>
                    <a:bodyPr/>
                    <a:lstStyle/>
                    <a:p>
                      <a:pPr algn="l"/>
                      <a:r>
                        <a:rPr lang="en-PH" dirty="0">
                          <a:latin typeface="Arial" panose="020B0604020202020204" pitchFamily="34" charset="0"/>
                          <a:cs typeface="Arial" panose="020B0604020202020204" pitchFamily="34" charset="0"/>
                        </a:rPr>
                        <a:t>HOUSING</a:t>
                      </a:r>
                    </a:p>
                  </a:txBody>
                  <a:tcPr/>
                </a:tc>
                <a:tc>
                  <a:txBody>
                    <a:bodyPr/>
                    <a:lstStyle/>
                    <a:p>
                      <a:pPr algn="ctr"/>
                      <a:endParaRPr lang="en-PH" dirty="0">
                        <a:latin typeface="Arial" panose="020B0604020202020204" pitchFamily="34" charset="0"/>
                        <a:cs typeface="Arial" panose="020B0604020202020204" pitchFamily="34" charset="0"/>
                      </a:endParaRPr>
                    </a:p>
                  </a:txBody>
                  <a:tcPr/>
                </a:tc>
                <a:tc>
                  <a:txBody>
                    <a:bodyPr/>
                    <a:lstStyle/>
                    <a:p>
                      <a:pPr algn="ctr"/>
                      <a:r>
                        <a:rPr lang="en-PH" dirty="0">
                          <a:latin typeface="Arial" panose="020B0604020202020204" pitchFamily="34" charset="0"/>
                          <a:cs typeface="Arial" panose="020B0604020202020204" pitchFamily="34" charset="0"/>
                        </a:rPr>
                        <a:t>DSWD/NHA/DHSUD</a:t>
                      </a:r>
                    </a:p>
                  </a:txBody>
                  <a:tcPr/>
                </a:tc>
                <a:extLst>
                  <a:ext uri="{0D108BD9-81ED-4DB2-BD59-A6C34878D82A}">
                    <a16:rowId xmlns:a16="http://schemas.microsoft.com/office/drawing/2014/main" xmlns="" val="10002"/>
                  </a:ext>
                </a:extLst>
              </a:tr>
              <a:tr h="370840">
                <a:tc>
                  <a:txBody>
                    <a:bodyPr/>
                    <a:lstStyle/>
                    <a:p>
                      <a:pPr algn="l"/>
                      <a:r>
                        <a:rPr lang="en-PH" dirty="0">
                          <a:latin typeface="Arial" panose="020B0604020202020204" pitchFamily="34" charset="0"/>
                          <a:cs typeface="Arial" panose="020B0604020202020204" pitchFamily="34" charset="0"/>
                        </a:rPr>
                        <a:t>HEALTH</a:t>
                      </a:r>
                    </a:p>
                  </a:txBody>
                  <a:tcPr/>
                </a:tc>
                <a:tc>
                  <a:txBody>
                    <a:bodyPr/>
                    <a:lstStyle/>
                    <a:p>
                      <a:pPr algn="ctr"/>
                      <a:endParaRPr lang="en-PH" dirty="0">
                        <a:latin typeface="Arial" panose="020B0604020202020204" pitchFamily="34" charset="0"/>
                        <a:cs typeface="Arial" panose="020B0604020202020204" pitchFamily="34" charset="0"/>
                      </a:endParaRPr>
                    </a:p>
                  </a:txBody>
                  <a:tcPr/>
                </a:tc>
                <a:tc>
                  <a:txBody>
                    <a:bodyPr/>
                    <a:lstStyle/>
                    <a:p>
                      <a:pPr algn="ctr"/>
                      <a:r>
                        <a:rPr lang="en-PH" dirty="0">
                          <a:latin typeface="Arial" panose="020B0604020202020204" pitchFamily="34" charset="0"/>
                          <a:cs typeface="Arial" panose="020B0604020202020204" pitchFamily="34" charset="0"/>
                        </a:rPr>
                        <a:t>DOH, PHO, MHO</a:t>
                      </a:r>
                    </a:p>
                  </a:txBody>
                  <a:tcPr/>
                </a:tc>
                <a:extLst>
                  <a:ext uri="{0D108BD9-81ED-4DB2-BD59-A6C34878D82A}">
                    <a16:rowId xmlns:a16="http://schemas.microsoft.com/office/drawing/2014/main" xmlns="" val="10003"/>
                  </a:ext>
                </a:extLst>
              </a:tr>
              <a:tr h="370840">
                <a:tc>
                  <a:txBody>
                    <a:bodyPr/>
                    <a:lstStyle/>
                    <a:p>
                      <a:pPr algn="l"/>
                      <a:r>
                        <a:rPr lang="en-PH" dirty="0">
                          <a:latin typeface="Arial" panose="020B0604020202020204" pitchFamily="34" charset="0"/>
                          <a:cs typeface="Arial" panose="020B0604020202020204" pitchFamily="34" charset="0"/>
                        </a:rPr>
                        <a:t>EDUCATION</a:t>
                      </a:r>
                    </a:p>
                  </a:txBody>
                  <a:tcPr/>
                </a:tc>
                <a:tc>
                  <a:txBody>
                    <a:bodyPr/>
                    <a:lstStyle/>
                    <a:p>
                      <a:pPr algn="ctr"/>
                      <a:endParaRPr lang="en-PH" dirty="0">
                        <a:latin typeface="Arial" panose="020B0604020202020204" pitchFamily="34" charset="0"/>
                        <a:cs typeface="Arial" panose="020B0604020202020204" pitchFamily="34" charset="0"/>
                      </a:endParaRPr>
                    </a:p>
                  </a:txBody>
                  <a:tcPr/>
                </a:tc>
                <a:tc>
                  <a:txBody>
                    <a:bodyPr/>
                    <a:lstStyle/>
                    <a:p>
                      <a:pPr algn="ctr"/>
                      <a:r>
                        <a:rPr lang="en-PH" dirty="0" err="1">
                          <a:latin typeface="Arial" panose="020B0604020202020204" pitchFamily="34" charset="0"/>
                          <a:cs typeface="Arial" panose="020B0604020202020204" pitchFamily="34" charset="0"/>
                        </a:rPr>
                        <a:t>DepEd</a:t>
                      </a:r>
                      <a:r>
                        <a:rPr lang="en-PH" dirty="0">
                          <a:latin typeface="Arial" panose="020B0604020202020204" pitchFamily="34" charset="0"/>
                          <a:cs typeface="Arial" panose="020B0604020202020204" pitchFamily="34" charset="0"/>
                        </a:rPr>
                        <a:t>,</a:t>
                      </a:r>
                      <a:r>
                        <a:rPr lang="en-PH" baseline="0" dirty="0">
                          <a:latin typeface="Arial" panose="020B0604020202020204" pitchFamily="34" charset="0"/>
                          <a:cs typeface="Arial" panose="020B0604020202020204" pitchFamily="34" charset="0"/>
                        </a:rPr>
                        <a:t> CHED, TESDA</a:t>
                      </a:r>
                      <a:endParaRPr lang="en-PH"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4"/>
                  </a:ext>
                </a:extLst>
              </a:tr>
              <a:tr h="370840">
                <a:tc>
                  <a:txBody>
                    <a:bodyPr/>
                    <a:lstStyle/>
                    <a:p>
                      <a:pPr algn="ctr"/>
                      <a:endParaRPr lang="en-PH" dirty="0">
                        <a:latin typeface="Arial" panose="020B0604020202020204" pitchFamily="34" charset="0"/>
                        <a:cs typeface="Arial" panose="020B0604020202020204" pitchFamily="34" charset="0"/>
                      </a:endParaRPr>
                    </a:p>
                  </a:txBody>
                  <a:tcPr/>
                </a:tc>
                <a:tc>
                  <a:txBody>
                    <a:bodyPr/>
                    <a:lstStyle/>
                    <a:p>
                      <a:pPr algn="ctr"/>
                      <a:endParaRPr lang="en-PH" dirty="0">
                        <a:latin typeface="Arial" panose="020B0604020202020204" pitchFamily="34" charset="0"/>
                        <a:cs typeface="Arial" panose="020B0604020202020204" pitchFamily="34" charset="0"/>
                      </a:endParaRPr>
                    </a:p>
                  </a:txBody>
                  <a:tcPr/>
                </a:tc>
                <a:tc>
                  <a:txBody>
                    <a:bodyPr/>
                    <a:lstStyle/>
                    <a:p>
                      <a:pPr algn="ctr"/>
                      <a:endParaRPr lang="en-PH"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204165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92563136"/>
              </p:ext>
            </p:extLst>
          </p:nvPr>
        </p:nvGraphicFramePr>
        <p:xfrm>
          <a:off x="888998" y="1270001"/>
          <a:ext cx="9330268" cy="3108960"/>
        </p:xfrm>
        <a:graphic>
          <a:graphicData uri="http://schemas.openxmlformats.org/drawingml/2006/table">
            <a:tbl>
              <a:tblPr firstRow="1" bandRow="1">
                <a:tableStyleId>{5C22544A-7EE6-4342-B048-85BDC9FD1C3A}</a:tableStyleId>
              </a:tblPr>
              <a:tblGrid>
                <a:gridCol w="2332567">
                  <a:extLst>
                    <a:ext uri="{9D8B030D-6E8A-4147-A177-3AD203B41FA5}">
                      <a16:colId xmlns:a16="http://schemas.microsoft.com/office/drawing/2014/main" xmlns="" val="20000"/>
                    </a:ext>
                  </a:extLst>
                </a:gridCol>
                <a:gridCol w="2332567">
                  <a:extLst>
                    <a:ext uri="{9D8B030D-6E8A-4147-A177-3AD203B41FA5}">
                      <a16:colId xmlns:a16="http://schemas.microsoft.com/office/drawing/2014/main" xmlns="" val="20001"/>
                    </a:ext>
                  </a:extLst>
                </a:gridCol>
                <a:gridCol w="2332567">
                  <a:extLst>
                    <a:ext uri="{9D8B030D-6E8A-4147-A177-3AD203B41FA5}">
                      <a16:colId xmlns:a16="http://schemas.microsoft.com/office/drawing/2014/main" xmlns="" val="20002"/>
                    </a:ext>
                  </a:extLst>
                </a:gridCol>
                <a:gridCol w="2332567">
                  <a:extLst>
                    <a:ext uri="{9D8B030D-6E8A-4147-A177-3AD203B41FA5}">
                      <a16:colId xmlns:a16="http://schemas.microsoft.com/office/drawing/2014/main" xmlns="" val="20003"/>
                    </a:ext>
                  </a:extLst>
                </a:gridCol>
              </a:tblGrid>
              <a:tr h="685800">
                <a:tc>
                  <a:txBody>
                    <a:bodyPr/>
                    <a:lstStyle/>
                    <a:p>
                      <a:r>
                        <a:rPr lang="en-PH" dirty="0">
                          <a:latin typeface="Arial" panose="020B0604020202020204" pitchFamily="34" charset="0"/>
                          <a:cs typeface="Arial" panose="020B0604020202020204" pitchFamily="34" charset="0"/>
                        </a:rPr>
                        <a:t>SECTORS/SUB-</a:t>
                      </a:r>
                      <a:r>
                        <a:rPr lang="en-PH" baseline="0" dirty="0">
                          <a:latin typeface="Arial" panose="020B0604020202020204" pitchFamily="34" charset="0"/>
                          <a:cs typeface="Arial" panose="020B0604020202020204" pitchFamily="34" charset="0"/>
                        </a:rPr>
                        <a:t> SECTORS</a:t>
                      </a:r>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PH" dirty="0">
                          <a:latin typeface="Arial" panose="020B0604020202020204" pitchFamily="34" charset="0"/>
                          <a:cs typeface="Arial" panose="020B0604020202020204" pitchFamily="34" charset="0"/>
                        </a:rPr>
                        <a:t>DAMAGES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PH" dirty="0">
                          <a:latin typeface="Arial" panose="020B0604020202020204" pitchFamily="34" charset="0"/>
                          <a:cs typeface="Arial" panose="020B0604020202020204" pitchFamily="34" charset="0"/>
                        </a:rPr>
                        <a:t>LOSSES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PH" dirty="0">
                          <a:latin typeface="Arial" panose="020B0604020202020204" pitchFamily="34" charset="0"/>
                          <a:cs typeface="Arial" panose="020B0604020202020204" pitchFamily="34" charset="0"/>
                        </a:rPr>
                        <a:t>NEEDS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xmlns="" val="10000"/>
                  </a:ext>
                </a:extLst>
              </a:tr>
              <a:tr h="347132">
                <a:tc gridSpan="4">
                  <a:txBody>
                    <a:bodyPr/>
                    <a:lstStyle/>
                    <a:p>
                      <a:r>
                        <a:rPr lang="en-PH" dirty="0">
                          <a:latin typeface="Arial" panose="020B0604020202020204" pitchFamily="34" charset="0"/>
                          <a:cs typeface="Arial" panose="020B0604020202020204" pitchFamily="34" charset="0"/>
                        </a:rPr>
                        <a:t>Social sector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PH" dirty="0">
                        <a:latin typeface="Arial" panose="020B0604020202020204" pitchFamily="34" charset="0"/>
                        <a:cs typeface="Arial" panose="020B0604020202020204" pitchFamily="34" charset="0"/>
                      </a:endParaRPr>
                    </a:p>
                  </a:txBody>
                  <a:tcPr/>
                </a:tc>
                <a:tc hMerge="1">
                  <a:txBody>
                    <a:bodyPr/>
                    <a:lstStyle/>
                    <a:p>
                      <a:pPr algn="ctr"/>
                      <a:endParaRPr lang="en-PH" dirty="0">
                        <a:latin typeface="Arial" panose="020B0604020202020204" pitchFamily="34" charset="0"/>
                        <a:cs typeface="Arial" panose="020B0604020202020204" pitchFamily="34" charset="0"/>
                      </a:endParaRPr>
                    </a:p>
                  </a:txBody>
                  <a:tcPr/>
                </a:tc>
                <a:tc hMerge="1">
                  <a:txBody>
                    <a:bodyPr/>
                    <a:lstStyle/>
                    <a:p>
                      <a:pPr algn="ctr"/>
                      <a:endParaRPr lang="en-PH"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685800">
                <a:tc>
                  <a:txBody>
                    <a:bodyPr/>
                    <a:lstStyle/>
                    <a:p>
                      <a:r>
                        <a:rPr lang="en-PH" dirty="0">
                          <a:latin typeface="Arial" panose="020B0604020202020204" pitchFamily="34" charset="0"/>
                          <a:cs typeface="Arial" panose="020B0604020202020204" pitchFamily="34" charset="0"/>
                        </a:rPr>
                        <a:t>HEALTH</a:t>
                      </a:r>
                      <a:r>
                        <a:rPr lang="en-PH" baseline="0" dirty="0">
                          <a:latin typeface="Arial" panose="020B0604020202020204" pitchFamily="34" charset="0"/>
                          <a:cs typeface="Arial" panose="020B0604020202020204" pitchFamily="34" charset="0"/>
                        </a:rPr>
                        <a:t> </a:t>
                      </a:r>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685800">
                <a:tc>
                  <a:txBody>
                    <a:bodyPr/>
                    <a:lstStyle/>
                    <a:p>
                      <a:r>
                        <a:rPr lang="en-PH" dirty="0">
                          <a:latin typeface="Arial" panose="020B0604020202020204" pitchFamily="34" charset="0"/>
                          <a:cs typeface="Arial" panose="020B0604020202020204" pitchFamily="34" charset="0"/>
                        </a:rPr>
                        <a:t>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685800">
                <a:tc>
                  <a:txBody>
                    <a:bodyPr/>
                    <a:lstStyle/>
                    <a:p>
                      <a:r>
                        <a:rPr lang="en-PH" dirty="0">
                          <a:latin typeface="Arial" panose="020B0604020202020204" pitchFamily="34" charset="0"/>
                          <a:cs typeface="Arial" panose="020B0604020202020204" pitchFamily="34" charset="0"/>
                        </a:rPr>
                        <a:t>HOUSING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
        <p:nvSpPr>
          <p:cNvPr id="5" name="TextBox 4"/>
          <p:cNvSpPr txBox="1"/>
          <p:nvPr/>
        </p:nvSpPr>
        <p:spPr>
          <a:xfrm>
            <a:off x="1337734" y="635000"/>
            <a:ext cx="8779934" cy="369332"/>
          </a:xfrm>
          <a:prstGeom prst="rect">
            <a:avLst/>
          </a:prstGeom>
          <a:noFill/>
        </p:spPr>
        <p:txBody>
          <a:bodyPr wrap="square" rtlCol="0">
            <a:spAutoFit/>
          </a:bodyPr>
          <a:lstStyle/>
          <a:p>
            <a:r>
              <a:rPr lang="en-PH" dirty="0">
                <a:latin typeface="Arial" panose="020B0604020202020204" pitchFamily="34" charset="0"/>
                <a:cs typeface="Arial" panose="020B0604020202020204" pitchFamily="34" charset="0"/>
              </a:rPr>
              <a:t>SUMMARY OF DAMAGES, LOSSES AND NEEDS FOR THE SOCIAL SECTOR</a:t>
            </a:r>
          </a:p>
        </p:txBody>
      </p:sp>
    </p:spTree>
    <p:extLst>
      <p:ext uri="{BB962C8B-B14F-4D97-AF65-F5344CB8AC3E}">
        <p14:creationId xmlns:p14="http://schemas.microsoft.com/office/powerpoint/2010/main" val="17419838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934" y="135466"/>
            <a:ext cx="10396882" cy="1151965"/>
          </a:xfrm>
        </p:spPr>
        <p:txBody>
          <a:bodyPr>
            <a:normAutofit/>
          </a:bodyPr>
          <a:lstStyle/>
          <a:p>
            <a:r>
              <a:rPr lang="en-PH" dirty="0"/>
              <a:t>Social sector</a:t>
            </a:r>
          </a:p>
        </p:txBody>
      </p:sp>
      <p:sp>
        <p:nvSpPr>
          <p:cNvPr id="3" name="Content Placeholder 2"/>
          <p:cNvSpPr>
            <a:spLocks noGrp="1"/>
          </p:cNvSpPr>
          <p:nvPr>
            <p:ph sz="quarter" idx="13"/>
          </p:nvPr>
        </p:nvSpPr>
        <p:spPr>
          <a:xfrm>
            <a:off x="524934" y="1287431"/>
            <a:ext cx="10394707" cy="3311189"/>
          </a:xfrm>
        </p:spPr>
        <p:txBody>
          <a:bodyPr>
            <a:normAutofit fontScale="85000" lnSpcReduction="20000"/>
          </a:bodyPr>
          <a:lstStyle/>
          <a:p>
            <a:pPr marL="742950" indent="-742950">
              <a:buAutoNum type="alphaUcPeriod"/>
            </a:pPr>
            <a:r>
              <a:rPr lang="en-PH" sz="3200" dirty="0">
                <a:latin typeface="Arial" panose="020B0604020202020204" pitchFamily="34" charset="0"/>
                <a:cs typeface="Arial" panose="020B0604020202020204" pitchFamily="34" charset="0"/>
              </a:rPr>
              <a:t>Housing sector</a:t>
            </a:r>
          </a:p>
          <a:p>
            <a:pPr marL="0" indent="0">
              <a:buNone/>
            </a:pPr>
            <a:r>
              <a:rPr lang="en-PH" dirty="0">
                <a:latin typeface="Arial" panose="020B0604020202020204" pitchFamily="34" charset="0"/>
                <a:cs typeface="Arial" panose="020B0604020202020204" pitchFamily="34" charset="0"/>
              </a:rPr>
              <a:t>PREPARE WRITE UPS OF THE FOLLOWING: </a:t>
            </a:r>
          </a:p>
          <a:p>
            <a:pPr marL="0" indent="0">
              <a:buNone/>
            </a:pPr>
            <a:r>
              <a:rPr lang="en-PH" b="1" dirty="0">
                <a:latin typeface="Arial" panose="020B0604020202020204" pitchFamily="34" charset="0"/>
                <a:cs typeface="Arial" panose="020B0604020202020204" pitchFamily="34" charset="0"/>
              </a:rPr>
              <a:t>Overview</a:t>
            </a:r>
            <a:r>
              <a:rPr lang="en-PH" sz="1200" dirty="0">
                <a:latin typeface="Arial" panose="020B0604020202020204" pitchFamily="34" charset="0"/>
                <a:cs typeface="Arial" panose="020B0604020202020204" pitchFamily="34" charset="0"/>
              </a:rPr>
              <a:t>- Describe the housing sector in the area (made of wood, concrete, 2 </a:t>
            </a:r>
            <a:r>
              <a:rPr lang="en-PH" sz="1200" dirty="0" err="1">
                <a:latin typeface="Arial" panose="020B0604020202020204" pitchFamily="34" charset="0"/>
                <a:cs typeface="Arial" panose="020B0604020202020204" pitchFamily="34" charset="0"/>
              </a:rPr>
              <a:t>story,light</a:t>
            </a:r>
            <a:r>
              <a:rPr lang="en-PH" sz="1200" dirty="0">
                <a:latin typeface="Arial" panose="020B0604020202020204" pitchFamily="34" charset="0"/>
                <a:cs typeface="Arial" panose="020B0604020202020204" pitchFamily="34" charset="0"/>
              </a:rPr>
              <a:t> materials) how the houses were destroyed)  by strong winds? or storm surge? </a:t>
            </a:r>
          </a:p>
          <a:p>
            <a:pPr marL="0" indent="0">
              <a:buNone/>
            </a:pPr>
            <a:r>
              <a:rPr lang="en-PH" b="1" dirty="0">
                <a:latin typeface="Arial" panose="020B0604020202020204" pitchFamily="34" charset="0"/>
                <a:cs typeface="Arial" panose="020B0604020202020204" pitchFamily="34" charset="0"/>
              </a:rPr>
              <a:t>Impact –</a:t>
            </a:r>
            <a:r>
              <a:rPr lang="en-PH" sz="1200" dirty="0">
                <a:latin typeface="Arial" panose="020B0604020202020204" pitchFamily="34" charset="0"/>
                <a:cs typeface="Arial" panose="020B0604020202020204" pitchFamily="34" charset="0"/>
              </a:rPr>
              <a:t> After those houses were destroyed what is the impact to the community(stay in the evacuation </a:t>
            </a:r>
            <a:r>
              <a:rPr lang="en-PH" sz="1200" dirty="0" err="1">
                <a:latin typeface="Arial" panose="020B0604020202020204" pitchFamily="34" charset="0"/>
                <a:cs typeface="Arial" panose="020B0604020202020204" pitchFamily="34" charset="0"/>
              </a:rPr>
              <a:t>center</a:t>
            </a:r>
            <a:r>
              <a:rPr lang="en-PH" sz="1200" dirty="0">
                <a:latin typeface="Arial" panose="020B0604020202020204" pitchFamily="34" charset="0"/>
                <a:cs typeface="Arial" panose="020B0604020202020204" pitchFamily="34" charset="0"/>
              </a:rPr>
              <a:t> for 1 week or months)</a:t>
            </a:r>
          </a:p>
          <a:p>
            <a:pPr marL="0" indent="0">
              <a:buNone/>
            </a:pPr>
            <a:r>
              <a:rPr lang="en-PH" sz="2200" b="1" dirty="0">
                <a:latin typeface="Arial" panose="020B0604020202020204" pitchFamily="34" charset="0"/>
                <a:cs typeface="Arial" panose="020B0604020202020204" pitchFamily="34" charset="0"/>
              </a:rPr>
              <a:t>Damages, losses and needs</a:t>
            </a:r>
          </a:p>
          <a:p>
            <a:pPr marL="0" indent="0">
              <a:buNone/>
            </a:pPr>
            <a:r>
              <a:rPr lang="en-PH" sz="1200" dirty="0">
                <a:latin typeface="Arial" panose="020B0604020202020204" pitchFamily="34" charset="0"/>
                <a:cs typeface="Arial" panose="020B0604020202020204" pitchFamily="34" charset="0"/>
              </a:rPr>
              <a:t>Describe how </a:t>
            </a:r>
            <a:r>
              <a:rPr lang="en-PH" sz="1200" dirty="0" err="1">
                <a:latin typeface="Arial" panose="020B0604020202020204" pitchFamily="34" charset="0"/>
                <a:cs typeface="Arial" panose="020B0604020202020204" pitchFamily="34" charset="0"/>
              </a:rPr>
              <a:t>pdna</a:t>
            </a:r>
            <a:r>
              <a:rPr lang="en-PH" sz="1200" dirty="0">
                <a:latin typeface="Arial" panose="020B0604020202020204" pitchFamily="34" charset="0"/>
                <a:cs typeface="Arial" panose="020B0604020202020204" pitchFamily="34" charset="0"/>
              </a:rPr>
              <a:t> covers the affected area  INDICATE THE NO. OF TOTALLY DAMAGED HOUSES INCLUDING OVERALL AMOUNT AND PARTIALLY DAMAGED HOUSES WITH OVERALL AMOUNT</a:t>
            </a:r>
          </a:p>
          <a:p>
            <a:pPr marL="0" indent="0">
              <a:buNone/>
            </a:pPr>
            <a:r>
              <a:rPr lang="en-PH" sz="1200" dirty="0">
                <a:latin typeface="Arial" panose="020B0604020202020204" pitchFamily="34" charset="0"/>
                <a:cs typeface="Arial" panose="020B0604020202020204" pitchFamily="34" charset="0"/>
              </a:rPr>
              <a:t>Table I – DAMAGES, LOSSES AND NEEDS</a:t>
            </a:r>
          </a:p>
          <a:p>
            <a:pPr marL="0" indent="0">
              <a:buNone/>
            </a:pPr>
            <a:endParaRPr lang="en-PH" sz="1200" dirty="0">
              <a:latin typeface="Arial" panose="020B0604020202020204" pitchFamily="34" charset="0"/>
              <a:cs typeface="Arial" panose="020B0604020202020204" pitchFamily="34" charset="0"/>
            </a:endParaRPr>
          </a:p>
          <a:p>
            <a:pPr marL="0" indent="0">
              <a:buNone/>
            </a:pPr>
            <a:endParaRPr lang="en-PH" sz="1200"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047047803"/>
              </p:ext>
            </p:extLst>
          </p:nvPr>
        </p:nvGraphicFramePr>
        <p:xfrm>
          <a:off x="522759" y="4294667"/>
          <a:ext cx="10596796" cy="1737360"/>
        </p:xfrm>
        <a:graphic>
          <a:graphicData uri="http://schemas.openxmlformats.org/drawingml/2006/table">
            <a:tbl>
              <a:tblPr firstRow="1" bandRow="1">
                <a:tableStyleId>{5C22544A-7EE6-4342-B048-85BDC9FD1C3A}</a:tableStyleId>
              </a:tblPr>
              <a:tblGrid>
                <a:gridCol w="1513828">
                  <a:extLst>
                    <a:ext uri="{9D8B030D-6E8A-4147-A177-3AD203B41FA5}">
                      <a16:colId xmlns:a16="http://schemas.microsoft.com/office/drawing/2014/main" xmlns="" val="20000"/>
                    </a:ext>
                  </a:extLst>
                </a:gridCol>
                <a:gridCol w="1513828">
                  <a:extLst>
                    <a:ext uri="{9D8B030D-6E8A-4147-A177-3AD203B41FA5}">
                      <a16:colId xmlns:a16="http://schemas.microsoft.com/office/drawing/2014/main" xmlns="" val="20001"/>
                    </a:ext>
                  </a:extLst>
                </a:gridCol>
                <a:gridCol w="1513828">
                  <a:extLst>
                    <a:ext uri="{9D8B030D-6E8A-4147-A177-3AD203B41FA5}">
                      <a16:colId xmlns:a16="http://schemas.microsoft.com/office/drawing/2014/main" xmlns="" val="20002"/>
                    </a:ext>
                  </a:extLst>
                </a:gridCol>
                <a:gridCol w="1513828">
                  <a:extLst>
                    <a:ext uri="{9D8B030D-6E8A-4147-A177-3AD203B41FA5}">
                      <a16:colId xmlns:a16="http://schemas.microsoft.com/office/drawing/2014/main" xmlns="" val="20003"/>
                    </a:ext>
                  </a:extLst>
                </a:gridCol>
                <a:gridCol w="1513828">
                  <a:extLst>
                    <a:ext uri="{9D8B030D-6E8A-4147-A177-3AD203B41FA5}">
                      <a16:colId xmlns:a16="http://schemas.microsoft.com/office/drawing/2014/main" xmlns="" val="20004"/>
                    </a:ext>
                  </a:extLst>
                </a:gridCol>
                <a:gridCol w="1513828">
                  <a:extLst>
                    <a:ext uri="{9D8B030D-6E8A-4147-A177-3AD203B41FA5}">
                      <a16:colId xmlns:a16="http://schemas.microsoft.com/office/drawing/2014/main" xmlns="" val="20005"/>
                    </a:ext>
                  </a:extLst>
                </a:gridCol>
                <a:gridCol w="1513828">
                  <a:extLst>
                    <a:ext uri="{9D8B030D-6E8A-4147-A177-3AD203B41FA5}">
                      <a16:colId xmlns:a16="http://schemas.microsoft.com/office/drawing/2014/main" xmlns="" val="20006"/>
                    </a:ext>
                  </a:extLst>
                </a:gridCol>
              </a:tblGrid>
              <a:tr h="463600">
                <a:tc rowSpan="2">
                  <a:txBody>
                    <a:bodyPr/>
                    <a:lstStyle/>
                    <a:p>
                      <a:r>
                        <a:rPr lang="en-PH" sz="1400" dirty="0">
                          <a:latin typeface="Arial" panose="020B0604020202020204" pitchFamily="34" charset="0"/>
                          <a:cs typeface="Arial" panose="020B0604020202020204" pitchFamily="34" charset="0"/>
                        </a:rPr>
                        <a:t>Province</a:t>
                      </a:r>
                      <a:r>
                        <a:rPr lang="en-PH" sz="1400" baseline="0" dirty="0">
                          <a:latin typeface="Arial" panose="020B0604020202020204" pitchFamily="34" charset="0"/>
                          <a:cs typeface="Arial" panose="020B0604020202020204" pitchFamily="34" charset="0"/>
                        </a:rPr>
                        <a:t> City/</a:t>
                      </a:r>
                      <a:endParaRPr lang="en-PH" sz="1400" dirty="0">
                        <a:latin typeface="Arial" panose="020B0604020202020204" pitchFamily="34" charset="0"/>
                        <a:cs typeface="Arial" panose="020B0604020202020204" pitchFamily="34" charset="0"/>
                      </a:endParaRPr>
                    </a:p>
                    <a:p>
                      <a:r>
                        <a:rPr lang="en-PH" sz="1400" dirty="0">
                          <a:latin typeface="Arial" panose="020B0604020202020204" pitchFamily="34" charset="0"/>
                          <a:cs typeface="Arial" panose="020B0604020202020204" pitchFamily="34" charset="0"/>
                        </a:rPr>
                        <a:t>Municipality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gridSpan="2">
                  <a:txBody>
                    <a:bodyPr/>
                    <a:lstStyle/>
                    <a:p>
                      <a:pPr algn="ctr"/>
                      <a:r>
                        <a:rPr lang="en-PH" dirty="0">
                          <a:latin typeface="Arial" panose="020B0604020202020204" pitchFamily="34" charset="0"/>
                          <a:cs typeface="Arial" panose="020B0604020202020204" pitchFamily="34" charset="0"/>
                        </a:rPr>
                        <a:t>Partially Damaged</a:t>
                      </a:r>
                    </a:p>
                    <a:p>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endParaRPr lang="en-PH" dirty="0"/>
                    </a:p>
                  </a:txBody>
                  <a:tcPr>
                    <a:lnB w="12700" cap="flat" cmpd="sng" algn="ctr">
                      <a:solidFill>
                        <a:schemeClr val="tx1"/>
                      </a:solidFill>
                      <a:prstDash val="solid"/>
                      <a:round/>
                      <a:headEnd type="none" w="med" len="med"/>
                      <a:tailEnd type="none" w="med" len="med"/>
                    </a:lnB>
                  </a:tcPr>
                </a:tc>
                <a:tc gridSpan="2">
                  <a:txBody>
                    <a:bodyPr/>
                    <a:lstStyle/>
                    <a:p>
                      <a:pPr algn="ctr"/>
                      <a:r>
                        <a:rPr lang="en-PH" dirty="0">
                          <a:latin typeface="Arial" panose="020B0604020202020204" pitchFamily="34" charset="0"/>
                          <a:cs typeface="Arial" panose="020B0604020202020204" pitchFamily="34" charset="0"/>
                        </a:rPr>
                        <a:t>Totally</a:t>
                      </a:r>
                      <a:r>
                        <a:rPr lang="en-PH" baseline="0" dirty="0">
                          <a:latin typeface="Arial" panose="020B0604020202020204" pitchFamily="34" charset="0"/>
                          <a:cs typeface="Arial" panose="020B0604020202020204" pitchFamily="34" charset="0"/>
                        </a:rPr>
                        <a:t> damaged</a:t>
                      </a:r>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endParaRPr lang="en-PH" dirty="0"/>
                    </a:p>
                  </a:txBody>
                  <a:tcPr>
                    <a:lnB w="12700" cap="flat" cmpd="sng" algn="ctr">
                      <a:solidFill>
                        <a:schemeClr val="tx1"/>
                      </a:solidFill>
                      <a:prstDash val="solid"/>
                      <a:round/>
                      <a:headEnd type="none" w="med" len="med"/>
                      <a:tailEnd type="none" w="med" len="med"/>
                    </a:lnB>
                  </a:tcPr>
                </a:tc>
                <a:tc rowSpan="2">
                  <a:txBody>
                    <a:bodyPr/>
                    <a:lstStyle/>
                    <a:p>
                      <a:endParaRPr lang="en-PH" dirty="0">
                        <a:latin typeface="Arial" panose="020B0604020202020204" pitchFamily="34" charset="0"/>
                        <a:cs typeface="Arial" panose="020B0604020202020204" pitchFamily="34" charset="0"/>
                      </a:endParaRPr>
                    </a:p>
                    <a:p>
                      <a:r>
                        <a:rPr lang="en-PH" dirty="0">
                          <a:latin typeface="Arial" panose="020B0604020202020204" pitchFamily="34" charset="0"/>
                          <a:cs typeface="Arial" panose="020B0604020202020204" pitchFamily="34" charset="0"/>
                        </a:rPr>
                        <a:t>LOSSES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rowSpan="2">
                  <a:txBody>
                    <a:bodyPr/>
                    <a:lstStyle/>
                    <a:p>
                      <a:endParaRPr lang="en-PH" dirty="0">
                        <a:latin typeface="Arial" panose="020B0604020202020204" pitchFamily="34" charset="0"/>
                        <a:cs typeface="Arial" panose="020B0604020202020204" pitchFamily="34" charset="0"/>
                      </a:endParaRPr>
                    </a:p>
                    <a:p>
                      <a:pPr algn="ctr"/>
                      <a:r>
                        <a:rPr lang="en-PH" dirty="0">
                          <a:latin typeface="Arial" panose="020B0604020202020204" pitchFamily="34" charset="0"/>
                          <a:cs typeface="Arial" panose="020B0604020202020204" pitchFamily="34" charset="0"/>
                        </a:rPr>
                        <a:t>NEEDS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xmlns="" val="10000"/>
                  </a:ext>
                </a:extLst>
              </a:tr>
              <a:tr h="320040">
                <a:tc vMerge="1">
                  <a:txBody>
                    <a:bodyPr/>
                    <a:lstStyle/>
                    <a:p>
                      <a:endParaRPr lang="en-PH"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r>
                        <a:rPr lang="en-PH" dirty="0">
                          <a:solidFill>
                            <a:schemeClr val="bg1"/>
                          </a:solidFill>
                          <a:latin typeface="Arial" panose="020B0604020202020204" pitchFamily="34" charset="0"/>
                          <a:cs typeface="Arial" panose="020B0604020202020204" pitchFamily="34" charset="0"/>
                        </a:rPr>
                        <a:t>Quantity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PH" dirty="0">
                          <a:solidFill>
                            <a:schemeClr val="bg1"/>
                          </a:solidFill>
                          <a:latin typeface="Arial" panose="020B0604020202020204" pitchFamily="34" charset="0"/>
                          <a:cs typeface="Arial" panose="020B0604020202020204" pitchFamily="34" charset="0"/>
                        </a:rPr>
                        <a:t>Amount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PH" dirty="0">
                          <a:solidFill>
                            <a:schemeClr val="bg1"/>
                          </a:solidFill>
                          <a:latin typeface="Arial" panose="020B0604020202020204" pitchFamily="34" charset="0"/>
                          <a:cs typeface="Arial" panose="020B0604020202020204" pitchFamily="34" charset="0"/>
                        </a:rPr>
                        <a:t>Quantity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PH" dirty="0">
                          <a:solidFill>
                            <a:schemeClr val="bg1"/>
                          </a:solidFill>
                          <a:latin typeface="Arial" panose="020B0604020202020204" pitchFamily="34" charset="0"/>
                          <a:cs typeface="Arial" panose="020B0604020202020204" pitchFamily="34" charset="0"/>
                        </a:rPr>
                        <a:t>Amount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vMerge="1">
                  <a:txBody>
                    <a:bodyPr/>
                    <a:lstStyle/>
                    <a:p>
                      <a:endParaRPr lang="en-PH"/>
                    </a:p>
                  </a:txBody>
                  <a:tcPr/>
                </a:tc>
                <a:tc vMerge="1">
                  <a:txBody>
                    <a:bodyPr/>
                    <a:lstStyle/>
                    <a:p>
                      <a:endParaRPr lang="en-PH"/>
                    </a:p>
                  </a:txBody>
                  <a:tcPr/>
                </a:tc>
                <a:extLst>
                  <a:ext uri="{0D108BD9-81ED-4DB2-BD59-A6C34878D82A}">
                    <a16:rowId xmlns:a16="http://schemas.microsoft.com/office/drawing/2014/main" xmlns="" val="10001"/>
                  </a:ext>
                </a:extLst>
              </a:tr>
              <a:tr h="321360">
                <a:tc>
                  <a:txBody>
                    <a:bodyPr/>
                    <a:lstStyle/>
                    <a:p>
                      <a:r>
                        <a:rPr lang="en-PH" sz="1400" dirty="0" err="1">
                          <a:solidFill>
                            <a:schemeClr val="bg1"/>
                          </a:solidFill>
                          <a:latin typeface="Arial" panose="020B0604020202020204" pitchFamily="34" charset="0"/>
                          <a:cs typeface="Arial" panose="020B0604020202020204" pitchFamily="34" charset="0"/>
                        </a:rPr>
                        <a:t>Calapan</a:t>
                      </a:r>
                      <a:r>
                        <a:rPr lang="en-PH" sz="1400" baseline="0" dirty="0">
                          <a:solidFill>
                            <a:schemeClr val="bg1"/>
                          </a:solidFill>
                          <a:latin typeface="Arial" panose="020B0604020202020204" pitchFamily="34" charset="0"/>
                          <a:cs typeface="Arial" panose="020B0604020202020204" pitchFamily="34" charset="0"/>
                        </a:rPr>
                        <a:t> City</a:t>
                      </a:r>
                      <a:endParaRPr lang="en-PH" sz="14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PH" dirty="0">
                          <a:solidFill>
                            <a:schemeClr val="bg1"/>
                          </a:solidFill>
                          <a:latin typeface="Arial" panose="020B0604020202020204" pitchFamily="34" charset="0"/>
                          <a:cs typeface="Arial" panose="020B0604020202020204" pitchFamily="34" charset="0"/>
                        </a:rPr>
                        <a:t>274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endParaRPr lang="en-PH"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endParaRPr lang="en-PH"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endParaRPr lang="en-PH"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xmlns="" val="10002"/>
                  </a:ext>
                </a:extLst>
              </a:tr>
              <a:tr h="320040">
                <a:tc>
                  <a:txBody>
                    <a:bodyPr/>
                    <a:lstStyle/>
                    <a:p>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endParaRPr lang="en-PH"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endParaRPr lang="en-PH"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endParaRPr lang="en-PH"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endParaRPr lang="en-PH"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30078342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PH" dirty="0"/>
              <a:t>Reconstruction and recovery needs</a:t>
            </a:r>
          </a:p>
        </p:txBody>
      </p:sp>
      <p:sp>
        <p:nvSpPr>
          <p:cNvPr id="3" name="Content Placeholder 2"/>
          <p:cNvSpPr>
            <a:spLocks noGrp="1"/>
          </p:cNvSpPr>
          <p:nvPr>
            <p:ph idx="4294967295"/>
          </p:nvPr>
        </p:nvSpPr>
        <p:spPr>
          <a:xfrm>
            <a:off x="0" y="1371600"/>
            <a:ext cx="7899400" cy="1295400"/>
          </a:xfrm>
        </p:spPr>
        <p:txBody>
          <a:bodyPr>
            <a:normAutofit fontScale="55000" lnSpcReduction="20000"/>
          </a:bodyPr>
          <a:lstStyle/>
          <a:p>
            <a:pPr marL="0" indent="0">
              <a:spcBef>
                <a:spcPts val="1200"/>
              </a:spcBef>
              <a:buNone/>
            </a:pPr>
            <a:r>
              <a:rPr lang="en-US" dirty="0">
                <a:latin typeface="Arial" panose="020B0604020202020204" pitchFamily="34" charset="0"/>
                <a:cs typeface="Arial" panose="020B0604020202020204" pitchFamily="34" charset="0"/>
              </a:rPr>
              <a:t>Enumerate how are you going to implement recons and </a:t>
            </a:r>
            <a:r>
              <a:rPr lang="en-US" dirty="0" err="1">
                <a:latin typeface="Arial" panose="020B0604020202020204" pitchFamily="34" charset="0"/>
                <a:cs typeface="Arial" panose="020B0604020202020204" pitchFamily="34" charset="0"/>
              </a:rPr>
              <a:t>Recov</a:t>
            </a:r>
            <a:r>
              <a:rPr lang="en-US" dirty="0">
                <a:latin typeface="Arial" panose="020B0604020202020204" pitchFamily="34" charset="0"/>
                <a:cs typeface="Arial" panose="020B0604020202020204" pitchFamily="34" charset="0"/>
              </a:rPr>
              <a:t> needs</a:t>
            </a:r>
          </a:p>
          <a:p>
            <a:pPr>
              <a:spcBef>
                <a:spcPts val="1200"/>
              </a:spcBef>
            </a:pPr>
            <a:r>
              <a:rPr lang="en-US" dirty="0">
                <a:latin typeface="Arial" panose="020B0604020202020204" pitchFamily="34" charset="0"/>
                <a:cs typeface="Arial" panose="020B0604020202020204" pitchFamily="34" charset="0"/>
              </a:rPr>
              <a:t>Sample 1. direct financial assistance for purchase of housing materials to eligible individuals and families for repair and reconstruction of damaged houses thru  AND DHSUD</a:t>
            </a:r>
          </a:p>
          <a:p>
            <a:pPr>
              <a:spcBef>
                <a:spcPts val="1200"/>
              </a:spcBef>
            </a:pPr>
            <a:r>
              <a:rPr lang="en-US" dirty="0">
                <a:latin typeface="Arial" panose="020B0604020202020204" pitchFamily="34" charset="0"/>
                <a:cs typeface="Arial" panose="020B0604020202020204" pitchFamily="34" charset="0"/>
              </a:rPr>
              <a:t>Conduct skills training cum production on </a:t>
            </a:r>
            <a:r>
              <a:rPr lang="en-US" dirty="0" err="1">
                <a:latin typeface="Arial" panose="020B0604020202020204" pitchFamily="34" charset="0"/>
                <a:cs typeface="Arial" panose="020B0604020202020204" pitchFamily="34" charset="0"/>
              </a:rPr>
              <a:t>masonry,carpentry</a:t>
            </a:r>
            <a:r>
              <a:rPr lang="en-US" dirty="0">
                <a:latin typeface="Arial" panose="020B0604020202020204" pitchFamily="34" charset="0"/>
                <a:cs typeface="Arial" panose="020B0604020202020204" pitchFamily="34" charset="0"/>
              </a:rPr>
              <a:t> works, electrical and plumbing to capacitate the beneficiaries in the reconstruction of their respective houses</a:t>
            </a:r>
          </a:p>
        </p:txBody>
      </p:sp>
      <p:sp>
        <p:nvSpPr>
          <p:cNvPr id="8" name="TextBox 28"/>
          <p:cNvSpPr txBox="1">
            <a:spLocks noChangeArrowheads="1"/>
          </p:cNvSpPr>
          <p:nvPr/>
        </p:nvSpPr>
        <p:spPr bwMode="auto">
          <a:xfrm>
            <a:off x="6477000" y="5867400"/>
            <a:ext cx="4191000" cy="338554"/>
          </a:xfrm>
          <a:prstGeom prst="rect">
            <a:avLst/>
          </a:prstGeom>
          <a:noFill/>
          <a:ln w="9525">
            <a:noFill/>
            <a:miter lim="800000"/>
            <a:headEnd/>
            <a:tailEnd/>
          </a:ln>
        </p:spPr>
        <p:txBody>
          <a:bodyPr wrap="square">
            <a:spAutoFit/>
          </a:bodyPr>
          <a:lstStyle/>
          <a:p>
            <a:pPr algn="r"/>
            <a:r>
              <a:rPr lang="en-US" sz="1600" i="1" dirty="0"/>
              <a:t>Photo Credit: www.developpment.asia.com</a:t>
            </a:r>
          </a:p>
        </p:txBody>
      </p:sp>
      <p:sp>
        <p:nvSpPr>
          <p:cNvPr id="9" name="TextBox 28"/>
          <p:cNvSpPr txBox="1">
            <a:spLocks noChangeArrowheads="1"/>
          </p:cNvSpPr>
          <p:nvPr/>
        </p:nvSpPr>
        <p:spPr bwMode="auto">
          <a:xfrm>
            <a:off x="2133600" y="5791200"/>
            <a:ext cx="3200400" cy="338554"/>
          </a:xfrm>
          <a:prstGeom prst="rect">
            <a:avLst/>
          </a:prstGeom>
          <a:noFill/>
          <a:ln w="9525">
            <a:noFill/>
            <a:miter lim="800000"/>
            <a:headEnd/>
            <a:tailEnd/>
          </a:ln>
        </p:spPr>
        <p:txBody>
          <a:bodyPr wrap="square">
            <a:spAutoFit/>
          </a:bodyPr>
          <a:lstStyle/>
          <a:p>
            <a:pPr algn="r"/>
            <a:r>
              <a:rPr lang="en-US" sz="1600" i="1" dirty="0"/>
              <a:t>Photo Creditm.elmostrador.cl</a:t>
            </a:r>
          </a:p>
        </p:txBody>
      </p:sp>
      <p:sp>
        <p:nvSpPr>
          <p:cNvPr id="10" name="TextBox 9"/>
          <p:cNvSpPr txBox="1"/>
          <p:nvPr/>
        </p:nvSpPr>
        <p:spPr>
          <a:xfrm>
            <a:off x="558800" y="3430938"/>
            <a:ext cx="9694333" cy="369332"/>
          </a:xfrm>
          <a:prstGeom prst="rect">
            <a:avLst/>
          </a:prstGeom>
          <a:noFill/>
        </p:spPr>
        <p:txBody>
          <a:bodyPr wrap="square" rtlCol="0">
            <a:spAutoFit/>
          </a:bodyPr>
          <a:lstStyle/>
          <a:p>
            <a:r>
              <a:rPr lang="en-PH" dirty="0"/>
              <a:t>Table on the priority ranking for reconstruction and recovery needs for housing Sector</a:t>
            </a:r>
          </a:p>
        </p:txBody>
      </p:sp>
      <p:graphicFrame>
        <p:nvGraphicFramePr>
          <p:cNvPr id="11" name="Table 10"/>
          <p:cNvGraphicFramePr>
            <a:graphicFrameLocks noGrp="1"/>
          </p:cNvGraphicFramePr>
          <p:nvPr>
            <p:extLst>
              <p:ext uri="{D42A27DB-BD31-4B8C-83A1-F6EECF244321}">
                <p14:modId xmlns:p14="http://schemas.microsoft.com/office/powerpoint/2010/main" val="1949594110"/>
              </p:ext>
            </p:extLst>
          </p:nvPr>
        </p:nvGraphicFramePr>
        <p:xfrm>
          <a:off x="279400" y="3871204"/>
          <a:ext cx="10202332" cy="2164080"/>
        </p:xfrm>
        <a:graphic>
          <a:graphicData uri="http://schemas.openxmlformats.org/drawingml/2006/table">
            <a:tbl>
              <a:tblPr firstRow="1" bandRow="1">
                <a:tableStyleId>{5C22544A-7EE6-4342-B048-85BDC9FD1C3A}</a:tableStyleId>
              </a:tblPr>
              <a:tblGrid>
                <a:gridCol w="1617133">
                  <a:extLst>
                    <a:ext uri="{9D8B030D-6E8A-4147-A177-3AD203B41FA5}">
                      <a16:colId xmlns:a16="http://schemas.microsoft.com/office/drawing/2014/main" xmlns="" val="20000"/>
                    </a:ext>
                  </a:extLst>
                </a:gridCol>
                <a:gridCol w="1297819">
                  <a:extLst>
                    <a:ext uri="{9D8B030D-6E8A-4147-A177-3AD203B41FA5}">
                      <a16:colId xmlns:a16="http://schemas.microsoft.com/office/drawing/2014/main" xmlns="" val="20001"/>
                    </a:ext>
                  </a:extLst>
                </a:gridCol>
                <a:gridCol w="1457476">
                  <a:extLst>
                    <a:ext uri="{9D8B030D-6E8A-4147-A177-3AD203B41FA5}">
                      <a16:colId xmlns:a16="http://schemas.microsoft.com/office/drawing/2014/main" xmlns="" val="20002"/>
                    </a:ext>
                  </a:extLst>
                </a:gridCol>
                <a:gridCol w="1457476">
                  <a:extLst>
                    <a:ext uri="{9D8B030D-6E8A-4147-A177-3AD203B41FA5}">
                      <a16:colId xmlns:a16="http://schemas.microsoft.com/office/drawing/2014/main" xmlns="" val="20003"/>
                    </a:ext>
                  </a:extLst>
                </a:gridCol>
                <a:gridCol w="1457476">
                  <a:extLst>
                    <a:ext uri="{9D8B030D-6E8A-4147-A177-3AD203B41FA5}">
                      <a16:colId xmlns:a16="http://schemas.microsoft.com/office/drawing/2014/main" xmlns="" val="20004"/>
                    </a:ext>
                  </a:extLst>
                </a:gridCol>
                <a:gridCol w="1457476">
                  <a:extLst>
                    <a:ext uri="{9D8B030D-6E8A-4147-A177-3AD203B41FA5}">
                      <a16:colId xmlns:a16="http://schemas.microsoft.com/office/drawing/2014/main" xmlns="" val="20005"/>
                    </a:ext>
                  </a:extLst>
                </a:gridCol>
                <a:gridCol w="1457476">
                  <a:extLst>
                    <a:ext uri="{9D8B030D-6E8A-4147-A177-3AD203B41FA5}">
                      <a16:colId xmlns:a16="http://schemas.microsoft.com/office/drawing/2014/main" xmlns="" val="20006"/>
                    </a:ext>
                  </a:extLst>
                </a:gridCol>
              </a:tblGrid>
              <a:tr h="320040">
                <a:tc rowSpan="2">
                  <a:txBody>
                    <a:bodyPr/>
                    <a:lstStyle/>
                    <a:p>
                      <a:pPr algn="ctr"/>
                      <a:r>
                        <a:rPr lang="en-PH" dirty="0">
                          <a:latin typeface="Arial" panose="020B0604020202020204" pitchFamily="34" charset="0"/>
                          <a:cs typeface="Arial" panose="020B0604020202020204" pitchFamily="34" charset="0"/>
                        </a:rPr>
                        <a:t>PROGRAMS/</a:t>
                      </a:r>
                    </a:p>
                    <a:p>
                      <a:pPr algn="ctr"/>
                      <a:r>
                        <a:rPr lang="en-PH" dirty="0">
                          <a:latin typeface="Arial" panose="020B0604020202020204" pitchFamily="34" charset="0"/>
                          <a:cs typeface="Arial" panose="020B0604020202020204" pitchFamily="34" charset="0"/>
                        </a:rPr>
                        <a:t>PROJECT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PH" sz="1600" dirty="0">
                          <a:latin typeface="Arial" panose="020B0604020202020204" pitchFamily="34" charset="0"/>
                          <a:cs typeface="Arial" panose="020B0604020202020204" pitchFamily="34" charset="0"/>
                        </a:rPr>
                        <a:t>Status (C,O,PL,P)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PH">
                          <a:latin typeface="Arial" panose="020B0604020202020204" pitchFamily="34" charset="0"/>
                          <a:cs typeface="Arial" panose="020B0604020202020204" pitchFamily="34" charset="0"/>
                        </a:rPr>
                        <a:t>CRITERIA</a:t>
                      </a:r>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PH"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hMerge="1">
                  <a:txBody>
                    <a:bodyPr/>
                    <a:lstStyle/>
                    <a:p>
                      <a:endParaRPr lang="en-PH"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rowSpan="2">
                  <a:txBody>
                    <a:bodyPr/>
                    <a:lstStyle/>
                    <a:p>
                      <a:pPr algn="ctr"/>
                      <a:endParaRPr lang="en-PH" b="0" dirty="0">
                        <a:latin typeface="Arial" panose="020B0604020202020204" pitchFamily="34" charset="0"/>
                        <a:cs typeface="Arial" panose="020B0604020202020204" pitchFamily="34" charset="0"/>
                      </a:endParaRPr>
                    </a:p>
                    <a:p>
                      <a:pPr algn="ctr"/>
                      <a:r>
                        <a:rPr lang="en-PH" b="0" dirty="0">
                          <a:latin typeface="Arial" panose="020B0604020202020204" pitchFamily="34" charset="0"/>
                          <a:cs typeface="Arial" panose="020B0604020202020204" pitchFamily="34" charset="0"/>
                        </a:rPr>
                        <a:t>Score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endParaRPr lang="en-PH">
                        <a:latin typeface="Arial" panose="020B0604020202020204" pitchFamily="34" charset="0"/>
                        <a:cs typeface="Arial" panose="020B0604020202020204" pitchFamily="34" charset="0"/>
                      </a:endParaRPr>
                    </a:p>
                    <a:p>
                      <a:pPr algn="ctr"/>
                      <a:r>
                        <a:rPr lang="en-PH">
                          <a:latin typeface="Arial" panose="020B0604020202020204" pitchFamily="34" charset="0"/>
                          <a:cs typeface="Arial" panose="020B0604020202020204" pitchFamily="34" charset="0"/>
                        </a:rPr>
                        <a:t>Rank</a:t>
                      </a:r>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320040">
                <a:tc vMerge="1">
                  <a:txBody>
                    <a:bodyPr/>
                    <a:lstStyle/>
                    <a:p>
                      <a:endParaRPr lang="en-PH"/>
                    </a:p>
                  </a:txBody>
                  <a:tcPr/>
                </a:tc>
                <a:tc vMerge="1">
                  <a:txBody>
                    <a:bodyPr/>
                    <a:lstStyle/>
                    <a:p>
                      <a:endParaRPr lang="en-PH"/>
                    </a:p>
                  </a:txBody>
                  <a:tcPr/>
                </a:tc>
                <a:tc>
                  <a:txBody>
                    <a:bodyPr/>
                    <a:lstStyle/>
                    <a:p>
                      <a:pPr algn="ctr"/>
                      <a:r>
                        <a:rPr lang="en-PH" sz="1400" dirty="0">
                          <a:latin typeface="Arial" panose="020B0604020202020204" pitchFamily="34" charset="0"/>
                          <a:cs typeface="Arial" panose="020B0604020202020204" pitchFamily="34" charset="0"/>
                        </a:rPr>
                        <a:t>IMPORTANCE</a:t>
                      </a:r>
                      <a:r>
                        <a:rPr lang="en-PH" sz="1400" baseline="0" dirty="0">
                          <a:latin typeface="Arial" panose="020B0604020202020204" pitchFamily="34" charset="0"/>
                          <a:cs typeface="Arial" panose="020B0604020202020204" pitchFamily="34" charset="0"/>
                        </a:rPr>
                        <a:t> RX(Weight)1</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PH" sz="1400" dirty="0">
                          <a:latin typeface="Arial" panose="020B0604020202020204" pitchFamily="34" charset="0"/>
                          <a:cs typeface="Arial" panose="020B0604020202020204" pitchFamily="34" charset="0"/>
                        </a:rPr>
                        <a:t>Impact (Weight)2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PH" sz="1400" dirty="0">
                          <a:latin typeface="Arial" panose="020B0604020202020204" pitchFamily="34" charset="0"/>
                          <a:cs typeface="Arial" panose="020B0604020202020204" pitchFamily="34" charset="0"/>
                        </a:rPr>
                        <a:t>Capacity (Weight)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PH"/>
                    </a:p>
                  </a:txBody>
                  <a:tcPr/>
                </a:tc>
                <a:tc vMerge="1">
                  <a:txBody>
                    <a:bodyPr/>
                    <a:lstStyle/>
                    <a:p>
                      <a:endParaRPr lang="en-PH"/>
                    </a:p>
                  </a:txBody>
                  <a:tcPr/>
                </a:tc>
                <a:extLst>
                  <a:ext uri="{0D108BD9-81ED-4DB2-BD59-A6C34878D82A}">
                    <a16:rowId xmlns:a16="http://schemas.microsoft.com/office/drawing/2014/main" xmlns="" val="10001"/>
                  </a:ext>
                </a:extLst>
              </a:tr>
              <a:tr h="320040">
                <a:tc>
                  <a:txBody>
                    <a:bodyPr/>
                    <a:lstStyle/>
                    <a:p>
                      <a:pPr algn="l"/>
                      <a:r>
                        <a:rPr lang="en-PH" dirty="0">
                          <a:latin typeface="Arial" panose="020B0604020202020204" pitchFamily="34" charset="0"/>
                          <a:cs typeface="Arial" panose="020B0604020202020204" pitchFamily="34" charset="0"/>
                        </a:rPr>
                        <a:t>Land acquisition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PH" sz="1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PH"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320040">
                <a:tc>
                  <a:txBody>
                    <a:bodyPr/>
                    <a:lstStyle/>
                    <a:p>
                      <a:pPr algn="l"/>
                      <a:r>
                        <a:rPr lang="en-PH" dirty="0">
                          <a:latin typeface="Arial" panose="020B0604020202020204" pitchFamily="34" charset="0"/>
                          <a:cs typeface="Arial" panose="020B0604020202020204" pitchFamily="34" charset="0"/>
                        </a:rPr>
                        <a:t>Core shelter assistance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PH" sz="1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PH"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12" name="Oval 11"/>
          <p:cNvSpPr/>
          <p:nvPr/>
        </p:nvSpPr>
        <p:spPr>
          <a:xfrm>
            <a:off x="9237133" y="6129754"/>
            <a:ext cx="2582335" cy="8213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latin typeface="Arial" panose="020B0604020202020204" pitchFamily="34" charset="0"/>
                <a:cs typeface="Arial" panose="020B0604020202020204" pitchFamily="34" charset="0"/>
              </a:rPr>
              <a:t>PDNA</a:t>
            </a:r>
          </a:p>
        </p:txBody>
      </p:sp>
    </p:spTree>
    <p:extLst>
      <p:ext uri="{BB962C8B-B14F-4D97-AF65-F5344CB8AC3E}">
        <p14:creationId xmlns:p14="http://schemas.microsoft.com/office/powerpoint/2010/main" val="279377615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715359544"/>
              </p:ext>
            </p:extLst>
          </p:nvPr>
        </p:nvGraphicFramePr>
        <p:xfrm>
          <a:off x="499531" y="897466"/>
          <a:ext cx="11015136" cy="1950720"/>
        </p:xfrm>
        <a:graphic>
          <a:graphicData uri="http://schemas.openxmlformats.org/drawingml/2006/table">
            <a:tbl>
              <a:tblPr firstRow="1" bandRow="1">
                <a:tableStyleId>{5C22544A-7EE6-4342-B048-85BDC9FD1C3A}</a:tableStyleId>
              </a:tblPr>
              <a:tblGrid>
                <a:gridCol w="660402">
                  <a:extLst>
                    <a:ext uri="{9D8B030D-6E8A-4147-A177-3AD203B41FA5}">
                      <a16:colId xmlns:a16="http://schemas.microsoft.com/office/drawing/2014/main" xmlns="" val="20000"/>
                    </a:ext>
                  </a:extLst>
                </a:gridCol>
                <a:gridCol w="1910645">
                  <a:extLst>
                    <a:ext uri="{9D8B030D-6E8A-4147-A177-3AD203B41FA5}">
                      <a16:colId xmlns:a16="http://schemas.microsoft.com/office/drawing/2014/main" xmlns="" val="20001"/>
                    </a:ext>
                  </a:extLst>
                </a:gridCol>
                <a:gridCol w="1100665">
                  <a:extLst>
                    <a:ext uri="{9D8B030D-6E8A-4147-A177-3AD203B41FA5}">
                      <a16:colId xmlns:a16="http://schemas.microsoft.com/office/drawing/2014/main" xmlns="" val="20002"/>
                    </a:ext>
                  </a:extLst>
                </a:gridCol>
                <a:gridCol w="1223904">
                  <a:extLst>
                    <a:ext uri="{9D8B030D-6E8A-4147-A177-3AD203B41FA5}">
                      <a16:colId xmlns:a16="http://schemas.microsoft.com/office/drawing/2014/main" xmlns="" val="20003"/>
                    </a:ext>
                  </a:extLst>
                </a:gridCol>
                <a:gridCol w="1223904">
                  <a:extLst>
                    <a:ext uri="{9D8B030D-6E8A-4147-A177-3AD203B41FA5}">
                      <a16:colId xmlns:a16="http://schemas.microsoft.com/office/drawing/2014/main" xmlns="" val="20004"/>
                    </a:ext>
                  </a:extLst>
                </a:gridCol>
                <a:gridCol w="1322682">
                  <a:extLst>
                    <a:ext uri="{9D8B030D-6E8A-4147-A177-3AD203B41FA5}">
                      <a16:colId xmlns:a16="http://schemas.microsoft.com/office/drawing/2014/main" xmlns="" val="20005"/>
                    </a:ext>
                  </a:extLst>
                </a:gridCol>
                <a:gridCol w="1261534">
                  <a:extLst>
                    <a:ext uri="{9D8B030D-6E8A-4147-A177-3AD203B41FA5}">
                      <a16:colId xmlns:a16="http://schemas.microsoft.com/office/drawing/2014/main" xmlns="" val="20006"/>
                    </a:ext>
                  </a:extLst>
                </a:gridCol>
                <a:gridCol w="1087496">
                  <a:extLst>
                    <a:ext uri="{9D8B030D-6E8A-4147-A177-3AD203B41FA5}">
                      <a16:colId xmlns:a16="http://schemas.microsoft.com/office/drawing/2014/main" xmlns="" val="20007"/>
                    </a:ext>
                  </a:extLst>
                </a:gridCol>
                <a:gridCol w="1223904">
                  <a:extLst>
                    <a:ext uri="{9D8B030D-6E8A-4147-A177-3AD203B41FA5}">
                      <a16:colId xmlns:a16="http://schemas.microsoft.com/office/drawing/2014/main" xmlns="" val="20008"/>
                    </a:ext>
                  </a:extLst>
                </a:gridCol>
              </a:tblGrid>
              <a:tr h="457200">
                <a:tc rowSpan="2">
                  <a:txBody>
                    <a:bodyPr/>
                    <a:lstStyle/>
                    <a:p>
                      <a:endParaRPr lang="en-PH" dirty="0">
                        <a:latin typeface="Arial" panose="020B0604020202020204" pitchFamily="34" charset="0"/>
                        <a:cs typeface="Arial" panose="020B0604020202020204" pitchFamily="34" charset="0"/>
                      </a:endParaRPr>
                    </a:p>
                    <a:p>
                      <a:r>
                        <a:rPr lang="en-PH" sz="1400" dirty="0">
                          <a:latin typeface="Arial" panose="020B0604020202020204" pitchFamily="34" charset="0"/>
                          <a:cs typeface="Arial" panose="020B0604020202020204" pitchFamily="34" charset="0"/>
                        </a:rPr>
                        <a:t>Rank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PH" dirty="0">
                          <a:latin typeface="Arial" panose="020B0604020202020204" pitchFamily="34" charset="0"/>
                          <a:cs typeface="Arial" panose="020B0604020202020204" pitchFamily="34" charset="0"/>
                        </a:rPr>
                        <a:t>Priority/Project</a:t>
                      </a:r>
                      <a:r>
                        <a:rPr lang="en-PH" baseline="0" dirty="0">
                          <a:latin typeface="Arial" panose="020B0604020202020204" pitchFamily="34" charset="0"/>
                          <a:cs typeface="Arial" panose="020B0604020202020204" pitchFamily="34" charset="0"/>
                        </a:rPr>
                        <a:t> Activities</a:t>
                      </a:r>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endParaRPr lang="en-PH" dirty="0"/>
                    </a:p>
                    <a:p>
                      <a:r>
                        <a:rPr lang="en-PH" sz="1600" dirty="0">
                          <a:latin typeface="Arial" panose="020B0604020202020204" pitchFamily="34" charset="0"/>
                          <a:cs typeface="Arial" panose="020B0604020202020204" pitchFamily="34" charset="0"/>
                        </a:rPr>
                        <a:t>Location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PH" b="0" dirty="0">
                          <a:latin typeface="Arial" panose="020B0604020202020204" pitchFamily="34" charset="0"/>
                          <a:cs typeface="Arial" panose="020B0604020202020204" pitchFamily="34" charset="0"/>
                        </a:rPr>
                        <a:t>Amount </a:t>
                      </a:r>
                      <a:r>
                        <a:rPr lang="en-PH" b="0" dirty="0" err="1">
                          <a:latin typeface="Arial" panose="020B0604020202020204" pitchFamily="34" charset="0"/>
                          <a:cs typeface="Arial" panose="020B0604020202020204" pitchFamily="34" charset="0"/>
                        </a:rPr>
                        <a:t>Php</a:t>
                      </a:r>
                      <a:endParaRPr lang="en-PH"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PH"/>
                    </a:p>
                  </a:txBody>
                  <a:tcPr>
                    <a:lnB w="12700" cap="flat" cmpd="sng" algn="ctr">
                      <a:solidFill>
                        <a:schemeClr val="tx1"/>
                      </a:solidFill>
                      <a:prstDash val="solid"/>
                      <a:round/>
                      <a:headEnd type="none" w="med" len="med"/>
                      <a:tailEnd type="none" w="med" len="med"/>
                    </a:lnB>
                  </a:tcPr>
                </a:tc>
                <a:tc gridSpan="2">
                  <a:txBody>
                    <a:bodyPr/>
                    <a:lstStyle/>
                    <a:p>
                      <a:r>
                        <a:rPr lang="en-PH" dirty="0">
                          <a:latin typeface="Arial" panose="020B0604020202020204" pitchFamily="34" charset="0"/>
                          <a:cs typeface="Arial" panose="020B0604020202020204" pitchFamily="34" charset="0"/>
                        </a:rPr>
                        <a:t>Proposed Funding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PH"/>
                    </a:p>
                  </a:txBody>
                  <a:tcPr>
                    <a:lnB w="12700" cap="flat" cmpd="sng" algn="ctr">
                      <a:solidFill>
                        <a:schemeClr val="tx1"/>
                      </a:solidFill>
                      <a:prstDash val="solid"/>
                      <a:round/>
                      <a:headEnd type="none" w="med" len="med"/>
                      <a:tailEnd type="none" w="med" len="med"/>
                    </a:lnB>
                  </a:tcPr>
                </a:tc>
                <a:tc rowSpan="2">
                  <a:txBody>
                    <a:bodyPr/>
                    <a:lstStyle/>
                    <a:p>
                      <a:r>
                        <a:rPr lang="en-PH" sz="1600" dirty="0">
                          <a:latin typeface="Arial" panose="020B0604020202020204" pitchFamily="34" charset="0"/>
                          <a:cs typeface="Arial" panose="020B0604020202020204" pitchFamily="34" charset="0"/>
                        </a:rPr>
                        <a:t>Timeline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PH" dirty="0">
                          <a:latin typeface="Arial" panose="020B0604020202020204" pitchFamily="34" charset="0"/>
                          <a:cs typeface="Arial" panose="020B0604020202020204" pitchFamily="34" charset="0"/>
                        </a:rPr>
                        <a:t>Remarks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457200">
                <a:tc vMerge="1">
                  <a:txBody>
                    <a:bodyPr/>
                    <a:lstStyle/>
                    <a:p>
                      <a:endParaRPr lang="en-PH"/>
                    </a:p>
                  </a:txBody>
                  <a:tcPr/>
                </a:tc>
                <a:tc vMerge="1">
                  <a:txBody>
                    <a:bodyPr/>
                    <a:lstStyle/>
                    <a:p>
                      <a:endParaRPr lang="en-PH"/>
                    </a:p>
                  </a:txBody>
                  <a:tcPr/>
                </a:tc>
                <a:tc vMerge="1">
                  <a:txBody>
                    <a:bodyPr/>
                    <a:lstStyle/>
                    <a:p>
                      <a:endParaRPr lang="en-PH"/>
                    </a:p>
                  </a:txBody>
                  <a:tcPr/>
                </a:tc>
                <a:tc>
                  <a:txBody>
                    <a:bodyPr/>
                    <a:lstStyle/>
                    <a:p>
                      <a:r>
                        <a:rPr lang="en-PH" sz="1200" dirty="0">
                          <a:latin typeface="Bahnschrift SemiCondensed" panose="020B0502040204020203" pitchFamily="34" charset="0"/>
                        </a:rPr>
                        <a:t>Report</a:t>
                      </a:r>
                      <a:r>
                        <a:rPr lang="en-PH" sz="1200" baseline="0" dirty="0">
                          <a:latin typeface="Bahnschrift SemiCondensed" panose="020B0502040204020203" pitchFamily="34" charset="0"/>
                        </a:rPr>
                        <a:t> of Damages</a:t>
                      </a:r>
                      <a:endParaRPr lang="en-PH" sz="1200" dirty="0">
                        <a:latin typeface="Bahnschrift SemiCondensed"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200" dirty="0">
                          <a:latin typeface="Bahnschrift SemiCondensed" panose="020B0502040204020203" pitchFamily="34" charset="0"/>
                        </a:rPr>
                        <a:t>Recommended</a:t>
                      </a:r>
                      <a:r>
                        <a:rPr lang="en-PH" sz="1200" baseline="0" dirty="0">
                          <a:latin typeface="Bahnschrift SemiCondensed" panose="020B0502040204020203" pitchFamily="34" charset="0"/>
                        </a:rPr>
                        <a:t> Funding</a:t>
                      </a:r>
                      <a:endParaRPr lang="en-PH" sz="1200" dirty="0">
                        <a:latin typeface="Bahnschrift SemiCondensed"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PH" sz="1400" dirty="0">
                          <a:latin typeface="Arial" panose="020B0604020202020204" pitchFamily="34" charset="0"/>
                          <a:cs typeface="Arial" panose="020B0604020202020204" pitchFamily="34" charset="0"/>
                        </a:rPr>
                        <a:t>Funding 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a:latin typeface="Arial" panose="020B0604020202020204" pitchFamily="34" charset="0"/>
                          <a:cs typeface="Arial" panose="020B0604020202020204" pitchFamily="34" charset="0"/>
                        </a:rPr>
                        <a:t>Implementing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PH"/>
                    </a:p>
                  </a:txBody>
                  <a:tcPr/>
                </a:tc>
                <a:tc vMerge="1">
                  <a:txBody>
                    <a:bodyPr/>
                    <a:lstStyle/>
                    <a:p>
                      <a:endParaRPr lang="en-PH"/>
                    </a:p>
                  </a:txBody>
                  <a:tcPr/>
                </a:tc>
                <a:extLst>
                  <a:ext uri="{0D108BD9-81ED-4DB2-BD59-A6C34878D82A}">
                    <a16:rowId xmlns:a16="http://schemas.microsoft.com/office/drawing/2014/main" xmlns="" val="10001"/>
                  </a:ext>
                </a:extLst>
              </a:tr>
              <a:tr h="457200">
                <a:tc>
                  <a:txBody>
                    <a:bodyPr/>
                    <a:lstStyle/>
                    <a:p>
                      <a:r>
                        <a:rPr lang="en-PH"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a:latin typeface="Arial" panose="020B0604020202020204" pitchFamily="34" charset="0"/>
                          <a:cs typeface="Arial" panose="020B0604020202020204" pitchFamily="34" charset="0"/>
                        </a:rPr>
                        <a:t>Land Acquisition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err="1">
                          <a:latin typeface="Arial" panose="020B0604020202020204" pitchFamily="34" charset="0"/>
                          <a:cs typeface="Arial" panose="020B0604020202020204" pitchFamily="34" charset="0"/>
                        </a:rPr>
                        <a:t>Calapan</a:t>
                      </a:r>
                      <a:r>
                        <a:rPr lang="en-PH" sz="1400" dirty="0">
                          <a:latin typeface="Arial" panose="020B0604020202020204" pitchFamily="34" charset="0"/>
                          <a:cs typeface="Arial" panose="020B0604020202020204" pitchFamily="34" charset="0"/>
                        </a:rPr>
                        <a:t> City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PH" sz="1400" dirty="0">
                          <a:latin typeface="Arial" panose="020B0604020202020204" pitchFamily="34" charset="0"/>
                          <a:cs typeface="Arial" panose="020B0604020202020204" pitchFamily="34" charset="0"/>
                        </a:rPr>
                        <a:t>1,570,000.00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PH" sz="1400" dirty="0">
                          <a:latin typeface="Arial" panose="020B0604020202020204" pitchFamily="34" charset="0"/>
                          <a:cs typeface="Arial" panose="020B0604020202020204" pitchFamily="34" charset="0"/>
                        </a:rPr>
                        <a:t>2,800,000.00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a:latin typeface="Arial" panose="020B0604020202020204" pitchFamily="34" charset="0"/>
                          <a:cs typeface="Arial" panose="020B0604020202020204" pitchFamily="34" charset="0"/>
                        </a:rPr>
                        <a:t>NDRRMF/</a:t>
                      </a:r>
                    </a:p>
                    <a:p>
                      <a:r>
                        <a:rPr lang="en-PH" sz="1400" dirty="0">
                          <a:latin typeface="Arial" panose="020B0604020202020204" pitchFamily="34" charset="0"/>
                          <a:cs typeface="Arial" panose="020B0604020202020204" pitchFamily="34" charset="0"/>
                        </a:rPr>
                        <a:t>PDRRMF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a:latin typeface="Arial" panose="020B0604020202020204" pitchFamily="34" charset="0"/>
                          <a:cs typeface="Arial" panose="020B0604020202020204" pitchFamily="34" charset="0"/>
                        </a:rPr>
                        <a:t>NHA/LGU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a:latin typeface="Arial" panose="020B0604020202020204" pitchFamily="34" charset="0"/>
                          <a:cs typeface="Arial" panose="020B0604020202020204" pitchFamily="34" charset="0"/>
                        </a:rPr>
                        <a:t>2020-2022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a:latin typeface="Arial" panose="020B0604020202020204" pitchFamily="34" charset="0"/>
                          <a:cs typeface="Arial" panose="020B0604020202020204" pitchFamily="34" charset="0"/>
                        </a:rPr>
                        <a:t>With</a:t>
                      </a:r>
                      <a:r>
                        <a:rPr lang="en-PH" sz="1400" baseline="0" dirty="0">
                          <a:latin typeface="Arial" panose="020B0604020202020204" pitchFamily="34" charset="0"/>
                          <a:cs typeface="Arial" panose="020B0604020202020204" pitchFamily="34" charset="0"/>
                        </a:rPr>
                        <a:t> available lots</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457200">
                <a:tc>
                  <a:txBody>
                    <a:bodyPr/>
                    <a:lstStyle/>
                    <a:p>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4" name="TextBox 3"/>
          <p:cNvSpPr txBox="1"/>
          <p:nvPr/>
        </p:nvSpPr>
        <p:spPr>
          <a:xfrm>
            <a:off x="821267" y="406400"/>
            <a:ext cx="9829800" cy="369332"/>
          </a:xfrm>
          <a:prstGeom prst="rect">
            <a:avLst/>
          </a:prstGeom>
          <a:noFill/>
        </p:spPr>
        <p:txBody>
          <a:bodyPr wrap="square" rtlCol="0">
            <a:spAutoFit/>
          </a:bodyPr>
          <a:lstStyle/>
          <a:p>
            <a:r>
              <a:rPr lang="en-PH" dirty="0"/>
              <a:t>PRIORITY RECONSTRUCTION AND RECOVERY NEEDS FOR HOUSING SECTOR</a:t>
            </a:r>
          </a:p>
        </p:txBody>
      </p:sp>
      <p:sp>
        <p:nvSpPr>
          <p:cNvPr id="5" name="Oval 4"/>
          <p:cNvSpPr/>
          <p:nvPr/>
        </p:nvSpPr>
        <p:spPr>
          <a:xfrm>
            <a:off x="9237133" y="6129754"/>
            <a:ext cx="2582335" cy="8213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latin typeface="Arial" panose="020B0604020202020204" pitchFamily="34" charset="0"/>
                <a:cs typeface="Arial" panose="020B0604020202020204" pitchFamily="34" charset="0"/>
              </a:rPr>
              <a:t>PDNA</a:t>
            </a:r>
          </a:p>
        </p:txBody>
      </p:sp>
      <p:sp>
        <p:nvSpPr>
          <p:cNvPr id="6" name="TextBox 5"/>
          <p:cNvSpPr txBox="1"/>
          <p:nvPr/>
        </p:nvSpPr>
        <p:spPr>
          <a:xfrm>
            <a:off x="634679" y="2509429"/>
            <a:ext cx="10614166" cy="3693319"/>
          </a:xfrm>
          <a:prstGeom prst="rect">
            <a:avLst/>
          </a:prstGeom>
          <a:noFill/>
        </p:spPr>
        <p:txBody>
          <a:bodyPr wrap="square" rtlCol="0">
            <a:spAutoFit/>
          </a:bodyPr>
          <a:lstStyle/>
          <a:p>
            <a:endParaRPr lang="en-PH" dirty="0">
              <a:latin typeface="Arial" panose="020B0604020202020204" pitchFamily="34" charset="0"/>
              <a:cs typeface="Arial" panose="020B0604020202020204" pitchFamily="34" charset="0"/>
            </a:endParaRPr>
          </a:p>
          <a:p>
            <a:r>
              <a:rPr lang="en-PH" dirty="0">
                <a:latin typeface="Arial" panose="020B0604020202020204" pitchFamily="34" charset="0"/>
                <a:cs typeface="Arial" panose="020B0604020202020204" pitchFamily="34" charset="0"/>
              </a:rPr>
              <a:t>POLICY AND PROGRAM RECOMMENDATION</a:t>
            </a:r>
          </a:p>
          <a:p>
            <a:endParaRPr lang="en-PH" dirty="0">
              <a:latin typeface="Arial" panose="020B0604020202020204" pitchFamily="34" charset="0"/>
              <a:cs typeface="Arial" panose="020B0604020202020204" pitchFamily="34" charset="0"/>
            </a:endParaRPr>
          </a:p>
          <a:p>
            <a:pPr marL="342900" indent="-342900">
              <a:buAutoNum type="arabicPeriod"/>
            </a:pPr>
            <a:r>
              <a:rPr lang="en-PH" dirty="0">
                <a:latin typeface="Arial" panose="020B0604020202020204" pitchFamily="34" charset="0"/>
                <a:cs typeface="Arial" panose="020B0604020202020204" pitchFamily="34" charset="0"/>
              </a:rPr>
              <a:t>Strict implementation of No. Build Zone </a:t>
            </a:r>
            <a:r>
              <a:rPr lang="en-PH" dirty="0" err="1">
                <a:latin typeface="Arial" panose="020B0604020202020204" pitchFamily="34" charset="0"/>
                <a:cs typeface="Arial" panose="020B0604020202020204" pitchFamily="34" charset="0"/>
              </a:rPr>
              <a:t>eg</a:t>
            </a:r>
            <a:r>
              <a:rPr lang="en-PH" dirty="0">
                <a:latin typeface="Arial" panose="020B0604020202020204" pitchFamily="34" charset="0"/>
                <a:cs typeface="Arial" panose="020B0604020202020204" pitchFamily="34" charset="0"/>
              </a:rPr>
              <a:t>. River bank, assessment, coastal lines, etc. to control the construction of residential houses to disaster prone</a:t>
            </a:r>
          </a:p>
          <a:p>
            <a:pPr marL="342900" indent="-342900">
              <a:buAutoNum type="arabicPeriod"/>
            </a:pPr>
            <a:r>
              <a:rPr lang="en-PH" dirty="0">
                <a:latin typeface="Arial" panose="020B0604020202020204" pitchFamily="34" charset="0"/>
                <a:cs typeface="Arial" panose="020B0604020202020204" pitchFamily="34" charset="0"/>
              </a:rPr>
              <a:t>Strict implementation of the IPRA Law especially on the Ancestral Domain for the indigenous people for them to have a permanent and owned residential lot</a:t>
            </a:r>
          </a:p>
          <a:p>
            <a:pPr marL="342900" indent="-342900">
              <a:buAutoNum type="arabicPeriod"/>
            </a:pPr>
            <a:r>
              <a:rPr lang="en-PH" dirty="0">
                <a:latin typeface="Arial" panose="020B0604020202020204" pitchFamily="34" charset="0"/>
                <a:cs typeface="Arial" panose="020B0604020202020204" pitchFamily="34" charset="0"/>
              </a:rPr>
              <a:t>Conduct of an inventory and assessment of public lands that may be suitable and utilized for permanent resettlement sites, whether for regular housing and resettlement projects or for post disaster housing and encourage the practice of land banking among concerned government agencies and local</a:t>
            </a:r>
          </a:p>
          <a:p>
            <a:endParaRPr lang="en-PH" dirty="0"/>
          </a:p>
          <a:p>
            <a:endParaRPr lang="en-PH" dirty="0"/>
          </a:p>
        </p:txBody>
      </p:sp>
    </p:spTree>
    <p:extLst>
      <p:ext uri="{BB962C8B-B14F-4D97-AF65-F5344CB8AC3E}">
        <p14:creationId xmlns:p14="http://schemas.microsoft.com/office/powerpoint/2010/main" val="7742055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0303" y="265176"/>
            <a:ext cx="7534275" cy="5550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734010" y="501223"/>
            <a:ext cx="567783" cy="5078313"/>
          </a:xfrm>
          <a:prstGeom prst="rect">
            <a:avLst/>
          </a:prstGeom>
          <a:noFill/>
        </p:spPr>
        <p:txBody>
          <a:bodyPr wrap="none" lIns="91440" tIns="45720" rIns="91440" bIns="45720">
            <a:spAutoFit/>
          </a:bodyPr>
          <a:lstStyle/>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a:t>
            </a:r>
          </a:p>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O</a:t>
            </a:r>
          </a:p>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a:t>
            </a:r>
          </a:p>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I</a:t>
            </a:r>
          </a:p>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a:t>
            </a:r>
          </a:p>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L</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8099184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0384" y="201168"/>
            <a:ext cx="8049768" cy="512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153260" y="255395"/>
            <a:ext cx="620675" cy="5016758"/>
          </a:xfrm>
          <a:prstGeom prst="rect">
            <a:avLst/>
          </a:prstGeom>
          <a:noFill/>
        </p:spPr>
        <p:txBody>
          <a:bodyPr wrap="square" lIns="91440" tIns="45720" rIns="91440" bIns="45720">
            <a:spAutoFit/>
          </a:bodyPr>
          <a:lstStyle/>
          <a:p>
            <a:pPr algn="ct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a:t>
            </a:r>
          </a:p>
          <a:p>
            <a:pPr algn="ct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R</a:t>
            </a:r>
          </a:p>
          <a:p>
            <a:pPr algn="ct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O</a:t>
            </a:r>
          </a:p>
          <a:p>
            <a:pPr algn="ct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a:t>
            </a:r>
          </a:p>
          <a:p>
            <a:pPr algn="ct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U</a:t>
            </a:r>
          </a:p>
          <a:p>
            <a:pPr algn="ct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a:t>
            </a:r>
          </a:p>
          <a:p>
            <a:pPr algn="ct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a:t>
            </a:r>
          </a:p>
          <a:p>
            <a:pPr algn="ct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I</a:t>
            </a:r>
          </a:p>
          <a:p>
            <a:pPr algn="ct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V</a:t>
            </a:r>
          </a:p>
          <a:p>
            <a:pPr algn="ct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a:t>
            </a:r>
            <a:endParaRPr lang="en-US" sz="32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4909563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9152" y="0"/>
            <a:ext cx="8677656" cy="5605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45400" y="205847"/>
            <a:ext cx="1557719" cy="5262979"/>
          </a:xfrm>
          <a:prstGeom prst="rect">
            <a:avLst/>
          </a:prstGeom>
          <a:noFill/>
        </p:spPr>
        <p:txBody>
          <a:bodyPr wrap="square" lIns="91440" tIns="45720" rIns="91440" bIns="45720">
            <a:spAutoFit/>
          </a:bodyPr>
          <a:lstStyle/>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Arial" pitchFamily="34" charset="0"/>
                <a:cs typeface="Arial" pitchFamily="34" charset="0"/>
              </a:rPr>
              <a:t>I</a:t>
            </a:r>
          </a:p>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Arial" pitchFamily="34" charset="0"/>
                <a:cs typeface="Arial" pitchFamily="34" charset="0"/>
              </a:rPr>
              <a:t>N</a:t>
            </a:r>
          </a:p>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Arial" pitchFamily="34" charset="0"/>
                <a:cs typeface="Arial" pitchFamily="34" charset="0"/>
              </a:rPr>
              <a:t>F</a:t>
            </a:r>
          </a:p>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Arial" pitchFamily="34" charset="0"/>
                <a:cs typeface="Arial" pitchFamily="34" charset="0"/>
              </a:rPr>
              <a:t>R</a:t>
            </a:r>
          </a:p>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Arial" pitchFamily="34" charset="0"/>
                <a:cs typeface="Arial" pitchFamily="34" charset="0"/>
              </a:rPr>
              <a:t>A</a:t>
            </a:r>
          </a:p>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Arial" pitchFamily="34" charset="0"/>
                <a:cs typeface="Arial" pitchFamily="34" charset="0"/>
              </a:rPr>
              <a:t>S</a:t>
            </a:r>
          </a:p>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Arial" pitchFamily="34" charset="0"/>
                <a:cs typeface="Arial" pitchFamily="34" charset="0"/>
              </a:rPr>
              <a:t>T</a:t>
            </a:r>
          </a:p>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Arial" pitchFamily="34" charset="0"/>
                <a:cs typeface="Arial" pitchFamily="34" charset="0"/>
              </a:rPr>
              <a:t>R</a:t>
            </a:r>
          </a:p>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Arial" pitchFamily="34" charset="0"/>
                <a:cs typeface="Arial" pitchFamily="34" charset="0"/>
              </a:rPr>
              <a:t>U</a:t>
            </a:r>
          </a:p>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Arial" pitchFamily="34" charset="0"/>
                <a:cs typeface="Arial" pitchFamily="34" charset="0"/>
              </a:rPr>
              <a:t>C</a:t>
            </a:r>
          </a:p>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Arial" pitchFamily="34" charset="0"/>
                <a:cs typeface="Arial" pitchFamily="34" charset="0"/>
              </a:rPr>
              <a:t>T</a:t>
            </a:r>
          </a:p>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Arial" pitchFamily="34" charset="0"/>
                <a:cs typeface="Arial" pitchFamily="34" charset="0"/>
              </a:rPr>
              <a:t>U</a:t>
            </a:r>
          </a:p>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Arial" pitchFamily="34" charset="0"/>
                <a:cs typeface="Arial" pitchFamily="34" charset="0"/>
              </a:rPr>
              <a:t>R</a:t>
            </a:r>
          </a:p>
          <a:p>
            <a:pPr algn="ctr"/>
            <a:r>
              <a:rPr lang="en-US"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E</a:t>
            </a:r>
            <a:endParaRPr lang="en-US" sz="2400" b="1" cap="none" spc="0"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484363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613" y="227267"/>
            <a:ext cx="7572375" cy="532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774615" y="7811"/>
            <a:ext cx="522900" cy="6124754"/>
          </a:xfrm>
          <a:prstGeom prst="rect">
            <a:avLst/>
          </a:prstGeom>
          <a:noFill/>
        </p:spPr>
        <p:txBody>
          <a:bodyPr wrap="none" lIns="91440" tIns="45720" rIns="91440" bIns="45720">
            <a:spAutoFit/>
          </a:bodyPr>
          <a:lstStyle/>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C</a:t>
            </a:r>
          </a:p>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R</a:t>
            </a:r>
          </a:p>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O</a:t>
            </a:r>
          </a:p>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S</a:t>
            </a:r>
          </a:p>
          <a:p>
            <a:pPr algn="ctr"/>
            <a:r>
              <a:rPr lang="en-US" sz="2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a:t>
            </a:r>
            <a:endPar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endParaRPr>
          </a:p>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 S</a:t>
            </a:r>
          </a:p>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E</a:t>
            </a:r>
          </a:p>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C</a:t>
            </a:r>
          </a:p>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T</a:t>
            </a:r>
          </a:p>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O</a:t>
            </a:r>
          </a:p>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R</a:t>
            </a:r>
          </a:p>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A</a:t>
            </a:r>
          </a:p>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L</a:t>
            </a:r>
          </a:p>
          <a:p>
            <a:pPr algn="ctr"/>
            <a:endParaRPr lang="en-US" sz="2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41623271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 name="Rectangle 28"/>
          <p:cNvSpPr/>
          <p:nvPr/>
        </p:nvSpPr>
        <p:spPr>
          <a:xfrm>
            <a:off x="-14817" y="5283200"/>
            <a:ext cx="12200468" cy="15748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Rectangle 2"/>
          <p:cNvSpPr/>
          <p:nvPr/>
        </p:nvSpPr>
        <p:spPr>
          <a:xfrm>
            <a:off x="-8467" y="0"/>
            <a:ext cx="12200467" cy="17526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172" name="Title 1"/>
          <p:cNvSpPr>
            <a:spLocks/>
          </p:cNvSpPr>
          <p:nvPr/>
        </p:nvSpPr>
        <p:spPr bwMode="auto">
          <a:xfrm>
            <a:off x="2032000" y="3657600"/>
            <a:ext cx="10058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ctr"/>
            <a:endParaRPr lang="en-GB" altLang="en-US" sz="3600" b="1">
              <a:latin typeface="Calibri" pitchFamily="34" charset="0"/>
            </a:endParaRPr>
          </a:p>
        </p:txBody>
      </p:sp>
      <p:sp>
        <p:nvSpPr>
          <p:cNvPr id="7173" name="Picture 17" descr="ndrrmc final"/>
          <p:cNvSpPr>
            <a:spLocks noChangeAspect="1" noChangeArrowheads="1"/>
          </p:cNvSpPr>
          <p:nvPr/>
        </p:nvSpPr>
        <p:spPr bwMode="auto">
          <a:xfrm>
            <a:off x="1930400" y="0"/>
            <a:ext cx="2438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Calibri" pitchFamily="34" charset="0"/>
            </a:endParaRPr>
          </a:p>
        </p:txBody>
      </p:sp>
      <p:sp>
        <p:nvSpPr>
          <p:cNvPr id="7174" name="Rectangle 20"/>
          <p:cNvSpPr>
            <a:spLocks noChangeArrowheads="1"/>
          </p:cNvSpPr>
          <p:nvPr/>
        </p:nvSpPr>
        <p:spPr bwMode="auto">
          <a:xfrm>
            <a:off x="406400" y="2133601"/>
            <a:ext cx="112776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6600" b="1" dirty="0" smtClean="0"/>
              <a:t>Damages, Losses and Needs </a:t>
            </a:r>
            <a:r>
              <a:rPr lang="en-US" altLang="en-US" sz="6600" b="1" dirty="0"/>
              <a:t>Assessment </a:t>
            </a:r>
            <a:endParaRPr lang="en-US" altLang="en-US" sz="2400" b="1" dirty="0"/>
          </a:p>
        </p:txBody>
      </p:sp>
      <p:pic>
        <p:nvPicPr>
          <p:cNvPr id="7175" name="Picture 3" descr="E:\PDNA Enhancement Pix\IMG_04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7" y="1"/>
            <a:ext cx="2853267"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2" descr="F:\Giusto-Robelo BCKP\Respaldo de Desktop-Philippinnes Feb 182013\Philippines\Pics\Geronimo\Maria Corazon dela Paz.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0" y="5638800"/>
            <a:ext cx="3048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Picture 2" descr="E:\PDNA PACKAGE\PICTURES\NEW BATAAN\IMG_0786.JPG"/>
          <p:cNvPicPr>
            <a:picLocks noChangeAspect="1" noChangeArrowheads="1"/>
          </p:cNvPicPr>
          <p:nvPr/>
        </p:nvPicPr>
        <p:blipFill>
          <a:blip r:embed="rId5">
            <a:extLst>
              <a:ext uri="{28A0092B-C50C-407E-A947-70E740481C1C}">
                <a14:useLocalDpi xmlns:a14="http://schemas.microsoft.com/office/drawing/2010/main" val="0"/>
              </a:ext>
            </a:extLst>
          </a:blip>
          <a:srcRect l="32661" t="25768" r="24426" b="16972"/>
          <a:stretch>
            <a:fillRect/>
          </a:stretch>
        </p:blipFill>
        <p:spPr bwMode="auto">
          <a:xfrm>
            <a:off x="-8467" y="5638800"/>
            <a:ext cx="2853267"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Picture 2" descr="https://scontent-b-hkg.xx.fbcdn.net/hphotos-xfp1/v/t1.0-9/1964933_10153281930138912_6372660993609743879_n.jpg?oh=1ad4e32c7cd2c875a81a5a5a820c852c&amp;oe=54B41AF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4800" y="0"/>
            <a:ext cx="29464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9"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4800" y="5638800"/>
            <a:ext cx="3149600"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6968" y="0"/>
            <a:ext cx="325543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1"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94400" y="5638800"/>
            <a:ext cx="3149600"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2"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042401" y="0"/>
            <a:ext cx="3172884"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274811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428" y="2178170"/>
            <a:ext cx="10396882" cy="1151965"/>
          </a:xfrm>
        </p:spPr>
        <p:txBody>
          <a:bodyPr/>
          <a:lstStyle/>
          <a:p>
            <a:pPr algn="ctr"/>
            <a:r>
              <a:rPr lang="en-PH" dirty="0" smtClean="0">
                <a:solidFill>
                  <a:schemeClr val="accent1">
                    <a:lumMod val="75000"/>
                  </a:schemeClr>
                </a:solidFill>
                <a:latin typeface="Arial" pitchFamily="34" charset="0"/>
                <a:cs typeface="Arial" pitchFamily="34" charset="0"/>
              </a:rPr>
              <a:t>Computation of damages</a:t>
            </a:r>
            <a:endParaRPr lang="en-PH" dirty="0">
              <a:solidFill>
                <a:schemeClr val="accent1">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8653711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altLang="en-US" dirty="0" smtClean="0">
                <a:solidFill>
                  <a:schemeClr val="accent1">
                    <a:lumMod val="75000"/>
                  </a:schemeClr>
                </a:solidFill>
                <a:latin typeface="Arial" charset="0"/>
                <a:cs typeface="Arial" charset="0"/>
              </a:rPr>
              <a:t>Damages</a:t>
            </a:r>
          </a:p>
        </p:txBody>
      </p:sp>
      <p:sp>
        <p:nvSpPr>
          <p:cNvPr id="3" name="Content Placeholder 2"/>
          <p:cNvSpPr>
            <a:spLocks noGrp="1"/>
          </p:cNvSpPr>
          <p:nvPr>
            <p:ph idx="4294967295"/>
          </p:nvPr>
        </p:nvSpPr>
        <p:spPr>
          <a:xfrm>
            <a:off x="609600" y="1600201"/>
            <a:ext cx="8636000" cy="4525963"/>
          </a:xfrm>
          <a:prstGeom prst="rect">
            <a:avLst/>
          </a:prstGeom>
        </p:spPr>
        <p:txBody>
          <a:bodyPr rtlCol="0">
            <a:normAutofit/>
          </a:bodyPr>
          <a:lstStyle/>
          <a:p>
            <a:pPr marL="0" indent="0" eaLnBrk="1" fontAlgn="auto" hangingPunct="1">
              <a:spcAft>
                <a:spcPts val="0"/>
              </a:spcAft>
              <a:buClr>
                <a:schemeClr val="tx1">
                  <a:lumMod val="75000"/>
                  <a:lumOff val="25000"/>
                </a:schemeClr>
              </a:buClr>
              <a:buFont typeface="Arial" pitchFamily="34" charset="0"/>
              <a:buNone/>
              <a:defRPr/>
            </a:pPr>
            <a:r>
              <a:rPr lang="en-PH" dirty="0" smtClean="0">
                <a:latin typeface="Arial" pitchFamily="34" charset="0"/>
                <a:cs typeface="Arial" pitchFamily="34" charset="0"/>
              </a:rPr>
              <a:t>The </a:t>
            </a:r>
            <a:r>
              <a:rPr lang="en-PH" dirty="0">
                <a:latin typeface="Arial" pitchFamily="34" charset="0"/>
                <a:cs typeface="Arial" pitchFamily="34" charset="0"/>
              </a:rPr>
              <a:t>value of </a:t>
            </a:r>
            <a:r>
              <a:rPr lang="en-PH" dirty="0" smtClean="0">
                <a:latin typeface="Arial" pitchFamily="34" charset="0"/>
                <a:cs typeface="Arial" pitchFamily="34" charset="0"/>
              </a:rPr>
              <a:t>asset </a:t>
            </a:r>
            <a:r>
              <a:rPr lang="en-PH" dirty="0">
                <a:latin typeface="Arial" pitchFamily="34" charset="0"/>
                <a:cs typeface="Arial" pitchFamily="34" charset="0"/>
              </a:rPr>
              <a:t>such as structures, equipment and other related physical </a:t>
            </a:r>
            <a:r>
              <a:rPr lang="en-PH" dirty="0" smtClean="0">
                <a:latin typeface="Arial" pitchFamily="34" charset="0"/>
                <a:cs typeface="Arial" pitchFamily="34" charset="0"/>
              </a:rPr>
              <a:t>properties that are affected at or immediate after the disaster occurrence</a:t>
            </a:r>
          </a:p>
          <a:p>
            <a:pPr marL="0" indent="0" eaLnBrk="1" fontAlgn="auto" hangingPunct="1">
              <a:spcAft>
                <a:spcPts val="0"/>
              </a:spcAft>
              <a:buClr>
                <a:schemeClr val="tx1">
                  <a:lumMod val="75000"/>
                  <a:lumOff val="25000"/>
                </a:schemeClr>
              </a:buClr>
              <a:buFont typeface="Arial" pitchFamily="34" charset="0"/>
              <a:buNone/>
              <a:defRPr/>
            </a:pPr>
            <a:endParaRPr lang="en-PH" dirty="0">
              <a:latin typeface="Arial" pitchFamily="34" charset="0"/>
              <a:cs typeface="Arial" pitchFamily="34" charset="0"/>
            </a:endParaRPr>
          </a:p>
          <a:p>
            <a:pPr marL="0" indent="0" eaLnBrk="1" fontAlgn="auto" hangingPunct="1">
              <a:spcAft>
                <a:spcPts val="0"/>
              </a:spcAft>
              <a:buClr>
                <a:schemeClr val="tx1">
                  <a:lumMod val="75000"/>
                  <a:lumOff val="25000"/>
                </a:schemeClr>
              </a:buClr>
              <a:buFont typeface="Arial" pitchFamily="34" charset="0"/>
              <a:buNone/>
              <a:defRPr/>
            </a:pPr>
            <a:endParaRPr lang="en-PH" dirty="0" smtClean="0">
              <a:latin typeface="Arial" pitchFamily="34" charset="0"/>
              <a:cs typeface="Arial" pitchFamily="34" charset="0"/>
            </a:endParaRPr>
          </a:p>
          <a:p>
            <a:pPr marL="0" indent="0" eaLnBrk="1" fontAlgn="auto" hangingPunct="1">
              <a:spcAft>
                <a:spcPts val="0"/>
              </a:spcAft>
              <a:buClr>
                <a:schemeClr val="tx1">
                  <a:lumMod val="75000"/>
                  <a:lumOff val="25000"/>
                </a:schemeClr>
              </a:buClr>
              <a:buFont typeface="Arial" pitchFamily="34" charset="0"/>
              <a:buNone/>
              <a:defRPr/>
            </a:pPr>
            <a:endParaRPr lang="en-PH" dirty="0">
              <a:latin typeface="Arial" pitchFamily="34" charset="0"/>
              <a:cs typeface="Arial" pitchFamily="34" charset="0"/>
            </a:endParaRPr>
          </a:p>
          <a:p>
            <a:pPr marL="0" indent="0" eaLnBrk="1" fontAlgn="auto" hangingPunct="1">
              <a:spcAft>
                <a:spcPts val="0"/>
              </a:spcAft>
              <a:buClr>
                <a:schemeClr val="tx1">
                  <a:lumMod val="75000"/>
                  <a:lumOff val="25000"/>
                </a:schemeClr>
              </a:buClr>
              <a:buFont typeface="Arial" pitchFamily="34" charset="0"/>
              <a:buNone/>
              <a:defRPr/>
            </a:pPr>
            <a:endParaRPr lang="en-PH" dirty="0" smtClean="0">
              <a:latin typeface="Arial" pitchFamily="34" charset="0"/>
              <a:cs typeface="Arial" pitchFamily="34" charset="0"/>
            </a:endParaRPr>
          </a:p>
          <a:p>
            <a:pPr marL="0" indent="0" eaLnBrk="1" fontAlgn="auto" hangingPunct="1">
              <a:spcAft>
                <a:spcPts val="0"/>
              </a:spcAft>
              <a:buClr>
                <a:schemeClr val="tx1">
                  <a:lumMod val="75000"/>
                  <a:lumOff val="25000"/>
                </a:schemeClr>
              </a:buClr>
              <a:buFont typeface="Arial" pitchFamily="34" charset="0"/>
              <a:buNone/>
              <a:defRPr/>
            </a:pPr>
            <a:endParaRPr lang="en-PH" dirty="0" smtClean="0">
              <a:latin typeface="Arial" pitchFamily="34" charset="0"/>
              <a:cs typeface="Arial" pitchFamily="34" charset="0"/>
            </a:endParaRPr>
          </a:p>
          <a:p>
            <a:pPr marL="0" indent="0" algn="just" eaLnBrk="1" fontAlgn="auto" hangingPunct="1">
              <a:spcAft>
                <a:spcPts val="0"/>
              </a:spcAft>
              <a:buClr>
                <a:schemeClr val="tx1">
                  <a:lumMod val="75000"/>
                  <a:lumOff val="25000"/>
                </a:schemeClr>
              </a:buClr>
              <a:buFont typeface="Arial" pitchFamily="34" charset="0"/>
              <a:buNone/>
              <a:defRPr/>
            </a:pPr>
            <a:endParaRPr lang="en-PH" dirty="0" smtClean="0">
              <a:cs typeface="Aharoni" pitchFamily="2" charset="-79"/>
            </a:endParaRPr>
          </a:p>
        </p:txBody>
      </p:sp>
      <p:pic>
        <p:nvPicPr>
          <p:cNvPr id="922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1912" y="3067381"/>
            <a:ext cx="9144339" cy="2984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Box 28"/>
          <p:cNvSpPr txBox="1">
            <a:spLocks noChangeArrowheads="1"/>
          </p:cNvSpPr>
          <p:nvPr/>
        </p:nvSpPr>
        <p:spPr bwMode="auto">
          <a:xfrm>
            <a:off x="7924800" y="6488114"/>
            <a:ext cx="4267200" cy="3698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altLang="en-US" i="1">
                <a:solidFill>
                  <a:schemeClr val="bg1"/>
                </a:solidFill>
                <a:latin typeface="Calibri" pitchFamily="34" charset="0"/>
              </a:rPr>
              <a:t>Photo Credit: abs-cbnnews.com</a:t>
            </a:r>
          </a:p>
        </p:txBody>
      </p:sp>
    </p:spTree>
    <p:extLst>
      <p:ext uri="{BB962C8B-B14F-4D97-AF65-F5344CB8AC3E}">
        <p14:creationId xmlns:p14="http://schemas.microsoft.com/office/powerpoint/2010/main" val="26836059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altLang="en-US" smtClean="0"/>
              <a:t>Damages</a:t>
            </a:r>
          </a:p>
        </p:txBody>
      </p:sp>
      <p:sp>
        <p:nvSpPr>
          <p:cNvPr id="3" name="Content Placeholder 2"/>
          <p:cNvSpPr>
            <a:spLocks noGrp="1"/>
          </p:cNvSpPr>
          <p:nvPr>
            <p:ph idx="4294967295"/>
          </p:nvPr>
        </p:nvSpPr>
        <p:spPr>
          <a:xfrm>
            <a:off x="480204" y="1669213"/>
            <a:ext cx="10972800" cy="4525963"/>
          </a:xfrm>
          <a:prstGeom prst="rect">
            <a:avLst/>
          </a:prstGeom>
        </p:spPr>
        <p:txBody>
          <a:bodyPr rtlCol="0">
            <a:normAutofit/>
          </a:bodyPr>
          <a:lstStyle/>
          <a:p>
            <a:pPr marL="238125" indent="-238125" algn="just" eaLnBrk="1" fontAlgn="auto" hangingPunct="1">
              <a:spcAft>
                <a:spcPts val="0"/>
              </a:spcAft>
              <a:buClr>
                <a:schemeClr val="tx1">
                  <a:lumMod val="75000"/>
                  <a:lumOff val="25000"/>
                </a:schemeClr>
              </a:buClr>
              <a:defRPr/>
            </a:pPr>
            <a:r>
              <a:rPr lang="en-PH" dirty="0" smtClean="0">
                <a:latin typeface="Arial" pitchFamily="34" charset="0"/>
                <a:cs typeface="Arial" pitchFamily="34" charset="0"/>
              </a:rPr>
              <a:t>The </a:t>
            </a:r>
            <a:r>
              <a:rPr lang="en-PH" dirty="0">
                <a:latin typeface="Arial" pitchFamily="34" charset="0"/>
                <a:cs typeface="Arial" pitchFamily="34" charset="0"/>
              </a:rPr>
              <a:t>value of </a:t>
            </a:r>
            <a:r>
              <a:rPr lang="en-PH" dirty="0" smtClean="0">
                <a:latin typeface="Arial" pitchFamily="34" charset="0"/>
                <a:cs typeface="Arial" pitchFamily="34" charset="0"/>
              </a:rPr>
              <a:t>directly / immediately affected </a:t>
            </a:r>
            <a:r>
              <a:rPr lang="en-PH" dirty="0">
                <a:latin typeface="Arial" pitchFamily="34" charset="0"/>
                <a:cs typeface="Arial" pitchFamily="34" charset="0"/>
              </a:rPr>
              <a:t>asset </a:t>
            </a:r>
            <a:r>
              <a:rPr lang="en-US" dirty="0" smtClean="0">
                <a:latin typeface="Arial" pitchFamily="34" charset="0"/>
                <a:cs typeface="Arial" pitchFamily="34" charset="0"/>
              </a:rPr>
              <a:t>(physical assets or infrastructure, final goods, raw materials, equipment and other properties)</a:t>
            </a:r>
            <a:r>
              <a:rPr lang="en-PH" dirty="0" smtClean="0">
                <a:latin typeface="Arial" pitchFamily="34" charset="0"/>
                <a:cs typeface="Arial" pitchFamily="34" charset="0"/>
              </a:rPr>
              <a:t>. </a:t>
            </a:r>
          </a:p>
          <a:p>
            <a:pPr marL="238125" indent="-238125" algn="just" eaLnBrk="1" fontAlgn="auto" hangingPunct="1">
              <a:spcAft>
                <a:spcPts val="0"/>
              </a:spcAft>
              <a:defRPr/>
            </a:pPr>
            <a:r>
              <a:rPr lang="en-US" dirty="0" smtClean="0">
                <a:latin typeface="Arial" pitchFamily="34" charset="0"/>
                <a:cs typeface="Arial" pitchFamily="34" charset="0"/>
              </a:rPr>
              <a:t>Estimated in terms of physical units of assets that may be totally or partially destroyed </a:t>
            </a:r>
          </a:p>
          <a:p>
            <a:pPr marL="238125" indent="-238125" algn="just" eaLnBrk="1" fontAlgn="auto" hangingPunct="1">
              <a:spcAft>
                <a:spcPts val="0"/>
              </a:spcAft>
              <a:defRPr/>
            </a:pPr>
            <a:r>
              <a:rPr lang="en-US" dirty="0" smtClean="0">
                <a:latin typeface="Arial" pitchFamily="34" charset="0"/>
                <a:cs typeface="Arial" pitchFamily="34" charset="0"/>
              </a:rPr>
              <a:t>The costs of bringing back the affected structures, equipment, machinery and other assets up to their pre-disaster levels or state</a:t>
            </a:r>
          </a:p>
          <a:p>
            <a:pPr marL="0" indent="0" eaLnBrk="1" fontAlgn="auto" hangingPunct="1">
              <a:spcAft>
                <a:spcPts val="0"/>
              </a:spcAft>
              <a:buClr>
                <a:schemeClr val="tx1">
                  <a:lumMod val="75000"/>
                  <a:lumOff val="25000"/>
                </a:schemeClr>
              </a:buClr>
              <a:buFont typeface="Arial" pitchFamily="34" charset="0"/>
              <a:buNone/>
              <a:defRPr/>
            </a:pPr>
            <a:endParaRPr lang="en-PH" dirty="0" smtClean="0">
              <a:cs typeface="Aharoni" pitchFamily="2" charset="-79"/>
            </a:endParaRPr>
          </a:p>
          <a:p>
            <a:pPr marL="0" indent="0" algn="just" eaLnBrk="1" fontAlgn="auto" hangingPunct="1">
              <a:spcAft>
                <a:spcPts val="0"/>
              </a:spcAft>
              <a:buClr>
                <a:schemeClr val="tx1">
                  <a:lumMod val="75000"/>
                  <a:lumOff val="25000"/>
                </a:schemeClr>
              </a:buClr>
              <a:buFont typeface="Arial" pitchFamily="34" charset="0"/>
              <a:buNone/>
              <a:defRPr/>
            </a:pPr>
            <a:endParaRPr lang="en-PH" dirty="0">
              <a:cs typeface="Aharoni" pitchFamily="2" charset="-79"/>
            </a:endParaRPr>
          </a:p>
          <a:p>
            <a:pPr marL="0" indent="0" algn="just" eaLnBrk="1" fontAlgn="auto" hangingPunct="1">
              <a:spcAft>
                <a:spcPts val="0"/>
              </a:spcAft>
              <a:buClr>
                <a:schemeClr val="tx1">
                  <a:lumMod val="75000"/>
                  <a:lumOff val="25000"/>
                </a:schemeClr>
              </a:buClr>
              <a:buFont typeface="Arial" pitchFamily="34" charset="0"/>
              <a:buNone/>
              <a:defRPr/>
            </a:pPr>
            <a:endParaRPr lang="en-PH" dirty="0" smtClean="0">
              <a:cs typeface="Aharoni" pitchFamily="2" charset="-79"/>
            </a:endParaRPr>
          </a:p>
        </p:txBody>
      </p:sp>
      <p:sp>
        <p:nvSpPr>
          <p:cNvPr id="8196" name="TextBox 28"/>
          <p:cNvSpPr txBox="1">
            <a:spLocks noChangeArrowheads="1"/>
          </p:cNvSpPr>
          <p:nvPr/>
        </p:nvSpPr>
        <p:spPr bwMode="auto">
          <a:xfrm>
            <a:off x="7924800" y="6488114"/>
            <a:ext cx="4267200" cy="3698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r>
              <a:rPr lang="en-US" altLang="en-US" i="1">
                <a:solidFill>
                  <a:schemeClr val="bg1"/>
                </a:solidFill>
                <a:latin typeface="Calibri" pitchFamily="34" charset="0"/>
              </a:rPr>
              <a:t>Photo Credit: abs-cbnnews.com</a:t>
            </a:r>
          </a:p>
        </p:txBody>
      </p:sp>
    </p:spTree>
    <p:extLst>
      <p:ext uri="{BB962C8B-B14F-4D97-AF65-F5344CB8AC3E}">
        <p14:creationId xmlns:p14="http://schemas.microsoft.com/office/powerpoint/2010/main" val="4698000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altLang="en-US" dirty="0" smtClean="0">
                <a:solidFill>
                  <a:schemeClr val="accent1">
                    <a:lumMod val="75000"/>
                  </a:schemeClr>
                </a:solidFill>
              </a:rPr>
              <a:t>Classification</a:t>
            </a:r>
          </a:p>
        </p:txBody>
      </p:sp>
      <p:sp>
        <p:nvSpPr>
          <p:cNvPr id="3" name="Content Placeholder 2"/>
          <p:cNvSpPr>
            <a:spLocks noGrp="1"/>
          </p:cNvSpPr>
          <p:nvPr>
            <p:ph idx="4294967295"/>
          </p:nvPr>
        </p:nvSpPr>
        <p:spPr>
          <a:xfrm>
            <a:off x="609600" y="1646238"/>
            <a:ext cx="10972800" cy="4754562"/>
          </a:xfrm>
          <a:prstGeom prst="rect">
            <a:avLst/>
          </a:prstGeom>
        </p:spPr>
        <p:txBody>
          <a:bodyPr rtlCol="0">
            <a:noAutofit/>
          </a:bodyPr>
          <a:lstStyle/>
          <a:p>
            <a:pPr marL="290513" lvl="2" eaLnBrk="1" fontAlgn="auto" hangingPunct="1">
              <a:spcAft>
                <a:spcPts val="0"/>
              </a:spcAft>
              <a:defRPr/>
            </a:pPr>
            <a:r>
              <a:rPr lang="en-US" sz="3200" b="1" u="sng" dirty="0" smtClean="0">
                <a:latin typeface="Arial" pitchFamily="34" charset="0"/>
                <a:cs typeface="Arial" pitchFamily="34" charset="0"/>
              </a:rPr>
              <a:t>Totally damaged</a:t>
            </a:r>
            <a:r>
              <a:rPr lang="en-US" sz="3200" b="1" dirty="0" smtClean="0">
                <a:latin typeface="Arial" pitchFamily="34" charset="0"/>
                <a:cs typeface="Arial" pitchFamily="34" charset="0"/>
              </a:rPr>
              <a:t>: </a:t>
            </a:r>
            <a:r>
              <a:rPr lang="en-US" sz="3000" dirty="0" smtClean="0">
                <a:latin typeface="Arial" pitchFamily="34" charset="0"/>
                <a:cs typeface="Arial" pitchFamily="34" charset="0"/>
              </a:rPr>
              <a:t>visibly completely destroyed or unusable and needs replacement. </a:t>
            </a:r>
          </a:p>
          <a:p>
            <a:pPr marL="61913" lvl="2" indent="0" algn="just" eaLnBrk="1" fontAlgn="auto" hangingPunct="1">
              <a:spcAft>
                <a:spcPts val="0"/>
              </a:spcAft>
              <a:buFont typeface="Arial" pitchFamily="34" charset="0"/>
              <a:buNone/>
              <a:defRPr/>
            </a:pPr>
            <a:endParaRPr lang="en-US" sz="1800" dirty="0" smtClean="0">
              <a:latin typeface="Arial" pitchFamily="34" charset="0"/>
              <a:cs typeface="Arial" pitchFamily="34" charset="0"/>
            </a:endParaRPr>
          </a:p>
          <a:p>
            <a:pPr marL="290513" lvl="2" eaLnBrk="1" fontAlgn="auto" hangingPunct="1">
              <a:spcAft>
                <a:spcPts val="0"/>
              </a:spcAft>
              <a:defRPr/>
            </a:pPr>
            <a:r>
              <a:rPr lang="en-US" sz="3200" b="1" u="sng" dirty="0" smtClean="0">
                <a:latin typeface="Arial" pitchFamily="34" charset="0"/>
                <a:cs typeface="Arial" pitchFamily="34" charset="0"/>
              </a:rPr>
              <a:t>Partially damaged</a:t>
            </a:r>
            <a:r>
              <a:rPr lang="en-US" sz="3200" b="1" dirty="0" smtClean="0">
                <a:latin typeface="Arial" pitchFamily="34" charset="0"/>
                <a:cs typeface="Arial" pitchFamily="34" charset="0"/>
              </a:rPr>
              <a:t>: </a:t>
            </a:r>
            <a:r>
              <a:rPr lang="en-US" sz="3000" dirty="0" smtClean="0">
                <a:latin typeface="Arial" pitchFamily="34" charset="0"/>
                <a:cs typeface="Arial" pitchFamily="34" charset="0"/>
              </a:rPr>
              <a:t>can be repaired or reused and whose structural integrity has not been compromised. </a:t>
            </a:r>
            <a:endParaRPr lang="en-US" sz="3000" dirty="0">
              <a:latin typeface="Arial" pitchFamily="34" charset="0"/>
              <a:cs typeface="Arial" pitchFamily="34" charset="0"/>
            </a:endParaRPr>
          </a:p>
        </p:txBody>
      </p:sp>
    </p:spTree>
    <p:extLst>
      <p:ext uri="{BB962C8B-B14F-4D97-AF65-F5344CB8AC3E}">
        <p14:creationId xmlns:p14="http://schemas.microsoft.com/office/powerpoint/2010/main" val="2318139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73658" y="211347"/>
            <a:ext cx="10396882" cy="1151965"/>
          </a:xfrm>
        </p:spPr>
        <p:txBody>
          <a:bodyPr/>
          <a:lstStyle/>
          <a:p>
            <a:pPr eaLnBrk="1" hangingPunct="1"/>
            <a:r>
              <a:rPr lang="en-US" altLang="en-US" dirty="0" smtClean="0">
                <a:solidFill>
                  <a:schemeClr val="accent1">
                    <a:lumMod val="75000"/>
                  </a:schemeClr>
                </a:solidFill>
              </a:rPr>
              <a:t>Value of Damages</a:t>
            </a:r>
          </a:p>
        </p:txBody>
      </p:sp>
      <p:sp>
        <p:nvSpPr>
          <p:cNvPr id="3" name="Content Placeholder 2"/>
          <p:cNvSpPr>
            <a:spLocks noGrp="1"/>
          </p:cNvSpPr>
          <p:nvPr>
            <p:ph idx="4294967295"/>
          </p:nvPr>
        </p:nvSpPr>
        <p:spPr>
          <a:xfrm>
            <a:off x="409640" y="1383851"/>
            <a:ext cx="10972800" cy="4525963"/>
          </a:xfrm>
          <a:prstGeom prst="rect">
            <a:avLst/>
          </a:prstGeom>
        </p:spPr>
        <p:txBody>
          <a:bodyPr rtlCol="0">
            <a:noAutofit/>
          </a:bodyPr>
          <a:lstStyle/>
          <a:p>
            <a:pPr marL="0" indent="3175" algn="just" eaLnBrk="1" fontAlgn="auto" hangingPunct="1">
              <a:spcAft>
                <a:spcPts val="0"/>
              </a:spcAft>
              <a:buFont typeface="Arial" pitchFamily="34" charset="0"/>
              <a:buNone/>
              <a:defRPr/>
            </a:pPr>
            <a:r>
              <a:rPr lang="en-US" b="1" u="sng" dirty="0" smtClean="0">
                <a:latin typeface="Arial" pitchFamily="34" charset="0"/>
                <a:cs typeface="Arial" pitchFamily="34" charset="0"/>
              </a:rPr>
              <a:t>Replacement cost</a:t>
            </a:r>
            <a:r>
              <a:rPr lang="en-US" u="sng" dirty="0" smtClean="0">
                <a:latin typeface="Arial" pitchFamily="34" charset="0"/>
                <a:cs typeface="Arial" pitchFamily="34" charset="0"/>
              </a:rPr>
              <a:t> </a:t>
            </a:r>
            <a:r>
              <a:rPr lang="en-US" dirty="0" smtClean="0">
                <a:latin typeface="Arial" pitchFamily="34" charset="0"/>
                <a:cs typeface="Arial" pitchFamily="34" charset="0"/>
              </a:rPr>
              <a:t>- the value of the asset before it was totally destroyed (pre-disaster value). The valuation can be estimated by:</a:t>
            </a:r>
          </a:p>
          <a:p>
            <a:pPr lvl="1" algn="just" eaLnBrk="1" fontAlgn="auto" hangingPunct="1">
              <a:spcAft>
                <a:spcPts val="0"/>
              </a:spcAft>
              <a:defRPr/>
            </a:pPr>
            <a:r>
              <a:rPr lang="en-US" sz="2000" dirty="0" smtClean="0">
                <a:latin typeface="Arial" pitchFamily="34" charset="0"/>
                <a:cs typeface="Arial" pitchFamily="34" charset="0"/>
              </a:rPr>
              <a:t>the market value of the asset before destruction;</a:t>
            </a:r>
          </a:p>
          <a:p>
            <a:pPr lvl="1" algn="just" eaLnBrk="1" fontAlgn="auto" hangingPunct="1">
              <a:spcAft>
                <a:spcPts val="0"/>
              </a:spcAft>
              <a:defRPr/>
            </a:pPr>
            <a:r>
              <a:rPr lang="en-US" sz="2000" dirty="0" smtClean="0">
                <a:latin typeface="Arial" pitchFamily="34" charset="0"/>
                <a:cs typeface="Arial" pitchFamily="34" charset="0"/>
              </a:rPr>
              <a:t>acquisition cost less depreciation;</a:t>
            </a:r>
          </a:p>
          <a:p>
            <a:pPr lvl="1" algn="just" eaLnBrk="1" fontAlgn="auto" hangingPunct="1">
              <a:spcAft>
                <a:spcPts val="0"/>
              </a:spcAft>
              <a:defRPr/>
            </a:pPr>
            <a:r>
              <a:rPr lang="en-US" sz="2000" dirty="0" smtClean="0">
                <a:latin typeface="Arial" pitchFamily="34" charset="0"/>
                <a:cs typeface="Arial" pitchFamily="34" charset="0"/>
              </a:rPr>
              <a:t>insurance value.</a:t>
            </a:r>
          </a:p>
          <a:p>
            <a:pPr lvl="1" algn="just" eaLnBrk="1" fontAlgn="auto" hangingPunct="1">
              <a:spcAft>
                <a:spcPts val="0"/>
              </a:spcAft>
              <a:defRPr/>
            </a:pPr>
            <a:endParaRPr lang="en-US" sz="2000" dirty="0" smtClean="0">
              <a:latin typeface="Arial" pitchFamily="34" charset="0"/>
              <a:cs typeface="Arial" pitchFamily="34" charset="0"/>
            </a:endParaRPr>
          </a:p>
          <a:p>
            <a:pPr algn="just" eaLnBrk="1" fontAlgn="auto" hangingPunct="1">
              <a:spcAft>
                <a:spcPts val="0"/>
              </a:spcAft>
              <a:buFont typeface="Arial" pitchFamily="34" charset="0"/>
              <a:buNone/>
              <a:defRPr/>
            </a:pPr>
            <a:r>
              <a:rPr lang="en-US" b="1" u="sng" dirty="0" smtClean="0">
                <a:latin typeface="Arial" pitchFamily="34" charset="0"/>
                <a:cs typeface="Arial" pitchFamily="34" charset="0"/>
              </a:rPr>
              <a:t>Repair cost</a:t>
            </a:r>
            <a:r>
              <a:rPr lang="en-US" u="sng" dirty="0" smtClean="0">
                <a:latin typeface="Arial" pitchFamily="34" charset="0"/>
                <a:cs typeface="Arial" pitchFamily="34" charset="0"/>
              </a:rPr>
              <a:t> </a:t>
            </a:r>
          </a:p>
          <a:p>
            <a:pPr algn="just" eaLnBrk="1" fontAlgn="auto" hangingPunct="1">
              <a:spcAft>
                <a:spcPts val="0"/>
              </a:spcAft>
              <a:defRPr/>
            </a:pPr>
            <a:r>
              <a:rPr lang="en-US" dirty="0" smtClean="0">
                <a:latin typeface="Arial" pitchFamily="34" charset="0"/>
                <a:cs typeface="Arial" pitchFamily="34" charset="0"/>
              </a:rPr>
              <a:t>For partially damaged assets</a:t>
            </a:r>
          </a:p>
          <a:p>
            <a:pPr algn="just" eaLnBrk="1" fontAlgn="auto" hangingPunct="1">
              <a:spcAft>
                <a:spcPts val="0"/>
              </a:spcAft>
              <a:defRPr/>
            </a:pPr>
            <a:r>
              <a:rPr lang="en-US" dirty="0" smtClean="0">
                <a:latin typeface="Arial" pitchFamily="34" charset="0"/>
                <a:cs typeface="Arial" pitchFamily="34" charset="0"/>
              </a:rPr>
              <a:t>Repair cost is the amount required to put the asset back into its condition just before its partial destruction. </a:t>
            </a:r>
          </a:p>
          <a:p>
            <a:pPr algn="just" eaLnBrk="1" fontAlgn="auto" hangingPunct="1">
              <a:spcAft>
                <a:spcPts val="0"/>
              </a:spcAft>
              <a:defRPr/>
            </a:pPr>
            <a:endParaRPr lang="en-US" dirty="0">
              <a:latin typeface="Arial" pitchFamily="34" charset="0"/>
              <a:cs typeface="Arial" pitchFamily="34" charset="0"/>
            </a:endParaRPr>
          </a:p>
        </p:txBody>
      </p:sp>
    </p:spTree>
    <p:extLst>
      <p:ext uri="{BB962C8B-B14F-4D97-AF65-F5344CB8AC3E}">
        <p14:creationId xmlns:p14="http://schemas.microsoft.com/office/powerpoint/2010/main" val="4613707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835" y="2117785"/>
            <a:ext cx="10396882" cy="1151965"/>
          </a:xfrm>
        </p:spPr>
        <p:txBody>
          <a:bodyPr/>
          <a:lstStyle/>
          <a:p>
            <a:pPr algn="ctr"/>
            <a:r>
              <a:rPr lang="en-PH" dirty="0" smtClean="0">
                <a:solidFill>
                  <a:schemeClr val="accent1">
                    <a:lumMod val="75000"/>
                  </a:schemeClr>
                </a:solidFill>
              </a:rPr>
              <a:t>Computation of losses</a:t>
            </a:r>
            <a:endParaRPr lang="en-PH" dirty="0">
              <a:solidFill>
                <a:schemeClr val="accent1">
                  <a:lumMod val="75000"/>
                </a:schemeClr>
              </a:solidFill>
            </a:endParaRPr>
          </a:p>
        </p:txBody>
      </p:sp>
    </p:spTree>
    <p:extLst>
      <p:ext uri="{BB962C8B-B14F-4D97-AF65-F5344CB8AC3E}">
        <p14:creationId xmlns:p14="http://schemas.microsoft.com/office/powerpoint/2010/main" val="30571850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87394" y="375249"/>
            <a:ext cx="10396882" cy="1151965"/>
          </a:xfrm>
        </p:spPr>
        <p:txBody>
          <a:bodyPr/>
          <a:lstStyle/>
          <a:p>
            <a:pPr eaLnBrk="1" hangingPunct="1"/>
            <a:r>
              <a:rPr lang="en-US" altLang="en-US" smtClean="0"/>
              <a:t>Losses</a:t>
            </a:r>
          </a:p>
        </p:txBody>
      </p:sp>
      <p:sp>
        <p:nvSpPr>
          <p:cNvPr id="3" name="Content Placeholder 2"/>
          <p:cNvSpPr>
            <a:spLocks noGrp="1"/>
          </p:cNvSpPr>
          <p:nvPr>
            <p:ph idx="4294967295"/>
          </p:nvPr>
        </p:nvSpPr>
        <p:spPr>
          <a:xfrm>
            <a:off x="490728" y="1216153"/>
            <a:ext cx="10972800" cy="4525963"/>
          </a:xfrm>
          <a:prstGeom prst="rect">
            <a:avLst/>
          </a:prstGeom>
        </p:spPr>
        <p:txBody>
          <a:bodyPr rtlCol="0">
            <a:normAutofit fontScale="85000" lnSpcReduction="20000"/>
          </a:bodyPr>
          <a:lstStyle/>
          <a:p>
            <a:pPr marL="0" indent="0" algn="just" eaLnBrk="1" fontAlgn="auto" hangingPunct="1">
              <a:spcAft>
                <a:spcPts val="0"/>
              </a:spcAft>
              <a:buClr>
                <a:schemeClr val="tx1">
                  <a:lumMod val="75000"/>
                  <a:lumOff val="25000"/>
                </a:schemeClr>
              </a:buClr>
              <a:buFont typeface="Arial" pitchFamily="34" charset="0"/>
              <a:buNone/>
              <a:defRPr/>
            </a:pPr>
            <a:r>
              <a:rPr lang="en-PH" dirty="0" smtClean="0">
                <a:latin typeface="Arial" pitchFamily="34" charset="0"/>
                <a:cs typeface="Arial" pitchFamily="34" charset="0"/>
              </a:rPr>
              <a:t>The </a:t>
            </a:r>
            <a:r>
              <a:rPr lang="en-PH" dirty="0">
                <a:latin typeface="Arial" pitchFamily="34" charset="0"/>
                <a:cs typeface="Arial" pitchFamily="34" charset="0"/>
              </a:rPr>
              <a:t>value of unavoidable </a:t>
            </a:r>
            <a:r>
              <a:rPr lang="en-PH" dirty="0" smtClean="0">
                <a:latin typeface="Arial" pitchFamily="34" charset="0"/>
                <a:cs typeface="Arial" pitchFamily="34" charset="0"/>
              </a:rPr>
              <a:t>revenue due to:</a:t>
            </a:r>
          </a:p>
          <a:p>
            <a:pPr marL="514350" indent="-514350" algn="just" eaLnBrk="1" fontAlgn="auto" hangingPunct="1">
              <a:spcAft>
                <a:spcPts val="0"/>
              </a:spcAft>
              <a:buFont typeface="+mj-lt"/>
              <a:buAutoNum type="arabicPeriod"/>
              <a:defRPr/>
            </a:pPr>
            <a:endParaRPr lang="en-US" b="1" dirty="0" smtClean="0">
              <a:latin typeface="Arial" pitchFamily="34" charset="0"/>
              <a:cs typeface="Arial" pitchFamily="34" charset="0"/>
            </a:endParaRPr>
          </a:p>
          <a:p>
            <a:pPr marL="514350" indent="-514350" algn="just" eaLnBrk="1" fontAlgn="auto" hangingPunct="1">
              <a:spcAft>
                <a:spcPts val="0"/>
              </a:spcAft>
              <a:buFont typeface="+mj-lt"/>
              <a:buAutoNum type="arabicPeriod"/>
              <a:defRPr/>
            </a:pPr>
            <a:r>
              <a:rPr lang="en-US" b="1" dirty="0" smtClean="0">
                <a:latin typeface="Arial" pitchFamily="34" charset="0"/>
                <a:cs typeface="Arial" pitchFamily="34" charset="0"/>
              </a:rPr>
              <a:t>Foregone Income Opportunities </a:t>
            </a:r>
            <a:r>
              <a:rPr lang="en-US" sz="2400" b="1" dirty="0" smtClean="0">
                <a:latin typeface="Arial" pitchFamily="34" charset="0"/>
                <a:cs typeface="Arial" pitchFamily="34" charset="0"/>
              </a:rPr>
              <a:t>- </a:t>
            </a:r>
            <a:r>
              <a:rPr lang="en-US" sz="2400" dirty="0" smtClean="0">
                <a:latin typeface="Arial" pitchFamily="34" charset="0"/>
                <a:cs typeface="Arial" pitchFamily="34" charset="0"/>
              </a:rPr>
              <a:t>production declines, reduced incomes and increased expenditures over a time</a:t>
            </a:r>
          </a:p>
          <a:p>
            <a:pPr marL="514350" indent="-514350" algn="just" eaLnBrk="1" fontAlgn="auto" hangingPunct="1">
              <a:spcAft>
                <a:spcPts val="0"/>
              </a:spcAft>
              <a:buFont typeface="+mj-lt"/>
              <a:buAutoNum type="arabicPeriod"/>
              <a:defRPr/>
            </a:pPr>
            <a:endParaRPr lang="en-US" b="1" dirty="0" smtClean="0">
              <a:latin typeface="Arial" pitchFamily="34" charset="0"/>
              <a:cs typeface="Arial" pitchFamily="34" charset="0"/>
            </a:endParaRPr>
          </a:p>
          <a:p>
            <a:pPr marL="514350" indent="-514350" algn="just" eaLnBrk="1" fontAlgn="auto" hangingPunct="1">
              <a:spcAft>
                <a:spcPts val="0"/>
              </a:spcAft>
              <a:buFont typeface="+mj-lt"/>
              <a:buAutoNum type="arabicPeriod"/>
              <a:defRPr/>
            </a:pPr>
            <a:r>
              <a:rPr lang="en-US" b="1" dirty="0" smtClean="0">
                <a:latin typeface="Arial" pitchFamily="34" charset="0"/>
                <a:cs typeface="Arial" pitchFamily="34" charset="0"/>
              </a:rPr>
              <a:t>Higher operating or production costs </a:t>
            </a:r>
            <a:r>
              <a:rPr lang="en-US" sz="2400" b="1" dirty="0" smtClean="0">
                <a:latin typeface="Arial" pitchFamily="34" charset="0"/>
                <a:cs typeface="Arial" pitchFamily="34" charset="0"/>
              </a:rPr>
              <a:t>- </a:t>
            </a:r>
            <a:r>
              <a:rPr lang="en-US" sz="2400" dirty="0" smtClean="0">
                <a:latin typeface="Arial" pitchFamily="34" charset="0"/>
                <a:cs typeface="Arial" pitchFamily="34" charset="0"/>
              </a:rPr>
              <a:t>additional expenses to produce same output of goods and/or services (</a:t>
            </a:r>
            <a:r>
              <a:rPr lang="en-US" sz="2400" dirty="0" err="1" smtClean="0">
                <a:latin typeface="Arial" pitchFamily="34" charset="0"/>
                <a:cs typeface="Arial" pitchFamily="34" charset="0"/>
              </a:rPr>
              <a:t>eg</a:t>
            </a:r>
            <a:r>
              <a:rPr lang="en-US" sz="2400" dirty="0" smtClean="0">
                <a:latin typeface="Arial" pitchFamily="34" charset="0"/>
                <a:cs typeface="Arial" pitchFamily="34" charset="0"/>
              </a:rPr>
              <a:t>, cost of replanting new crops, temporary power and/or water supply, rent of temporary offices /firms</a:t>
            </a:r>
          </a:p>
          <a:p>
            <a:pPr marL="514350" indent="-514350" algn="just" eaLnBrk="1" fontAlgn="auto" hangingPunct="1">
              <a:spcAft>
                <a:spcPts val="0"/>
              </a:spcAft>
              <a:buFont typeface="+mj-lt"/>
              <a:buAutoNum type="arabicPeriod"/>
              <a:defRPr/>
            </a:pPr>
            <a:endParaRPr lang="en-US" b="1" dirty="0" smtClean="0">
              <a:latin typeface="Arial" pitchFamily="34" charset="0"/>
              <a:cs typeface="Arial" pitchFamily="34" charset="0"/>
            </a:endParaRPr>
          </a:p>
          <a:p>
            <a:pPr marL="514350" indent="-514350" algn="just" eaLnBrk="1" fontAlgn="auto" hangingPunct="1">
              <a:spcAft>
                <a:spcPts val="0"/>
              </a:spcAft>
              <a:buFont typeface="+mj-lt"/>
              <a:buAutoNum type="arabicPeriod"/>
              <a:defRPr/>
            </a:pPr>
            <a:r>
              <a:rPr lang="en-US" b="1" dirty="0" smtClean="0">
                <a:latin typeface="Arial" pitchFamily="34" charset="0"/>
                <a:cs typeface="Arial" pitchFamily="34" charset="0"/>
              </a:rPr>
              <a:t>Unexpected expenses </a:t>
            </a:r>
            <a:r>
              <a:rPr lang="en-US" sz="2600" b="1" dirty="0" smtClean="0">
                <a:latin typeface="Arial" pitchFamily="34" charset="0"/>
                <a:cs typeface="Arial" pitchFamily="34" charset="0"/>
              </a:rPr>
              <a:t>–</a:t>
            </a:r>
            <a:r>
              <a:rPr lang="en-US" sz="2600" dirty="0" smtClean="0">
                <a:latin typeface="Arial" pitchFamily="34" charset="0"/>
                <a:cs typeface="Arial" pitchFamily="34" charset="0"/>
              </a:rPr>
              <a:t>such as debris clean up, temporary shelters, water supply, medicines, food supply, etc. for the government. </a:t>
            </a:r>
          </a:p>
        </p:txBody>
      </p:sp>
    </p:spTree>
    <p:extLst>
      <p:ext uri="{BB962C8B-B14F-4D97-AF65-F5344CB8AC3E}">
        <p14:creationId xmlns:p14="http://schemas.microsoft.com/office/powerpoint/2010/main" val="14467153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36016" y="265176"/>
            <a:ext cx="10396882" cy="1151965"/>
          </a:xfrm>
        </p:spPr>
        <p:txBody>
          <a:bodyPr/>
          <a:lstStyle/>
          <a:p>
            <a:pPr eaLnBrk="1" hangingPunct="1"/>
            <a:r>
              <a:rPr lang="en-US" altLang="en-US" smtClean="0"/>
              <a:t>Losses</a:t>
            </a:r>
          </a:p>
        </p:txBody>
      </p:sp>
      <p:sp>
        <p:nvSpPr>
          <p:cNvPr id="12291" name="Content Placeholder 2"/>
          <p:cNvSpPr>
            <a:spLocks noGrp="1"/>
          </p:cNvSpPr>
          <p:nvPr>
            <p:ph idx="4294967295"/>
          </p:nvPr>
        </p:nvSpPr>
        <p:spPr>
          <a:xfrm>
            <a:off x="609600" y="1170432"/>
            <a:ext cx="10972800" cy="2926080"/>
          </a:xfrm>
          <a:prstGeom prst="rect">
            <a:avLst/>
          </a:prstGeom>
        </p:spPr>
        <p:txBody>
          <a:bodyPr>
            <a:normAutofit fontScale="62500" lnSpcReduction="20000"/>
          </a:bodyPr>
          <a:lstStyle/>
          <a:p>
            <a:pPr marL="423863" indent="-342900" algn="just"/>
            <a:r>
              <a:rPr lang="en-US" altLang="en-US" sz="3400" dirty="0" smtClean="0">
                <a:latin typeface="Arial" pitchFamily="34" charset="0"/>
                <a:cs typeface="Arial" pitchFamily="34" charset="0"/>
              </a:rPr>
              <a:t>Changes in economic flows which can extend beyond the year the disaster occurred.</a:t>
            </a:r>
          </a:p>
          <a:p>
            <a:pPr marL="423863" indent="-342900" algn="just"/>
            <a:endParaRPr lang="en-US" altLang="en-US" sz="3400" dirty="0" smtClean="0">
              <a:latin typeface="Arial" pitchFamily="34" charset="0"/>
              <a:cs typeface="Arial" pitchFamily="34" charset="0"/>
            </a:endParaRPr>
          </a:p>
          <a:p>
            <a:pPr marL="423863" indent="-342900" algn="just"/>
            <a:r>
              <a:rPr lang="en-US" altLang="en-US" sz="3400" dirty="0" smtClean="0">
                <a:latin typeface="Arial" pitchFamily="34" charset="0"/>
                <a:cs typeface="Arial" pitchFamily="34" charset="0"/>
              </a:rPr>
              <a:t>Whether public or private, the values of losses are measured in the amount in pre-disaster prices</a:t>
            </a:r>
          </a:p>
          <a:p>
            <a:pPr marL="80963" indent="0" algn="just" eaLnBrk="1" hangingPunct="1">
              <a:buFont typeface="Arial" pitchFamily="34" charset="0"/>
              <a:buNone/>
            </a:pPr>
            <a:endParaRPr lang="en-US" altLang="en-US" sz="3400" dirty="0" smtClean="0">
              <a:latin typeface="Arial" pitchFamily="34" charset="0"/>
              <a:cs typeface="Arial" pitchFamily="34" charset="0"/>
            </a:endParaRPr>
          </a:p>
          <a:p>
            <a:pPr marL="80963" indent="0" algn="just" eaLnBrk="1" hangingPunct="1">
              <a:buFont typeface="Arial" pitchFamily="34" charset="0"/>
              <a:buNone/>
            </a:pPr>
            <a:r>
              <a:rPr lang="en-US" altLang="en-US" dirty="0" smtClean="0">
                <a:latin typeface="Arial" pitchFamily="34" charset="0"/>
                <a:cs typeface="Arial" pitchFamily="34" charset="0"/>
              </a:rPr>
              <a:t>	</a:t>
            </a:r>
          </a:p>
        </p:txBody>
      </p:sp>
      <p:sp>
        <p:nvSpPr>
          <p:cNvPr id="4" name="Rectangle 3"/>
          <p:cNvSpPr/>
          <p:nvPr/>
        </p:nvSpPr>
        <p:spPr>
          <a:xfrm>
            <a:off x="7967980" y="4266438"/>
            <a:ext cx="2336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LOSSES</a:t>
            </a:r>
          </a:p>
        </p:txBody>
      </p:sp>
      <p:sp>
        <p:nvSpPr>
          <p:cNvPr id="5" name="Rectangle 4"/>
          <p:cNvSpPr/>
          <p:nvPr/>
        </p:nvSpPr>
        <p:spPr>
          <a:xfrm>
            <a:off x="4310127" y="4284726"/>
            <a:ext cx="2336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PRE-DISASTER ESTIMATES</a:t>
            </a:r>
          </a:p>
        </p:txBody>
      </p:sp>
      <p:sp>
        <p:nvSpPr>
          <p:cNvPr id="6" name="Rectangle 5"/>
          <p:cNvSpPr/>
          <p:nvPr/>
        </p:nvSpPr>
        <p:spPr>
          <a:xfrm>
            <a:off x="747776" y="4266438"/>
            <a:ext cx="2336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POST-DISASTER ESTIMATES</a:t>
            </a:r>
          </a:p>
        </p:txBody>
      </p:sp>
      <p:sp>
        <p:nvSpPr>
          <p:cNvPr id="7" name="Equal 6"/>
          <p:cNvSpPr/>
          <p:nvPr/>
        </p:nvSpPr>
        <p:spPr>
          <a:xfrm>
            <a:off x="6735572" y="4456938"/>
            <a:ext cx="1117600" cy="6477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8" name="Minus 7"/>
          <p:cNvSpPr/>
          <p:nvPr/>
        </p:nvSpPr>
        <p:spPr>
          <a:xfrm>
            <a:off x="3084576" y="4379976"/>
            <a:ext cx="1225551" cy="6477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7985419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872395913"/>
              </p:ext>
            </p:extLst>
          </p:nvPr>
        </p:nvGraphicFramePr>
        <p:xfrm>
          <a:off x="286808" y="793751"/>
          <a:ext cx="11618384" cy="4897912"/>
        </p:xfrm>
        <a:graphic>
          <a:graphicData uri="http://schemas.openxmlformats.org/drawingml/2006/table">
            <a:tbl>
              <a:tblPr firstRow="1" bandRow="1">
                <a:tableStyleId>{5940675A-B579-460E-94D1-54222C63F5DA}</a:tableStyleId>
              </a:tblPr>
              <a:tblGrid>
                <a:gridCol w="5761567"/>
                <a:gridCol w="5856817"/>
              </a:tblGrid>
              <a:tr h="854633">
                <a:tc>
                  <a:txBody>
                    <a:bodyPr/>
                    <a:lstStyle/>
                    <a:p>
                      <a:pPr algn="l"/>
                      <a:r>
                        <a:rPr lang="en-US" sz="2800" b="1" dirty="0" smtClean="0">
                          <a:solidFill>
                            <a:schemeClr val="tx1"/>
                          </a:solidFill>
                          <a:latin typeface="Arial" pitchFamily="34" charset="0"/>
                          <a:cs typeface="Arial" pitchFamily="34" charset="0"/>
                        </a:rPr>
                        <a:t>Damages</a:t>
                      </a:r>
                      <a:r>
                        <a:rPr lang="en-US" sz="2800" b="1" baseline="0" dirty="0" smtClean="0">
                          <a:solidFill>
                            <a:schemeClr val="tx1"/>
                          </a:solidFill>
                          <a:latin typeface="Arial" pitchFamily="34" charset="0"/>
                          <a:cs typeface="Arial" pitchFamily="34" charset="0"/>
                        </a:rPr>
                        <a:t> - </a:t>
                      </a:r>
                      <a:r>
                        <a:rPr lang="en-US" sz="2800" dirty="0" smtClean="0">
                          <a:solidFill>
                            <a:schemeClr val="tx1"/>
                          </a:solidFill>
                          <a:latin typeface="Arial" pitchFamily="34" charset="0"/>
                          <a:cs typeface="Arial" pitchFamily="34" charset="0"/>
                        </a:rPr>
                        <a:t>cost of repair or replacement of:</a:t>
                      </a:r>
                    </a:p>
                  </a:txBody>
                  <a:tcPr marL="121932" marR="121932" marT="45723" marB="45723">
                    <a:solidFill>
                      <a:schemeClr val="accent6">
                        <a:lumMod val="40000"/>
                        <a:lumOff val="60000"/>
                      </a:schemeClr>
                    </a:solidFill>
                  </a:tcPr>
                </a:tc>
                <a:tc>
                  <a:txBody>
                    <a:bodyPr/>
                    <a:lstStyle/>
                    <a:p>
                      <a:pPr algn="l"/>
                      <a:r>
                        <a:rPr lang="en-US" sz="2800" b="1" dirty="0" smtClean="0">
                          <a:solidFill>
                            <a:schemeClr val="tx1"/>
                          </a:solidFill>
                          <a:latin typeface="Arial" pitchFamily="34" charset="0"/>
                          <a:cs typeface="Arial" pitchFamily="34" charset="0"/>
                        </a:rPr>
                        <a:t>Losses  - </a:t>
                      </a:r>
                      <a:r>
                        <a:rPr lang="en-US" sz="2800" dirty="0" smtClean="0">
                          <a:solidFill>
                            <a:schemeClr val="tx1"/>
                          </a:solidFill>
                          <a:latin typeface="Arial" pitchFamily="34" charset="0"/>
                          <a:cs typeface="Arial" pitchFamily="34" charset="0"/>
                        </a:rPr>
                        <a:t>values of:</a:t>
                      </a:r>
                    </a:p>
                    <a:p>
                      <a:pPr algn="ctr"/>
                      <a:endParaRPr lang="en-US" sz="2800" b="1" dirty="0">
                        <a:solidFill>
                          <a:schemeClr val="tx1"/>
                        </a:solidFill>
                        <a:latin typeface="Arial" pitchFamily="34" charset="0"/>
                        <a:cs typeface="Arial" pitchFamily="34" charset="0"/>
                      </a:endParaRPr>
                    </a:p>
                  </a:txBody>
                  <a:tcPr marL="121932" marR="121932" marT="45723" marB="45723">
                    <a:solidFill>
                      <a:schemeClr val="accent6">
                        <a:lumMod val="40000"/>
                        <a:lumOff val="60000"/>
                      </a:schemeClr>
                    </a:solidFill>
                  </a:tcPr>
                </a:tc>
              </a:tr>
              <a:tr h="485453">
                <a:tc>
                  <a:txBody>
                    <a:bodyPr/>
                    <a:lstStyle/>
                    <a:p>
                      <a:pPr marL="457200" indent="-457200">
                        <a:buFont typeface="Arial" pitchFamily="34" charset="0"/>
                        <a:buChar char="•"/>
                      </a:pPr>
                      <a:endParaRPr lang="en-US" sz="2800" dirty="0">
                        <a:solidFill>
                          <a:schemeClr val="tx1"/>
                        </a:solidFill>
                        <a:latin typeface="Arial" pitchFamily="34" charset="0"/>
                        <a:cs typeface="Arial" pitchFamily="34" charset="0"/>
                      </a:endParaRPr>
                    </a:p>
                  </a:txBody>
                  <a:tcPr marL="121932" marR="121932" marT="45723" marB="45723"/>
                </a:tc>
                <a:tc>
                  <a:txBody>
                    <a:bodyPr/>
                    <a:lstStyle/>
                    <a:p>
                      <a:pPr marL="457200" indent="-457200">
                        <a:buFont typeface="Arial" pitchFamily="34" charset="0"/>
                        <a:buChar char="•"/>
                      </a:pPr>
                      <a:endParaRPr lang="en-US" sz="2800" dirty="0">
                        <a:solidFill>
                          <a:schemeClr val="tx1"/>
                        </a:solidFill>
                        <a:latin typeface="Arial" pitchFamily="34" charset="0"/>
                        <a:cs typeface="Arial" pitchFamily="34" charset="0"/>
                      </a:endParaRPr>
                    </a:p>
                  </a:txBody>
                  <a:tcPr marL="121932" marR="121932" marT="45723" marB="45723"/>
                </a:tc>
              </a:tr>
              <a:tr h="796553">
                <a:tc>
                  <a:txBody>
                    <a:bodyPr/>
                    <a:lstStyle/>
                    <a:p>
                      <a:pPr marL="457200" indent="-457200">
                        <a:buFont typeface="Arial" pitchFamily="34" charset="0"/>
                        <a:buChar char="•"/>
                      </a:pPr>
                      <a:endParaRPr lang="en-US" sz="2800" dirty="0">
                        <a:solidFill>
                          <a:schemeClr val="tx1"/>
                        </a:solidFill>
                        <a:latin typeface="Arial" pitchFamily="34" charset="0"/>
                        <a:cs typeface="Arial" pitchFamily="34" charset="0"/>
                      </a:endParaRPr>
                    </a:p>
                  </a:txBody>
                  <a:tcPr marL="121932" marR="121932" marT="45723" marB="45723"/>
                </a:tc>
                <a:tc>
                  <a:txBody>
                    <a:bodyPr/>
                    <a:lstStyle/>
                    <a:p>
                      <a:pPr marL="0" indent="0">
                        <a:buFont typeface="Arial" pitchFamily="34" charset="0"/>
                        <a:buNone/>
                      </a:pPr>
                      <a:endParaRPr lang="en-US" sz="2800" dirty="0">
                        <a:solidFill>
                          <a:schemeClr val="tx1"/>
                        </a:solidFill>
                        <a:latin typeface="Arial" pitchFamily="34" charset="0"/>
                        <a:cs typeface="Arial" pitchFamily="34" charset="0"/>
                      </a:endParaRPr>
                    </a:p>
                  </a:txBody>
                  <a:tcPr marL="121932" marR="121932" marT="45723" marB="45723"/>
                </a:tc>
              </a:tr>
              <a:tr h="934779">
                <a:tc>
                  <a:txBody>
                    <a:bodyPr/>
                    <a:lstStyle/>
                    <a:p>
                      <a:pPr marL="0" indent="0">
                        <a:buFont typeface="Arial" pitchFamily="34" charset="0"/>
                        <a:buNone/>
                      </a:pPr>
                      <a:endParaRPr lang="en-US" sz="2800" dirty="0">
                        <a:solidFill>
                          <a:schemeClr val="tx1"/>
                        </a:solidFill>
                        <a:latin typeface="Arial" pitchFamily="34" charset="0"/>
                        <a:cs typeface="Arial" pitchFamily="34" charset="0"/>
                      </a:endParaRPr>
                    </a:p>
                  </a:txBody>
                  <a:tcPr marL="121932" marR="121932" marT="45723" marB="45723"/>
                </a:tc>
                <a:tc>
                  <a:txBody>
                    <a:bodyPr/>
                    <a:lstStyle/>
                    <a:p>
                      <a:pPr marL="0" indent="0">
                        <a:buFont typeface="Arial" pitchFamily="34" charset="0"/>
                        <a:buNone/>
                      </a:pPr>
                      <a:endParaRPr lang="en-US" sz="2800" dirty="0">
                        <a:solidFill>
                          <a:schemeClr val="tx1"/>
                        </a:solidFill>
                        <a:latin typeface="Arial" pitchFamily="34" charset="0"/>
                        <a:cs typeface="Arial" pitchFamily="34" charset="0"/>
                      </a:endParaRPr>
                    </a:p>
                  </a:txBody>
                  <a:tcPr marL="121932" marR="121932" marT="45723" marB="45723"/>
                </a:tc>
              </a:tr>
              <a:tr h="813532">
                <a:tc>
                  <a:txBody>
                    <a:bodyPr/>
                    <a:lstStyle/>
                    <a:p>
                      <a:pPr marL="457200" indent="-457200">
                        <a:buFont typeface="Arial" pitchFamily="34" charset="0"/>
                        <a:buChar char="•"/>
                      </a:pPr>
                      <a:endParaRPr lang="en-US" sz="2800" dirty="0">
                        <a:solidFill>
                          <a:schemeClr val="tx1"/>
                        </a:solidFill>
                        <a:latin typeface="Arial" pitchFamily="34" charset="0"/>
                        <a:cs typeface="Arial" pitchFamily="34" charset="0"/>
                      </a:endParaRPr>
                    </a:p>
                  </a:txBody>
                  <a:tcPr marL="121932" marR="121932" marT="45723" marB="45723"/>
                </a:tc>
                <a:tc>
                  <a:txBody>
                    <a:bodyPr/>
                    <a:lstStyle/>
                    <a:p>
                      <a:pPr marL="457200" indent="-457200">
                        <a:buFont typeface="Arial" pitchFamily="34" charset="0"/>
                        <a:buChar char="•"/>
                      </a:pPr>
                      <a:endParaRPr lang="en-US" sz="2800" dirty="0">
                        <a:solidFill>
                          <a:schemeClr val="tx1"/>
                        </a:solidFill>
                        <a:latin typeface="Arial" pitchFamily="34" charset="0"/>
                        <a:cs typeface="Arial" pitchFamily="34" charset="0"/>
                      </a:endParaRPr>
                    </a:p>
                  </a:txBody>
                  <a:tcPr marL="121932" marR="121932" marT="45723" marB="45723"/>
                </a:tc>
              </a:tr>
              <a:tr h="889996">
                <a:tc>
                  <a:txBody>
                    <a:bodyPr/>
                    <a:lstStyle/>
                    <a:p>
                      <a:pPr marL="457200" indent="-457200">
                        <a:buFont typeface="Arial" pitchFamily="34" charset="0"/>
                        <a:buChar char="•"/>
                      </a:pPr>
                      <a:endParaRPr lang="en-US" sz="2800" dirty="0">
                        <a:solidFill>
                          <a:schemeClr val="tx1"/>
                        </a:solidFill>
                        <a:latin typeface="Arial" pitchFamily="34" charset="0"/>
                        <a:cs typeface="Arial" pitchFamily="34" charset="0"/>
                      </a:endParaRPr>
                    </a:p>
                  </a:txBody>
                  <a:tcPr marL="121932" marR="121932" marT="45723" marB="45723"/>
                </a:tc>
                <a:tc>
                  <a:txBody>
                    <a:bodyPr/>
                    <a:lstStyle/>
                    <a:p>
                      <a:pPr marL="457200" indent="-457200">
                        <a:buFont typeface="Arial" pitchFamily="34" charset="0"/>
                        <a:buChar char="•"/>
                      </a:pPr>
                      <a:endParaRPr lang="en-US" sz="2800" dirty="0">
                        <a:solidFill>
                          <a:schemeClr val="tx1"/>
                        </a:solidFill>
                        <a:latin typeface="Arial" pitchFamily="34" charset="0"/>
                        <a:cs typeface="Arial" pitchFamily="34" charset="0"/>
                      </a:endParaRPr>
                    </a:p>
                  </a:txBody>
                  <a:tcPr marL="121932" marR="121932" marT="45723" marB="45723"/>
                </a:tc>
              </a:tr>
            </a:tbl>
          </a:graphicData>
        </a:graphic>
      </p:graphicFrame>
      <p:sp>
        <p:nvSpPr>
          <p:cNvPr id="13337" name="Title 1"/>
          <p:cNvSpPr>
            <a:spLocks noGrp="1"/>
          </p:cNvSpPr>
          <p:nvPr>
            <p:ph type="title"/>
          </p:nvPr>
        </p:nvSpPr>
        <p:spPr>
          <a:xfrm>
            <a:off x="1930400" y="152400"/>
            <a:ext cx="8636000" cy="884238"/>
          </a:xfrm>
        </p:spPr>
        <p:txBody>
          <a:bodyPr/>
          <a:lstStyle/>
          <a:p>
            <a:pPr eaLnBrk="1" hangingPunct="1"/>
            <a:r>
              <a:rPr lang="en-US" altLang="en-US" smtClean="0"/>
              <a:t>Examples</a:t>
            </a:r>
          </a:p>
        </p:txBody>
      </p:sp>
      <p:sp>
        <p:nvSpPr>
          <p:cNvPr id="13338" name="Rectangle 4"/>
          <p:cNvSpPr>
            <a:spLocks noChangeArrowheads="1"/>
          </p:cNvSpPr>
          <p:nvPr/>
        </p:nvSpPr>
        <p:spPr bwMode="auto">
          <a:xfrm>
            <a:off x="508001" y="2143126"/>
            <a:ext cx="1230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457200" indent="-457200">
              <a:buFont typeface="Arial" pitchFamily="34" charset="0"/>
              <a:buChar char="•"/>
            </a:pPr>
            <a:r>
              <a:rPr lang="en-US" altLang="en-US" sz="2800" dirty="0"/>
              <a:t>Taxi</a:t>
            </a:r>
          </a:p>
        </p:txBody>
      </p:sp>
      <p:sp>
        <p:nvSpPr>
          <p:cNvPr id="13339" name="Rectangle 5"/>
          <p:cNvSpPr>
            <a:spLocks noChangeArrowheads="1"/>
          </p:cNvSpPr>
          <p:nvPr/>
        </p:nvSpPr>
        <p:spPr bwMode="auto">
          <a:xfrm>
            <a:off x="6096000" y="2143126"/>
            <a:ext cx="24224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457200" indent="-457200">
              <a:buFont typeface="Arial" pitchFamily="34" charset="0"/>
              <a:buChar char="•"/>
            </a:pPr>
            <a:r>
              <a:rPr lang="en-US" altLang="en-US" sz="2800"/>
              <a:t>Lost Income</a:t>
            </a:r>
          </a:p>
        </p:txBody>
      </p:sp>
      <p:sp>
        <p:nvSpPr>
          <p:cNvPr id="13340" name="Rectangle 6"/>
          <p:cNvSpPr>
            <a:spLocks noChangeArrowheads="1"/>
          </p:cNvSpPr>
          <p:nvPr/>
        </p:nvSpPr>
        <p:spPr bwMode="auto">
          <a:xfrm>
            <a:off x="501651" y="2736850"/>
            <a:ext cx="5187949"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buFont typeface="Arial" pitchFamily="34" charset="0"/>
              <a:buChar char="•"/>
            </a:pPr>
            <a:r>
              <a:rPr lang="en-US" altLang="en-US" sz="2800" dirty="0"/>
              <a:t>Buildings, Houses and contents</a:t>
            </a:r>
          </a:p>
        </p:txBody>
      </p:sp>
      <p:sp>
        <p:nvSpPr>
          <p:cNvPr id="13341" name="Rectangle 7"/>
          <p:cNvSpPr>
            <a:spLocks noChangeArrowheads="1"/>
          </p:cNvSpPr>
          <p:nvPr/>
        </p:nvSpPr>
        <p:spPr bwMode="auto">
          <a:xfrm>
            <a:off x="6096001" y="2736850"/>
            <a:ext cx="51879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buFont typeface="Arial" pitchFamily="34" charset="0"/>
              <a:buChar char="•"/>
            </a:pPr>
            <a:r>
              <a:rPr lang="en-US" altLang="en-US" sz="2800"/>
              <a:t>Lost income from rent</a:t>
            </a:r>
          </a:p>
        </p:txBody>
      </p:sp>
      <p:sp>
        <p:nvSpPr>
          <p:cNvPr id="13342" name="Rectangle 8"/>
          <p:cNvSpPr>
            <a:spLocks noChangeArrowheads="1"/>
          </p:cNvSpPr>
          <p:nvPr/>
        </p:nvSpPr>
        <p:spPr bwMode="auto">
          <a:xfrm>
            <a:off x="556685" y="3690939"/>
            <a:ext cx="518583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buFont typeface="Arial" pitchFamily="34" charset="0"/>
              <a:buChar char="•"/>
            </a:pPr>
            <a:r>
              <a:rPr lang="en-US" altLang="en-US" sz="2800"/>
              <a:t>Airport structure and/or equipment</a:t>
            </a:r>
          </a:p>
        </p:txBody>
      </p:sp>
      <p:sp>
        <p:nvSpPr>
          <p:cNvPr id="13343" name="Rectangle 9"/>
          <p:cNvSpPr>
            <a:spLocks noChangeArrowheads="1"/>
          </p:cNvSpPr>
          <p:nvPr/>
        </p:nvSpPr>
        <p:spPr bwMode="auto">
          <a:xfrm>
            <a:off x="6096001" y="3690939"/>
            <a:ext cx="5187951"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buFont typeface="Arial" pitchFamily="34" charset="0"/>
              <a:buChar char="•"/>
            </a:pPr>
            <a:r>
              <a:rPr lang="en-US" altLang="en-US" sz="2800"/>
              <a:t>Lost income</a:t>
            </a:r>
          </a:p>
          <a:p>
            <a:pPr marL="457200" indent="-457200">
              <a:buFont typeface="Arial" pitchFamily="34" charset="0"/>
              <a:buChar char="•"/>
            </a:pPr>
            <a:r>
              <a:rPr lang="en-US" altLang="en-US" sz="2800"/>
              <a:t>Cost of Cleaning</a:t>
            </a:r>
          </a:p>
        </p:txBody>
      </p:sp>
      <p:sp>
        <p:nvSpPr>
          <p:cNvPr id="13344" name="Rectangle 10"/>
          <p:cNvSpPr>
            <a:spLocks noChangeArrowheads="1"/>
          </p:cNvSpPr>
          <p:nvPr/>
        </p:nvSpPr>
        <p:spPr bwMode="auto">
          <a:xfrm>
            <a:off x="586318" y="4886326"/>
            <a:ext cx="5187949"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buFont typeface="Arial" pitchFamily="34" charset="0"/>
              <a:buChar char="•"/>
            </a:pPr>
            <a:r>
              <a:rPr lang="en-US" altLang="en-US" sz="2800"/>
              <a:t>Roads and bridges</a:t>
            </a:r>
          </a:p>
        </p:txBody>
      </p:sp>
      <p:sp>
        <p:nvSpPr>
          <p:cNvPr id="13345" name="Rectangle 11"/>
          <p:cNvSpPr>
            <a:spLocks noChangeArrowheads="1"/>
          </p:cNvSpPr>
          <p:nvPr/>
        </p:nvSpPr>
        <p:spPr bwMode="auto">
          <a:xfrm>
            <a:off x="6096001" y="4760914"/>
            <a:ext cx="5187951"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buFont typeface="Arial" pitchFamily="34" charset="0"/>
              <a:buChar char="•"/>
            </a:pPr>
            <a:r>
              <a:rPr lang="en-US" altLang="en-US" sz="2800"/>
              <a:t>Construction of temporary bridges</a:t>
            </a:r>
          </a:p>
        </p:txBody>
      </p:sp>
      <p:sp>
        <p:nvSpPr>
          <p:cNvPr id="13346" name="Rectangle 12"/>
          <p:cNvSpPr>
            <a:spLocks noChangeArrowheads="1"/>
          </p:cNvSpPr>
          <p:nvPr/>
        </p:nvSpPr>
        <p:spPr bwMode="auto">
          <a:xfrm>
            <a:off x="586317" y="5715001"/>
            <a:ext cx="550968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buFont typeface="Arial" pitchFamily="34" charset="0"/>
              <a:buChar char="•"/>
            </a:pPr>
            <a:r>
              <a:rPr lang="en-US" altLang="en-US" sz="2400" dirty="0">
                <a:solidFill>
                  <a:schemeClr val="bg1"/>
                </a:solidFill>
              </a:rPr>
              <a:t>Hospital buildings, medicines and equipment</a:t>
            </a:r>
          </a:p>
        </p:txBody>
      </p:sp>
      <p:sp>
        <p:nvSpPr>
          <p:cNvPr id="13347" name="Rectangle 13"/>
          <p:cNvSpPr>
            <a:spLocks noChangeArrowheads="1"/>
          </p:cNvSpPr>
          <p:nvPr/>
        </p:nvSpPr>
        <p:spPr bwMode="auto">
          <a:xfrm>
            <a:off x="6096001" y="5719764"/>
            <a:ext cx="518795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buFont typeface="Arial" pitchFamily="34" charset="0"/>
              <a:buChar char="•"/>
            </a:pPr>
            <a:r>
              <a:rPr lang="en-US" altLang="en-US" sz="2800" dirty="0">
                <a:solidFill>
                  <a:schemeClr val="bg1"/>
                </a:solidFill>
              </a:rPr>
              <a:t>Income</a:t>
            </a:r>
          </a:p>
        </p:txBody>
      </p:sp>
    </p:spTree>
    <p:extLst>
      <p:ext uri="{BB962C8B-B14F-4D97-AF65-F5344CB8AC3E}">
        <p14:creationId xmlns:p14="http://schemas.microsoft.com/office/powerpoint/2010/main" val="318425195"/>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b="1" dirty="0" smtClean="0">
                <a:solidFill>
                  <a:schemeClr val="accent1">
                    <a:lumMod val="75000"/>
                  </a:schemeClr>
                </a:solidFill>
              </a:rPr>
              <a:t>Importance of Losses</a:t>
            </a:r>
          </a:p>
        </p:txBody>
      </p:sp>
      <p:sp>
        <p:nvSpPr>
          <p:cNvPr id="14339" name="Content Placeholder 2"/>
          <p:cNvSpPr>
            <a:spLocks noGrp="1"/>
          </p:cNvSpPr>
          <p:nvPr>
            <p:ph idx="4294967295"/>
          </p:nvPr>
        </p:nvSpPr>
        <p:spPr>
          <a:xfrm>
            <a:off x="423672" y="1819656"/>
            <a:ext cx="10972800" cy="3364992"/>
          </a:xfrm>
          <a:prstGeom prst="rect">
            <a:avLst/>
          </a:prstGeom>
        </p:spPr>
        <p:txBody>
          <a:bodyPr/>
          <a:lstStyle/>
          <a:p>
            <a:pPr marL="539750" indent="-457200" algn="just" eaLnBrk="1" hangingPunct="1"/>
            <a:r>
              <a:rPr lang="en-US" altLang="en-US" dirty="0" smtClean="0">
                <a:latin typeface="Arial" pitchFamily="34" charset="0"/>
                <a:cs typeface="Arial" pitchFamily="34" charset="0"/>
              </a:rPr>
              <a:t>In the past, the cost of disasters was  identified only in terms of damages.</a:t>
            </a:r>
          </a:p>
          <a:p>
            <a:pPr marL="539750" indent="-457200" algn="just" eaLnBrk="1" hangingPunct="1"/>
            <a:r>
              <a:rPr lang="en-US" altLang="en-US" dirty="0" smtClean="0">
                <a:latin typeface="Arial" pitchFamily="34" charset="0"/>
                <a:cs typeface="Arial" pitchFamily="34" charset="0"/>
              </a:rPr>
              <a:t>Immediate cost estimates for reconstruction financing cannot be determined by damages alone.</a:t>
            </a:r>
          </a:p>
          <a:p>
            <a:pPr marL="539750" indent="-457200" algn="just" eaLnBrk="1" hangingPunct="1"/>
            <a:r>
              <a:rPr lang="en-US" altLang="en-US" dirty="0" smtClean="0">
                <a:latin typeface="Arial" pitchFamily="34" charset="0"/>
                <a:cs typeface="Arial" pitchFamily="34" charset="0"/>
              </a:rPr>
              <a:t>Losses allow estimation of the total effects of disasters (</a:t>
            </a:r>
            <a:r>
              <a:rPr lang="en-US" altLang="en-US" dirty="0" err="1" smtClean="0">
                <a:latin typeface="Arial" pitchFamily="34" charset="0"/>
                <a:cs typeface="Arial" pitchFamily="34" charset="0"/>
              </a:rPr>
              <a:t>eg</a:t>
            </a:r>
            <a:r>
              <a:rPr lang="en-US" altLang="en-US" dirty="0" smtClean="0">
                <a:latin typeface="Arial" pitchFamily="34" charset="0"/>
                <a:cs typeface="Arial" pitchFamily="34" charset="0"/>
              </a:rPr>
              <a:t>. social needs and economic </a:t>
            </a:r>
            <a:r>
              <a:rPr lang="en-US" altLang="en-US" sz="2400" dirty="0" smtClean="0">
                <a:latin typeface="Arial" pitchFamily="34" charset="0"/>
                <a:cs typeface="Arial" pitchFamily="34" charset="0"/>
              </a:rPr>
              <a:t>impacts</a:t>
            </a:r>
            <a:r>
              <a:rPr lang="en-US" altLang="en-US" dirty="0" smtClean="0">
                <a:latin typeface="Arial" pitchFamily="34" charset="0"/>
                <a:cs typeface="Arial" pitchFamily="34" charset="0"/>
              </a:rPr>
              <a:t>.</a:t>
            </a:r>
          </a:p>
        </p:txBody>
      </p:sp>
    </p:spTree>
    <p:extLst>
      <p:ext uri="{BB962C8B-B14F-4D97-AF65-F5344CB8AC3E}">
        <p14:creationId xmlns:p14="http://schemas.microsoft.com/office/powerpoint/2010/main" val="16013084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7223" y="2185416"/>
            <a:ext cx="10396882" cy="3610700"/>
          </a:xfrm>
        </p:spPr>
        <p:txBody>
          <a:bodyPr>
            <a:normAutofit/>
          </a:bodyPr>
          <a:lstStyle/>
          <a:p>
            <a:pPr algn="ctr"/>
            <a:r>
              <a:rPr lang="en-PH" dirty="0" smtClean="0">
                <a:solidFill>
                  <a:schemeClr val="accent1">
                    <a:lumMod val="75000"/>
                  </a:schemeClr>
                </a:solidFill>
              </a:rPr>
              <a:t>Computation of </a:t>
            </a:r>
            <a:r>
              <a:rPr lang="en-PH" dirty="0" smtClean="0">
                <a:solidFill>
                  <a:schemeClr val="accent1">
                    <a:lumMod val="75000"/>
                  </a:schemeClr>
                </a:solidFill>
              </a:rPr>
              <a:t>needs</a:t>
            </a:r>
            <a:br>
              <a:rPr lang="en-PH" dirty="0" smtClean="0">
                <a:solidFill>
                  <a:schemeClr val="accent1">
                    <a:lumMod val="75000"/>
                  </a:schemeClr>
                </a:solidFill>
              </a:rPr>
            </a:br>
            <a:r>
              <a:rPr lang="en-PH" dirty="0" smtClean="0">
                <a:solidFill>
                  <a:schemeClr val="accent1">
                    <a:lumMod val="75000"/>
                  </a:schemeClr>
                </a:solidFill>
              </a:rPr>
              <a:t/>
            </a:r>
            <a:br>
              <a:rPr lang="en-PH" dirty="0" smtClean="0">
                <a:solidFill>
                  <a:schemeClr val="accent1">
                    <a:lumMod val="75000"/>
                  </a:schemeClr>
                </a:solidFill>
              </a:rPr>
            </a:br>
            <a:r>
              <a:rPr lang="en-PH" sz="4000" dirty="0" err="1" smtClean="0">
                <a:solidFill>
                  <a:schemeClr val="accent1">
                    <a:lumMod val="75000"/>
                  </a:schemeClr>
                </a:solidFill>
              </a:rPr>
              <a:t>needs</a:t>
            </a:r>
            <a:r>
              <a:rPr lang="en-PH" sz="4000" dirty="0" smtClean="0">
                <a:solidFill>
                  <a:schemeClr val="accent1">
                    <a:lumMod val="75000"/>
                  </a:schemeClr>
                </a:solidFill>
              </a:rPr>
              <a:t>- analysis of disaster impacts that will provide basis for recovery and restoration programs</a:t>
            </a:r>
            <a:endParaRPr lang="en-PH" sz="4000" dirty="0">
              <a:solidFill>
                <a:schemeClr val="accent1">
                  <a:lumMod val="75000"/>
                </a:schemeClr>
              </a:solidFill>
            </a:endParaRPr>
          </a:p>
        </p:txBody>
      </p:sp>
    </p:spTree>
    <p:extLst>
      <p:ext uri="{BB962C8B-B14F-4D97-AF65-F5344CB8AC3E}">
        <p14:creationId xmlns:p14="http://schemas.microsoft.com/office/powerpoint/2010/main" val="12369783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p:cNvSpPr>
          <p:nvPr/>
        </p:nvSpPr>
        <p:spPr bwMode="auto">
          <a:xfrm>
            <a:off x="2032000" y="3657600"/>
            <a:ext cx="10058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ctr"/>
            <a:endParaRPr lang="en-GB" altLang="en-US" sz="3600" b="1">
              <a:latin typeface="Calibri" pitchFamily="34" charset="0"/>
            </a:endParaRPr>
          </a:p>
        </p:txBody>
      </p:sp>
      <p:sp>
        <p:nvSpPr>
          <p:cNvPr id="19459" name="Rectangle 20"/>
          <p:cNvSpPr>
            <a:spLocks noChangeArrowheads="1"/>
          </p:cNvSpPr>
          <p:nvPr/>
        </p:nvSpPr>
        <p:spPr bwMode="auto">
          <a:xfrm>
            <a:off x="446617" y="1591756"/>
            <a:ext cx="112776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6600" b="1" dirty="0"/>
              <a:t>Recovery Needs</a:t>
            </a:r>
            <a:endParaRPr lang="en-US" altLang="en-US" sz="2400" b="1" dirty="0"/>
          </a:p>
        </p:txBody>
      </p:sp>
      <p:sp>
        <p:nvSpPr>
          <p:cNvPr id="15" name="Rectangle 14"/>
          <p:cNvSpPr/>
          <p:nvPr/>
        </p:nvSpPr>
        <p:spPr>
          <a:xfrm>
            <a:off x="-14817" y="5283200"/>
            <a:ext cx="12200468" cy="15748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Rectangle 15"/>
          <p:cNvSpPr/>
          <p:nvPr/>
        </p:nvSpPr>
        <p:spPr>
          <a:xfrm>
            <a:off x="-8467" y="0"/>
            <a:ext cx="12200467" cy="17526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462" name="Picture 17" descr="ndrrmc final"/>
          <p:cNvSpPr>
            <a:spLocks noChangeAspect="1" noChangeArrowheads="1"/>
          </p:cNvSpPr>
          <p:nvPr/>
        </p:nvSpPr>
        <p:spPr bwMode="auto">
          <a:xfrm>
            <a:off x="1930400" y="0"/>
            <a:ext cx="2438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Calibri" pitchFamily="34" charset="0"/>
            </a:endParaRPr>
          </a:p>
        </p:txBody>
      </p:sp>
      <p:pic>
        <p:nvPicPr>
          <p:cNvPr id="19463" name="Picture 3" descr="E:\PDNA Enhancement Pix\IMG_04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7" y="1"/>
            <a:ext cx="2853267"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Picture 2" descr="F:\Giusto-Robelo BCKP\Respaldo de Desktop-Philippinnes Feb 182013\Philippines\Pics\Geronimo\Maria Corazon dela Paz.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0" y="5638800"/>
            <a:ext cx="3048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Picture 2" descr="E:\PDNA PACKAGE\PICTURES\NEW BATAAN\IMG_0786.JPG"/>
          <p:cNvPicPr>
            <a:picLocks noChangeAspect="1" noChangeArrowheads="1"/>
          </p:cNvPicPr>
          <p:nvPr/>
        </p:nvPicPr>
        <p:blipFill>
          <a:blip r:embed="rId5">
            <a:extLst>
              <a:ext uri="{28A0092B-C50C-407E-A947-70E740481C1C}">
                <a14:useLocalDpi xmlns:a14="http://schemas.microsoft.com/office/drawing/2010/main" val="0"/>
              </a:ext>
            </a:extLst>
          </a:blip>
          <a:srcRect l="32661" t="25768" r="24426" b="16972"/>
          <a:stretch>
            <a:fillRect/>
          </a:stretch>
        </p:blipFill>
        <p:spPr bwMode="auto">
          <a:xfrm>
            <a:off x="-8467" y="5638800"/>
            <a:ext cx="2853267"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Picture 2" descr="https://scontent-b-hkg.xx.fbcdn.net/hphotos-xfp1/v/t1.0-9/1964933_10153281930138912_6372660993609743879_n.jpg?oh=1ad4e32c7cd2c875a81a5a5a820c852c&amp;oe=54B41AF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4800" y="0"/>
            <a:ext cx="29464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7"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4800" y="5638800"/>
            <a:ext cx="3149600"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8"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6968" y="0"/>
            <a:ext cx="325543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9"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94400" y="5638800"/>
            <a:ext cx="3149600"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0"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042401" y="0"/>
            <a:ext cx="3172884"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ubtitle 4"/>
          <p:cNvSpPr>
            <a:spLocks noGrp="1"/>
          </p:cNvSpPr>
          <p:nvPr>
            <p:ph type="subTitle" idx="1"/>
          </p:nvPr>
        </p:nvSpPr>
        <p:spPr>
          <a:xfrm>
            <a:off x="304800" y="2667000"/>
            <a:ext cx="10713720" cy="1752600"/>
          </a:xfrm>
        </p:spPr>
        <p:txBody>
          <a:bodyPr rtlCol="0">
            <a:noAutofit/>
          </a:bodyPr>
          <a:lstStyle/>
          <a:p>
            <a:pPr algn="just" eaLnBrk="1" fontAlgn="auto" hangingPunct="1">
              <a:spcAft>
                <a:spcPts val="0"/>
              </a:spcAft>
              <a:defRPr/>
            </a:pPr>
            <a:r>
              <a:rPr lang="en-US" sz="1600" dirty="0" smtClean="0">
                <a:solidFill>
                  <a:schemeClr val="tx1"/>
                </a:solidFill>
                <a:latin typeface="Arial" pitchFamily="34" charset="0"/>
                <a:cs typeface="Arial" pitchFamily="34" charset="0"/>
              </a:rPr>
              <a:t>The </a:t>
            </a:r>
            <a:r>
              <a:rPr lang="en-US" sz="1600" dirty="0">
                <a:solidFill>
                  <a:schemeClr val="tx1"/>
                </a:solidFill>
                <a:latin typeface="Arial" pitchFamily="34" charset="0"/>
                <a:cs typeface="Arial" pitchFamily="34" charset="0"/>
              </a:rPr>
              <a:t>amount needed to bring back normalcy, valued in consideration of inflation and international prices, as necessary. </a:t>
            </a:r>
            <a:r>
              <a:rPr lang="en-US" sz="1600" dirty="0" smtClean="0">
                <a:solidFill>
                  <a:schemeClr val="tx1"/>
                </a:solidFill>
                <a:latin typeface="Arial" pitchFamily="34" charset="0"/>
                <a:cs typeface="Arial" pitchFamily="34" charset="0"/>
              </a:rPr>
              <a:t>for rehabilitation of damaged assets; resumption of the disrupted functions, process and access to basis needs; as well as, recovery of losses; and incorporating risk reduction measures towards building back better.</a:t>
            </a:r>
          </a:p>
          <a:p>
            <a:pPr marL="342900" indent="-342900" algn="ctr" eaLnBrk="1" fontAlgn="auto" hangingPunct="1">
              <a:spcAft>
                <a:spcPts val="0"/>
              </a:spcAft>
              <a:buFont typeface="Arial" pitchFamily="34" charset="0"/>
              <a:buChar char="•"/>
              <a:defRPr/>
            </a:pPr>
            <a:r>
              <a:rPr lang="en-US" sz="2000" b="1" dirty="0" smtClean="0">
                <a:solidFill>
                  <a:schemeClr val="tx1"/>
                </a:solidFill>
                <a:latin typeface="Arial" pitchFamily="34" charset="0"/>
                <a:cs typeface="Arial" pitchFamily="34" charset="0"/>
              </a:rPr>
              <a:t>Rehabilitation</a:t>
            </a:r>
          </a:p>
          <a:p>
            <a:pPr marL="342900" indent="-342900" algn="ctr" eaLnBrk="1" fontAlgn="auto" hangingPunct="1">
              <a:spcAft>
                <a:spcPts val="0"/>
              </a:spcAft>
              <a:buFont typeface="Arial" pitchFamily="34" charset="0"/>
              <a:buChar char="•"/>
              <a:defRPr/>
            </a:pPr>
            <a:r>
              <a:rPr lang="en-US" sz="2000" b="1" dirty="0" smtClean="0">
                <a:solidFill>
                  <a:schemeClr val="tx1"/>
                </a:solidFill>
                <a:latin typeface="Arial" pitchFamily="34" charset="0"/>
                <a:cs typeface="Arial" pitchFamily="34" charset="0"/>
              </a:rPr>
              <a:t>Reconstruction</a:t>
            </a:r>
          </a:p>
          <a:p>
            <a:pPr marL="342900" indent="-342900" algn="ctr" eaLnBrk="1" fontAlgn="auto" hangingPunct="1">
              <a:spcAft>
                <a:spcPts val="0"/>
              </a:spcAft>
              <a:buFont typeface="Arial" pitchFamily="34" charset="0"/>
              <a:buChar char="•"/>
              <a:defRPr/>
            </a:pPr>
            <a:r>
              <a:rPr lang="en-US" sz="2000" b="1" dirty="0" smtClean="0">
                <a:solidFill>
                  <a:schemeClr val="tx1"/>
                </a:solidFill>
                <a:latin typeface="Arial" pitchFamily="34" charset="0"/>
                <a:cs typeface="Arial" pitchFamily="34" charset="0"/>
              </a:rPr>
              <a:t>Risk Reduction (BBB)</a:t>
            </a:r>
          </a:p>
          <a:p>
            <a:pPr algn="ctr" eaLnBrk="1" fontAlgn="auto" hangingPunct="1">
              <a:spcAft>
                <a:spcPts val="0"/>
              </a:spcAft>
              <a:defRPr/>
            </a:pPr>
            <a:endParaRPr lang="en-US" sz="105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015122221"/>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Recovery and reconstruction can be achieve through:</a:t>
            </a:r>
            <a:endParaRPr lang="en-PH" dirty="0"/>
          </a:p>
        </p:txBody>
      </p:sp>
      <p:sp>
        <p:nvSpPr>
          <p:cNvPr id="3" name="Content Placeholder 2"/>
          <p:cNvSpPr>
            <a:spLocks noGrp="1"/>
          </p:cNvSpPr>
          <p:nvPr>
            <p:ph sz="quarter" idx="13"/>
          </p:nvPr>
        </p:nvSpPr>
        <p:spPr/>
        <p:txBody>
          <a:bodyPr>
            <a:normAutofit/>
          </a:bodyPr>
          <a:lstStyle/>
          <a:p>
            <a:r>
              <a:rPr lang="en-US" sz="2400" dirty="0" smtClean="0">
                <a:latin typeface="Arial" pitchFamily="34" charset="0"/>
                <a:cs typeface="Arial" pitchFamily="34" charset="0"/>
              </a:rPr>
              <a:t>Policy measures-reforms intended to alleviate personal/household level suffering (suspension of payments for housing loan); limited reduction of taxes for certain businesses; other measures to enable the community an economy to return to pre-disaster levels as quickly as possible</a:t>
            </a:r>
            <a:endParaRPr lang="en-PH" sz="2400" dirty="0">
              <a:latin typeface="Arial" pitchFamily="34" charset="0"/>
              <a:cs typeface="Arial" pitchFamily="34" charset="0"/>
            </a:endParaRPr>
          </a:p>
        </p:txBody>
      </p:sp>
    </p:spTree>
    <p:extLst>
      <p:ext uri="{BB962C8B-B14F-4D97-AF65-F5344CB8AC3E}">
        <p14:creationId xmlns:p14="http://schemas.microsoft.com/office/powerpoint/2010/main" val="2073030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RECOVERY &amp; RECONSTRUCTION CAN BE ACHIEVED THROUGH</a:t>
            </a:r>
            <a:endParaRPr lang="en-PH" dirty="0"/>
          </a:p>
        </p:txBody>
      </p:sp>
      <p:sp>
        <p:nvSpPr>
          <p:cNvPr id="3" name="Content Placeholder 2"/>
          <p:cNvSpPr>
            <a:spLocks noGrp="1"/>
          </p:cNvSpPr>
          <p:nvPr>
            <p:ph sz="quarter" idx="13"/>
          </p:nvPr>
        </p:nvSpPr>
        <p:spPr/>
        <p:txBody>
          <a:bodyPr>
            <a:normAutofit/>
          </a:bodyPr>
          <a:lstStyle/>
          <a:p>
            <a:r>
              <a:rPr lang="en-US" sz="2800" dirty="0" smtClean="0">
                <a:latin typeface="Arial" pitchFamily="34" charset="0"/>
                <a:cs typeface="Arial" pitchFamily="34" charset="0"/>
              </a:rPr>
              <a:t>PROGRAMS AND PROJECTS – THE ACTIVITIES THAT USUALLY FOLLOW PUBLIC INVESTMENT PROCESS WITH FOREIGN PARTNERS AND THE PRIVATE SECTOR</a:t>
            </a:r>
            <a:endParaRPr lang="en-PH" sz="2800" dirty="0">
              <a:latin typeface="Arial" pitchFamily="34" charset="0"/>
              <a:cs typeface="Arial" pitchFamily="34" charset="0"/>
            </a:endParaRPr>
          </a:p>
        </p:txBody>
      </p:sp>
    </p:spTree>
    <p:extLst>
      <p:ext uri="{BB962C8B-B14F-4D97-AF65-F5344CB8AC3E}">
        <p14:creationId xmlns:p14="http://schemas.microsoft.com/office/powerpoint/2010/main" val="35497472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dirty="0" smtClean="0"/>
              <a:t> </a:t>
            </a:r>
            <a:r>
              <a:rPr lang="en-US" altLang="en-US" b="1" dirty="0" smtClean="0"/>
              <a:t>Rehabilitation</a:t>
            </a:r>
          </a:p>
        </p:txBody>
      </p:sp>
      <p:sp>
        <p:nvSpPr>
          <p:cNvPr id="3" name="Content Placeholder 2"/>
          <p:cNvSpPr>
            <a:spLocks noGrp="1"/>
          </p:cNvSpPr>
          <p:nvPr>
            <p:ph idx="4294967295"/>
          </p:nvPr>
        </p:nvSpPr>
        <p:spPr>
          <a:xfrm>
            <a:off x="609600" y="1600200"/>
            <a:ext cx="10972800" cy="1700784"/>
          </a:xfrm>
          <a:prstGeom prst="rect">
            <a:avLst/>
          </a:prstGeom>
        </p:spPr>
        <p:txBody>
          <a:bodyPr rtlCol="0">
            <a:normAutofit fontScale="92500" lnSpcReduction="10000"/>
          </a:bodyPr>
          <a:lstStyle/>
          <a:p>
            <a:pPr marL="0" indent="0" eaLnBrk="1" fontAlgn="auto" hangingPunct="1">
              <a:spcAft>
                <a:spcPts val="0"/>
              </a:spcAft>
              <a:buClr>
                <a:schemeClr val="tx1">
                  <a:lumMod val="75000"/>
                  <a:lumOff val="25000"/>
                </a:schemeClr>
              </a:buClr>
              <a:buFont typeface="Arial" pitchFamily="34" charset="0"/>
              <a:buNone/>
              <a:defRPr/>
            </a:pPr>
            <a:r>
              <a:rPr lang="en-PH" dirty="0" smtClean="0">
                <a:latin typeface="Arial" pitchFamily="34" charset="0"/>
                <a:cs typeface="Arial" pitchFamily="34" charset="0"/>
              </a:rPr>
              <a:t>Measures that ensure the ability of government to resume their disrupted functions and business operations as well as for affected communities/areas to restore their normal  of functioning by rebuilding livelihood and damaged infrastructures and increasing the communities’ organizational capacity.</a:t>
            </a:r>
          </a:p>
        </p:txBody>
      </p:sp>
      <p:sp>
        <p:nvSpPr>
          <p:cNvPr id="4" name="Title 1"/>
          <p:cNvSpPr txBox="1">
            <a:spLocks/>
          </p:cNvSpPr>
          <p:nvPr/>
        </p:nvSpPr>
        <p:spPr>
          <a:xfrm>
            <a:off x="512064" y="3337243"/>
            <a:ext cx="6477000" cy="8842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a:lstStyle>
          <a:p>
            <a:r>
              <a:rPr lang="en-US" altLang="en-US" dirty="0" smtClean="0"/>
              <a:t> Reconstruction</a:t>
            </a:r>
          </a:p>
        </p:txBody>
      </p:sp>
      <p:sp>
        <p:nvSpPr>
          <p:cNvPr id="2" name="Rectangle 1"/>
          <p:cNvSpPr/>
          <p:nvPr/>
        </p:nvSpPr>
        <p:spPr>
          <a:xfrm>
            <a:off x="702563" y="4152507"/>
            <a:ext cx="10072273" cy="1323439"/>
          </a:xfrm>
          <a:prstGeom prst="rect">
            <a:avLst/>
          </a:prstGeom>
        </p:spPr>
        <p:txBody>
          <a:bodyPr wrap="square">
            <a:spAutoFit/>
          </a:bodyPr>
          <a:lstStyle/>
          <a:p>
            <a:pPr algn="just">
              <a:buClr>
                <a:schemeClr val="tx1">
                  <a:lumMod val="75000"/>
                  <a:lumOff val="25000"/>
                </a:schemeClr>
              </a:buClr>
              <a:defRPr/>
            </a:pPr>
            <a:r>
              <a:rPr lang="en-PH" sz="2000" dirty="0">
                <a:latin typeface="Arial" pitchFamily="34" charset="0"/>
                <a:cs typeface="Arial" pitchFamily="34" charset="0"/>
              </a:rPr>
              <a:t>Reconstruction after disasters are calculated on the basis of the quantitative estimations of destruction of physical assets that need to be rebuilt. Reconstruction needs are defined on the basis of the estimated value of damage, as derived during the assessment.</a:t>
            </a:r>
          </a:p>
        </p:txBody>
      </p:sp>
    </p:spTree>
    <p:extLst>
      <p:ext uri="{BB962C8B-B14F-4D97-AF65-F5344CB8AC3E}">
        <p14:creationId xmlns:p14="http://schemas.microsoft.com/office/powerpoint/2010/main" val="16465929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505" y="329184"/>
            <a:ext cx="10396882" cy="1151965"/>
          </a:xfrm>
        </p:spPr>
        <p:txBody>
          <a:bodyPr/>
          <a:lstStyle/>
          <a:p>
            <a:r>
              <a:rPr lang="en-PH" dirty="0" smtClean="0"/>
              <a:t>NEEDS</a:t>
            </a:r>
            <a:endParaRPr lang="en-PH" dirty="0"/>
          </a:p>
        </p:txBody>
      </p:sp>
      <p:sp>
        <p:nvSpPr>
          <p:cNvPr id="4" name="Content Placeholder 2"/>
          <p:cNvSpPr>
            <a:spLocks noGrp="1"/>
          </p:cNvSpPr>
          <p:nvPr>
            <p:ph sz="quarter" idx="13"/>
          </p:nvPr>
        </p:nvSpPr>
        <p:spPr>
          <a:xfrm>
            <a:off x="539496" y="2291035"/>
            <a:ext cx="11228832" cy="1110533"/>
          </a:xfrm>
          <a:prstGeom prst="rect">
            <a:avLst/>
          </a:prstGeom>
        </p:spPr>
        <p:txBody>
          <a:bodyPr rtlCol="0">
            <a:normAutofit lnSpcReduction="10000"/>
          </a:bodyPr>
          <a:lstStyle/>
          <a:p>
            <a:pPr marL="0" indent="0" algn="just" eaLnBrk="1" fontAlgn="auto" hangingPunct="1">
              <a:spcAft>
                <a:spcPts val="0"/>
              </a:spcAft>
              <a:buClr>
                <a:schemeClr val="tx1">
                  <a:lumMod val="75000"/>
                  <a:lumOff val="25000"/>
                </a:schemeClr>
              </a:buClr>
              <a:buFont typeface="Arial" pitchFamily="34" charset="0"/>
              <a:buNone/>
              <a:defRPr/>
            </a:pPr>
            <a:r>
              <a:rPr lang="en-PH" dirty="0" smtClean="0">
                <a:latin typeface="Arial" pitchFamily="34" charset="0"/>
                <a:cs typeface="Arial" pitchFamily="34" charset="0"/>
              </a:rPr>
              <a:t>Reconstruction needs: Value of damage + cost of  quality improvement + technological </a:t>
            </a:r>
            <a:r>
              <a:rPr lang="en-PH" dirty="0" smtClean="0">
                <a:latin typeface="Arial" pitchFamily="34" charset="0"/>
                <a:cs typeface="Arial" pitchFamily="34" charset="0"/>
              </a:rPr>
              <a:t>IMPROVEMENT</a:t>
            </a:r>
            <a:r>
              <a:rPr lang="en-PH" dirty="0" smtClean="0">
                <a:latin typeface="Arial" pitchFamily="34" charset="0"/>
                <a:cs typeface="Arial" pitchFamily="34" charset="0"/>
              </a:rPr>
              <a:t> </a:t>
            </a:r>
            <a:r>
              <a:rPr lang="en-PH" dirty="0" smtClean="0">
                <a:latin typeface="Arial" pitchFamily="34" charset="0"/>
                <a:cs typeface="Arial" pitchFamily="34" charset="0"/>
              </a:rPr>
              <a:t>+ relocation, when needed + DRR features + multi annual inflation.</a:t>
            </a:r>
          </a:p>
          <a:p>
            <a:pPr marL="0" indent="0" algn="just" eaLnBrk="1" fontAlgn="auto" hangingPunct="1">
              <a:spcAft>
                <a:spcPts val="0"/>
              </a:spcAft>
              <a:buClr>
                <a:schemeClr val="tx1">
                  <a:lumMod val="75000"/>
                  <a:lumOff val="25000"/>
                </a:schemeClr>
              </a:buClr>
              <a:buFont typeface="Arial" pitchFamily="34" charset="0"/>
              <a:buNone/>
              <a:defRPr/>
            </a:pPr>
            <a:endParaRPr lang="en-PH" dirty="0">
              <a:latin typeface="Arial" pitchFamily="34" charset="0"/>
              <a:cs typeface="Arial" pitchFamily="34" charset="0"/>
            </a:endParaRPr>
          </a:p>
          <a:p>
            <a:pPr marL="0" indent="0" algn="just" eaLnBrk="1" fontAlgn="auto" hangingPunct="1">
              <a:spcAft>
                <a:spcPts val="0"/>
              </a:spcAft>
              <a:buClr>
                <a:schemeClr val="tx1">
                  <a:lumMod val="75000"/>
                  <a:lumOff val="25000"/>
                </a:schemeClr>
              </a:buClr>
              <a:buFont typeface="Arial" pitchFamily="34" charset="0"/>
              <a:buNone/>
              <a:defRPr/>
            </a:pPr>
            <a:endParaRPr lang="en-PH" dirty="0" smtClean="0">
              <a:latin typeface="Arial" pitchFamily="34" charset="0"/>
              <a:cs typeface="Arial" pitchFamily="34" charset="0"/>
            </a:endParaRPr>
          </a:p>
          <a:p>
            <a:pPr marL="0" indent="0" algn="just" eaLnBrk="1" fontAlgn="auto" hangingPunct="1">
              <a:spcAft>
                <a:spcPts val="0"/>
              </a:spcAft>
              <a:buClr>
                <a:schemeClr val="tx1">
                  <a:lumMod val="75000"/>
                  <a:lumOff val="25000"/>
                </a:schemeClr>
              </a:buClr>
              <a:buFont typeface="Arial" pitchFamily="34" charset="0"/>
              <a:buNone/>
              <a:defRPr/>
            </a:pPr>
            <a:endParaRPr lang="en-PH" dirty="0">
              <a:latin typeface="Arial" pitchFamily="34" charset="0"/>
              <a:cs typeface="Arial" pitchFamily="34" charset="0"/>
            </a:endParaRPr>
          </a:p>
          <a:p>
            <a:pPr marL="0" indent="0" algn="just" eaLnBrk="1" fontAlgn="auto" hangingPunct="1">
              <a:spcAft>
                <a:spcPts val="0"/>
              </a:spcAft>
              <a:buClr>
                <a:schemeClr val="tx1">
                  <a:lumMod val="75000"/>
                  <a:lumOff val="25000"/>
                </a:schemeClr>
              </a:buClr>
              <a:buFont typeface="Arial" pitchFamily="34" charset="0"/>
              <a:buNone/>
              <a:defRPr/>
            </a:pPr>
            <a:endParaRPr lang="en-PH" dirty="0" smtClean="0">
              <a:latin typeface="Arial" pitchFamily="34" charset="0"/>
              <a:cs typeface="Arial" pitchFamily="34" charset="0"/>
            </a:endParaRPr>
          </a:p>
          <a:p>
            <a:pPr marL="0" indent="0" algn="just" eaLnBrk="1" fontAlgn="auto" hangingPunct="1">
              <a:spcAft>
                <a:spcPts val="0"/>
              </a:spcAft>
              <a:buClr>
                <a:schemeClr val="tx1">
                  <a:lumMod val="75000"/>
                  <a:lumOff val="25000"/>
                </a:schemeClr>
              </a:buClr>
              <a:buFont typeface="Arial" pitchFamily="34" charset="0"/>
              <a:buNone/>
              <a:defRPr/>
            </a:pPr>
            <a:endParaRPr lang="en-PH" dirty="0" smtClean="0">
              <a:latin typeface="Arial" pitchFamily="34" charset="0"/>
              <a:cs typeface="Arial" pitchFamily="34" charset="0"/>
            </a:endParaRPr>
          </a:p>
        </p:txBody>
      </p:sp>
      <p:sp>
        <p:nvSpPr>
          <p:cNvPr id="5" name="Rectangle 4"/>
          <p:cNvSpPr/>
          <p:nvPr/>
        </p:nvSpPr>
        <p:spPr>
          <a:xfrm>
            <a:off x="384048" y="2432304"/>
            <a:ext cx="1764792" cy="8503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smtClean="0"/>
              <a:t>VALUE OF DAMAGE</a:t>
            </a:r>
            <a:endParaRPr lang="en-PH" dirty="0"/>
          </a:p>
        </p:txBody>
      </p:sp>
      <p:sp>
        <p:nvSpPr>
          <p:cNvPr id="6" name="Cross 5"/>
          <p:cNvSpPr/>
          <p:nvPr/>
        </p:nvSpPr>
        <p:spPr>
          <a:xfrm>
            <a:off x="2221992" y="2679192"/>
            <a:ext cx="493776" cy="356616"/>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Rectangle 6"/>
          <p:cNvSpPr/>
          <p:nvPr/>
        </p:nvSpPr>
        <p:spPr>
          <a:xfrm>
            <a:off x="2907792" y="2432304"/>
            <a:ext cx="1837944" cy="8503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smtClean="0"/>
              <a:t>COST OF QUALITY IMPROVEMENT</a:t>
            </a:r>
            <a:endParaRPr lang="en-PH" dirty="0"/>
          </a:p>
        </p:txBody>
      </p:sp>
      <p:sp>
        <p:nvSpPr>
          <p:cNvPr id="8" name="Cross 7"/>
          <p:cNvSpPr/>
          <p:nvPr/>
        </p:nvSpPr>
        <p:spPr>
          <a:xfrm>
            <a:off x="4806696" y="2683764"/>
            <a:ext cx="493776" cy="356616"/>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Cross 11"/>
          <p:cNvSpPr/>
          <p:nvPr/>
        </p:nvSpPr>
        <p:spPr>
          <a:xfrm>
            <a:off x="7536991" y="2651760"/>
            <a:ext cx="493776" cy="42062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3" name="Rectangle 12"/>
          <p:cNvSpPr/>
          <p:nvPr/>
        </p:nvSpPr>
        <p:spPr>
          <a:xfrm>
            <a:off x="5547360" y="2436114"/>
            <a:ext cx="1732788" cy="851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smtClean="0"/>
              <a:t>TECHNOLOGICAL </a:t>
            </a:r>
            <a:r>
              <a:rPr lang="en-PH" dirty="0" smtClean="0"/>
              <a:t>IMPROVEMENT</a:t>
            </a:r>
            <a:endParaRPr lang="en-PH" dirty="0"/>
          </a:p>
        </p:txBody>
      </p:sp>
      <p:sp>
        <p:nvSpPr>
          <p:cNvPr id="15" name="Rectangle 14"/>
          <p:cNvSpPr/>
          <p:nvPr/>
        </p:nvSpPr>
        <p:spPr>
          <a:xfrm>
            <a:off x="8166354" y="2258568"/>
            <a:ext cx="1837944" cy="8503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smtClean="0"/>
              <a:t>RELOCATION WHEN, NEEDED</a:t>
            </a:r>
            <a:endParaRPr lang="en-PH" dirty="0"/>
          </a:p>
        </p:txBody>
      </p:sp>
      <p:sp>
        <p:nvSpPr>
          <p:cNvPr id="16" name="Cross 15"/>
          <p:cNvSpPr/>
          <p:nvPr/>
        </p:nvSpPr>
        <p:spPr>
          <a:xfrm>
            <a:off x="10252365" y="2515190"/>
            <a:ext cx="493776" cy="356616"/>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7" name="Rectangle 16"/>
          <p:cNvSpPr/>
          <p:nvPr/>
        </p:nvSpPr>
        <p:spPr>
          <a:xfrm>
            <a:off x="384048" y="3614928"/>
            <a:ext cx="1837944" cy="8503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smtClean="0"/>
              <a:t>DRR FEATURES</a:t>
            </a:r>
            <a:endParaRPr lang="en-PH" dirty="0"/>
          </a:p>
        </p:txBody>
      </p:sp>
      <p:sp>
        <p:nvSpPr>
          <p:cNvPr id="18" name="Cross 17"/>
          <p:cNvSpPr/>
          <p:nvPr/>
        </p:nvSpPr>
        <p:spPr>
          <a:xfrm>
            <a:off x="2390419" y="3723132"/>
            <a:ext cx="493776" cy="42062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1" name="Rectangle 20"/>
          <p:cNvSpPr/>
          <p:nvPr/>
        </p:nvSpPr>
        <p:spPr>
          <a:xfrm>
            <a:off x="3172083" y="3544234"/>
            <a:ext cx="1732788" cy="851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smtClean="0"/>
              <a:t>MULTI ANNUAL INFLATION RATE</a:t>
            </a:r>
            <a:endParaRPr lang="en-PH" dirty="0"/>
          </a:p>
        </p:txBody>
      </p:sp>
      <p:sp>
        <p:nvSpPr>
          <p:cNvPr id="22" name="Equal 21"/>
          <p:cNvSpPr/>
          <p:nvPr/>
        </p:nvSpPr>
        <p:spPr>
          <a:xfrm>
            <a:off x="5300472" y="3787410"/>
            <a:ext cx="932688" cy="393192"/>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solidFill>
                <a:schemeClr val="tx1"/>
              </a:solidFill>
            </a:endParaRPr>
          </a:p>
        </p:txBody>
      </p:sp>
      <p:sp>
        <p:nvSpPr>
          <p:cNvPr id="23" name="Rectangle 22"/>
          <p:cNvSpPr/>
          <p:nvPr/>
        </p:nvSpPr>
        <p:spPr>
          <a:xfrm>
            <a:off x="6413754" y="3558810"/>
            <a:ext cx="2113739" cy="8503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3200" dirty="0" smtClean="0">
                <a:cs typeface="Arial" pitchFamily="34" charset="0"/>
              </a:rPr>
              <a:t>NEEDS</a:t>
            </a:r>
            <a:endParaRPr lang="en-PH" sz="3200" dirty="0">
              <a:cs typeface="Arial" pitchFamily="34" charset="0"/>
            </a:endParaRPr>
          </a:p>
        </p:txBody>
      </p:sp>
    </p:spTree>
    <p:extLst>
      <p:ext uri="{BB962C8B-B14F-4D97-AF65-F5344CB8AC3E}">
        <p14:creationId xmlns:p14="http://schemas.microsoft.com/office/powerpoint/2010/main" val="1023960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OF PRIORITIES FOR THE NEEDS</a:t>
            </a:r>
            <a:endParaRPr lang="en-PH" dirty="0"/>
          </a:p>
        </p:txBody>
      </p:sp>
      <p:sp>
        <p:nvSpPr>
          <p:cNvPr id="3" name="Content Placeholder 2"/>
          <p:cNvSpPr>
            <a:spLocks noGrp="1"/>
          </p:cNvSpPr>
          <p:nvPr>
            <p:ph sz="quarter" idx="13"/>
          </p:nvPr>
        </p:nvSpPr>
        <p:spPr/>
        <p:txBody>
          <a:bodyPr/>
          <a:lstStyle/>
          <a:p>
            <a:r>
              <a:rPr lang="en-US" dirty="0" smtClean="0"/>
              <a:t>TO BE STRATEGIC IN DECISION MAKING</a:t>
            </a:r>
          </a:p>
          <a:p>
            <a:r>
              <a:rPr lang="en-US" dirty="0" smtClean="0"/>
              <a:t>BY GOING THROUGH PRIORITIZATION PROCESS DECISIONS CAN BE MADE FASTER AND CHOICES CAN BE JUSTIFIED, ESPECIALLY IF RESOURCE ARE LLIMITED.</a:t>
            </a:r>
          </a:p>
          <a:p>
            <a:r>
              <a:rPr lang="en-US" dirty="0" smtClean="0"/>
              <a:t>DECISIONS</a:t>
            </a:r>
            <a:endParaRPr lang="en-PH" dirty="0"/>
          </a:p>
        </p:txBody>
      </p:sp>
    </p:spTree>
    <p:extLst>
      <p:ext uri="{BB962C8B-B14F-4D97-AF65-F5344CB8AC3E}">
        <p14:creationId xmlns:p14="http://schemas.microsoft.com/office/powerpoint/2010/main" val="19736635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a:xfrm>
            <a:off x="457200" y="1066801"/>
            <a:ext cx="4470400" cy="4678363"/>
          </a:xfrm>
        </p:spPr>
        <p:txBody>
          <a:bodyPr/>
          <a:lstStyle/>
          <a:p>
            <a:pPr eaLnBrk="1" hangingPunct="1"/>
            <a:r>
              <a:rPr lang="en-US" altLang="en-US" sz="4000" u="sng" dirty="0" smtClean="0">
                <a:solidFill>
                  <a:schemeClr val="tx1"/>
                </a:solidFill>
              </a:rPr>
              <a:t>Why Set Priorities for   the Needs?</a:t>
            </a:r>
          </a:p>
        </p:txBody>
      </p:sp>
      <p:sp>
        <p:nvSpPr>
          <p:cNvPr id="2" name="Rectangle 1"/>
          <p:cNvSpPr/>
          <p:nvPr/>
        </p:nvSpPr>
        <p:spPr>
          <a:xfrm>
            <a:off x="0" y="1"/>
            <a:ext cx="12166600" cy="1554163"/>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0" scaled="1"/>
            <a:tileRect/>
          </a:gradFill>
          <a:ln>
            <a:noFill/>
          </a:ln>
          <a:extLst/>
        </p:spPr>
        <p:txBody>
          <a:bodyPr anchor="ctr"/>
          <a:lstStyle/>
          <a:p>
            <a:pPr algn="ctr" eaLnBrk="1" hangingPunct="1">
              <a:defRPr/>
            </a:pPr>
            <a:r>
              <a:rPr lang="en-US" altLang="en-US" sz="4400" b="1" dirty="0">
                <a:solidFill>
                  <a:srgbClr val="000099"/>
                </a:solidFill>
                <a:latin typeface="Century Gothic" pitchFamily="34" charset="0"/>
                <a:ea typeface="+mj-ea"/>
              </a:rPr>
              <a:t>Prioritization of Recovery and Reconstruction Needs </a:t>
            </a:r>
          </a:p>
        </p:txBody>
      </p:sp>
      <p:sp>
        <p:nvSpPr>
          <p:cNvPr id="5" name="Rectangle 4"/>
          <p:cNvSpPr/>
          <p:nvPr/>
        </p:nvSpPr>
        <p:spPr>
          <a:xfrm>
            <a:off x="5003801" y="1554162"/>
            <a:ext cx="7162801" cy="4618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lgn="just" eaLnBrk="1" hangingPunct="1">
              <a:spcBef>
                <a:spcPts val="1200"/>
              </a:spcBef>
              <a:buFont typeface="Wingdings" panose="05000000000000000000" pitchFamily="2" charset="2"/>
              <a:buChar char="Ø"/>
              <a:defRPr/>
            </a:pPr>
            <a:r>
              <a:rPr lang="en-US" altLang="en-US" sz="2800" dirty="0">
                <a:solidFill>
                  <a:schemeClr val="tx1"/>
                </a:solidFill>
                <a:latin typeface="Tahoma" panose="020B0604030504040204" pitchFamily="34" charset="0"/>
                <a:ea typeface="Tahoma" panose="020B0604030504040204" pitchFamily="34" charset="0"/>
                <a:cs typeface="Tahoma" panose="020B0604030504040204" pitchFamily="34" charset="0"/>
              </a:rPr>
              <a:t>To be strategic in decision making</a:t>
            </a:r>
          </a:p>
          <a:p>
            <a:pPr marL="342900" indent="-342900" algn="just" eaLnBrk="1" hangingPunct="1">
              <a:spcBef>
                <a:spcPts val="1200"/>
              </a:spcBef>
              <a:buFont typeface="Wingdings" panose="05000000000000000000" pitchFamily="2" charset="2"/>
              <a:buChar char="Ø"/>
              <a:defRPr/>
            </a:pPr>
            <a:r>
              <a:rPr lang="en-US" altLang="en-US" sz="2800" dirty="0" smtClean="0">
                <a:solidFill>
                  <a:schemeClr val="tx1"/>
                </a:solidFill>
                <a:latin typeface="Tahoma" panose="020B0604030504040204" pitchFamily="34" charset="0"/>
                <a:ea typeface="Tahoma" panose="020B0604030504040204" pitchFamily="34" charset="0"/>
                <a:cs typeface="Tahoma" panose="020B0604030504040204" pitchFamily="34" charset="0"/>
              </a:rPr>
              <a:t>To </a:t>
            </a:r>
            <a:r>
              <a:rPr lang="en-US" altLang="en-US" sz="2800" dirty="0">
                <a:solidFill>
                  <a:schemeClr val="tx1"/>
                </a:solidFill>
                <a:latin typeface="Tahoma" panose="020B0604030504040204" pitchFamily="34" charset="0"/>
                <a:ea typeface="Tahoma" panose="020B0604030504040204" pitchFamily="34" charset="0"/>
                <a:cs typeface="Tahoma" panose="020B0604030504040204" pitchFamily="34" charset="0"/>
              </a:rPr>
              <a:t>have a rapid decision and justified choices</a:t>
            </a:r>
          </a:p>
          <a:p>
            <a:pPr marL="342900" indent="-342900" algn="just" eaLnBrk="1" hangingPunct="1">
              <a:spcBef>
                <a:spcPts val="1200"/>
              </a:spcBef>
              <a:buFont typeface="Wingdings" panose="05000000000000000000" pitchFamily="2" charset="2"/>
              <a:buChar char="Ø"/>
              <a:defRPr/>
            </a:pPr>
            <a:r>
              <a:rPr lang="en-US" altLang="en-US" sz="2800" dirty="0">
                <a:solidFill>
                  <a:schemeClr val="tx1"/>
                </a:solidFill>
                <a:latin typeface="Tahoma" panose="020B0604030504040204" pitchFamily="34" charset="0"/>
                <a:ea typeface="Tahoma" panose="020B0604030504040204" pitchFamily="34" charset="0"/>
                <a:cs typeface="Tahoma" panose="020B0604030504040204" pitchFamily="34" charset="0"/>
              </a:rPr>
              <a:t>To ensure transparency through consultation and engagement of </a:t>
            </a:r>
            <a:r>
              <a:rPr lang="en-US" altLang="en-US" sz="2800" dirty="0" smtClean="0">
                <a:solidFill>
                  <a:schemeClr val="tx1"/>
                </a:solidFill>
                <a:latin typeface="Tahoma" panose="020B0604030504040204" pitchFamily="34" charset="0"/>
                <a:ea typeface="Tahoma" panose="020B0604030504040204" pitchFamily="34" charset="0"/>
                <a:cs typeface="Tahoma" panose="020B0604030504040204" pitchFamily="34" charset="0"/>
              </a:rPr>
              <a:t>stakeholders</a:t>
            </a:r>
            <a:endParaRPr lang="en-PH"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042640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0338"/>
            <a:ext cx="12192000" cy="73025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8100000" scaled="1"/>
            <a:tileRect/>
          </a:gradFill>
        </p:spPr>
        <p:txBody>
          <a:bodyPr rtlCol="0">
            <a:noAutofit/>
          </a:bodyPr>
          <a:lstStyle/>
          <a:p>
            <a:pPr eaLnBrk="1" fontAlgn="auto" hangingPunct="1">
              <a:spcAft>
                <a:spcPts val="0"/>
              </a:spcAft>
              <a:defRPr/>
            </a:pPr>
            <a:r>
              <a:rPr lang="en-US" dirty="0" smtClean="0">
                <a:latin typeface="Century Gothic" pitchFamily="34" charset="0"/>
              </a:rPr>
              <a:t>3 Step Prioritization Process</a:t>
            </a:r>
            <a:endParaRPr lang="en-US" dirty="0">
              <a:latin typeface="Century Gothic" pitchFamily="34" charset="0"/>
            </a:endParaRPr>
          </a:p>
        </p:txBody>
      </p:sp>
      <p:graphicFrame>
        <p:nvGraphicFramePr>
          <p:cNvPr id="3" name="Diagram 2"/>
          <p:cNvGraphicFramePr/>
          <p:nvPr>
            <p:extLst>
              <p:ext uri="{D42A27DB-BD31-4B8C-83A1-F6EECF244321}">
                <p14:modId xmlns:p14="http://schemas.microsoft.com/office/powerpoint/2010/main" val="2213864610"/>
              </p:ext>
            </p:extLst>
          </p:nvPr>
        </p:nvGraphicFramePr>
        <p:xfrm>
          <a:off x="609600" y="1219200"/>
          <a:ext cx="100584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6945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508000" y="381000"/>
          <a:ext cx="10871200" cy="1889644"/>
        </p:xfrm>
        <a:graphic>
          <a:graphicData uri="http://schemas.openxmlformats.org/drawingml/2006/table">
            <a:tbl>
              <a:tblPr firstRow="1" bandRow="1">
                <a:tableStyleId>{073A0DAA-6AF3-43AB-8588-CEC1D06C72B9}</a:tableStyleId>
              </a:tblPr>
              <a:tblGrid>
                <a:gridCol w="679451">
                  <a:extLst>
                    <a:ext uri="{9D8B030D-6E8A-4147-A177-3AD203B41FA5}">
                      <a16:colId xmlns="" xmlns:a16="http://schemas.microsoft.com/office/drawing/2014/main" val="3773064850"/>
                    </a:ext>
                  </a:extLst>
                </a:gridCol>
                <a:gridCol w="6568016">
                  <a:extLst>
                    <a:ext uri="{9D8B030D-6E8A-4147-A177-3AD203B41FA5}">
                      <a16:colId xmlns="" xmlns:a16="http://schemas.microsoft.com/office/drawing/2014/main" val="3385658048"/>
                    </a:ext>
                  </a:extLst>
                </a:gridCol>
                <a:gridCol w="3623733">
                  <a:extLst>
                    <a:ext uri="{9D8B030D-6E8A-4147-A177-3AD203B41FA5}">
                      <a16:colId xmlns="" xmlns:a16="http://schemas.microsoft.com/office/drawing/2014/main" val="1548827482"/>
                    </a:ext>
                  </a:extLst>
                </a:gridCol>
              </a:tblGrid>
              <a:tr h="517972">
                <a:tc gridSpan="2">
                  <a:txBody>
                    <a:bodyPr/>
                    <a:lstStyle/>
                    <a:p>
                      <a:pPr algn="ctr"/>
                      <a:r>
                        <a:rPr lang="en-PH" sz="2800" dirty="0" smtClean="0">
                          <a:solidFill>
                            <a:schemeClr val="tx1"/>
                          </a:solidFill>
                          <a:latin typeface="Tahoma" panose="020B0604030504040204" pitchFamily="34" charset="0"/>
                          <a:ea typeface="Tahoma" panose="020B0604030504040204" pitchFamily="34" charset="0"/>
                          <a:cs typeface="Tahoma" panose="020B0604030504040204" pitchFamily="34" charset="0"/>
                        </a:rPr>
                        <a:t>Activities</a:t>
                      </a:r>
                      <a:endParaRPr lang="en-PH"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marT="45691" marB="456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lang="en-PH"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PH" sz="2800" dirty="0" smtClean="0">
                          <a:solidFill>
                            <a:schemeClr val="tx1"/>
                          </a:solidFill>
                          <a:latin typeface="Tahoma" panose="020B0604030504040204" pitchFamily="34" charset="0"/>
                          <a:ea typeface="Tahoma" panose="020B0604030504040204" pitchFamily="34" charset="0"/>
                          <a:cs typeface="Tahoma" panose="020B0604030504040204" pitchFamily="34" charset="0"/>
                        </a:rPr>
                        <a:t>Output</a:t>
                      </a:r>
                      <a:endParaRPr lang="en-PH"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marT="45691" marB="456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279199210"/>
                  </a:ext>
                </a:extLst>
              </a:tr>
              <a:tr h="1371153">
                <a:tc>
                  <a:txBody>
                    <a:bodyPr/>
                    <a:lstStyle/>
                    <a:p>
                      <a:r>
                        <a:rPr lang="en-PH" sz="2800" dirty="0" smtClean="0">
                          <a:latin typeface="Tahoma" panose="020B0604030504040204" pitchFamily="34" charset="0"/>
                          <a:ea typeface="Tahoma" panose="020B0604030504040204" pitchFamily="34" charset="0"/>
                          <a:cs typeface="Tahoma" panose="020B0604030504040204" pitchFamily="34" charset="0"/>
                        </a:rPr>
                        <a:t>1.</a:t>
                      </a:r>
                      <a:endParaRPr lang="en-PH" sz="2800" dirty="0">
                        <a:latin typeface="Tahoma" panose="020B0604030504040204" pitchFamily="34" charset="0"/>
                        <a:ea typeface="Tahoma" panose="020B0604030504040204" pitchFamily="34" charset="0"/>
                        <a:cs typeface="Tahoma" panose="020B0604030504040204" pitchFamily="34" charset="0"/>
                      </a:endParaRPr>
                    </a:p>
                  </a:txBody>
                  <a:tcPr marL="121920" marR="121920" marT="45691" marB="45691">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PH" sz="2800" dirty="0" smtClean="0">
                          <a:latin typeface="Tahoma" panose="020B0604030504040204" pitchFamily="34" charset="0"/>
                          <a:ea typeface="Tahoma" panose="020B0604030504040204" pitchFamily="34" charset="0"/>
                          <a:cs typeface="Tahoma" panose="020B0604030504040204" pitchFamily="34" charset="0"/>
                        </a:rPr>
                        <a:t>Review the current list</a:t>
                      </a:r>
                      <a:r>
                        <a:rPr lang="en-PH" sz="2800" baseline="0" dirty="0" smtClean="0">
                          <a:latin typeface="Tahoma" panose="020B0604030504040204" pitchFamily="34" charset="0"/>
                          <a:ea typeface="Tahoma" panose="020B0604030504040204" pitchFamily="34" charset="0"/>
                          <a:cs typeface="Tahoma" panose="020B0604030504040204" pitchFamily="34" charset="0"/>
                        </a:rPr>
                        <a:t> of Projects, Programs  and Activities (PPAs) </a:t>
                      </a:r>
                      <a:endParaRPr lang="en-PH" sz="2800" dirty="0">
                        <a:latin typeface="Tahoma" panose="020B0604030504040204" pitchFamily="34" charset="0"/>
                        <a:ea typeface="Tahoma" panose="020B0604030504040204" pitchFamily="34" charset="0"/>
                        <a:cs typeface="Tahoma" panose="020B0604030504040204" pitchFamily="34" charset="0"/>
                      </a:endParaRPr>
                    </a:p>
                  </a:txBody>
                  <a:tcPr marL="121920" marR="121920" marT="45691" marB="4569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PH" sz="2800" dirty="0" smtClean="0">
                          <a:latin typeface="Tahoma" panose="020B0604030504040204" pitchFamily="34" charset="0"/>
                          <a:ea typeface="Tahoma" panose="020B0604030504040204" pitchFamily="34" charset="0"/>
                          <a:cs typeface="Tahoma" panose="020B0604030504040204" pitchFamily="34" charset="0"/>
                        </a:rPr>
                        <a:t>List of PPAs with status*</a:t>
                      </a:r>
                    </a:p>
                    <a:p>
                      <a:endParaRPr lang="en-PH" sz="2800" dirty="0">
                        <a:latin typeface="Tahoma" panose="020B0604030504040204" pitchFamily="34" charset="0"/>
                        <a:ea typeface="Tahoma" panose="020B0604030504040204" pitchFamily="34" charset="0"/>
                        <a:cs typeface="Tahoma" panose="020B0604030504040204" pitchFamily="34" charset="0"/>
                      </a:endParaRPr>
                    </a:p>
                  </a:txBody>
                  <a:tcPr marL="121920" marR="121920" marT="45691" marB="456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20948299"/>
                  </a:ext>
                </a:extLst>
              </a:tr>
            </a:tbl>
          </a:graphicData>
        </a:graphic>
      </p:graphicFrame>
      <p:graphicFrame>
        <p:nvGraphicFramePr>
          <p:cNvPr id="6" name="Table 5"/>
          <p:cNvGraphicFramePr>
            <a:graphicFrameLocks noGrp="1"/>
          </p:cNvGraphicFramePr>
          <p:nvPr/>
        </p:nvGraphicFramePr>
        <p:xfrm>
          <a:off x="914400" y="2667000"/>
          <a:ext cx="10058400" cy="3646488"/>
        </p:xfrm>
        <a:graphic>
          <a:graphicData uri="http://schemas.openxmlformats.org/drawingml/2006/table">
            <a:tbl>
              <a:tblPr firstRow="1" bandRow="1">
                <a:tableStyleId>{5C22544A-7EE6-4342-B048-85BDC9FD1C3A}</a:tableStyleId>
              </a:tblPr>
              <a:tblGrid>
                <a:gridCol w="914401">
                  <a:extLst>
                    <a:ext uri="{9D8B030D-6E8A-4147-A177-3AD203B41FA5}">
                      <a16:colId xmlns="" xmlns:a16="http://schemas.microsoft.com/office/drawing/2014/main" val="3306067815"/>
                    </a:ext>
                  </a:extLst>
                </a:gridCol>
                <a:gridCol w="508000">
                  <a:extLst>
                    <a:ext uri="{9D8B030D-6E8A-4147-A177-3AD203B41FA5}">
                      <a16:colId xmlns="" xmlns:a16="http://schemas.microsoft.com/office/drawing/2014/main" val="1528659550"/>
                    </a:ext>
                  </a:extLst>
                </a:gridCol>
                <a:gridCol w="3048000">
                  <a:extLst>
                    <a:ext uri="{9D8B030D-6E8A-4147-A177-3AD203B41FA5}">
                      <a16:colId xmlns="" xmlns:a16="http://schemas.microsoft.com/office/drawing/2014/main" val="2126791726"/>
                    </a:ext>
                  </a:extLst>
                </a:gridCol>
                <a:gridCol w="406400">
                  <a:extLst>
                    <a:ext uri="{9D8B030D-6E8A-4147-A177-3AD203B41FA5}">
                      <a16:colId xmlns="" xmlns:a16="http://schemas.microsoft.com/office/drawing/2014/main" val="1501503433"/>
                    </a:ext>
                  </a:extLst>
                </a:gridCol>
                <a:gridCol w="5181599">
                  <a:extLst>
                    <a:ext uri="{9D8B030D-6E8A-4147-A177-3AD203B41FA5}">
                      <a16:colId xmlns="" xmlns:a16="http://schemas.microsoft.com/office/drawing/2014/main" val="2670460265"/>
                    </a:ext>
                  </a:extLst>
                </a:gridCol>
              </a:tblGrid>
              <a:tr h="495068">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b="1" dirty="0" smtClean="0">
                          <a:solidFill>
                            <a:schemeClr val="lt1"/>
                          </a:solidFill>
                          <a:latin typeface="Tahoma" panose="020B0604030504040204" pitchFamily="34" charset="0"/>
                          <a:ea typeface="Tahoma" panose="020B0604030504040204" pitchFamily="34" charset="0"/>
                          <a:cs typeface="Tahoma" panose="020B0604030504040204" pitchFamily="34" charset="0"/>
                        </a:rPr>
                        <a:t>*</a:t>
                      </a:r>
                      <a:r>
                        <a:rPr lang="en-US" altLang="en-US" sz="24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*STATUS:</a:t>
                      </a:r>
                      <a:endParaRPr lang="en-PH"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PH"/>
                    </a:p>
                  </a:txBody>
                  <a:tcPr/>
                </a:tc>
                <a:tc hMerge="1">
                  <a:txBody>
                    <a:bodyPr/>
                    <a:lstStyle/>
                    <a:p>
                      <a:endParaRPr lang="en-PH" sz="2400" dirty="0">
                        <a:latin typeface="Tahoma" panose="020B0604030504040204" pitchFamily="34" charset="0"/>
                        <a:ea typeface="Tahoma" panose="020B0604030504040204" pitchFamily="34" charset="0"/>
                        <a:cs typeface="Tahoma" panose="020B0604030504040204" pitchFamily="34" charset="0"/>
                      </a:endParaRPr>
                    </a:p>
                  </a:txBody>
                  <a:tcPr/>
                </a:tc>
                <a:tc hMerge="1">
                  <a:txBody>
                    <a:bodyPr/>
                    <a:lstStyle/>
                    <a:p>
                      <a:endParaRPr lang="en-PH"/>
                    </a:p>
                  </a:txBody>
                  <a:tcPr/>
                </a:tc>
                <a:tc hMerge="1">
                  <a:txBody>
                    <a:bodyPr/>
                    <a:lstStyle/>
                    <a:p>
                      <a:endParaRPr lang="en-PH" sz="2400" dirty="0">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 xmlns:a16="http://schemas.microsoft.com/office/drawing/2014/main" val="1488466938"/>
                  </a:ext>
                </a:extLst>
              </a:tr>
              <a:tr h="823014">
                <a:tc>
                  <a:txBody>
                    <a:bodyPr/>
                    <a:lstStyle/>
                    <a:p>
                      <a:r>
                        <a:rPr lang="en-PH" sz="2400" b="1" dirty="0" smtClean="0">
                          <a:latin typeface="Tahoma" panose="020B0604030504040204" pitchFamily="34" charset="0"/>
                          <a:ea typeface="Tahoma" panose="020B0604030504040204" pitchFamily="34" charset="0"/>
                          <a:cs typeface="Tahoma" panose="020B0604030504040204" pitchFamily="34" charset="0"/>
                        </a:rPr>
                        <a:t>C</a:t>
                      </a:r>
                      <a:endParaRPr lang="en-PH" sz="2400" b="1"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PH" sz="2400" dirty="0" smtClean="0">
                          <a:latin typeface="Tahoma" panose="020B0604030504040204" pitchFamily="34" charset="0"/>
                          <a:ea typeface="Tahoma" panose="020B0604030504040204" pitchFamily="34" charset="0"/>
                          <a:cs typeface="Tahoma" panose="020B0604030504040204" pitchFamily="34" charset="0"/>
                        </a:rPr>
                        <a:t>-</a:t>
                      </a:r>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smtClean="0">
                          <a:latin typeface="Tahoma" panose="020B0604030504040204" pitchFamily="34" charset="0"/>
                          <a:ea typeface="Tahoma" panose="020B0604030504040204" pitchFamily="34" charset="0"/>
                          <a:cs typeface="Tahoma" panose="020B0604030504040204" pitchFamily="34" charset="0"/>
                        </a:rPr>
                        <a:t>Completed</a:t>
                      </a:r>
                      <a:endParaRPr lang="en-US" altLang="en-US" sz="2400" b="1" dirty="0" smtClean="0">
                        <a:latin typeface="Tahoma" panose="020B0604030504040204" pitchFamily="34" charset="0"/>
                        <a:ea typeface="Tahoma" panose="020B0604030504040204" pitchFamily="34" charset="0"/>
                        <a:cs typeface="Tahoma" panose="020B0604030504040204" pitchFamily="34" charset="0"/>
                      </a:endParaRPr>
                    </a:p>
                    <a:p>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2078147117"/>
                  </a:ext>
                </a:extLst>
              </a:tr>
              <a:tr h="823014">
                <a:tc>
                  <a:txBody>
                    <a:bodyPr/>
                    <a:lstStyle/>
                    <a:p>
                      <a:r>
                        <a:rPr lang="en-PH" sz="2400" b="1" dirty="0" smtClean="0">
                          <a:latin typeface="Tahoma" panose="020B0604030504040204" pitchFamily="34" charset="0"/>
                          <a:ea typeface="Tahoma" panose="020B0604030504040204" pitchFamily="34" charset="0"/>
                          <a:cs typeface="Tahoma" panose="020B0604030504040204" pitchFamily="34" charset="0"/>
                        </a:rPr>
                        <a:t>O</a:t>
                      </a:r>
                      <a:endParaRPr lang="en-PH" sz="2400" b="1"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PH" sz="2400" dirty="0" smtClean="0">
                          <a:latin typeface="Tahoma" panose="020B0604030504040204" pitchFamily="34" charset="0"/>
                          <a:ea typeface="Tahoma" panose="020B0604030504040204" pitchFamily="34" charset="0"/>
                          <a:cs typeface="Tahoma" panose="020B0604030504040204" pitchFamily="34" charset="0"/>
                        </a:rPr>
                        <a:t>-</a:t>
                      </a:r>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PH" sz="2400" dirty="0" smtClean="0">
                          <a:latin typeface="Tahoma" panose="020B0604030504040204" pitchFamily="34" charset="0"/>
                          <a:ea typeface="Tahoma" panose="020B0604030504040204" pitchFamily="34" charset="0"/>
                          <a:cs typeface="Tahoma" panose="020B0604030504040204" pitchFamily="34" charset="0"/>
                        </a:rPr>
                        <a:t>On-going</a:t>
                      </a:r>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PH" sz="2400" dirty="0" smtClean="0">
                          <a:latin typeface="Tahoma" panose="020B0604030504040204" pitchFamily="34" charset="0"/>
                          <a:ea typeface="Tahoma" panose="020B0604030504040204" pitchFamily="34" charset="0"/>
                          <a:cs typeface="Tahoma" panose="020B0604030504040204" pitchFamily="34" charset="0"/>
                        </a:rPr>
                        <a:t>-</a:t>
                      </a:r>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PH" sz="2400" dirty="0" smtClean="0">
                          <a:latin typeface="Tahoma" panose="020B0604030504040204" pitchFamily="34" charset="0"/>
                          <a:ea typeface="Tahoma" panose="020B0604030504040204" pitchFamily="34" charset="0"/>
                          <a:cs typeface="Tahoma" panose="020B0604030504040204" pitchFamily="34" charset="0"/>
                        </a:rPr>
                        <a:t>Regular, continuing, already</a:t>
                      </a:r>
                      <a:r>
                        <a:rPr lang="en-PH" sz="2400" baseline="0" dirty="0" smtClean="0">
                          <a:latin typeface="Tahoma" panose="020B0604030504040204" pitchFamily="34" charset="0"/>
                          <a:ea typeface="Tahoma" panose="020B0604030504040204" pitchFamily="34" charset="0"/>
                          <a:cs typeface="Tahoma" panose="020B0604030504040204" pitchFamily="34" charset="0"/>
                        </a:rPr>
                        <a:t> operational</a:t>
                      </a:r>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354100094"/>
                  </a:ext>
                </a:extLst>
              </a:tr>
              <a:tr h="752696">
                <a:tc>
                  <a:txBody>
                    <a:bodyPr/>
                    <a:lstStyle/>
                    <a:p>
                      <a:r>
                        <a:rPr lang="en-PH" sz="2400" b="1" dirty="0" smtClean="0">
                          <a:latin typeface="Tahoma" panose="020B0604030504040204" pitchFamily="34" charset="0"/>
                          <a:ea typeface="Tahoma" panose="020B0604030504040204" pitchFamily="34" charset="0"/>
                          <a:cs typeface="Tahoma" panose="020B0604030504040204" pitchFamily="34" charset="0"/>
                        </a:rPr>
                        <a:t>PL</a:t>
                      </a:r>
                      <a:endParaRPr lang="en-PH" sz="2400" b="1"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PH" sz="2400" dirty="0" smtClean="0">
                          <a:latin typeface="Tahoma" panose="020B0604030504040204" pitchFamily="34" charset="0"/>
                          <a:ea typeface="Tahoma" panose="020B0604030504040204" pitchFamily="34" charset="0"/>
                          <a:cs typeface="Tahoma" panose="020B0604030504040204" pitchFamily="34" charset="0"/>
                        </a:rPr>
                        <a:t>-</a:t>
                      </a:r>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PH" sz="2400" dirty="0" smtClean="0">
                          <a:latin typeface="Tahoma" panose="020B0604030504040204" pitchFamily="34" charset="0"/>
                          <a:ea typeface="Tahoma" panose="020B0604030504040204" pitchFamily="34" charset="0"/>
                          <a:cs typeface="Tahoma" panose="020B0604030504040204" pitchFamily="34" charset="0"/>
                        </a:rPr>
                        <a:t>In the</a:t>
                      </a:r>
                      <a:r>
                        <a:rPr lang="en-PH" sz="2400" baseline="0" dirty="0" smtClean="0">
                          <a:latin typeface="Tahoma" panose="020B0604030504040204" pitchFamily="34" charset="0"/>
                          <a:ea typeface="Tahoma" panose="020B0604030504040204" pitchFamily="34" charset="0"/>
                          <a:cs typeface="Tahoma" panose="020B0604030504040204" pitchFamily="34" charset="0"/>
                        </a:rPr>
                        <a:t> Pipeline</a:t>
                      </a:r>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PH" sz="2400" dirty="0" smtClean="0">
                          <a:latin typeface="Tahoma" panose="020B0604030504040204" pitchFamily="34" charset="0"/>
                          <a:ea typeface="Tahoma" panose="020B0604030504040204" pitchFamily="34" charset="0"/>
                          <a:cs typeface="Tahoma" panose="020B0604030504040204" pitchFamily="34" charset="0"/>
                        </a:rPr>
                        <a:t>-</a:t>
                      </a:r>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PH" sz="2400" dirty="0" smtClean="0">
                          <a:latin typeface="Tahoma" panose="020B0604030504040204" pitchFamily="34" charset="0"/>
                          <a:ea typeface="Tahoma" panose="020B0604030504040204" pitchFamily="34" charset="0"/>
                          <a:cs typeface="Tahoma" panose="020B0604030504040204" pitchFamily="34" charset="0"/>
                        </a:rPr>
                        <a:t>Committed,  with funding</a:t>
                      </a:r>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2486674229"/>
                  </a:ext>
                </a:extLst>
              </a:tr>
              <a:tr h="752696">
                <a:tc>
                  <a:txBody>
                    <a:bodyPr/>
                    <a:lstStyle/>
                    <a:p>
                      <a:r>
                        <a:rPr lang="en-PH" sz="2400" b="1" dirty="0" smtClean="0">
                          <a:latin typeface="Tahoma" panose="020B0604030504040204" pitchFamily="34" charset="0"/>
                          <a:ea typeface="Tahoma" panose="020B0604030504040204" pitchFamily="34" charset="0"/>
                          <a:cs typeface="Tahoma" panose="020B0604030504040204" pitchFamily="34" charset="0"/>
                        </a:rPr>
                        <a:t>P</a:t>
                      </a:r>
                      <a:endParaRPr lang="en-PH" sz="2400" b="1"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PH" sz="2400" dirty="0" smtClean="0">
                          <a:latin typeface="Tahoma" panose="020B0604030504040204" pitchFamily="34" charset="0"/>
                          <a:ea typeface="Tahoma" panose="020B0604030504040204" pitchFamily="34" charset="0"/>
                          <a:cs typeface="Tahoma" panose="020B0604030504040204" pitchFamily="34" charset="0"/>
                        </a:rPr>
                        <a:t>-</a:t>
                      </a:r>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PH" sz="2400" dirty="0" smtClean="0">
                          <a:latin typeface="Tahoma" panose="020B0604030504040204" pitchFamily="34" charset="0"/>
                          <a:ea typeface="Tahoma" panose="020B0604030504040204" pitchFamily="34" charset="0"/>
                          <a:cs typeface="Tahoma" panose="020B0604030504040204" pitchFamily="34" charset="0"/>
                        </a:rPr>
                        <a:t>Proposed</a:t>
                      </a:r>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PH" sz="2400" dirty="0" smtClean="0">
                          <a:latin typeface="Tahoma" panose="020B0604030504040204" pitchFamily="34" charset="0"/>
                          <a:ea typeface="Tahoma" panose="020B0604030504040204" pitchFamily="34" charset="0"/>
                          <a:cs typeface="Tahoma" panose="020B0604030504040204" pitchFamily="34" charset="0"/>
                        </a:rPr>
                        <a:t>-</a:t>
                      </a:r>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PH" sz="2400" dirty="0" smtClean="0">
                          <a:latin typeface="Tahoma" panose="020B0604030504040204" pitchFamily="34" charset="0"/>
                          <a:ea typeface="Tahoma" panose="020B0604030504040204" pitchFamily="34" charset="0"/>
                          <a:cs typeface="Tahoma" panose="020B0604030504040204" pitchFamily="34" charset="0"/>
                        </a:rPr>
                        <a:t>Planned, needs funding</a:t>
                      </a:r>
                      <a:endParaRPr lang="en-PH" sz="2400" dirty="0">
                        <a:latin typeface="Tahoma" panose="020B0604030504040204" pitchFamily="34" charset="0"/>
                        <a:ea typeface="Tahoma" panose="020B0604030504040204" pitchFamily="34" charset="0"/>
                        <a:cs typeface="Tahoma" panose="020B0604030504040204" pitchFamily="34" charset="0"/>
                      </a:endParaRPr>
                    </a:p>
                  </a:txBody>
                  <a:tcPr marL="121920" marR="121920" marT="45723" marB="45723">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910401334"/>
                  </a:ext>
                </a:extLst>
              </a:tr>
            </a:tbl>
          </a:graphicData>
        </a:graphic>
      </p:graphicFrame>
    </p:spTree>
    <p:extLst>
      <p:ext uri="{BB962C8B-B14F-4D97-AF65-F5344CB8AC3E}">
        <p14:creationId xmlns:p14="http://schemas.microsoft.com/office/powerpoint/2010/main" val="21450863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742951" y="228601"/>
          <a:ext cx="10871200" cy="1463675"/>
        </p:xfrm>
        <a:graphic>
          <a:graphicData uri="http://schemas.openxmlformats.org/drawingml/2006/table">
            <a:tbl>
              <a:tblPr firstRow="1" bandRow="1">
                <a:tableStyleId>{073A0DAA-6AF3-43AB-8588-CEC1D06C72B9}</a:tableStyleId>
              </a:tblPr>
              <a:tblGrid>
                <a:gridCol w="679451">
                  <a:extLst>
                    <a:ext uri="{9D8B030D-6E8A-4147-A177-3AD203B41FA5}">
                      <a16:colId xmlns="" xmlns:a16="http://schemas.microsoft.com/office/drawing/2014/main" val="3773064850"/>
                    </a:ext>
                  </a:extLst>
                </a:gridCol>
                <a:gridCol w="6568016">
                  <a:extLst>
                    <a:ext uri="{9D8B030D-6E8A-4147-A177-3AD203B41FA5}">
                      <a16:colId xmlns="" xmlns:a16="http://schemas.microsoft.com/office/drawing/2014/main" val="3385658048"/>
                    </a:ext>
                  </a:extLst>
                </a:gridCol>
                <a:gridCol w="3623733">
                  <a:extLst>
                    <a:ext uri="{9D8B030D-6E8A-4147-A177-3AD203B41FA5}">
                      <a16:colId xmlns="" xmlns:a16="http://schemas.microsoft.com/office/drawing/2014/main" val="1548827482"/>
                    </a:ext>
                  </a:extLst>
                </a:gridCol>
              </a:tblGrid>
              <a:tr h="518385">
                <a:tc gridSpan="2">
                  <a:txBody>
                    <a:bodyPr/>
                    <a:lstStyle/>
                    <a:p>
                      <a:pPr algn="ctr"/>
                      <a:r>
                        <a:rPr lang="en-PH" sz="2800" dirty="0" smtClean="0">
                          <a:solidFill>
                            <a:schemeClr val="tx1"/>
                          </a:solidFill>
                          <a:latin typeface="Tahoma" panose="020B0604030504040204" pitchFamily="34" charset="0"/>
                          <a:ea typeface="Tahoma" panose="020B0604030504040204" pitchFamily="34" charset="0"/>
                          <a:cs typeface="Tahoma" panose="020B0604030504040204" pitchFamily="34" charset="0"/>
                        </a:rPr>
                        <a:t>Activities</a:t>
                      </a:r>
                      <a:endParaRPr lang="en-PH"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lang="en-PH"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PH" sz="2800" dirty="0" smtClean="0">
                          <a:solidFill>
                            <a:schemeClr val="tx1"/>
                          </a:solidFill>
                          <a:latin typeface="Tahoma" panose="020B0604030504040204" pitchFamily="34" charset="0"/>
                          <a:ea typeface="Tahoma" panose="020B0604030504040204" pitchFamily="34" charset="0"/>
                          <a:cs typeface="Tahoma" panose="020B0604030504040204" pitchFamily="34" charset="0"/>
                        </a:rPr>
                        <a:t>Output</a:t>
                      </a:r>
                      <a:endParaRPr lang="en-PH"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279199210"/>
                  </a:ext>
                </a:extLst>
              </a:tr>
              <a:tr h="945290">
                <a:tc>
                  <a:txBody>
                    <a:bodyPr/>
                    <a:lstStyle/>
                    <a:p>
                      <a:r>
                        <a:rPr lang="en-PH" sz="2800" dirty="0" smtClean="0">
                          <a:latin typeface="Tahoma" panose="020B0604030504040204" pitchFamily="34" charset="0"/>
                          <a:ea typeface="Tahoma" panose="020B0604030504040204" pitchFamily="34" charset="0"/>
                          <a:cs typeface="Tahoma" panose="020B0604030504040204" pitchFamily="34" charset="0"/>
                        </a:rPr>
                        <a:t>2.</a:t>
                      </a:r>
                      <a:endParaRPr lang="en-PH" sz="2800" dirty="0">
                        <a:latin typeface="Tahoma" panose="020B0604030504040204" pitchFamily="34" charset="0"/>
                        <a:ea typeface="Tahoma" panose="020B0604030504040204" pitchFamily="34" charset="0"/>
                        <a:cs typeface="Tahoma" panose="020B0604030504040204" pitchFamily="34" charset="0"/>
                      </a:endParaRPr>
                    </a:p>
                  </a:txBody>
                  <a:tcPr marL="121920" marR="121920" marT="45740" marB="4574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PH" sz="2800" dirty="0" smtClean="0">
                          <a:latin typeface="Tahoma" panose="020B0604030504040204" pitchFamily="34" charset="0"/>
                          <a:ea typeface="Tahoma" panose="020B0604030504040204" pitchFamily="34" charset="0"/>
                          <a:cs typeface="Tahoma" panose="020B0604030504040204" pitchFamily="34" charset="0"/>
                        </a:rPr>
                        <a:t>Agree</a:t>
                      </a:r>
                      <a:r>
                        <a:rPr lang="en-PH" sz="2800" baseline="0" dirty="0" smtClean="0">
                          <a:latin typeface="Tahoma" panose="020B0604030504040204" pitchFamily="34" charset="0"/>
                          <a:ea typeface="Tahoma" panose="020B0604030504040204" pitchFamily="34" charset="0"/>
                          <a:cs typeface="Tahoma" panose="020B0604030504040204" pitchFamily="34" charset="0"/>
                        </a:rPr>
                        <a:t> on a  set of criteria and their weights</a:t>
                      </a:r>
                      <a:endParaRPr lang="en-PH" sz="2800" dirty="0">
                        <a:latin typeface="Tahoma" panose="020B0604030504040204" pitchFamily="34" charset="0"/>
                        <a:ea typeface="Tahoma" panose="020B0604030504040204" pitchFamily="34" charset="0"/>
                        <a:cs typeface="Tahoma" panose="020B0604030504040204" pitchFamily="34" charset="0"/>
                      </a:endParaRPr>
                    </a:p>
                  </a:txBody>
                  <a:tcPr marL="121920" marR="121920" marT="45740" marB="4574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PH" sz="2800" dirty="0" smtClean="0">
                          <a:latin typeface="Tahoma" panose="020B0604030504040204" pitchFamily="34" charset="0"/>
                          <a:ea typeface="Tahoma" panose="020B0604030504040204" pitchFamily="34" charset="0"/>
                          <a:cs typeface="Tahoma" panose="020B0604030504040204" pitchFamily="34" charset="0"/>
                        </a:rPr>
                        <a:t>Set of Criteria</a:t>
                      </a:r>
                      <a:r>
                        <a:rPr lang="en-PH" sz="2800" baseline="0" dirty="0" smtClean="0">
                          <a:latin typeface="Tahoma" panose="020B0604030504040204" pitchFamily="34" charset="0"/>
                          <a:ea typeface="Tahoma" panose="020B0604030504040204" pitchFamily="34" charset="0"/>
                          <a:cs typeface="Tahoma" panose="020B0604030504040204" pitchFamily="34" charset="0"/>
                        </a:rPr>
                        <a:t> for prioritization</a:t>
                      </a:r>
                      <a:endParaRPr lang="en-PH" sz="2800" dirty="0">
                        <a:latin typeface="Tahoma" panose="020B0604030504040204" pitchFamily="34" charset="0"/>
                        <a:ea typeface="Tahoma" panose="020B0604030504040204" pitchFamily="34" charset="0"/>
                        <a:cs typeface="Tahoma" panose="020B0604030504040204" pitchFamily="34" charset="0"/>
                      </a:endParaRPr>
                    </a:p>
                  </a:txBody>
                  <a:tcPr marL="121920" marR="121920"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202892850"/>
                  </a:ext>
                </a:extLst>
              </a:tr>
            </a:tbl>
          </a:graphicData>
        </a:graphic>
      </p:graphicFrame>
      <p:sp>
        <p:nvSpPr>
          <p:cNvPr id="5" name="Content Placeholder 2"/>
          <p:cNvSpPr>
            <a:spLocks noGrp="1"/>
          </p:cNvSpPr>
          <p:nvPr>
            <p:ph idx="4294967295"/>
          </p:nvPr>
        </p:nvSpPr>
        <p:spPr>
          <a:xfrm>
            <a:off x="6469889" y="2057400"/>
            <a:ext cx="4845049" cy="3906837"/>
          </a:xfrm>
          <a:prstGeom prst="rect">
            <a:avLst/>
          </a:prstGeom>
          <a:ln/>
        </p:spPr>
        <p:style>
          <a:lnRef idx="1">
            <a:schemeClr val="accent1"/>
          </a:lnRef>
          <a:fillRef idx="3">
            <a:schemeClr val="accent1"/>
          </a:fillRef>
          <a:effectRef idx="2">
            <a:schemeClr val="accent1"/>
          </a:effectRef>
          <a:fontRef idx="minor">
            <a:schemeClr val="lt1"/>
          </a:fontRef>
        </p:style>
        <p:txBody>
          <a:bodyPr/>
          <a:lstStyle/>
          <a:p>
            <a:pPr marL="0" indent="0" algn="ctr" eaLnBrk="1" hangingPunct="1">
              <a:spcBef>
                <a:spcPts val="1200"/>
              </a:spcBef>
              <a:buFont typeface="Arial" panose="020B0604020202020204" pitchFamily="34" charset="0"/>
              <a:buNone/>
              <a:defRPr/>
            </a:pPr>
            <a:r>
              <a:rPr lang="en-US" altLang="en-US" sz="2200" b="1" u="sng" dirty="0" smtClean="0">
                <a:solidFill>
                  <a:schemeClr val="bg1"/>
                </a:solidFill>
              </a:rPr>
              <a:t>WEIGHTS</a:t>
            </a:r>
          </a:p>
          <a:p>
            <a:pPr marL="0" indent="0" algn="ctr" eaLnBrk="1" hangingPunct="1">
              <a:spcBef>
                <a:spcPts val="1200"/>
              </a:spcBef>
              <a:buFont typeface="Arial" panose="020B0604020202020204" pitchFamily="34" charset="0"/>
              <a:buNone/>
              <a:defRPr/>
            </a:pPr>
            <a:endParaRPr lang="en-US" altLang="en-US" sz="200" b="1" u="sng" dirty="0" smtClean="0">
              <a:solidFill>
                <a:schemeClr val="bg1"/>
              </a:solidFill>
            </a:endParaRPr>
          </a:p>
          <a:p>
            <a:pPr algn="just" eaLnBrk="1" hangingPunct="1">
              <a:spcBef>
                <a:spcPts val="0"/>
              </a:spcBef>
              <a:buFont typeface="Symbol" panose="05050102010706020507" pitchFamily="18" charset="2"/>
              <a:buChar char="·"/>
              <a:defRPr/>
            </a:pPr>
            <a:r>
              <a:rPr lang="en-US" altLang="en-US" sz="2200" b="1" dirty="0" smtClean="0">
                <a:solidFill>
                  <a:schemeClr val="bg1"/>
                </a:solidFill>
              </a:rPr>
              <a:t>Weight - </a:t>
            </a:r>
            <a:r>
              <a:rPr lang="en-US" altLang="en-US" sz="2200" dirty="0" smtClean="0">
                <a:solidFill>
                  <a:schemeClr val="bg1"/>
                </a:solidFill>
              </a:rPr>
              <a:t>Use </a:t>
            </a:r>
            <a:r>
              <a:rPr lang="en-US" altLang="en-US" sz="2200" dirty="0">
                <a:solidFill>
                  <a:schemeClr val="bg1"/>
                </a:solidFill>
              </a:rPr>
              <a:t>100 percent scale to indicate the weight for each </a:t>
            </a:r>
            <a:r>
              <a:rPr lang="en-US" altLang="en-US" sz="2200" dirty="0" smtClean="0">
                <a:solidFill>
                  <a:schemeClr val="bg1"/>
                </a:solidFill>
              </a:rPr>
              <a:t>criterion</a:t>
            </a:r>
          </a:p>
          <a:p>
            <a:pPr marL="0" indent="0" algn="just" eaLnBrk="1" hangingPunct="1">
              <a:spcBef>
                <a:spcPts val="0"/>
              </a:spcBef>
              <a:buFont typeface="Arial" panose="020B0604020202020204" pitchFamily="34" charset="0"/>
              <a:buNone/>
              <a:defRPr/>
            </a:pPr>
            <a:r>
              <a:rPr lang="en-US" altLang="en-US" sz="2200" dirty="0">
                <a:solidFill>
                  <a:schemeClr val="bg1"/>
                </a:solidFill>
              </a:rPr>
              <a:t> </a:t>
            </a:r>
            <a:r>
              <a:rPr lang="en-US" altLang="en-US" sz="2200" dirty="0" smtClean="0">
                <a:solidFill>
                  <a:schemeClr val="bg1"/>
                </a:solidFill>
              </a:rPr>
              <a:t>   Example:          </a:t>
            </a:r>
            <a:r>
              <a:rPr lang="en-US" altLang="en-US" sz="2200" b="1" dirty="0" smtClean="0">
                <a:solidFill>
                  <a:schemeClr val="bg1"/>
                </a:solidFill>
              </a:rPr>
              <a:t>Weigh</a:t>
            </a:r>
            <a:r>
              <a:rPr lang="en-US" altLang="en-US" sz="2200" dirty="0" smtClean="0">
                <a:solidFill>
                  <a:schemeClr val="bg1"/>
                </a:solidFill>
              </a:rPr>
              <a:t>t</a:t>
            </a:r>
          </a:p>
          <a:p>
            <a:pPr marL="0" indent="0" algn="just" eaLnBrk="1" hangingPunct="1">
              <a:spcBef>
                <a:spcPts val="0"/>
              </a:spcBef>
              <a:buFont typeface="Arial" panose="020B0604020202020204" pitchFamily="34" charset="0"/>
              <a:buNone/>
              <a:defRPr/>
            </a:pPr>
            <a:r>
              <a:rPr lang="en-US" altLang="en-US" sz="2200" dirty="0" smtClean="0">
                <a:solidFill>
                  <a:schemeClr val="bg1"/>
                </a:solidFill>
              </a:rPr>
              <a:t>    Impact         -         3</a:t>
            </a:r>
          </a:p>
          <a:p>
            <a:pPr marL="0" indent="0" algn="just" eaLnBrk="1" hangingPunct="1">
              <a:spcBef>
                <a:spcPts val="0"/>
              </a:spcBef>
              <a:buFont typeface="Arial" panose="020B0604020202020204" pitchFamily="34" charset="0"/>
              <a:buNone/>
              <a:defRPr/>
            </a:pPr>
            <a:r>
              <a:rPr lang="en-US" altLang="en-US" sz="2200" dirty="0">
                <a:solidFill>
                  <a:schemeClr val="bg1"/>
                </a:solidFill>
              </a:rPr>
              <a:t> </a:t>
            </a:r>
            <a:r>
              <a:rPr lang="en-US" altLang="en-US" sz="2200" dirty="0" smtClean="0">
                <a:solidFill>
                  <a:schemeClr val="bg1"/>
                </a:solidFill>
              </a:rPr>
              <a:t>   Capacity      -         1</a:t>
            </a:r>
          </a:p>
          <a:p>
            <a:pPr marL="0" indent="0" algn="just" eaLnBrk="1" hangingPunct="1">
              <a:spcBef>
                <a:spcPts val="0"/>
              </a:spcBef>
              <a:buFont typeface="Arial" panose="020B0604020202020204" pitchFamily="34" charset="0"/>
              <a:buNone/>
              <a:defRPr/>
            </a:pPr>
            <a:r>
              <a:rPr lang="en-US" altLang="en-US" sz="2200" dirty="0">
                <a:solidFill>
                  <a:schemeClr val="bg1"/>
                </a:solidFill>
              </a:rPr>
              <a:t> </a:t>
            </a:r>
            <a:r>
              <a:rPr lang="en-US" altLang="en-US" sz="2200" dirty="0" smtClean="0">
                <a:solidFill>
                  <a:schemeClr val="bg1"/>
                </a:solidFill>
              </a:rPr>
              <a:t>   Importance  -         2</a:t>
            </a:r>
            <a:endParaRPr lang="en-US" altLang="en-US" sz="2200" dirty="0">
              <a:solidFill>
                <a:schemeClr val="bg1"/>
              </a:solidFill>
            </a:endParaRPr>
          </a:p>
        </p:txBody>
      </p:sp>
      <p:sp>
        <p:nvSpPr>
          <p:cNvPr id="6" name="Content Placeholder 2"/>
          <p:cNvSpPr txBox="1">
            <a:spLocks/>
          </p:cNvSpPr>
          <p:nvPr/>
        </p:nvSpPr>
        <p:spPr bwMode="auto">
          <a:xfrm>
            <a:off x="812800" y="2036826"/>
            <a:ext cx="5657088" cy="3906774"/>
          </a:xfrm>
          <a:prstGeom prst="rect">
            <a:avLst/>
          </a:prstGeom>
          <a:ln/>
        </p:spPr>
        <p:style>
          <a:lnRef idx="1">
            <a:schemeClr val="accent2"/>
          </a:lnRef>
          <a:fillRef idx="3">
            <a:schemeClr val="accent2"/>
          </a:fillRef>
          <a:effectRef idx="2">
            <a:schemeClr val="accent2"/>
          </a:effectRef>
          <a:fontRef idx="minor">
            <a:schemeClr val="lt1"/>
          </a:fontRef>
        </p:style>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1" hangingPunct="1">
              <a:spcBef>
                <a:spcPts val="1200"/>
              </a:spcBef>
              <a:buFont typeface="Arial" panose="020B0604020202020204" pitchFamily="34" charset="0"/>
              <a:buNone/>
              <a:defRPr/>
            </a:pPr>
            <a:r>
              <a:rPr lang="en-US" altLang="en-US" sz="2200" b="1" u="sng" dirty="0" smtClean="0">
                <a:solidFill>
                  <a:schemeClr val="bg1"/>
                </a:solidFill>
              </a:rPr>
              <a:t>CRITERIA</a:t>
            </a:r>
          </a:p>
          <a:p>
            <a:pPr eaLnBrk="1" hangingPunct="1">
              <a:spcBef>
                <a:spcPts val="1200"/>
              </a:spcBef>
              <a:buFont typeface="Symbol" panose="05050102010706020507" pitchFamily="18" charset="2"/>
              <a:buChar char="·"/>
              <a:defRPr/>
            </a:pPr>
            <a:r>
              <a:rPr lang="en-US" altLang="en-US" sz="1800" b="1" dirty="0" smtClean="0">
                <a:solidFill>
                  <a:schemeClr val="bg1"/>
                </a:solidFill>
              </a:rPr>
              <a:t>Impact</a:t>
            </a:r>
            <a:r>
              <a:rPr lang="en-US" altLang="en-US" sz="1800" dirty="0" smtClean="0">
                <a:solidFill>
                  <a:schemeClr val="bg1"/>
                </a:solidFill>
              </a:rPr>
              <a:t>- Urgency to meet the immediate needs of the greater number of people. </a:t>
            </a:r>
          </a:p>
          <a:p>
            <a:pPr eaLnBrk="1" hangingPunct="1">
              <a:spcBef>
                <a:spcPts val="1200"/>
              </a:spcBef>
              <a:buFont typeface="Symbol" panose="05050102010706020507" pitchFamily="18" charset="2"/>
              <a:buChar char="·"/>
              <a:defRPr/>
            </a:pPr>
            <a:r>
              <a:rPr lang="en-US" altLang="en-US" sz="1800" b="1" dirty="0" smtClean="0">
                <a:solidFill>
                  <a:schemeClr val="bg1"/>
                </a:solidFill>
              </a:rPr>
              <a:t>Capacity</a:t>
            </a:r>
            <a:r>
              <a:rPr lang="en-US" altLang="en-US" sz="1800" dirty="0" smtClean="0">
                <a:solidFill>
                  <a:schemeClr val="bg1"/>
                </a:solidFill>
              </a:rPr>
              <a:t>- </a:t>
            </a:r>
            <a:r>
              <a:rPr lang="en-US" altLang="en-US" sz="1800" strike="sngStrike" dirty="0" smtClean="0">
                <a:solidFill>
                  <a:schemeClr val="bg1"/>
                </a:solidFill>
              </a:rPr>
              <a:t>May </a:t>
            </a:r>
            <a:r>
              <a:rPr lang="en-US" altLang="en-US" sz="1800" dirty="0" smtClean="0">
                <a:solidFill>
                  <a:schemeClr val="bg1"/>
                </a:solidFill>
              </a:rPr>
              <a:t>Includes available skills and resources, sustainability and efficiency.</a:t>
            </a:r>
          </a:p>
          <a:p>
            <a:pPr eaLnBrk="1" hangingPunct="1">
              <a:spcBef>
                <a:spcPts val="1200"/>
              </a:spcBef>
              <a:buFont typeface="Symbol" panose="05050102010706020507" pitchFamily="18" charset="2"/>
              <a:buChar char="·"/>
              <a:defRPr/>
            </a:pPr>
            <a:r>
              <a:rPr lang="en-PH" altLang="en-US" sz="1800" b="1" dirty="0" smtClean="0">
                <a:solidFill>
                  <a:schemeClr val="bg1"/>
                </a:solidFill>
              </a:rPr>
              <a:t>Importance </a:t>
            </a:r>
            <a:r>
              <a:rPr lang="en-PH" altLang="en-US" sz="1800" dirty="0" smtClean="0">
                <a:solidFill>
                  <a:schemeClr val="bg1"/>
                </a:solidFill>
              </a:rPr>
              <a:t>- Supports/contributes  to the  implementation of the overall Recovery and Reconstruction Framework</a:t>
            </a:r>
          </a:p>
        </p:txBody>
      </p:sp>
    </p:spTree>
    <p:extLst>
      <p:ext uri="{BB962C8B-B14F-4D97-AF65-F5344CB8AC3E}">
        <p14:creationId xmlns:p14="http://schemas.microsoft.com/office/powerpoint/2010/main" val="12695289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Content Placeholder 2"/>
          <p:cNvSpPr>
            <a:spLocks noGrp="1"/>
          </p:cNvSpPr>
          <p:nvPr>
            <p:ph idx="4294967295"/>
          </p:nvPr>
        </p:nvSpPr>
        <p:spPr>
          <a:xfrm>
            <a:off x="1117600" y="2362200"/>
            <a:ext cx="9855200" cy="4267200"/>
          </a:xfrm>
          <a:prstGeom prst="rect">
            <a:avLst/>
          </a:prstGeom>
        </p:spPr>
        <p:txBody>
          <a:bodyPr/>
          <a:lstStyle/>
          <a:p>
            <a:pPr eaLnBrk="1" hangingPunct="1">
              <a:buFont typeface="Symbol" panose="05050102010706020507" pitchFamily="18" charset="2"/>
              <a:buChar char="·"/>
              <a:defRPr/>
            </a:pPr>
            <a:r>
              <a:rPr lang="en-US" altLang="en-US" sz="2400" dirty="0" smtClean="0"/>
              <a:t>Rate each program/project/activities by using the following:</a:t>
            </a:r>
          </a:p>
          <a:p>
            <a:pPr marL="0" indent="0" eaLnBrk="1" hangingPunct="1">
              <a:spcBef>
                <a:spcPts val="600"/>
              </a:spcBef>
              <a:buFont typeface="Arial" panose="020B0604020202020204" pitchFamily="34" charset="0"/>
              <a:buNone/>
              <a:defRPr/>
            </a:pPr>
            <a:r>
              <a:rPr lang="en-US" altLang="en-US" sz="2400" dirty="0"/>
              <a:t>	</a:t>
            </a:r>
            <a:r>
              <a:rPr lang="en-US" altLang="en-US" sz="2400" dirty="0" smtClean="0"/>
              <a:t>1=	Low</a:t>
            </a:r>
          </a:p>
          <a:p>
            <a:pPr marL="0" indent="0" eaLnBrk="1" hangingPunct="1">
              <a:spcBef>
                <a:spcPts val="600"/>
              </a:spcBef>
              <a:buFont typeface="Arial" panose="020B0604020202020204" pitchFamily="34" charset="0"/>
              <a:buNone/>
              <a:defRPr/>
            </a:pPr>
            <a:r>
              <a:rPr lang="en-US" altLang="en-US" sz="2400" dirty="0"/>
              <a:t>	</a:t>
            </a:r>
            <a:r>
              <a:rPr lang="en-US" altLang="en-US" sz="2400" dirty="0" smtClean="0"/>
              <a:t>2=	Medium</a:t>
            </a:r>
          </a:p>
          <a:p>
            <a:pPr marL="0" indent="0" eaLnBrk="1" hangingPunct="1">
              <a:spcBef>
                <a:spcPts val="600"/>
              </a:spcBef>
              <a:buFont typeface="Arial" panose="020B0604020202020204" pitchFamily="34" charset="0"/>
              <a:buNone/>
              <a:defRPr/>
            </a:pPr>
            <a:r>
              <a:rPr lang="en-US" altLang="en-US" sz="2400" dirty="0"/>
              <a:t>	</a:t>
            </a:r>
            <a:r>
              <a:rPr lang="en-US" altLang="en-US" sz="2400" dirty="0" smtClean="0"/>
              <a:t>3=	High</a:t>
            </a:r>
          </a:p>
          <a:p>
            <a:pPr marL="0" indent="0" eaLnBrk="1" hangingPunct="1">
              <a:spcBef>
                <a:spcPts val="1200"/>
              </a:spcBef>
              <a:buFont typeface="Arial" panose="020B0604020202020204" pitchFamily="34" charset="0"/>
              <a:buNone/>
              <a:defRPr/>
            </a:pPr>
            <a:r>
              <a:rPr lang="en-US" altLang="en-US" sz="2400" i="1" dirty="0" smtClean="0"/>
              <a:t>The higher the score, the higher the priority</a:t>
            </a:r>
          </a:p>
          <a:p>
            <a:pPr lvl="1" eaLnBrk="1" hangingPunct="1">
              <a:buFont typeface="Symbol" panose="05050102010706020507" pitchFamily="18" charset="2"/>
              <a:buChar char="·"/>
              <a:defRPr/>
            </a:pPr>
            <a:endParaRPr lang="en-US" altLang="en-US" sz="2400" dirty="0" smtClean="0"/>
          </a:p>
        </p:txBody>
      </p:sp>
      <p:graphicFrame>
        <p:nvGraphicFramePr>
          <p:cNvPr id="5" name="Table 4"/>
          <p:cNvGraphicFramePr>
            <a:graphicFrameLocks noGrp="1"/>
          </p:cNvGraphicFramePr>
          <p:nvPr/>
        </p:nvGraphicFramePr>
        <p:xfrm>
          <a:off x="406400" y="244475"/>
          <a:ext cx="10871200" cy="1889255"/>
        </p:xfrm>
        <a:graphic>
          <a:graphicData uri="http://schemas.openxmlformats.org/drawingml/2006/table">
            <a:tbl>
              <a:tblPr firstRow="1" bandRow="1">
                <a:tableStyleId>{073A0DAA-6AF3-43AB-8588-CEC1D06C72B9}</a:tableStyleId>
              </a:tblPr>
              <a:tblGrid>
                <a:gridCol w="679451">
                  <a:extLst>
                    <a:ext uri="{9D8B030D-6E8A-4147-A177-3AD203B41FA5}">
                      <a16:colId xmlns="" xmlns:a16="http://schemas.microsoft.com/office/drawing/2014/main" val="3773064850"/>
                    </a:ext>
                  </a:extLst>
                </a:gridCol>
                <a:gridCol w="6568016">
                  <a:extLst>
                    <a:ext uri="{9D8B030D-6E8A-4147-A177-3AD203B41FA5}">
                      <a16:colId xmlns="" xmlns:a16="http://schemas.microsoft.com/office/drawing/2014/main" val="3385658048"/>
                    </a:ext>
                  </a:extLst>
                </a:gridCol>
                <a:gridCol w="3623733">
                  <a:extLst>
                    <a:ext uri="{9D8B030D-6E8A-4147-A177-3AD203B41FA5}">
                      <a16:colId xmlns="" xmlns:a16="http://schemas.microsoft.com/office/drawing/2014/main" val="1548827482"/>
                    </a:ext>
                  </a:extLst>
                </a:gridCol>
              </a:tblGrid>
              <a:tr h="517972">
                <a:tc gridSpan="2">
                  <a:txBody>
                    <a:bodyPr/>
                    <a:lstStyle/>
                    <a:p>
                      <a:pPr algn="ctr"/>
                      <a:r>
                        <a:rPr lang="en-PH" sz="2800" dirty="0" smtClean="0">
                          <a:solidFill>
                            <a:schemeClr val="tx1"/>
                          </a:solidFill>
                          <a:latin typeface="Tahoma" panose="020B0604030504040204" pitchFamily="34" charset="0"/>
                          <a:ea typeface="Tahoma" panose="020B0604030504040204" pitchFamily="34" charset="0"/>
                          <a:cs typeface="Tahoma" panose="020B0604030504040204" pitchFamily="34" charset="0"/>
                        </a:rPr>
                        <a:t>Activities</a:t>
                      </a:r>
                      <a:endParaRPr lang="en-PH"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marT="45691" marB="456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lang="en-PH"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PH" sz="2800" dirty="0" smtClean="0">
                          <a:solidFill>
                            <a:schemeClr val="tx1"/>
                          </a:solidFill>
                          <a:latin typeface="Tahoma" panose="020B0604030504040204" pitchFamily="34" charset="0"/>
                          <a:ea typeface="Tahoma" panose="020B0604030504040204" pitchFamily="34" charset="0"/>
                          <a:cs typeface="Tahoma" panose="020B0604030504040204" pitchFamily="34" charset="0"/>
                        </a:rPr>
                        <a:t>Output</a:t>
                      </a:r>
                      <a:endParaRPr lang="en-PH"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marT="45691" marB="456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279199210"/>
                  </a:ext>
                </a:extLst>
              </a:tr>
              <a:tr h="1371153">
                <a:tc>
                  <a:txBody>
                    <a:bodyPr/>
                    <a:lstStyle/>
                    <a:p>
                      <a:r>
                        <a:rPr lang="en-PH" sz="2800" dirty="0" smtClean="0">
                          <a:latin typeface="Tahoma" panose="020B0604030504040204" pitchFamily="34" charset="0"/>
                          <a:ea typeface="Tahoma" panose="020B0604030504040204" pitchFamily="34" charset="0"/>
                          <a:cs typeface="Tahoma" panose="020B0604030504040204" pitchFamily="34" charset="0"/>
                        </a:rPr>
                        <a:t>3.</a:t>
                      </a:r>
                      <a:endParaRPr lang="en-PH" sz="2800" dirty="0">
                        <a:latin typeface="Tahoma" panose="020B0604030504040204" pitchFamily="34" charset="0"/>
                        <a:ea typeface="Tahoma" panose="020B0604030504040204" pitchFamily="34" charset="0"/>
                        <a:cs typeface="Tahoma" panose="020B0604030504040204" pitchFamily="34" charset="0"/>
                      </a:endParaRPr>
                    </a:p>
                  </a:txBody>
                  <a:tcPr marL="121920" marR="121920" marT="45691" marB="45691">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PH" sz="2800" dirty="0" smtClean="0">
                          <a:latin typeface="Tahoma" panose="020B0604030504040204" pitchFamily="34" charset="0"/>
                          <a:ea typeface="Tahoma" panose="020B0604030504040204" pitchFamily="34" charset="0"/>
                          <a:cs typeface="Tahoma" panose="020B0604030504040204" pitchFamily="34" charset="0"/>
                        </a:rPr>
                        <a:t>Evaluate the PPAs</a:t>
                      </a:r>
                      <a:r>
                        <a:rPr lang="en-PH" sz="2800" baseline="0" dirty="0" smtClean="0">
                          <a:latin typeface="Tahoma" panose="020B0604030504040204" pitchFamily="34" charset="0"/>
                          <a:ea typeface="Tahoma" panose="020B0604030504040204" pitchFamily="34" charset="0"/>
                          <a:cs typeface="Tahoma" panose="020B0604030504040204" pitchFamily="34" charset="0"/>
                        </a:rPr>
                        <a:t> against the agreed criteria</a:t>
                      </a:r>
                      <a:endParaRPr lang="en-PH" sz="2800" dirty="0" smtClean="0">
                        <a:latin typeface="Tahoma" panose="020B0604030504040204" pitchFamily="34" charset="0"/>
                        <a:ea typeface="Tahoma" panose="020B0604030504040204" pitchFamily="34" charset="0"/>
                        <a:cs typeface="Tahoma" panose="020B0604030504040204" pitchFamily="34" charset="0"/>
                      </a:endParaRPr>
                    </a:p>
                  </a:txBody>
                  <a:tcPr marL="121920" marR="121920" marT="45691" marB="4569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PH" sz="2800" dirty="0" smtClean="0">
                          <a:latin typeface="Tahoma" panose="020B0604030504040204" pitchFamily="34" charset="0"/>
                          <a:ea typeface="Tahoma" panose="020B0604030504040204" pitchFamily="34" charset="0"/>
                          <a:cs typeface="Tahoma" panose="020B0604030504040204" pitchFamily="34" charset="0"/>
                        </a:rPr>
                        <a:t>List of prioritized</a:t>
                      </a:r>
                      <a:r>
                        <a:rPr lang="en-PH" sz="2800" baseline="0" dirty="0" smtClean="0">
                          <a:latin typeface="Tahoma" panose="020B0604030504040204" pitchFamily="34" charset="0"/>
                          <a:ea typeface="Tahoma" panose="020B0604030504040204" pitchFamily="34" charset="0"/>
                          <a:cs typeface="Tahoma" panose="020B0604030504040204" pitchFamily="34" charset="0"/>
                        </a:rPr>
                        <a:t> PPAs with status</a:t>
                      </a:r>
                      <a:endParaRPr lang="en-PH" sz="2800" dirty="0">
                        <a:latin typeface="Tahoma" panose="020B0604030504040204" pitchFamily="34" charset="0"/>
                        <a:ea typeface="Tahoma" panose="020B0604030504040204" pitchFamily="34" charset="0"/>
                        <a:cs typeface="Tahoma" panose="020B0604030504040204" pitchFamily="34" charset="0"/>
                      </a:endParaRPr>
                    </a:p>
                  </a:txBody>
                  <a:tcPr marL="121920" marR="121920" marT="45691" marB="456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2369312231"/>
                  </a:ext>
                </a:extLst>
              </a:tr>
            </a:tbl>
          </a:graphicData>
        </a:graphic>
      </p:graphicFrame>
    </p:spTree>
    <p:extLst>
      <p:ext uri="{BB962C8B-B14F-4D97-AF65-F5344CB8AC3E}">
        <p14:creationId xmlns:p14="http://schemas.microsoft.com/office/powerpoint/2010/main" val="11484844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a:xfrm>
            <a:off x="1016000" y="228600"/>
            <a:ext cx="11176000" cy="731838"/>
          </a:xfrm>
        </p:spPr>
        <p:txBody>
          <a:bodyPr/>
          <a:lstStyle/>
          <a:p>
            <a:pPr algn="l" eaLnBrk="1" hangingPunct="1"/>
            <a:r>
              <a:rPr lang="en-US" altLang="en-US" sz="2400" dirty="0" smtClean="0">
                <a:solidFill>
                  <a:srgbClr val="FF0000"/>
                </a:solidFill>
              </a:rPr>
              <a:t>Sample Priority Criteria for Importance/Impact</a:t>
            </a:r>
          </a:p>
        </p:txBody>
      </p:sp>
      <p:graphicFrame>
        <p:nvGraphicFramePr>
          <p:cNvPr id="2" name="Table 1"/>
          <p:cNvGraphicFramePr>
            <a:graphicFrameLocks noGrp="1"/>
          </p:cNvGraphicFramePr>
          <p:nvPr>
            <p:extLst>
              <p:ext uri="{D42A27DB-BD31-4B8C-83A1-F6EECF244321}">
                <p14:modId xmlns:p14="http://schemas.microsoft.com/office/powerpoint/2010/main" val="4113153881"/>
              </p:ext>
            </p:extLst>
          </p:nvPr>
        </p:nvGraphicFramePr>
        <p:xfrm>
          <a:off x="812800" y="1189038"/>
          <a:ext cx="10972800" cy="4549776"/>
        </p:xfrm>
        <a:graphic>
          <a:graphicData uri="http://schemas.openxmlformats.org/drawingml/2006/table">
            <a:tbl>
              <a:tblPr firstRow="1" bandRow="1">
                <a:tableStyleId>{5C22544A-7EE6-4342-B048-85BDC9FD1C3A}</a:tableStyleId>
              </a:tblPr>
              <a:tblGrid>
                <a:gridCol w="1613648">
                  <a:extLst>
                    <a:ext uri="{9D8B030D-6E8A-4147-A177-3AD203B41FA5}">
                      <a16:colId xmlns="" xmlns:a16="http://schemas.microsoft.com/office/drawing/2014/main" val="4132539560"/>
                    </a:ext>
                  </a:extLst>
                </a:gridCol>
                <a:gridCol w="6920752">
                  <a:extLst>
                    <a:ext uri="{9D8B030D-6E8A-4147-A177-3AD203B41FA5}">
                      <a16:colId xmlns="" xmlns:a16="http://schemas.microsoft.com/office/drawing/2014/main" val="1189888249"/>
                    </a:ext>
                  </a:extLst>
                </a:gridCol>
                <a:gridCol w="2438400">
                  <a:extLst>
                    <a:ext uri="{9D8B030D-6E8A-4147-A177-3AD203B41FA5}">
                      <a16:colId xmlns="" xmlns:a16="http://schemas.microsoft.com/office/drawing/2014/main" val="445698415"/>
                    </a:ext>
                  </a:extLst>
                </a:gridCol>
              </a:tblGrid>
              <a:tr h="10059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Priority No.</a:t>
                      </a:r>
                      <a:endParaRPr lang="en-PH"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Description</a:t>
                      </a:r>
                      <a:endParaRPr lang="en-PH"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PH"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Rate (Importance</a:t>
                      </a:r>
                      <a:r>
                        <a:rPr lang="en-PH"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Impact)</a:t>
                      </a:r>
                      <a:endParaRPr lang="en-PH"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 xmlns:a16="http://schemas.microsoft.com/office/drawing/2014/main" val="4079928506"/>
                  </a:ext>
                </a:extLst>
              </a:tr>
              <a:tr h="1257476">
                <a:tc>
                  <a:txBody>
                    <a:bodyPr/>
                    <a:lstStyle/>
                    <a:p>
                      <a:pPr algn="ctr"/>
                      <a:r>
                        <a:rPr lang="en-PH" sz="1600" dirty="0" smtClean="0">
                          <a:latin typeface="Tahoma" panose="020B0604030504040204" pitchFamily="34" charset="0"/>
                          <a:ea typeface="Tahoma" panose="020B0604030504040204" pitchFamily="34" charset="0"/>
                          <a:cs typeface="Tahoma" panose="020B0604030504040204" pitchFamily="34" charset="0"/>
                        </a:rPr>
                        <a:t>1</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base" latinLnBrk="0" hangingPunct="1">
                        <a:lnSpc>
                          <a:spcPct val="100000"/>
                        </a:lnSpc>
                        <a:spcBef>
                          <a:spcPct val="0"/>
                        </a:spcBef>
                        <a:spcAft>
                          <a:spcPct val="0"/>
                        </a:spcAft>
                        <a:buClrTx/>
                        <a:buSzTx/>
                        <a:buFont typeface="Calibri" panose="020F0502020204030204" pitchFamily="34" charset="0"/>
                        <a:buNone/>
                        <a:tabLst/>
                      </a:pPr>
                      <a:r>
                        <a:rPr kumimoji="0" lang="en-US" sz="1600" b="0"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a. Major link/Major lifeline</a:t>
                      </a:r>
                    </a:p>
                    <a:p>
                      <a:pPr marL="0" marR="0" lvl="0" indent="0" algn="l" defTabSz="914400" rtl="0" eaLnBrk="1" fontAlgn="base" latinLnBrk="0" hangingPunct="1">
                        <a:lnSpc>
                          <a:spcPct val="100000"/>
                        </a:lnSpc>
                        <a:spcBef>
                          <a:spcPct val="0"/>
                        </a:spcBef>
                        <a:spcAft>
                          <a:spcPct val="0"/>
                        </a:spcAft>
                        <a:buClrTx/>
                        <a:buSzTx/>
                        <a:buFont typeface="Calibri" panose="020F0502020204030204" pitchFamily="34" charset="0"/>
                        <a:buNone/>
                        <a:tabLst/>
                      </a:pPr>
                      <a:r>
                        <a:rPr kumimoji="0" lang="en-US" sz="1600" b="0"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b. Road section directly link to areas in delivery of goods and are used as access to recovery and reconstruction activities</a:t>
                      </a:r>
                      <a:endParaRPr lang="en-PH"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PH" sz="1600" dirty="0" smtClean="0">
                          <a:latin typeface="Tahoma" panose="020B0604030504040204" pitchFamily="34" charset="0"/>
                          <a:ea typeface="Tahoma" panose="020B0604030504040204" pitchFamily="34" charset="0"/>
                          <a:cs typeface="Tahoma" panose="020B0604030504040204" pitchFamily="34" charset="0"/>
                        </a:rPr>
                        <a:t>3</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3757011439"/>
                  </a:ext>
                </a:extLst>
              </a:tr>
              <a:tr h="1028844">
                <a:tc>
                  <a:txBody>
                    <a:bodyPr/>
                    <a:lstStyle/>
                    <a:p>
                      <a:pPr algn="ctr"/>
                      <a:r>
                        <a:rPr lang="en-PH" sz="1600" dirty="0" smtClean="0">
                          <a:latin typeface="Tahoma" panose="020B0604030504040204" pitchFamily="34" charset="0"/>
                          <a:ea typeface="Tahoma" panose="020B0604030504040204" pitchFamily="34" charset="0"/>
                          <a:cs typeface="Tahoma" panose="020B0604030504040204" pitchFamily="34" charset="0"/>
                        </a:rPr>
                        <a:t>2</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All road section linking to major roads as secondary road going to barangay roads</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PH" sz="1600" dirty="0" smtClean="0">
                          <a:latin typeface="Tahoma" panose="020B0604030504040204" pitchFamily="34" charset="0"/>
                          <a:ea typeface="Tahoma" panose="020B0604030504040204" pitchFamily="34" charset="0"/>
                          <a:cs typeface="Tahoma" panose="020B0604030504040204" pitchFamily="34" charset="0"/>
                        </a:rPr>
                        <a:t>2</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2945510953"/>
                  </a:ext>
                </a:extLst>
              </a:tr>
              <a:tr h="1257476">
                <a:tc>
                  <a:txBody>
                    <a:bodyPr/>
                    <a:lstStyle/>
                    <a:p>
                      <a:pPr algn="ctr"/>
                      <a:r>
                        <a:rPr lang="en-PH" sz="1600" dirty="0" smtClean="0">
                          <a:latin typeface="Tahoma" panose="020B0604030504040204" pitchFamily="34" charset="0"/>
                          <a:ea typeface="Tahoma" panose="020B0604030504040204" pitchFamily="34" charset="0"/>
                          <a:cs typeface="Tahoma" panose="020B0604030504040204" pitchFamily="34" charset="0"/>
                        </a:rPr>
                        <a:t>3</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1" indent="0" algn="l" defTabSz="914400" rtl="0" eaLnBrk="1" fontAlgn="base" latinLnBrk="0" hangingPunct="1">
                        <a:lnSpc>
                          <a:spcPct val="100000"/>
                        </a:lnSpc>
                        <a:spcBef>
                          <a:spcPct val="0"/>
                        </a:spcBef>
                        <a:spcAft>
                          <a:spcPct val="0"/>
                        </a:spcAft>
                        <a:buClrTx/>
                        <a:buSzTx/>
                        <a:buFont typeface="Calibri" panose="020F0502020204030204" pitchFamily="34" charset="0"/>
                        <a:buNone/>
                        <a:tabLst/>
                      </a:pPr>
                      <a:r>
                        <a:rPr kumimoji="0" lang="en-US" sz="1600" b="0"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Flood control/seawall/slope protection except if it: </a:t>
                      </a:r>
                    </a:p>
                    <a:p>
                      <a:pPr marL="457200" marR="0" lvl="1"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pPr>
                      <a:r>
                        <a:rPr kumimoji="0" lang="en-US" sz="1600" b="0"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is in a Hazard Prone Area</a:t>
                      </a:r>
                    </a:p>
                    <a:p>
                      <a:pPr marL="457200" marR="0" lvl="1"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pPr>
                      <a:r>
                        <a:rPr kumimoji="0" lang="en-US" sz="1600" b="0"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Needs relocation</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PH" sz="1600" dirty="0" smtClean="0">
                          <a:latin typeface="Tahoma" panose="020B0604030504040204" pitchFamily="34" charset="0"/>
                          <a:ea typeface="Tahoma" panose="020B0604030504040204" pitchFamily="34" charset="0"/>
                          <a:cs typeface="Tahoma" panose="020B0604030504040204" pitchFamily="34" charset="0"/>
                        </a:rPr>
                        <a:t>1</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782782281"/>
                  </a:ext>
                </a:extLst>
              </a:tr>
            </a:tbl>
          </a:graphicData>
        </a:graphic>
      </p:graphicFrame>
    </p:spTree>
    <p:extLst>
      <p:ext uri="{BB962C8B-B14F-4D97-AF65-F5344CB8AC3E}">
        <p14:creationId xmlns:p14="http://schemas.microsoft.com/office/powerpoint/2010/main" val="6946629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a:xfrm>
            <a:off x="177800" y="0"/>
            <a:ext cx="11176000" cy="731838"/>
          </a:xfrm>
        </p:spPr>
        <p:txBody>
          <a:bodyPr/>
          <a:lstStyle/>
          <a:p>
            <a:pPr algn="l" eaLnBrk="1" hangingPunct="1"/>
            <a:r>
              <a:rPr lang="en-US" altLang="en-US" sz="2400" smtClean="0">
                <a:solidFill>
                  <a:srgbClr val="FF0000"/>
                </a:solidFill>
              </a:rPr>
              <a:t>Sample using DBM Form</a:t>
            </a:r>
          </a:p>
        </p:txBody>
      </p:sp>
      <p:graphicFrame>
        <p:nvGraphicFramePr>
          <p:cNvPr id="2" name="Table 1"/>
          <p:cNvGraphicFramePr>
            <a:graphicFrameLocks noGrp="1"/>
          </p:cNvGraphicFramePr>
          <p:nvPr/>
        </p:nvGraphicFramePr>
        <p:xfrm>
          <a:off x="508000" y="701675"/>
          <a:ext cx="11480797" cy="5253273"/>
        </p:xfrm>
        <a:graphic>
          <a:graphicData uri="http://schemas.openxmlformats.org/drawingml/2006/table">
            <a:tbl>
              <a:tblPr firstRow="1" bandRow="1">
                <a:tableStyleId>{5C22544A-7EE6-4342-B048-85BDC9FD1C3A}</a:tableStyleId>
              </a:tblPr>
              <a:tblGrid>
                <a:gridCol w="3352800">
                  <a:extLst>
                    <a:ext uri="{9D8B030D-6E8A-4147-A177-3AD203B41FA5}">
                      <a16:colId xmlns="" xmlns:a16="http://schemas.microsoft.com/office/drawing/2014/main" val="4132539560"/>
                    </a:ext>
                  </a:extLst>
                </a:gridCol>
                <a:gridCol w="553864">
                  <a:extLst>
                    <a:ext uri="{9D8B030D-6E8A-4147-A177-3AD203B41FA5}">
                      <a16:colId xmlns="" xmlns:a16="http://schemas.microsoft.com/office/drawing/2014/main" val="1189888249"/>
                    </a:ext>
                  </a:extLst>
                </a:gridCol>
                <a:gridCol w="1674284">
                  <a:extLst>
                    <a:ext uri="{9D8B030D-6E8A-4147-A177-3AD203B41FA5}">
                      <a16:colId xmlns="" xmlns:a16="http://schemas.microsoft.com/office/drawing/2014/main" val="1958771107"/>
                    </a:ext>
                  </a:extLst>
                </a:gridCol>
                <a:gridCol w="1833740">
                  <a:extLst>
                    <a:ext uri="{9D8B030D-6E8A-4147-A177-3AD203B41FA5}">
                      <a16:colId xmlns="" xmlns:a16="http://schemas.microsoft.com/office/drawing/2014/main" val="1060614418"/>
                    </a:ext>
                  </a:extLst>
                </a:gridCol>
                <a:gridCol w="1514825">
                  <a:extLst>
                    <a:ext uri="{9D8B030D-6E8A-4147-A177-3AD203B41FA5}">
                      <a16:colId xmlns="" xmlns:a16="http://schemas.microsoft.com/office/drawing/2014/main" val="824793165"/>
                    </a:ext>
                  </a:extLst>
                </a:gridCol>
                <a:gridCol w="1514825">
                  <a:extLst>
                    <a:ext uri="{9D8B030D-6E8A-4147-A177-3AD203B41FA5}">
                      <a16:colId xmlns="" xmlns:a16="http://schemas.microsoft.com/office/drawing/2014/main" val="445698415"/>
                    </a:ext>
                  </a:extLst>
                </a:gridCol>
                <a:gridCol w="1036459">
                  <a:extLst>
                    <a:ext uri="{9D8B030D-6E8A-4147-A177-3AD203B41FA5}">
                      <a16:colId xmlns="" xmlns:a16="http://schemas.microsoft.com/office/drawing/2014/main" val="4268794963"/>
                    </a:ext>
                  </a:extLst>
                </a:gridCol>
              </a:tblGrid>
              <a:tr h="345005">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Programs/Projects/Activities</a:t>
                      </a:r>
                      <a:endParaRPr lang="en-PH" sz="18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Status</a:t>
                      </a:r>
                      <a:endParaRPr lang="en-PH" sz="18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vert="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PH" sz="18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CRITERIA</a:t>
                      </a:r>
                      <a:endParaRPr lang="en-PH" sz="18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PH"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PH"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tc rowSpan="3">
                  <a:txBody>
                    <a:bodyPr/>
                    <a:lstStyle/>
                    <a:p>
                      <a:pPr algn="ctr"/>
                      <a:r>
                        <a:rPr lang="en-PH"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SCORE</a:t>
                      </a:r>
                      <a:endParaRPr lang="en-PH"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a:r>
                        <a:rPr lang="en-PH" sz="1400" dirty="0" smtClean="0">
                          <a:solidFill>
                            <a:schemeClr val="tx1"/>
                          </a:solidFill>
                          <a:latin typeface="Tahoma" panose="020B0604030504040204" pitchFamily="34" charset="0"/>
                          <a:ea typeface="Tahoma" panose="020B0604030504040204" pitchFamily="34" charset="0"/>
                          <a:cs typeface="Tahoma" panose="020B0604030504040204" pitchFamily="34" charset="0"/>
                        </a:rPr>
                        <a:t>RANK</a:t>
                      </a:r>
                      <a:endParaRPr lang="en-PH" sz="14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4079928506"/>
                  </a:ext>
                </a:extLst>
              </a:tr>
              <a:tr h="998568">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PH"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PH"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PH" sz="14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Importance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PH" sz="18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(W =2) </a:t>
                      </a:r>
                      <a:endParaRPr lang="en-PH" sz="18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PH" sz="18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Impact</a:t>
                      </a:r>
                    </a:p>
                    <a:p>
                      <a:pPr marL="0" marR="0" lvl="0" indent="0" algn="ctr" defTabSz="914400" rtl="0" eaLnBrk="1" fontAlgn="auto" latinLnBrk="0" hangingPunct="1">
                        <a:lnSpc>
                          <a:spcPct val="100000"/>
                        </a:lnSpc>
                        <a:spcBef>
                          <a:spcPts val="0"/>
                        </a:spcBef>
                        <a:spcAft>
                          <a:spcPts val="0"/>
                        </a:spcAft>
                        <a:buClrTx/>
                        <a:buSzTx/>
                        <a:buFontTx/>
                        <a:buNone/>
                        <a:tabLst/>
                        <a:defRPr/>
                      </a:pPr>
                      <a:r>
                        <a:rPr lang="en-PH" sz="18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(W = 3)</a:t>
                      </a:r>
                      <a:endParaRPr lang="en-PH" sz="18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PH" sz="16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Capacity</a:t>
                      </a:r>
                    </a:p>
                    <a:p>
                      <a:pPr marL="0" marR="0" lvl="0" indent="0" algn="ctr" defTabSz="914400" rtl="0" eaLnBrk="1" fontAlgn="auto" latinLnBrk="0" hangingPunct="1">
                        <a:lnSpc>
                          <a:spcPct val="100000"/>
                        </a:lnSpc>
                        <a:spcBef>
                          <a:spcPts val="0"/>
                        </a:spcBef>
                        <a:spcAft>
                          <a:spcPts val="0"/>
                        </a:spcAft>
                        <a:buClrTx/>
                        <a:buSzTx/>
                        <a:buFontTx/>
                        <a:buNone/>
                        <a:tabLst/>
                        <a:defRPr/>
                      </a:pPr>
                      <a:r>
                        <a:rPr lang="en-PH" sz="18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(W = 1)</a:t>
                      </a:r>
                      <a:endParaRPr lang="en-PH" sz="18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lang="en-PH"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tc vMerge="1">
                  <a:txBody>
                    <a:bodyPr/>
                    <a:lstStyle/>
                    <a:p>
                      <a:pPr algn="ctr"/>
                      <a:endParaRPr lang="en-PH"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 xmlns:a16="http://schemas.microsoft.com/office/drawing/2014/main" val="376536050"/>
                  </a:ext>
                </a:extLst>
              </a:tr>
              <a:tr h="345005">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PH"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PH"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PH" sz="18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R x W</a:t>
                      </a:r>
                      <a:endParaRPr lang="en-PH" sz="18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PH" sz="18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R x W</a:t>
                      </a:r>
                      <a:endParaRPr lang="en-PH" sz="18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PH" sz="18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R x W</a:t>
                      </a:r>
                      <a:endParaRPr lang="en-PH" sz="18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lang="en-PH"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tc vMerge="1">
                  <a:txBody>
                    <a:bodyPr/>
                    <a:lstStyle/>
                    <a:p>
                      <a:pPr algn="ctr"/>
                      <a:endParaRPr lang="en-PH"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 xmlns:a16="http://schemas.microsoft.com/office/drawing/2014/main" val="639191233"/>
                  </a:ext>
                </a:extLst>
              </a:tr>
              <a:tr h="1236269">
                <a:tc>
                  <a:txBody>
                    <a:bodyPr/>
                    <a:lstStyle/>
                    <a:p>
                      <a:pPr algn="l"/>
                      <a:r>
                        <a:rPr lang="en-PH" sz="1600" dirty="0" smtClean="0">
                          <a:latin typeface="Tahoma" panose="020B0604030504040204" pitchFamily="34" charset="0"/>
                          <a:ea typeface="Tahoma" panose="020B0604030504040204" pitchFamily="34" charset="0"/>
                          <a:cs typeface="Tahoma" panose="020B0604030504040204" pitchFamily="34" charset="0"/>
                        </a:rPr>
                        <a:t>1. Reconstruction  </a:t>
                      </a:r>
                      <a:r>
                        <a:rPr lang="en-PH" sz="1600" baseline="0" dirty="0" smtClean="0">
                          <a:latin typeface="Tahoma" panose="020B0604030504040204" pitchFamily="34" charset="0"/>
                          <a:ea typeface="Tahoma" panose="020B0604030504040204" pitchFamily="34" charset="0"/>
                          <a:cs typeface="Tahoma" panose="020B0604030504040204" pitchFamily="34" charset="0"/>
                        </a:rPr>
                        <a:t>/Improvement of </a:t>
                      </a:r>
                      <a:r>
                        <a:rPr lang="en-PH" sz="1600" baseline="0" dirty="0" err="1" smtClean="0">
                          <a:latin typeface="Tahoma" panose="020B0604030504040204" pitchFamily="34" charset="0"/>
                          <a:ea typeface="Tahoma" panose="020B0604030504040204" pitchFamily="34" charset="0"/>
                          <a:cs typeface="Tahoma" panose="020B0604030504040204" pitchFamily="34" charset="0"/>
                        </a:rPr>
                        <a:t>Bagong</a:t>
                      </a:r>
                      <a:r>
                        <a:rPr lang="en-PH" sz="1600" baseline="0" dirty="0" smtClean="0">
                          <a:latin typeface="Tahoma" panose="020B0604030504040204" pitchFamily="34" charset="0"/>
                          <a:ea typeface="Tahoma" panose="020B0604030504040204" pitchFamily="34" charset="0"/>
                          <a:cs typeface="Tahoma" panose="020B0604030504040204" pitchFamily="34" charset="0"/>
                        </a:rPr>
                        <a:t> Bridge, </a:t>
                      </a:r>
                      <a:r>
                        <a:rPr lang="en-PH" sz="1600" baseline="0" dirty="0" err="1" smtClean="0">
                          <a:latin typeface="Tahoma" panose="020B0604030504040204" pitchFamily="34" charset="0"/>
                          <a:ea typeface="Tahoma" panose="020B0604030504040204" pitchFamily="34" charset="0"/>
                          <a:cs typeface="Tahoma" panose="020B0604030504040204" pitchFamily="34" charset="0"/>
                        </a:rPr>
                        <a:t>Brgy</a:t>
                      </a:r>
                      <a:r>
                        <a:rPr lang="en-PH" sz="1600" baseline="0" dirty="0" smtClean="0">
                          <a:latin typeface="Tahoma" panose="020B0604030504040204" pitchFamily="34" charset="0"/>
                          <a:ea typeface="Tahoma" panose="020B0604030504040204" pitchFamily="34" charset="0"/>
                          <a:cs typeface="Tahoma" panose="020B0604030504040204" pitchFamily="34" charset="0"/>
                        </a:rPr>
                        <a:t>. </a:t>
                      </a:r>
                      <a:r>
                        <a:rPr lang="en-PH" sz="1600" baseline="0" dirty="0" err="1" smtClean="0">
                          <a:latin typeface="Tahoma" panose="020B0604030504040204" pitchFamily="34" charset="0"/>
                          <a:ea typeface="Tahoma" panose="020B0604030504040204" pitchFamily="34" charset="0"/>
                          <a:cs typeface="Tahoma" panose="020B0604030504040204" pitchFamily="34" charset="0"/>
                        </a:rPr>
                        <a:t>Bagong</a:t>
                      </a:r>
                      <a:r>
                        <a:rPr lang="en-PH" sz="1600" baseline="0" dirty="0" smtClean="0">
                          <a:latin typeface="Tahoma" panose="020B0604030504040204" pitchFamily="34" charset="0"/>
                          <a:ea typeface="Tahoma" panose="020B0604030504040204" pitchFamily="34" charset="0"/>
                          <a:cs typeface="Tahoma" panose="020B0604030504040204" pitchFamily="34" charset="0"/>
                        </a:rPr>
                        <a:t>, </a:t>
                      </a:r>
                      <a:r>
                        <a:rPr lang="en-PH" sz="1600" baseline="0" dirty="0" err="1" smtClean="0">
                          <a:latin typeface="Tahoma" panose="020B0604030504040204" pitchFamily="34" charset="0"/>
                          <a:ea typeface="Tahoma" panose="020B0604030504040204" pitchFamily="34" charset="0"/>
                          <a:cs typeface="Tahoma" panose="020B0604030504040204" pitchFamily="34" charset="0"/>
                        </a:rPr>
                        <a:t>Silang</a:t>
                      </a:r>
                      <a:r>
                        <a:rPr lang="en-PH" sz="1600" baseline="0" dirty="0" smtClean="0">
                          <a:latin typeface="Tahoma" panose="020B0604030504040204" pitchFamily="34" charset="0"/>
                          <a:ea typeface="Tahoma" panose="020B0604030504040204" pitchFamily="34" charset="0"/>
                          <a:cs typeface="Tahoma" panose="020B0604030504040204" pitchFamily="34" charset="0"/>
                        </a:rPr>
                        <a:t>, Cagayan</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 typeface="Calibri" panose="020F0502020204030204" pitchFamily="34" charset="0"/>
                        <a:buNone/>
                        <a:tabLst/>
                      </a:pPr>
                      <a:r>
                        <a:rPr lang="en-PH" sz="1600" dirty="0" smtClean="0">
                          <a:latin typeface="Tahoma" panose="020B0604030504040204" pitchFamily="34" charset="0"/>
                          <a:ea typeface="Tahoma" panose="020B0604030504040204" pitchFamily="34" charset="0"/>
                          <a:cs typeface="Tahoma" panose="020B0604030504040204" pitchFamily="34" charset="0"/>
                        </a:rPr>
                        <a:t>P</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 typeface="Calibri" panose="020F0502020204030204" pitchFamily="34" charset="0"/>
                        <a:buNone/>
                        <a:tabLst/>
                      </a:pPr>
                      <a:r>
                        <a:rPr lang="en-PH" sz="1600" dirty="0" smtClean="0">
                          <a:latin typeface="Tahoma" panose="020B0604030504040204" pitchFamily="34" charset="0"/>
                          <a:ea typeface="Tahoma" panose="020B0604030504040204" pitchFamily="34" charset="0"/>
                          <a:cs typeface="Tahoma" panose="020B0604030504040204" pitchFamily="34" charset="0"/>
                        </a:rPr>
                        <a:t>3 x 2</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 typeface="Calibri" panose="020F0502020204030204" pitchFamily="34" charset="0"/>
                        <a:buNone/>
                        <a:tabLst/>
                      </a:pPr>
                      <a:r>
                        <a:rPr lang="en-PH" sz="1600" dirty="0" smtClean="0">
                          <a:latin typeface="Tahoma" panose="020B0604030504040204" pitchFamily="34" charset="0"/>
                          <a:ea typeface="Tahoma" panose="020B0604030504040204" pitchFamily="34" charset="0"/>
                          <a:cs typeface="Tahoma" panose="020B0604030504040204" pitchFamily="34" charset="0"/>
                        </a:rPr>
                        <a:t>3 x 3</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 typeface="Calibri" panose="020F0502020204030204" pitchFamily="34" charset="0"/>
                        <a:buNone/>
                        <a:tabLst/>
                      </a:pPr>
                      <a:r>
                        <a:rPr lang="en-PH" sz="1600" dirty="0" smtClean="0">
                          <a:latin typeface="Tahoma" panose="020B0604030504040204" pitchFamily="34" charset="0"/>
                          <a:ea typeface="Tahoma" panose="020B0604030504040204" pitchFamily="34" charset="0"/>
                          <a:cs typeface="Tahoma" panose="020B0604030504040204" pitchFamily="34" charset="0"/>
                        </a:rPr>
                        <a:t>3 x 1</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600" dirty="0" smtClean="0">
                          <a:latin typeface="Tahoma" panose="020B0604030504040204" pitchFamily="34" charset="0"/>
                          <a:ea typeface="Tahoma" panose="020B0604030504040204" pitchFamily="34" charset="0"/>
                          <a:cs typeface="Tahoma" panose="020B0604030504040204" pitchFamily="34" charset="0"/>
                        </a:rPr>
                        <a:t>18</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600" dirty="0" smtClean="0">
                          <a:latin typeface="Tahoma" panose="020B0604030504040204" pitchFamily="34" charset="0"/>
                          <a:ea typeface="Tahoma" panose="020B0604030504040204" pitchFamily="34" charset="0"/>
                          <a:cs typeface="Tahoma" panose="020B0604030504040204" pitchFamily="34" charset="0"/>
                        </a:rPr>
                        <a:t>1</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757011439"/>
                  </a:ext>
                </a:extLst>
              </a:tr>
              <a:tr h="776262">
                <a:tc>
                  <a:txBody>
                    <a:bodyPr/>
                    <a:lstStyle/>
                    <a:p>
                      <a:pPr algn="l"/>
                      <a:r>
                        <a:rPr lang="en-PH" sz="1600" dirty="0" smtClean="0">
                          <a:latin typeface="Tahoma" panose="020B0604030504040204" pitchFamily="34" charset="0"/>
                          <a:ea typeface="Tahoma" panose="020B0604030504040204" pitchFamily="34" charset="0"/>
                          <a:cs typeface="Tahoma" panose="020B0604030504040204" pitchFamily="34" charset="0"/>
                        </a:rPr>
                        <a:t>2. Repair of </a:t>
                      </a:r>
                      <a:r>
                        <a:rPr lang="en-PH" sz="1600" dirty="0" err="1" smtClean="0">
                          <a:latin typeface="Tahoma" panose="020B0604030504040204" pitchFamily="34" charset="0"/>
                          <a:ea typeface="Tahoma" panose="020B0604030504040204" pitchFamily="34" charset="0"/>
                          <a:cs typeface="Tahoma" panose="020B0604030504040204" pitchFamily="34" charset="0"/>
                        </a:rPr>
                        <a:t>Daang</a:t>
                      </a:r>
                      <a:r>
                        <a:rPr lang="en-PH" sz="1600" dirty="0" smtClean="0">
                          <a:latin typeface="Tahoma" panose="020B0604030504040204" pitchFamily="34" charset="0"/>
                          <a:ea typeface="Tahoma" panose="020B0604030504040204" pitchFamily="34" charset="0"/>
                          <a:cs typeface="Tahoma" panose="020B0604030504040204" pitchFamily="34" charset="0"/>
                        </a:rPr>
                        <a:t> National Road</a:t>
                      </a:r>
                      <a:r>
                        <a:rPr lang="en-PH" sz="1600" baseline="0" dirty="0" smtClean="0">
                          <a:latin typeface="Tahoma" panose="020B0604030504040204" pitchFamily="34" charset="0"/>
                          <a:ea typeface="Tahoma" panose="020B0604030504040204" pitchFamily="34" charset="0"/>
                          <a:cs typeface="Tahoma" panose="020B0604030504040204" pitchFamily="34" charset="0"/>
                        </a:rPr>
                        <a:t>, </a:t>
                      </a:r>
                      <a:r>
                        <a:rPr lang="en-PH" sz="1600" baseline="0" dirty="0" err="1" smtClean="0">
                          <a:latin typeface="Tahoma" panose="020B0604030504040204" pitchFamily="34" charset="0"/>
                          <a:ea typeface="Tahoma" panose="020B0604030504040204" pitchFamily="34" charset="0"/>
                          <a:cs typeface="Tahoma" panose="020B0604030504040204" pitchFamily="34" charset="0"/>
                        </a:rPr>
                        <a:t>Tugeugarao</a:t>
                      </a:r>
                      <a:r>
                        <a:rPr lang="en-PH" sz="1600" dirty="0" smtClean="0">
                          <a:latin typeface="Tahoma" panose="020B0604030504040204" pitchFamily="34" charset="0"/>
                          <a:ea typeface="Tahoma" panose="020B0604030504040204" pitchFamily="34" charset="0"/>
                          <a:cs typeface="Tahoma" panose="020B0604030504040204" pitchFamily="34" charset="0"/>
                        </a:rPr>
                        <a:t> </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PH" sz="1600" dirty="0" smtClean="0">
                          <a:latin typeface="Tahoma" panose="020B0604030504040204" pitchFamily="34" charset="0"/>
                          <a:ea typeface="Tahoma" panose="020B0604030504040204" pitchFamily="34" charset="0"/>
                          <a:cs typeface="Tahoma" panose="020B0604030504040204" pitchFamily="34" charset="0"/>
                        </a:rPr>
                        <a:t>O</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 typeface="Calibri" panose="020F0502020204030204" pitchFamily="34" charset="0"/>
                        <a:buNone/>
                        <a:tabLst/>
                      </a:pPr>
                      <a:r>
                        <a:rPr lang="en-PH" sz="1600" dirty="0" smtClean="0">
                          <a:latin typeface="Tahoma" panose="020B0604030504040204" pitchFamily="34" charset="0"/>
                          <a:ea typeface="Tahoma" panose="020B0604030504040204" pitchFamily="34" charset="0"/>
                          <a:cs typeface="Tahoma" panose="020B0604030504040204" pitchFamily="34" charset="0"/>
                        </a:rPr>
                        <a:t>3 x 2</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 typeface="Calibri" panose="020F0502020204030204" pitchFamily="34" charset="0"/>
                        <a:buNone/>
                        <a:tabLst/>
                      </a:pPr>
                      <a:r>
                        <a:rPr lang="en-PH" sz="1600" dirty="0" smtClean="0">
                          <a:latin typeface="Tahoma" panose="020B0604030504040204" pitchFamily="34" charset="0"/>
                          <a:ea typeface="Tahoma" panose="020B0604030504040204" pitchFamily="34" charset="0"/>
                          <a:cs typeface="Tahoma" panose="020B0604030504040204" pitchFamily="34" charset="0"/>
                        </a:rPr>
                        <a:t>3 x 3</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 typeface="Calibri" panose="020F0502020204030204" pitchFamily="34" charset="0"/>
                        <a:buNone/>
                        <a:tabLst/>
                      </a:pPr>
                      <a:r>
                        <a:rPr lang="en-PH" sz="1600" dirty="0" smtClean="0">
                          <a:latin typeface="Tahoma" panose="020B0604030504040204" pitchFamily="34" charset="0"/>
                          <a:ea typeface="Tahoma" panose="020B0604030504040204" pitchFamily="34" charset="0"/>
                          <a:cs typeface="Tahoma" panose="020B0604030504040204" pitchFamily="34" charset="0"/>
                        </a:rPr>
                        <a:t>3 x 1</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600" dirty="0" smtClean="0">
                          <a:latin typeface="Tahoma" panose="020B0604030504040204" pitchFamily="34" charset="0"/>
                          <a:ea typeface="Tahoma" panose="020B0604030504040204" pitchFamily="34" charset="0"/>
                          <a:cs typeface="Tahoma" panose="020B0604030504040204" pitchFamily="34" charset="0"/>
                        </a:rPr>
                        <a:t>18</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600" dirty="0" smtClean="0">
                          <a:latin typeface="Tahoma" panose="020B0604030504040204" pitchFamily="34" charset="0"/>
                          <a:ea typeface="Tahoma" panose="020B0604030504040204" pitchFamily="34" charset="0"/>
                          <a:cs typeface="Tahoma" panose="020B0604030504040204" pitchFamily="34" charset="0"/>
                        </a:rPr>
                        <a:t>1</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945510953"/>
                  </a:ext>
                </a:extLst>
              </a:tr>
              <a:tr h="1510654">
                <a:tc>
                  <a:txBody>
                    <a:bodyPr/>
                    <a:lstStyle/>
                    <a:p>
                      <a:pPr algn="l"/>
                      <a:r>
                        <a:rPr lang="en-PH" sz="1600" dirty="0" smtClean="0">
                          <a:latin typeface="Tahoma" panose="020B0604030504040204" pitchFamily="34" charset="0"/>
                          <a:ea typeface="Tahoma" panose="020B0604030504040204" pitchFamily="34" charset="0"/>
                          <a:cs typeface="Tahoma" panose="020B0604030504040204" pitchFamily="34" charset="0"/>
                        </a:rPr>
                        <a:t>3. Rehabilitation /Improvement</a:t>
                      </a:r>
                      <a:r>
                        <a:rPr lang="en-PH" sz="1600" baseline="0" dirty="0" smtClean="0">
                          <a:latin typeface="Tahoma" panose="020B0604030504040204" pitchFamily="34" charset="0"/>
                          <a:ea typeface="Tahoma" panose="020B0604030504040204" pitchFamily="34" charset="0"/>
                          <a:cs typeface="Tahoma" panose="020B0604030504040204" pitchFamily="34" charset="0"/>
                        </a:rPr>
                        <a:t> of </a:t>
                      </a:r>
                      <a:r>
                        <a:rPr lang="en-PH" sz="1600" baseline="0" dirty="0" err="1" smtClean="0">
                          <a:latin typeface="Tahoma" panose="020B0604030504040204" pitchFamily="34" charset="0"/>
                          <a:ea typeface="Tahoma" panose="020B0604030504040204" pitchFamily="34" charset="0"/>
                          <a:cs typeface="Tahoma" panose="020B0604030504040204" pitchFamily="34" charset="0"/>
                        </a:rPr>
                        <a:t>Lumang</a:t>
                      </a:r>
                      <a:r>
                        <a:rPr lang="en-PH" sz="1600" baseline="0" dirty="0" smtClean="0">
                          <a:latin typeface="Tahoma" panose="020B0604030504040204" pitchFamily="34" charset="0"/>
                          <a:ea typeface="Tahoma" panose="020B0604030504040204" pitchFamily="34" charset="0"/>
                          <a:cs typeface="Tahoma" panose="020B0604030504040204" pitchFamily="34" charset="0"/>
                        </a:rPr>
                        <a:t> Flood Control Revetment, </a:t>
                      </a:r>
                      <a:r>
                        <a:rPr lang="en-PH" sz="1600" baseline="0" dirty="0" err="1" smtClean="0">
                          <a:latin typeface="Tahoma" panose="020B0604030504040204" pitchFamily="34" charset="0"/>
                          <a:ea typeface="Tahoma" panose="020B0604030504040204" pitchFamily="34" charset="0"/>
                          <a:cs typeface="Tahoma" panose="020B0604030504040204" pitchFamily="34" charset="0"/>
                        </a:rPr>
                        <a:t>Brgy</a:t>
                      </a:r>
                      <a:r>
                        <a:rPr lang="en-PH" sz="1600" baseline="0" dirty="0" smtClean="0">
                          <a:latin typeface="Tahoma" panose="020B0604030504040204" pitchFamily="34" charset="0"/>
                          <a:ea typeface="Tahoma" panose="020B0604030504040204" pitchFamily="34" charset="0"/>
                          <a:cs typeface="Tahoma" panose="020B0604030504040204" pitchFamily="34" charset="0"/>
                        </a:rPr>
                        <a:t>. </a:t>
                      </a:r>
                      <a:r>
                        <a:rPr lang="en-PH" sz="1600" baseline="0" dirty="0" err="1" smtClean="0">
                          <a:latin typeface="Tahoma" panose="020B0604030504040204" pitchFamily="34" charset="0"/>
                          <a:ea typeface="Tahoma" panose="020B0604030504040204" pitchFamily="34" charset="0"/>
                          <a:cs typeface="Tahoma" panose="020B0604030504040204" pitchFamily="34" charset="0"/>
                        </a:rPr>
                        <a:t>Lumang</a:t>
                      </a:r>
                      <a:r>
                        <a:rPr lang="en-PH" sz="1600" baseline="0" dirty="0" smtClean="0">
                          <a:latin typeface="Tahoma" panose="020B0604030504040204" pitchFamily="34" charset="0"/>
                          <a:ea typeface="Tahoma" panose="020B0604030504040204" pitchFamily="34" charset="0"/>
                          <a:cs typeface="Tahoma" panose="020B0604030504040204" pitchFamily="34" charset="0"/>
                        </a:rPr>
                        <a:t>, </a:t>
                      </a:r>
                      <a:r>
                        <a:rPr lang="en-PH" sz="1600" baseline="0" dirty="0" err="1" smtClean="0">
                          <a:latin typeface="Tahoma" panose="020B0604030504040204" pitchFamily="34" charset="0"/>
                          <a:ea typeface="Tahoma" panose="020B0604030504040204" pitchFamily="34" charset="0"/>
                          <a:cs typeface="Tahoma" panose="020B0604030504040204" pitchFamily="34" charset="0"/>
                        </a:rPr>
                        <a:t>Silang</a:t>
                      </a:r>
                      <a:r>
                        <a:rPr lang="en-PH" sz="1600" baseline="0" dirty="0" smtClean="0">
                          <a:latin typeface="Tahoma" panose="020B0604030504040204" pitchFamily="34" charset="0"/>
                          <a:ea typeface="Tahoma" panose="020B0604030504040204" pitchFamily="34" charset="0"/>
                          <a:cs typeface="Tahoma" panose="020B0604030504040204" pitchFamily="34" charset="0"/>
                        </a:rPr>
                        <a:t>, Cagayan</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ctr" defTabSz="914400" rtl="0" eaLnBrk="1" fontAlgn="base" latinLnBrk="0" hangingPunct="1">
                        <a:lnSpc>
                          <a:spcPct val="100000"/>
                        </a:lnSpc>
                        <a:spcBef>
                          <a:spcPct val="0"/>
                        </a:spcBef>
                        <a:spcAft>
                          <a:spcPct val="0"/>
                        </a:spcAft>
                        <a:buClrTx/>
                        <a:buSzTx/>
                        <a:buFont typeface="Calibri" panose="020F0502020204030204" pitchFamily="34" charset="0"/>
                        <a:buNone/>
                        <a:tabLst/>
                      </a:pPr>
                      <a:r>
                        <a:rPr lang="en-PH" sz="1600" dirty="0" smtClean="0">
                          <a:latin typeface="Tahoma" panose="020B0604030504040204" pitchFamily="34" charset="0"/>
                          <a:ea typeface="Tahoma" panose="020B0604030504040204" pitchFamily="34" charset="0"/>
                          <a:cs typeface="Tahoma" panose="020B0604030504040204" pitchFamily="34" charset="0"/>
                        </a:rPr>
                        <a:t>PL</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 typeface="Calibri" panose="020F0502020204030204" pitchFamily="34" charset="0"/>
                        <a:buNone/>
                        <a:tabLst/>
                      </a:pPr>
                      <a:r>
                        <a:rPr lang="en-PH" sz="1600" dirty="0" smtClean="0">
                          <a:latin typeface="Tahoma" panose="020B0604030504040204" pitchFamily="34" charset="0"/>
                          <a:ea typeface="Tahoma" panose="020B0604030504040204" pitchFamily="34" charset="0"/>
                          <a:cs typeface="Tahoma" panose="020B0604030504040204" pitchFamily="34" charset="0"/>
                        </a:rPr>
                        <a:t>1 x 2</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 typeface="Calibri" panose="020F0502020204030204" pitchFamily="34" charset="0"/>
                        <a:buNone/>
                        <a:tabLst/>
                      </a:pPr>
                      <a:r>
                        <a:rPr lang="en-PH" sz="1600" dirty="0" smtClean="0">
                          <a:latin typeface="Tahoma" panose="020B0604030504040204" pitchFamily="34" charset="0"/>
                          <a:ea typeface="Tahoma" panose="020B0604030504040204" pitchFamily="34" charset="0"/>
                          <a:cs typeface="Tahoma" panose="020B0604030504040204" pitchFamily="34" charset="0"/>
                        </a:rPr>
                        <a:t>1 x 3</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 typeface="Calibri" panose="020F0502020204030204" pitchFamily="34" charset="0"/>
                        <a:buNone/>
                        <a:tabLst/>
                      </a:pPr>
                      <a:r>
                        <a:rPr lang="en-PH" sz="1600" dirty="0" smtClean="0">
                          <a:latin typeface="Tahoma" panose="020B0604030504040204" pitchFamily="34" charset="0"/>
                          <a:ea typeface="Tahoma" panose="020B0604030504040204" pitchFamily="34" charset="0"/>
                          <a:cs typeface="Tahoma" panose="020B0604030504040204" pitchFamily="34" charset="0"/>
                        </a:rPr>
                        <a:t>3 x 1</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600" dirty="0" smtClean="0">
                          <a:latin typeface="Tahoma" panose="020B0604030504040204" pitchFamily="34" charset="0"/>
                          <a:ea typeface="Tahoma" panose="020B0604030504040204" pitchFamily="34" charset="0"/>
                          <a:cs typeface="Tahoma" panose="020B0604030504040204" pitchFamily="34" charset="0"/>
                        </a:rPr>
                        <a:t>8</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600" dirty="0" smtClean="0">
                          <a:latin typeface="Tahoma" panose="020B0604030504040204" pitchFamily="34" charset="0"/>
                          <a:ea typeface="Tahoma" panose="020B0604030504040204" pitchFamily="34" charset="0"/>
                          <a:cs typeface="Tahoma" panose="020B0604030504040204" pitchFamily="34" charset="0"/>
                        </a:rPr>
                        <a:t>3</a:t>
                      </a:r>
                      <a:endParaRPr lang="en-PH" sz="1600" dirty="0">
                        <a:latin typeface="Tahoma" panose="020B0604030504040204" pitchFamily="34" charset="0"/>
                        <a:ea typeface="Tahoma" panose="020B0604030504040204" pitchFamily="34" charset="0"/>
                        <a:cs typeface="Tahoma" panose="020B0604030504040204" pitchFamily="34" charset="0"/>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782782281"/>
                  </a:ext>
                </a:extLst>
              </a:tr>
            </a:tbl>
          </a:graphicData>
        </a:graphic>
      </p:graphicFrame>
    </p:spTree>
    <p:extLst>
      <p:ext uri="{BB962C8B-B14F-4D97-AF65-F5344CB8AC3E}">
        <p14:creationId xmlns:p14="http://schemas.microsoft.com/office/powerpoint/2010/main" val="7114726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a:xfrm>
            <a:off x="0" y="296864"/>
            <a:ext cx="12192000" cy="731837"/>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b="100000"/>
            </a:path>
            <a:tileRect t="-100000" r="-100000"/>
          </a:gradFill>
        </p:spPr>
        <p:txBody>
          <a:bodyPr/>
          <a:lstStyle/>
          <a:p>
            <a:pPr marL="2171700" indent="-1943100" algn="l" eaLnBrk="1" hangingPunct="1">
              <a:tabLst>
                <a:tab pos="2171700" algn="l"/>
              </a:tabLst>
            </a:pPr>
            <a:r>
              <a:rPr lang="en-US" altLang="en-US" sz="4000" dirty="0" smtClean="0">
                <a:latin typeface="Century Gothic" pitchFamily="34" charset="0"/>
              </a:rPr>
              <a:t>Step 8:	Analyze Financing Options</a:t>
            </a:r>
          </a:p>
        </p:txBody>
      </p:sp>
      <p:sp>
        <p:nvSpPr>
          <p:cNvPr id="6" name="TextBox 5"/>
          <p:cNvSpPr txBox="1"/>
          <p:nvPr/>
        </p:nvSpPr>
        <p:spPr>
          <a:xfrm>
            <a:off x="8275290" y="1131245"/>
            <a:ext cx="3611911" cy="83026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en-US" sz="2400" dirty="0">
                <a:solidFill>
                  <a:schemeClr val="tx1"/>
                </a:solidFill>
                <a:latin typeface="Aharoni" pitchFamily="2" charset="-79"/>
                <a:cs typeface="Aharoni" pitchFamily="2" charset="-79"/>
              </a:rPr>
              <a:t>Quick Response</a:t>
            </a:r>
          </a:p>
          <a:p>
            <a:pPr algn="ctr">
              <a:defRPr/>
            </a:pPr>
            <a:r>
              <a:rPr lang="en-US" sz="2400" dirty="0">
                <a:solidFill>
                  <a:schemeClr val="tx1"/>
                </a:solidFill>
                <a:latin typeface="Aharoni" pitchFamily="2" charset="-79"/>
                <a:cs typeface="Aharoni" pitchFamily="2" charset="-79"/>
              </a:rPr>
              <a:t>Fund</a:t>
            </a:r>
          </a:p>
        </p:txBody>
      </p:sp>
      <p:sp>
        <p:nvSpPr>
          <p:cNvPr id="7" name="TextBox 6"/>
          <p:cNvSpPr txBox="1"/>
          <p:nvPr/>
        </p:nvSpPr>
        <p:spPr>
          <a:xfrm>
            <a:off x="8275290" y="2109694"/>
            <a:ext cx="3611911" cy="46196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en-US"/>
            </a:defPPr>
            <a:lvl1pPr algn="ctr">
              <a:defRPr sz="2400">
                <a:solidFill>
                  <a:schemeClr val="bg1"/>
                </a:solidFill>
                <a:latin typeface="Aharoni" pitchFamily="2" charset="-79"/>
                <a:cs typeface="Aharoni" pitchFamily="2" charset="-79"/>
              </a:defRPr>
            </a:lvl1pPr>
          </a:lstStyle>
          <a:p>
            <a:pPr>
              <a:defRPr/>
            </a:pPr>
            <a:r>
              <a:rPr lang="en-US" dirty="0" smtClean="0">
                <a:solidFill>
                  <a:schemeClr val="tx1"/>
                </a:solidFill>
              </a:rPr>
              <a:t>NDRRM Fund</a:t>
            </a:r>
            <a:endParaRPr lang="en-US" dirty="0">
              <a:solidFill>
                <a:schemeClr val="tx1"/>
              </a:solidFill>
            </a:endParaRPr>
          </a:p>
        </p:txBody>
      </p:sp>
      <p:sp>
        <p:nvSpPr>
          <p:cNvPr id="8" name="TextBox 7"/>
          <p:cNvSpPr txBox="1"/>
          <p:nvPr/>
        </p:nvSpPr>
        <p:spPr>
          <a:xfrm>
            <a:off x="8275289" y="2767436"/>
            <a:ext cx="3611911"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en-US"/>
            </a:defPPr>
            <a:lvl1pPr algn="ctr">
              <a:defRPr sz="2400">
                <a:solidFill>
                  <a:schemeClr val="bg1"/>
                </a:solidFill>
                <a:latin typeface="Aharoni" pitchFamily="2" charset="-79"/>
                <a:cs typeface="Aharoni" pitchFamily="2" charset="-79"/>
              </a:defRPr>
            </a:lvl1pPr>
          </a:lstStyle>
          <a:p>
            <a:pPr>
              <a:defRPr/>
            </a:pPr>
            <a:r>
              <a:rPr lang="en-PH" sz="1800" dirty="0">
                <a:solidFill>
                  <a:schemeClr val="tx1"/>
                </a:solidFill>
              </a:rPr>
              <a:t>Official Development Assistance (ODA) loans and </a:t>
            </a:r>
            <a:r>
              <a:rPr lang="en-PH" sz="1800" dirty="0" smtClean="0">
                <a:solidFill>
                  <a:schemeClr val="tx1"/>
                </a:solidFill>
              </a:rPr>
              <a:t>grants</a:t>
            </a:r>
            <a:endParaRPr lang="en-PH" sz="1800" dirty="0">
              <a:solidFill>
                <a:schemeClr val="tx1"/>
              </a:solidFill>
            </a:endParaRPr>
          </a:p>
        </p:txBody>
      </p:sp>
      <p:sp>
        <p:nvSpPr>
          <p:cNvPr id="10" name="Rectangle 9"/>
          <p:cNvSpPr/>
          <p:nvPr/>
        </p:nvSpPr>
        <p:spPr>
          <a:xfrm>
            <a:off x="8275289" y="4863618"/>
            <a:ext cx="3611911" cy="46196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en-US" sz="2400" dirty="0">
                <a:solidFill>
                  <a:schemeClr val="tx1"/>
                </a:solidFill>
                <a:latin typeface="Aharoni" pitchFamily="2" charset="-79"/>
                <a:cs typeface="Aharoni" pitchFamily="2" charset="-79"/>
              </a:rPr>
              <a:t>Private sectors</a:t>
            </a:r>
          </a:p>
        </p:txBody>
      </p:sp>
      <p:sp>
        <p:nvSpPr>
          <p:cNvPr id="9" name="TextBox 8"/>
          <p:cNvSpPr txBox="1"/>
          <p:nvPr/>
        </p:nvSpPr>
        <p:spPr>
          <a:xfrm>
            <a:off x="8275289" y="5678502"/>
            <a:ext cx="3611911" cy="46196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en-US"/>
            </a:defPPr>
            <a:lvl1pPr algn="ctr">
              <a:defRPr sz="2400">
                <a:solidFill>
                  <a:schemeClr val="bg1"/>
                </a:solidFill>
                <a:latin typeface="Aharoni" pitchFamily="2" charset="-79"/>
                <a:cs typeface="Aharoni" pitchFamily="2" charset="-79"/>
              </a:defRPr>
            </a:lvl1pPr>
          </a:lstStyle>
          <a:p>
            <a:pPr>
              <a:defRPr/>
            </a:pPr>
            <a:r>
              <a:rPr lang="en-US" dirty="0" smtClean="0">
                <a:solidFill>
                  <a:schemeClr val="tx1"/>
                </a:solidFill>
              </a:rPr>
              <a:t>Private Savings</a:t>
            </a:r>
            <a:endParaRPr lang="en-US" dirty="0">
              <a:solidFill>
                <a:schemeClr val="tx1"/>
              </a:solidFill>
            </a:endParaRPr>
          </a:p>
        </p:txBody>
      </p:sp>
      <p:pic>
        <p:nvPicPr>
          <p:cNvPr id="12" name="Picture 11"/>
          <p:cNvPicPr>
            <a:picLocks noChangeAspect="1"/>
          </p:cNvPicPr>
          <p:nvPr/>
        </p:nvPicPr>
        <p:blipFill rotWithShape="1">
          <a:blip r:embed="rId3"/>
          <a:srcRect l="6210" t="4582" r="11061"/>
          <a:stretch/>
        </p:blipFill>
        <p:spPr>
          <a:xfrm>
            <a:off x="4775200" y="2057401"/>
            <a:ext cx="2230469" cy="32686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5" name="Straight Connector 14"/>
          <p:cNvCxnSpPr>
            <a:stCxn id="12" idx="3"/>
            <a:endCxn id="9" idx="1"/>
          </p:cNvCxnSpPr>
          <p:nvPr/>
        </p:nvCxnSpPr>
        <p:spPr>
          <a:xfrm>
            <a:off x="7005669" y="3691733"/>
            <a:ext cx="1269619" cy="2217751"/>
          </a:xfrm>
          <a:prstGeom prst="line">
            <a:avLst/>
          </a:prstGeom>
          <a:ln w="31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2" idx="3"/>
            <a:endCxn id="6" idx="1"/>
          </p:cNvCxnSpPr>
          <p:nvPr/>
        </p:nvCxnSpPr>
        <p:spPr>
          <a:xfrm flipV="1">
            <a:off x="7005670" y="1546376"/>
            <a:ext cx="1269620" cy="2145356"/>
          </a:xfrm>
          <a:prstGeom prst="line">
            <a:avLst/>
          </a:prstGeom>
          <a:ln w="31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2" idx="3"/>
            <a:endCxn id="7" idx="1"/>
          </p:cNvCxnSpPr>
          <p:nvPr/>
        </p:nvCxnSpPr>
        <p:spPr>
          <a:xfrm flipV="1">
            <a:off x="7005670" y="2340676"/>
            <a:ext cx="1269620" cy="1351057"/>
          </a:xfrm>
          <a:prstGeom prst="line">
            <a:avLst/>
          </a:prstGeom>
          <a:ln w="31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2" idx="3"/>
            <a:endCxn id="8" idx="1"/>
          </p:cNvCxnSpPr>
          <p:nvPr/>
        </p:nvCxnSpPr>
        <p:spPr>
          <a:xfrm flipV="1">
            <a:off x="7005669" y="3090602"/>
            <a:ext cx="1269620" cy="601131"/>
          </a:xfrm>
          <a:prstGeom prst="line">
            <a:avLst/>
          </a:prstGeom>
          <a:ln w="31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12" idx="3"/>
            <a:endCxn id="10" idx="1"/>
          </p:cNvCxnSpPr>
          <p:nvPr/>
        </p:nvCxnSpPr>
        <p:spPr>
          <a:xfrm>
            <a:off x="7005669" y="3691733"/>
            <a:ext cx="1269619" cy="1402867"/>
          </a:xfrm>
          <a:prstGeom prst="line">
            <a:avLst/>
          </a:prstGeom>
          <a:ln w="3175">
            <a:solidFill>
              <a:srgbClr val="000099"/>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17007" y="1154451"/>
            <a:ext cx="3342959" cy="70788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en-US" sz="2000" dirty="0">
                <a:solidFill>
                  <a:schemeClr val="tx1"/>
                </a:solidFill>
                <a:latin typeface="Aharoni" pitchFamily="2" charset="-79"/>
                <a:cs typeface="Aharoni" pitchFamily="2" charset="-79"/>
              </a:rPr>
              <a:t>Rehabilitation and Reconstruction Fund</a:t>
            </a:r>
          </a:p>
        </p:txBody>
      </p:sp>
      <p:sp>
        <p:nvSpPr>
          <p:cNvPr id="26" name="TextBox 25"/>
          <p:cNvSpPr txBox="1"/>
          <p:nvPr/>
        </p:nvSpPr>
        <p:spPr>
          <a:xfrm>
            <a:off x="348511" y="2368293"/>
            <a:ext cx="3342959" cy="70788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en-US"/>
            </a:defPPr>
            <a:lvl1pPr algn="ctr">
              <a:defRPr sz="2400">
                <a:solidFill>
                  <a:schemeClr val="bg1"/>
                </a:solidFill>
                <a:latin typeface="Aharoni" pitchFamily="2" charset="-79"/>
                <a:cs typeface="Aharoni" pitchFamily="2" charset="-79"/>
              </a:defRPr>
            </a:lvl1pPr>
          </a:lstStyle>
          <a:p>
            <a:pPr>
              <a:defRPr/>
            </a:pPr>
            <a:r>
              <a:rPr lang="en-PH" sz="2000" dirty="0">
                <a:solidFill>
                  <a:schemeClr val="tx1"/>
                </a:solidFill>
              </a:rPr>
              <a:t>Disaster Risk Finance and Insurance </a:t>
            </a:r>
            <a:r>
              <a:rPr lang="en-PH" sz="2000" dirty="0" smtClean="0">
                <a:solidFill>
                  <a:schemeClr val="tx1"/>
                </a:solidFill>
              </a:rPr>
              <a:t>Payout Proceeds</a:t>
            </a:r>
            <a:endParaRPr lang="en-PH" sz="2000" dirty="0">
              <a:solidFill>
                <a:schemeClr val="tx1"/>
              </a:solidFill>
            </a:endParaRPr>
          </a:p>
        </p:txBody>
      </p:sp>
      <p:sp>
        <p:nvSpPr>
          <p:cNvPr id="28" name="TextBox 27"/>
          <p:cNvSpPr txBox="1"/>
          <p:nvPr/>
        </p:nvSpPr>
        <p:spPr>
          <a:xfrm>
            <a:off x="8300689" y="3814267"/>
            <a:ext cx="3586511"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en-US"/>
            </a:defPPr>
            <a:lvl1pPr algn="ctr">
              <a:defRPr sz="2400">
                <a:solidFill>
                  <a:schemeClr val="bg1"/>
                </a:solidFill>
                <a:latin typeface="Aharoni" pitchFamily="2" charset="-79"/>
                <a:cs typeface="Aharoni" pitchFamily="2" charset="-79"/>
              </a:defRPr>
            </a:lvl1pPr>
          </a:lstStyle>
          <a:p>
            <a:pPr>
              <a:defRPr/>
            </a:pPr>
            <a:r>
              <a:rPr lang="en-PH" sz="1800" dirty="0">
                <a:solidFill>
                  <a:schemeClr val="tx1"/>
                </a:solidFill>
              </a:rPr>
              <a:t>Allocation from Agency Regular Budget</a:t>
            </a:r>
          </a:p>
        </p:txBody>
      </p:sp>
      <p:sp>
        <p:nvSpPr>
          <p:cNvPr id="29" name="Rectangle 28"/>
          <p:cNvSpPr/>
          <p:nvPr/>
        </p:nvSpPr>
        <p:spPr>
          <a:xfrm>
            <a:off x="348510" y="3898465"/>
            <a:ext cx="3342959" cy="70788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en-US" sz="2000" dirty="0">
                <a:solidFill>
                  <a:schemeClr val="tx1"/>
                </a:solidFill>
                <a:latin typeface="Aharoni" pitchFamily="2" charset="-79"/>
                <a:cs typeface="Aharoni" pitchFamily="2" charset="-79"/>
              </a:rPr>
              <a:t>Government Financial Institutions </a:t>
            </a:r>
          </a:p>
        </p:txBody>
      </p:sp>
      <p:sp>
        <p:nvSpPr>
          <p:cNvPr id="30" name="TextBox 29"/>
          <p:cNvSpPr txBox="1"/>
          <p:nvPr/>
        </p:nvSpPr>
        <p:spPr>
          <a:xfrm>
            <a:off x="348509" y="5031323"/>
            <a:ext cx="3342959"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en-US"/>
            </a:defPPr>
            <a:lvl1pPr algn="ctr">
              <a:defRPr sz="2400">
                <a:solidFill>
                  <a:schemeClr val="bg1"/>
                </a:solidFill>
                <a:latin typeface="Aharoni" pitchFamily="2" charset="-79"/>
                <a:cs typeface="Aharoni" pitchFamily="2" charset="-79"/>
              </a:defRPr>
            </a:lvl1pPr>
          </a:lstStyle>
          <a:p>
            <a:pPr>
              <a:defRPr/>
            </a:pPr>
            <a:r>
              <a:rPr lang="en-US" sz="1800" dirty="0">
                <a:solidFill>
                  <a:schemeClr val="tx1"/>
                </a:solidFill>
              </a:rPr>
              <a:t>Municipal Development Fund (MDF)</a:t>
            </a:r>
          </a:p>
        </p:txBody>
      </p:sp>
      <p:cxnSp>
        <p:nvCxnSpPr>
          <p:cNvPr id="39" name="Straight Connector 38"/>
          <p:cNvCxnSpPr>
            <a:stCxn id="12" idx="1"/>
            <a:endCxn id="25" idx="3"/>
          </p:cNvCxnSpPr>
          <p:nvPr/>
        </p:nvCxnSpPr>
        <p:spPr>
          <a:xfrm flipH="1" flipV="1">
            <a:off x="3659966" y="1508394"/>
            <a:ext cx="1115234" cy="2183339"/>
          </a:xfrm>
          <a:prstGeom prst="line">
            <a:avLst/>
          </a:prstGeom>
          <a:ln w="31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1"/>
            <a:endCxn id="26" idx="3"/>
          </p:cNvCxnSpPr>
          <p:nvPr/>
        </p:nvCxnSpPr>
        <p:spPr>
          <a:xfrm flipH="1" flipV="1">
            <a:off x="3691470" y="2722236"/>
            <a:ext cx="1083730" cy="969497"/>
          </a:xfrm>
          <a:prstGeom prst="line">
            <a:avLst/>
          </a:prstGeom>
          <a:ln w="31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12" idx="1"/>
            <a:endCxn id="29" idx="3"/>
          </p:cNvCxnSpPr>
          <p:nvPr/>
        </p:nvCxnSpPr>
        <p:spPr>
          <a:xfrm flipH="1">
            <a:off x="3691469" y="3691733"/>
            <a:ext cx="1083731" cy="560675"/>
          </a:xfrm>
          <a:prstGeom prst="line">
            <a:avLst/>
          </a:prstGeom>
          <a:ln w="31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12" idx="1"/>
            <a:endCxn id="30" idx="3"/>
          </p:cNvCxnSpPr>
          <p:nvPr/>
        </p:nvCxnSpPr>
        <p:spPr>
          <a:xfrm flipH="1">
            <a:off x="3691468" y="3691733"/>
            <a:ext cx="1083732" cy="1662756"/>
          </a:xfrm>
          <a:prstGeom prst="line">
            <a:avLst/>
          </a:prstGeom>
          <a:ln w="3175">
            <a:solidFill>
              <a:srgbClr val="0000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01071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0977" y="2386584"/>
            <a:ext cx="10396882" cy="1151965"/>
          </a:xfrm>
        </p:spPr>
        <p:txBody>
          <a:bodyPr/>
          <a:lstStyle/>
          <a:p>
            <a:r>
              <a:rPr lang="en-PH" dirty="0" smtClean="0">
                <a:solidFill>
                  <a:schemeClr val="tx1"/>
                </a:solidFill>
              </a:rPr>
              <a:t>Cross </a:t>
            </a:r>
            <a:r>
              <a:rPr lang="en-PH" dirty="0" err="1" smtClean="0">
                <a:solidFill>
                  <a:schemeClr val="tx1"/>
                </a:solidFill>
              </a:rPr>
              <a:t>sectoral</a:t>
            </a:r>
            <a:r>
              <a:rPr lang="en-PH" dirty="0" smtClean="0">
                <a:solidFill>
                  <a:schemeClr val="tx1"/>
                </a:solidFill>
              </a:rPr>
              <a:t> concerns</a:t>
            </a:r>
            <a:endParaRPr lang="en-PH" dirty="0">
              <a:solidFill>
                <a:schemeClr val="tx1"/>
              </a:solidFill>
            </a:endParaRPr>
          </a:p>
        </p:txBody>
      </p:sp>
    </p:spTree>
    <p:extLst>
      <p:ext uri="{BB962C8B-B14F-4D97-AF65-F5344CB8AC3E}">
        <p14:creationId xmlns:p14="http://schemas.microsoft.com/office/powerpoint/2010/main" val="33596150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dirty="0" smtClean="0">
                <a:solidFill>
                  <a:schemeClr val="tx1"/>
                </a:solidFill>
              </a:rPr>
              <a:t>HRNA Definition</a:t>
            </a:r>
          </a:p>
        </p:txBody>
      </p:sp>
      <p:sp>
        <p:nvSpPr>
          <p:cNvPr id="3" name="Content Placeholder 2"/>
          <p:cNvSpPr>
            <a:spLocks noGrp="1"/>
          </p:cNvSpPr>
          <p:nvPr>
            <p:ph idx="4294967295"/>
          </p:nvPr>
        </p:nvSpPr>
        <p:spPr>
          <a:xfrm>
            <a:off x="609600" y="1600201"/>
            <a:ext cx="10972800" cy="4525963"/>
          </a:xfrm>
          <a:prstGeom prst="rect">
            <a:avLst/>
          </a:prstGeom>
        </p:spPr>
        <p:txBody>
          <a:bodyPr rtlCol="0">
            <a:normAutofit/>
          </a:bodyPr>
          <a:lstStyle/>
          <a:p>
            <a:pPr eaLnBrk="1" fontAlgn="auto" hangingPunct="1">
              <a:spcAft>
                <a:spcPts val="0"/>
              </a:spcAft>
              <a:defRPr/>
            </a:pPr>
            <a:r>
              <a:rPr lang="en-US" dirty="0" smtClean="0">
                <a:latin typeface="Arial" pitchFamily="34" charset="0"/>
                <a:cs typeface="Arial" pitchFamily="34" charset="0"/>
              </a:rPr>
              <a:t>Assessment of the consequences of disasters on human development as guided by the concept of human development </a:t>
            </a:r>
          </a:p>
          <a:p>
            <a:pPr eaLnBrk="1" fontAlgn="auto" hangingPunct="1">
              <a:spcAft>
                <a:spcPts val="0"/>
              </a:spcAft>
              <a:defRPr/>
            </a:pPr>
            <a:r>
              <a:rPr lang="en-US" dirty="0" smtClean="0">
                <a:latin typeface="Arial" pitchFamily="34" charset="0"/>
                <a:cs typeface="Arial" pitchFamily="34" charset="0"/>
              </a:rPr>
              <a:t>Considering social-cultural aspects in addition to macro economic imperatives</a:t>
            </a:r>
          </a:p>
          <a:p>
            <a:pPr eaLnBrk="1" fontAlgn="auto" hangingPunct="1">
              <a:spcAft>
                <a:spcPts val="0"/>
              </a:spcAft>
              <a:defRPr/>
            </a:pPr>
            <a:r>
              <a:rPr lang="en-US" dirty="0" smtClean="0">
                <a:latin typeface="Arial" pitchFamily="34" charset="0"/>
                <a:cs typeface="Arial" pitchFamily="34" charset="0"/>
              </a:rPr>
              <a:t>focusing on the distinct needs and priorities of the affected communities and population in restoring and, where possible, improving the pre-disaster status of human development</a:t>
            </a:r>
          </a:p>
          <a:p>
            <a:pPr eaLnBrk="1" fontAlgn="auto" hangingPunct="1">
              <a:spcAft>
                <a:spcPts val="0"/>
              </a:spcAft>
              <a:defRPr/>
            </a:pPr>
            <a:endParaRPr lang="en-US" dirty="0" smtClean="0"/>
          </a:p>
          <a:p>
            <a:pPr eaLnBrk="1" fontAlgn="auto" hangingPunct="1">
              <a:spcAft>
                <a:spcPts val="0"/>
              </a:spcAft>
              <a:defRPr/>
            </a:pPr>
            <a:endParaRPr lang="en-US" dirty="0"/>
          </a:p>
        </p:txBody>
      </p:sp>
    </p:spTree>
    <p:extLst>
      <p:ext uri="{BB962C8B-B14F-4D97-AF65-F5344CB8AC3E}">
        <p14:creationId xmlns:p14="http://schemas.microsoft.com/office/powerpoint/2010/main" val="42343041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sz="4000" dirty="0" smtClean="0">
                <a:solidFill>
                  <a:schemeClr val="tx1"/>
                </a:solidFill>
              </a:rPr>
              <a:t>HRNA: a people-centered approach</a:t>
            </a:r>
          </a:p>
        </p:txBody>
      </p:sp>
      <p:sp>
        <p:nvSpPr>
          <p:cNvPr id="19459" name="Content Placeholder 2"/>
          <p:cNvSpPr>
            <a:spLocks noGrp="1"/>
          </p:cNvSpPr>
          <p:nvPr>
            <p:ph idx="4294967295"/>
          </p:nvPr>
        </p:nvSpPr>
        <p:spPr>
          <a:xfrm>
            <a:off x="609600" y="1600201"/>
            <a:ext cx="10972800" cy="1984247"/>
          </a:xfrm>
          <a:prstGeom prst="rect">
            <a:avLst/>
          </a:prstGeom>
        </p:spPr>
        <p:txBody>
          <a:bodyPr>
            <a:normAutofit fontScale="62500" lnSpcReduction="20000"/>
          </a:bodyPr>
          <a:lstStyle/>
          <a:p>
            <a:pPr eaLnBrk="1" hangingPunct="1"/>
            <a:r>
              <a:rPr lang="en-US" altLang="en-US" sz="3400" dirty="0" smtClean="0">
                <a:latin typeface="Arial" pitchFamily="34" charset="0"/>
                <a:cs typeface="Arial" pitchFamily="34" charset="0"/>
              </a:rPr>
              <a:t>Provides enabling environment to restore people’s abilities to reach their full potential through equitable access to secure essential requirements for recovery and development. </a:t>
            </a:r>
          </a:p>
          <a:p>
            <a:pPr algn="just" eaLnBrk="1" hangingPunct="1"/>
            <a:r>
              <a:rPr lang="en-US" altLang="en-US" sz="3400" dirty="0" smtClean="0">
                <a:latin typeface="Arial" pitchFamily="34" charset="0"/>
                <a:cs typeface="Arial" pitchFamily="34" charset="0"/>
              </a:rPr>
              <a:t>Empowers and strengthens capabilities to help self and spontaneous recovery and meet the added challenges</a:t>
            </a:r>
            <a:r>
              <a:rPr lang="en-US" altLang="en-US" dirty="0" smtClean="0">
                <a:latin typeface="Arial" pitchFamily="34" charset="0"/>
                <a:cs typeface="Arial" pitchFamily="34" charset="0"/>
              </a:rPr>
              <a:t>.</a:t>
            </a:r>
          </a:p>
        </p:txBody>
      </p:sp>
      <p:sp>
        <p:nvSpPr>
          <p:cNvPr id="2" name="Rectangle 1"/>
          <p:cNvSpPr/>
          <p:nvPr/>
        </p:nvSpPr>
        <p:spPr>
          <a:xfrm>
            <a:off x="2462784" y="3977854"/>
            <a:ext cx="6096000" cy="923330"/>
          </a:xfrm>
          <a:prstGeom prst="rect">
            <a:avLst/>
          </a:prstGeom>
        </p:spPr>
        <p:txBody>
          <a:bodyPr>
            <a:spAutoFit/>
          </a:bodyPr>
          <a:lstStyle/>
          <a:p>
            <a:r>
              <a:rPr lang="en-US" altLang="en-US" dirty="0">
                <a:latin typeface="Arial" pitchFamily="34" charset="0"/>
                <a:cs typeface="Arial" pitchFamily="34" charset="0"/>
              </a:rPr>
              <a:t>HRNA is all about the welfare of people, all about human recovery. You look at human development pre-disaster and human development post-disaster</a:t>
            </a:r>
            <a:endParaRPr lang="en-PH" dirty="0">
              <a:latin typeface="Arial" pitchFamily="34" charset="0"/>
              <a:cs typeface="Arial" pitchFamily="34" charset="0"/>
            </a:endParaRPr>
          </a:p>
        </p:txBody>
      </p:sp>
    </p:spTree>
    <p:extLst>
      <p:ext uri="{BB962C8B-B14F-4D97-AF65-F5344CB8AC3E}">
        <p14:creationId xmlns:p14="http://schemas.microsoft.com/office/powerpoint/2010/main" val="40251438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impacts</a:t>
            </a:r>
            <a:endParaRPr lang="en-PH" dirty="0"/>
          </a:p>
        </p:txBody>
      </p:sp>
      <p:sp>
        <p:nvSpPr>
          <p:cNvPr id="3" name="Content Placeholder 2"/>
          <p:cNvSpPr>
            <a:spLocks noGrp="1"/>
          </p:cNvSpPr>
          <p:nvPr>
            <p:ph sz="quarter" idx="13"/>
          </p:nvPr>
        </p:nvSpPr>
        <p:spPr/>
        <p:txBody>
          <a:bodyPr/>
          <a:lstStyle/>
          <a:p>
            <a:r>
              <a:rPr lang="en-US" dirty="0" smtClean="0">
                <a:latin typeface="Arial" pitchFamily="34" charset="0"/>
                <a:cs typeface="Arial" pitchFamily="34" charset="0"/>
              </a:rPr>
              <a:t>Impacts at the household and individual level</a:t>
            </a:r>
          </a:p>
          <a:p>
            <a:r>
              <a:rPr lang="en-US" dirty="0" smtClean="0">
                <a:latin typeface="Arial" pitchFamily="34" charset="0"/>
                <a:cs typeface="Arial" pitchFamily="34" charset="0"/>
              </a:rPr>
              <a:t>Carried out for each relevant sector of the </a:t>
            </a:r>
            <a:r>
              <a:rPr lang="en-US" dirty="0" err="1" smtClean="0">
                <a:latin typeface="Arial" pitchFamily="34" charset="0"/>
                <a:cs typeface="Arial" pitchFamily="34" charset="0"/>
              </a:rPr>
              <a:t>dala</a:t>
            </a:r>
            <a:endParaRPr lang="en-US" dirty="0" smtClean="0">
              <a:latin typeface="Arial" pitchFamily="34" charset="0"/>
              <a:cs typeface="Arial" pitchFamily="34" charset="0"/>
            </a:endParaRPr>
          </a:p>
          <a:p>
            <a:pPr marL="0" indent="0">
              <a:buNone/>
            </a:pPr>
            <a:r>
              <a:rPr lang="en-US" dirty="0" smtClean="0">
                <a:latin typeface="Arial" pitchFamily="34" charset="0"/>
                <a:cs typeface="Arial" pitchFamily="34" charset="0"/>
              </a:rPr>
              <a:t>Example:</a:t>
            </a:r>
          </a:p>
          <a:p>
            <a:pPr marL="0" indent="0">
              <a:buNone/>
            </a:pPr>
            <a:r>
              <a:rPr lang="en-US" dirty="0" smtClean="0">
                <a:latin typeface="Arial" pitchFamily="34" charset="0"/>
                <a:cs typeface="Arial" pitchFamily="34" charset="0"/>
              </a:rPr>
              <a:t>Decline in income due to loss of employment may impact on education, health and nutrition of children (AT THE HOUSEHOLD LEVEL)</a:t>
            </a:r>
            <a:endParaRPr lang="en-PH" dirty="0">
              <a:latin typeface="Arial" pitchFamily="34" charset="0"/>
              <a:cs typeface="Arial" pitchFamily="34" charset="0"/>
            </a:endParaRPr>
          </a:p>
        </p:txBody>
      </p:sp>
    </p:spTree>
    <p:extLst>
      <p:ext uri="{BB962C8B-B14F-4D97-AF65-F5344CB8AC3E}">
        <p14:creationId xmlns:p14="http://schemas.microsoft.com/office/powerpoint/2010/main" val="41412438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IMPACTS</a:t>
            </a:r>
            <a:endParaRPr lang="en-PH" dirty="0"/>
          </a:p>
        </p:txBody>
      </p:sp>
      <p:sp>
        <p:nvSpPr>
          <p:cNvPr id="3" name="Content Placeholder 2"/>
          <p:cNvSpPr>
            <a:spLocks noGrp="1"/>
          </p:cNvSpPr>
          <p:nvPr>
            <p:ph sz="quarter" idx="13"/>
          </p:nvPr>
        </p:nvSpPr>
        <p:spPr/>
        <p:txBody>
          <a:bodyPr/>
          <a:lstStyle/>
          <a:p>
            <a:r>
              <a:rPr lang="en-US" dirty="0" smtClean="0">
                <a:latin typeface="Arial" pitchFamily="34" charset="0"/>
                <a:cs typeface="Arial" pitchFamily="34" charset="0"/>
              </a:rPr>
              <a:t>CARRIED OUT THROUGH AN ASSESSMENT OF QUANTITATIVE DATA COLLETED IN THE DALA, AS WELL AS QUALITATIVE RAPID ASSESSMENT</a:t>
            </a:r>
          </a:p>
          <a:p>
            <a:pPr marL="0" indent="0">
              <a:buNone/>
            </a:pPr>
            <a:endParaRPr lang="en-US" dirty="0" smtClean="0">
              <a:latin typeface="Arial" pitchFamily="34" charset="0"/>
              <a:cs typeface="Arial" pitchFamily="34" charset="0"/>
            </a:endParaRPr>
          </a:p>
          <a:p>
            <a:r>
              <a:rPr lang="en-US" dirty="0" smtClean="0">
                <a:latin typeface="Arial" pitchFamily="34" charset="0"/>
                <a:cs typeface="Arial" pitchFamily="34" charset="0"/>
              </a:rPr>
              <a:t>The qualitative assessment also addresses issues such as the impact of the disaster on how community members live, work </a:t>
            </a:r>
            <a:r>
              <a:rPr lang="en-US" dirty="0" err="1" smtClean="0">
                <a:latin typeface="Arial" pitchFamily="34" charset="0"/>
                <a:cs typeface="Arial" pitchFamily="34" charset="0"/>
              </a:rPr>
              <a:t>aand</a:t>
            </a:r>
            <a:r>
              <a:rPr lang="en-US" dirty="0" smtClean="0">
                <a:latin typeface="Arial" pitchFamily="34" charset="0"/>
                <a:cs typeface="Arial" pitchFamily="34" charset="0"/>
              </a:rPr>
              <a:t> relate to each other; how they participate in community life and how they relate to institutions and policies</a:t>
            </a:r>
          </a:p>
          <a:p>
            <a:endParaRPr lang="en-US" dirty="0">
              <a:latin typeface="Arial" pitchFamily="34" charset="0"/>
              <a:cs typeface="Arial" pitchFamily="34" charset="0"/>
            </a:endParaRPr>
          </a:p>
          <a:p>
            <a:pPr marL="0" indent="0">
              <a:buNone/>
            </a:pPr>
            <a:endParaRPr lang="en-PH" dirty="0">
              <a:latin typeface="Arial" pitchFamily="34" charset="0"/>
              <a:cs typeface="Arial" pitchFamily="34" charset="0"/>
            </a:endParaRPr>
          </a:p>
        </p:txBody>
      </p:sp>
    </p:spTree>
    <p:extLst>
      <p:ext uri="{BB962C8B-B14F-4D97-AF65-F5344CB8AC3E}">
        <p14:creationId xmlns:p14="http://schemas.microsoft.com/office/powerpoint/2010/main" val="8282568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impacts</a:t>
            </a:r>
            <a:endParaRPr lang="en-PH" dirty="0"/>
          </a:p>
        </p:txBody>
      </p:sp>
      <p:sp>
        <p:nvSpPr>
          <p:cNvPr id="3" name="Content Placeholder 2"/>
          <p:cNvSpPr>
            <a:spLocks noGrp="1"/>
          </p:cNvSpPr>
          <p:nvPr>
            <p:ph sz="quarter" idx="13"/>
          </p:nvPr>
        </p:nvSpPr>
        <p:spPr/>
        <p:txBody>
          <a:bodyPr/>
          <a:lstStyle/>
          <a:p>
            <a:r>
              <a:rPr lang="en-US" dirty="0" smtClean="0">
                <a:latin typeface="Arial" pitchFamily="34" charset="0"/>
                <a:cs typeface="Arial" pitchFamily="34" charset="0"/>
              </a:rPr>
              <a:t>Gender impacts are summarized in the social impacts assessment, but should be addressed throughout the </a:t>
            </a:r>
            <a:r>
              <a:rPr lang="en-US" dirty="0" err="1" smtClean="0">
                <a:latin typeface="Arial" pitchFamily="34" charset="0"/>
                <a:cs typeface="Arial" pitchFamily="34" charset="0"/>
              </a:rPr>
              <a:t>dala</a:t>
            </a:r>
            <a:r>
              <a:rPr lang="en-US" dirty="0" smtClean="0">
                <a:latin typeface="Arial" pitchFamily="34" charset="0"/>
                <a:cs typeface="Arial" pitchFamily="34" charset="0"/>
              </a:rPr>
              <a:t> and should be included in the guidelines</a:t>
            </a:r>
          </a:p>
          <a:p>
            <a:r>
              <a:rPr lang="en-US" dirty="0" smtClean="0">
                <a:latin typeface="Arial" pitchFamily="34" charset="0"/>
                <a:cs typeface="Arial" pitchFamily="34" charset="0"/>
              </a:rPr>
              <a:t>Should address topics s double burden on women and increased vulnerability</a:t>
            </a:r>
          </a:p>
          <a:p>
            <a:r>
              <a:rPr lang="en-US" dirty="0" smtClean="0">
                <a:latin typeface="Arial" pitchFamily="34" charset="0"/>
                <a:cs typeface="Arial" pitchFamily="34" charset="0"/>
              </a:rPr>
              <a:t>Data should be gathered based on a breakdown by gender</a:t>
            </a:r>
          </a:p>
          <a:p>
            <a:pPr marL="0" indent="0">
              <a:buNone/>
            </a:pPr>
            <a:endParaRPr lang="en-PH" dirty="0">
              <a:latin typeface="Arial" pitchFamily="34" charset="0"/>
              <a:cs typeface="Arial" pitchFamily="34" charset="0"/>
            </a:endParaRPr>
          </a:p>
        </p:txBody>
      </p:sp>
    </p:spTree>
    <p:extLst>
      <p:ext uri="{BB962C8B-B14F-4D97-AF65-F5344CB8AC3E}">
        <p14:creationId xmlns:p14="http://schemas.microsoft.com/office/powerpoint/2010/main" val="1753182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7"/>
          <p:cNvSpPr>
            <a:spLocks noGrp="1"/>
          </p:cNvSpPr>
          <p:nvPr>
            <p:ph sz="half" idx="4294967295"/>
          </p:nvPr>
        </p:nvSpPr>
        <p:spPr>
          <a:xfrm>
            <a:off x="406400" y="1600200"/>
            <a:ext cx="11074400" cy="3291840"/>
          </a:xfrm>
          <a:prstGeom prst="rect">
            <a:avLst/>
          </a:prstGeom>
        </p:spPr>
        <p:txBody>
          <a:bodyPr>
            <a:normAutofit lnSpcReduction="10000"/>
          </a:bodyPr>
          <a:lstStyle/>
          <a:p>
            <a:pPr algn="just" eaLnBrk="1" hangingPunct="1">
              <a:lnSpc>
                <a:spcPct val="80000"/>
              </a:lnSpc>
              <a:spcAft>
                <a:spcPts val="600"/>
              </a:spcAft>
            </a:pPr>
            <a:r>
              <a:rPr lang="en-US" altLang="en-US" dirty="0" smtClean="0">
                <a:latin typeface="Arial" pitchFamily="34" charset="0"/>
                <a:cs typeface="Arial" pitchFamily="34" charset="0"/>
              </a:rPr>
              <a:t>Restoration of governance systems</a:t>
            </a:r>
          </a:p>
          <a:p>
            <a:pPr algn="just" eaLnBrk="1" hangingPunct="1">
              <a:lnSpc>
                <a:spcPct val="80000"/>
              </a:lnSpc>
              <a:spcAft>
                <a:spcPts val="600"/>
              </a:spcAft>
            </a:pPr>
            <a:r>
              <a:rPr lang="en-US" altLang="en-US" dirty="0" smtClean="0">
                <a:latin typeface="Arial" pitchFamily="34" charset="0"/>
                <a:cs typeface="Arial" pitchFamily="34" charset="0"/>
              </a:rPr>
              <a:t>Measures to ensure access for all to reconstructed infrastructure</a:t>
            </a:r>
          </a:p>
          <a:p>
            <a:pPr algn="just" eaLnBrk="1" hangingPunct="1">
              <a:lnSpc>
                <a:spcPct val="80000"/>
              </a:lnSpc>
              <a:spcAft>
                <a:spcPts val="600"/>
              </a:spcAft>
            </a:pPr>
            <a:r>
              <a:rPr lang="en-US" altLang="en-US" dirty="0" smtClean="0">
                <a:latin typeface="Arial" pitchFamily="34" charset="0"/>
                <a:cs typeface="Arial" pitchFamily="34" charset="0"/>
              </a:rPr>
              <a:t>Approaches to fully restore livelihood systems</a:t>
            </a:r>
          </a:p>
          <a:p>
            <a:pPr algn="just" eaLnBrk="1" hangingPunct="1">
              <a:lnSpc>
                <a:spcPct val="80000"/>
              </a:lnSpc>
              <a:spcAft>
                <a:spcPts val="600"/>
              </a:spcAft>
            </a:pPr>
            <a:r>
              <a:rPr lang="en-US" altLang="en-US" dirty="0" smtClean="0">
                <a:latin typeface="Arial" pitchFamily="34" charset="0"/>
                <a:cs typeface="Arial" pitchFamily="34" charset="0"/>
              </a:rPr>
              <a:t>Pressing basic needs and services</a:t>
            </a:r>
          </a:p>
          <a:p>
            <a:pPr algn="just" eaLnBrk="1" hangingPunct="1">
              <a:lnSpc>
                <a:spcPct val="80000"/>
              </a:lnSpc>
              <a:spcAft>
                <a:spcPts val="600"/>
              </a:spcAft>
            </a:pPr>
            <a:r>
              <a:rPr lang="en-US" altLang="en-US" dirty="0" smtClean="0">
                <a:latin typeface="Arial" pitchFamily="34" charset="0"/>
                <a:cs typeface="Arial" pitchFamily="34" charset="0"/>
              </a:rPr>
              <a:t>Re-establishment of community functioning</a:t>
            </a:r>
          </a:p>
          <a:p>
            <a:pPr algn="just" eaLnBrk="1" hangingPunct="1">
              <a:lnSpc>
                <a:spcPct val="80000"/>
              </a:lnSpc>
              <a:spcAft>
                <a:spcPts val="600"/>
              </a:spcAft>
            </a:pPr>
            <a:r>
              <a:rPr lang="en-US" altLang="en-US" dirty="0" smtClean="0">
                <a:latin typeface="Arial" pitchFamily="34" charset="0"/>
                <a:cs typeface="Arial" pitchFamily="34" charset="0"/>
              </a:rPr>
              <a:t>Support spontaneous recovery</a:t>
            </a:r>
          </a:p>
          <a:p>
            <a:pPr algn="just" eaLnBrk="1" hangingPunct="1">
              <a:lnSpc>
                <a:spcPct val="80000"/>
              </a:lnSpc>
              <a:spcAft>
                <a:spcPts val="600"/>
              </a:spcAft>
            </a:pPr>
            <a:r>
              <a:rPr lang="en-US" altLang="en-US" dirty="0" smtClean="0">
                <a:latin typeface="Arial" pitchFamily="34" charset="0"/>
                <a:cs typeface="Arial" pitchFamily="34" charset="0"/>
              </a:rPr>
              <a:t>Post disaster capacity building</a:t>
            </a:r>
          </a:p>
          <a:p>
            <a:pPr algn="just" eaLnBrk="1" hangingPunct="1">
              <a:lnSpc>
                <a:spcPct val="80000"/>
              </a:lnSpc>
              <a:spcAft>
                <a:spcPts val="600"/>
              </a:spcAft>
            </a:pPr>
            <a:r>
              <a:rPr lang="en-US" altLang="en-US" dirty="0" smtClean="0">
                <a:latin typeface="Arial" pitchFamily="34" charset="0"/>
                <a:cs typeface="Arial" pitchFamily="34" charset="0"/>
              </a:rPr>
              <a:t>Enhancing resilience &amp; disaster risks reduction</a:t>
            </a:r>
          </a:p>
        </p:txBody>
      </p:sp>
      <p:sp>
        <p:nvSpPr>
          <p:cNvPr id="20483" name="Title 10"/>
          <p:cNvSpPr>
            <a:spLocks noGrp="1"/>
          </p:cNvSpPr>
          <p:nvPr>
            <p:ph type="title"/>
          </p:nvPr>
        </p:nvSpPr>
        <p:spPr/>
        <p:txBody>
          <a:bodyPr/>
          <a:lstStyle/>
          <a:p>
            <a:pPr eaLnBrk="1" hangingPunct="1"/>
            <a:r>
              <a:rPr lang="en-US" altLang="en-US" dirty="0" smtClean="0">
                <a:solidFill>
                  <a:schemeClr val="tx1"/>
                </a:solidFill>
              </a:rPr>
              <a:t>Objectives</a:t>
            </a:r>
          </a:p>
        </p:txBody>
      </p:sp>
    </p:spTree>
    <p:extLst>
      <p:ext uri="{BB962C8B-B14F-4D97-AF65-F5344CB8AC3E}">
        <p14:creationId xmlns:p14="http://schemas.microsoft.com/office/powerpoint/2010/main" val="1943762789"/>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7"/>
          <p:cNvSpPr>
            <a:spLocks noGrp="1"/>
          </p:cNvSpPr>
          <p:nvPr>
            <p:ph sz="half" idx="4294967295"/>
          </p:nvPr>
        </p:nvSpPr>
        <p:spPr>
          <a:xfrm>
            <a:off x="406400" y="1600200"/>
            <a:ext cx="11074400" cy="1981200"/>
          </a:xfrm>
          <a:prstGeom prst="rect">
            <a:avLst/>
          </a:prstGeom>
        </p:spPr>
        <p:txBody>
          <a:bodyPr>
            <a:normAutofit fontScale="70000" lnSpcReduction="20000"/>
          </a:bodyPr>
          <a:lstStyle/>
          <a:p>
            <a:pPr algn="just" eaLnBrk="1" hangingPunct="1"/>
            <a:r>
              <a:rPr lang="en-US" altLang="en-US" dirty="0" smtClean="0">
                <a:latin typeface="Arial" pitchFamily="34" charset="0"/>
                <a:cs typeface="Arial" pitchFamily="34" charset="0"/>
              </a:rPr>
              <a:t>Focuses on households and communities </a:t>
            </a:r>
          </a:p>
          <a:p>
            <a:pPr algn="just" eaLnBrk="1" hangingPunct="1"/>
            <a:r>
              <a:rPr lang="en-US" altLang="en-US" dirty="0" smtClean="0">
                <a:latin typeface="Arial" pitchFamily="34" charset="0"/>
                <a:cs typeface="Arial" pitchFamily="34" charset="0"/>
              </a:rPr>
              <a:t>Seeks to include the impacts which are not always visible and measurable </a:t>
            </a:r>
          </a:p>
          <a:p>
            <a:pPr algn="just" eaLnBrk="1" hangingPunct="1"/>
            <a:r>
              <a:rPr lang="en-US" altLang="en-US" dirty="0" smtClean="0">
                <a:latin typeface="Arial" pitchFamily="34" charset="0"/>
                <a:cs typeface="Arial" pitchFamily="34" charset="0"/>
              </a:rPr>
              <a:t>Includes several concepts which are not included in the DALA: gender equity, human rights, social justice, etc. </a:t>
            </a:r>
          </a:p>
          <a:p>
            <a:pPr algn="just" eaLnBrk="1" hangingPunct="1"/>
            <a:r>
              <a:rPr lang="en-US" altLang="en-US" dirty="0" smtClean="0">
                <a:latin typeface="Arial" pitchFamily="34" charset="0"/>
                <a:cs typeface="Arial" pitchFamily="34" charset="0"/>
              </a:rPr>
              <a:t>Involves qualitative aggregation of the cluster effects of the disaster</a:t>
            </a:r>
          </a:p>
          <a:p>
            <a:pPr algn="just" eaLnBrk="1" hangingPunct="1"/>
            <a:r>
              <a:rPr lang="en-US" altLang="en-US" dirty="0" smtClean="0">
                <a:latin typeface="Arial" pitchFamily="34" charset="0"/>
                <a:cs typeface="Arial" pitchFamily="34" charset="0"/>
              </a:rPr>
              <a:t>Identifies early recovery interventions as well as long-term recovery needs.  </a:t>
            </a:r>
          </a:p>
        </p:txBody>
      </p:sp>
      <p:sp>
        <p:nvSpPr>
          <p:cNvPr id="21507" name="Title 10"/>
          <p:cNvSpPr>
            <a:spLocks noGrp="1"/>
          </p:cNvSpPr>
          <p:nvPr>
            <p:ph type="title"/>
          </p:nvPr>
        </p:nvSpPr>
        <p:spPr/>
        <p:txBody>
          <a:bodyPr/>
          <a:lstStyle/>
          <a:p>
            <a:pPr eaLnBrk="1" hangingPunct="1"/>
            <a:r>
              <a:rPr lang="en-US" altLang="en-US" dirty="0" smtClean="0"/>
              <a:t>Distinctive Features</a:t>
            </a:r>
          </a:p>
        </p:txBody>
      </p:sp>
    </p:spTree>
    <p:extLst>
      <p:ext uri="{BB962C8B-B14F-4D97-AF65-F5344CB8AC3E}">
        <p14:creationId xmlns:p14="http://schemas.microsoft.com/office/powerpoint/2010/main" val="2567033914"/>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Tools in conducting social impact assessment</a:t>
            </a:r>
            <a:endParaRPr lang="en-PH" dirty="0"/>
          </a:p>
        </p:txBody>
      </p:sp>
      <p:sp>
        <p:nvSpPr>
          <p:cNvPr id="3" name="Content Placeholder 2"/>
          <p:cNvSpPr>
            <a:spLocks noGrp="1"/>
          </p:cNvSpPr>
          <p:nvPr>
            <p:ph sz="quarter" idx="13"/>
          </p:nvPr>
        </p:nvSpPr>
        <p:spPr>
          <a:ln w="9525">
            <a:solidFill>
              <a:schemeClr val="tx1"/>
            </a:solidFill>
          </a:ln>
        </p:spPr>
        <p:txBody>
          <a:bodyPr/>
          <a:lstStyle/>
          <a:p>
            <a:r>
              <a:rPr lang="en-US" dirty="0" smtClean="0"/>
              <a:t>Focus group discussions (FGD)</a:t>
            </a:r>
          </a:p>
          <a:p>
            <a:pPr marL="0" indent="0">
              <a:buNone/>
            </a:pPr>
            <a:r>
              <a:rPr lang="en-US" b="1" dirty="0" smtClean="0">
                <a:latin typeface="Arial" pitchFamily="34" charset="0"/>
                <a:cs typeface="Arial" pitchFamily="34" charset="0"/>
              </a:rPr>
              <a:t>Opinions/voices of all people in the sectors across all income levels are represented</a:t>
            </a:r>
            <a:endParaRPr lang="en-PH" b="1" dirty="0">
              <a:latin typeface="Arial" pitchFamily="34" charset="0"/>
              <a:cs typeface="Arial" pitchFamily="34" charset="0"/>
            </a:endParaRPr>
          </a:p>
        </p:txBody>
      </p:sp>
      <p:sp>
        <p:nvSpPr>
          <p:cNvPr id="4" name="Content Placeholder 3"/>
          <p:cNvSpPr>
            <a:spLocks noGrp="1"/>
          </p:cNvSpPr>
          <p:nvPr>
            <p:ph sz="quarter" idx="14"/>
          </p:nvPr>
        </p:nvSpPr>
        <p:spPr>
          <a:ln w="9525">
            <a:solidFill>
              <a:schemeClr val="tx1"/>
            </a:solidFill>
          </a:ln>
        </p:spPr>
        <p:txBody>
          <a:bodyPr/>
          <a:lstStyle/>
          <a:p>
            <a:r>
              <a:rPr lang="en-US" dirty="0" smtClean="0"/>
              <a:t>In-depth interviews</a:t>
            </a:r>
          </a:p>
          <a:p>
            <a:pPr marL="0" indent="0">
              <a:buNone/>
            </a:pPr>
            <a:r>
              <a:rPr lang="en-US" dirty="0" smtClean="0">
                <a:latin typeface="Arial" pitchFamily="34" charset="0"/>
                <a:cs typeface="Arial" pitchFamily="34" charset="0"/>
              </a:rPr>
              <a:t>Sensitive issues like social cohesion, power struggles.  . can be generated by this method. In-depth interviews </a:t>
            </a:r>
            <a:r>
              <a:rPr lang="en-US" dirty="0" err="1" smtClean="0">
                <a:latin typeface="Arial" pitchFamily="34" charset="0"/>
                <a:cs typeface="Arial" pitchFamily="34" charset="0"/>
              </a:rPr>
              <a:t>normALLY</a:t>
            </a:r>
            <a:r>
              <a:rPr lang="en-US" dirty="0" smtClean="0">
                <a:latin typeface="Arial" pitchFamily="34" charset="0"/>
                <a:cs typeface="Arial" pitchFamily="34" charset="0"/>
              </a:rPr>
              <a:t> COVER FEW ISSUES BUT DELVE DEEPER ON THESE ISSUES</a:t>
            </a:r>
            <a:endParaRPr lang="en-PH" dirty="0">
              <a:latin typeface="Arial" pitchFamily="34" charset="0"/>
              <a:cs typeface="Arial" pitchFamily="34" charset="0"/>
            </a:endParaRPr>
          </a:p>
        </p:txBody>
      </p:sp>
    </p:spTree>
    <p:extLst>
      <p:ext uri="{BB962C8B-B14F-4D97-AF65-F5344CB8AC3E}">
        <p14:creationId xmlns:p14="http://schemas.microsoft.com/office/powerpoint/2010/main" val="733450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TOOLS IN CONDUCTING SOCIAL IMPACT ASSESSMENT</a:t>
            </a:r>
            <a:endParaRPr lang="en-PH" dirty="0"/>
          </a:p>
        </p:txBody>
      </p:sp>
      <p:sp>
        <p:nvSpPr>
          <p:cNvPr id="3" name="Content Placeholder 2"/>
          <p:cNvSpPr>
            <a:spLocks noGrp="1"/>
          </p:cNvSpPr>
          <p:nvPr>
            <p:ph sz="quarter" idx="13"/>
          </p:nvPr>
        </p:nvSpPr>
        <p:spPr>
          <a:ln w="9525">
            <a:solidFill>
              <a:schemeClr val="tx1"/>
            </a:solidFill>
          </a:ln>
        </p:spPr>
        <p:txBody>
          <a:bodyPr/>
          <a:lstStyle/>
          <a:p>
            <a:r>
              <a:rPr lang="en-US" dirty="0" smtClean="0"/>
              <a:t>INFORMAL DISCUSSIONS AND PARTICIPANT OBSERVATION</a:t>
            </a:r>
          </a:p>
          <a:p>
            <a:pPr marL="0" indent="0">
              <a:buNone/>
            </a:pPr>
            <a:r>
              <a:rPr lang="en-US" dirty="0" smtClean="0">
                <a:latin typeface="Arial" pitchFamily="34" charset="0"/>
                <a:cs typeface="Arial" pitchFamily="34" charset="0"/>
              </a:rPr>
              <a:t>SOCIAL RELATIONS BETWEEN GROUPS CAN BE GATHERED BY CASUAL TALK AND OBSERVING HOW PEOPLE INTERACT IN THE DISASTER AREA</a:t>
            </a:r>
            <a:endParaRPr lang="en-PH" dirty="0">
              <a:latin typeface="Arial" pitchFamily="34" charset="0"/>
              <a:cs typeface="Arial" pitchFamily="34" charset="0"/>
            </a:endParaRPr>
          </a:p>
        </p:txBody>
      </p:sp>
      <p:sp>
        <p:nvSpPr>
          <p:cNvPr id="4" name="Content Placeholder 3"/>
          <p:cNvSpPr>
            <a:spLocks noGrp="1"/>
          </p:cNvSpPr>
          <p:nvPr>
            <p:ph sz="quarter" idx="14"/>
          </p:nvPr>
        </p:nvSpPr>
        <p:spPr>
          <a:ln w="9525">
            <a:solidFill>
              <a:schemeClr val="tx1"/>
            </a:solidFill>
          </a:ln>
        </p:spPr>
        <p:txBody>
          <a:bodyPr/>
          <a:lstStyle/>
          <a:p>
            <a:r>
              <a:rPr lang="en-US" dirty="0" smtClean="0"/>
              <a:t>SIMPLE SURVEYS</a:t>
            </a:r>
          </a:p>
          <a:p>
            <a:pPr marL="0" indent="0">
              <a:buNone/>
            </a:pPr>
            <a:r>
              <a:rPr lang="en-US" dirty="0" smtClean="0">
                <a:latin typeface="Arial" pitchFamily="34" charset="0"/>
                <a:cs typeface="Arial" pitchFamily="34" charset="0"/>
              </a:rPr>
              <a:t>RELIABLE IN GATHERING SIMPLE AND CONCRETE DATA SUCH AS WAGE, PRICES, DEBTS AND INTEREST RATES, AMONG OTHERS</a:t>
            </a:r>
            <a:endParaRPr lang="en-PH" dirty="0">
              <a:latin typeface="Arial" pitchFamily="34" charset="0"/>
              <a:cs typeface="Arial" pitchFamily="34" charset="0"/>
            </a:endParaRPr>
          </a:p>
        </p:txBody>
      </p:sp>
    </p:spTree>
    <p:extLst>
      <p:ext uri="{BB962C8B-B14F-4D97-AF65-F5344CB8AC3E}">
        <p14:creationId xmlns:p14="http://schemas.microsoft.com/office/powerpoint/2010/main" val="38185916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937" y="2350008"/>
            <a:ext cx="10396882" cy="1151965"/>
          </a:xfrm>
        </p:spPr>
        <p:txBody>
          <a:bodyPr/>
          <a:lstStyle/>
          <a:p>
            <a:pPr algn="ctr"/>
            <a:r>
              <a:rPr lang="en-PH" b="1" dirty="0" smtClean="0">
                <a:solidFill>
                  <a:schemeClr val="tx1"/>
                </a:solidFill>
              </a:rPr>
              <a:t>Macro- </a:t>
            </a:r>
            <a:r>
              <a:rPr lang="en-PH" b="1" dirty="0" smtClean="0">
                <a:solidFill>
                  <a:schemeClr val="tx1"/>
                </a:solidFill>
              </a:rPr>
              <a:t>economic impact</a:t>
            </a:r>
            <a:endParaRPr lang="en-PH" b="1" dirty="0">
              <a:solidFill>
                <a:schemeClr val="tx1"/>
              </a:solidFill>
            </a:endParaRPr>
          </a:p>
        </p:txBody>
      </p:sp>
    </p:spTree>
    <p:extLst>
      <p:ext uri="{BB962C8B-B14F-4D97-AF65-F5344CB8AC3E}">
        <p14:creationId xmlns:p14="http://schemas.microsoft.com/office/powerpoint/2010/main" val="17216918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impacts</a:t>
            </a:r>
            <a:endParaRPr lang="en-PH" dirty="0"/>
          </a:p>
        </p:txBody>
      </p:sp>
      <p:sp>
        <p:nvSpPr>
          <p:cNvPr id="3" name="Content Placeholder 2"/>
          <p:cNvSpPr>
            <a:spLocks noGrp="1"/>
          </p:cNvSpPr>
          <p:nvPr>
            <p:ph sz="quarter" idx="13"/>
          </p:nvPr>
        </p:nvSpPr>
        <p:spPr/>
        <p:txBody>
          <a:bodyPr/>
          <a:lstStyle/>
          <a:p>
            <a:pPr marL="0" indent="0">
              <a:buNone/>
            </a:pPr>
            <a:r>
              <a:rPr lang="en-US" dirty="0" smtClean="0">
                <a:latin typeface="Arial" pitchFamily="34" charset="0"/>
                <a:cs typeface="Arial" pitchFamily="34" charset="0"/>
              </a:rPr>
              <a:t>Changes brought about by the disaster (The damages and losses) are analyzed at different levels:</a:t>
            </a:r>
          </a:p>
          <a:p>
            <a:r>
              <a:rPr lang="en-US" dirty="0" smtClean="0">
                <a:latin typeface="Arial" pitchFamily="34" charset="0"/>
                <a:cs typeface="Arial" pitchFamily="34" charset="0"/>
              </a:rPr>
              <a:t>MACRO-ECONOMIC</a:t>
            </a:r>
          </a:p>
          <a:p>
            <a:r>
              <a:rPr lang="en-US" dirty="0" smtClean="0">
                <a:latin typeface="Arial" pitchFamily="34" charset="0"/>
                <a:cs typeface="Arial" pitchFamily="34" charset="0"/>
              </a:rPr>
              <a:t>SOCIAL</a:t>
            </a:r>
          </a:p>
          <a:p>
            <a:r>
              <a:rPr lang="en-US" dirty="0" smtClean="0">
                <a:latin typeface="Arial" pitchFamily="34" charset="0"/>
                <a:cs typeface="Arial" pitchFamily="34" charset="0"/>
              </a:rPr>
              <a:t>CROS-CUTTING CONERNS(ENVIRONMENT,GENDER, ETC0</a:t>
            </a:r>
          </a:p>
          <a:p>
            <a:r>
              <a:rPr lang="en-US" dirty="0" smtClean="0">
                <a:latin typeface="Arial" pitchFamily="34" charset="0"/>
                <a:cs typeface="Arial" pitchFamily="34" charset="0"/>
              </a:rPr>
              <a:t>Disaster risk</a:t>
            </a:r>
            <a:endParaRPr lang="en-PH" dirty="0">
              <a:latin typeface="Arial" pitchFamily="34" charset="0"/>
              <a:cs typeface="Arial" pitchFamily="34" charset="0"/>
            </a:endParaRPr>
          </a:p>
        </p:txBody>
      </p:sp>
    </p:spTree>
    <p:extLst>
      <p:ext uri="{BB962C8B-B14F-4D97-AF65-F5344CB8AC3E}">
        <p14:creationId xmlns:p14="http://schemas.microsoft.com/office/powerpoint/2010/main" val="30244174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smtClean="0"/>
              <a:t>Impacts</a:t>
            </a:r>
          </a:p>
        </p:txBody>
      </p:sp>
      <p:sp>
        <p:nvSpPr>
          <p:cNvPr id="3" name="Content Placeholder 2"/>
          <p:cNvSpPr>
            <a:spLocks noGrp="1"/>
          </p:cNvSpPr>
          <p:nvPr>
            <p:ph idx="4294967295"/>
          </p:nvPr>
        </p:nvSpPr>
        <p:spPr>
          <a:xfrm>
            <a:off x="609600" y="1600201"/>
            <a:ext cx="10972800" cy="4525963"/>
          </a:xfrm>
          <a:prstGeom prst="rect">
            <a:avLst/>
          </a:prstGeom>
        </p:spPr>
        <p:txBody>
          <a:bodyPr rtlCol="0">
            <a:noAutofit/>
          </a:bodyPr>
          <a:lstStyle/>
          <a:p>
            <a:pPr marL="514350" indent="-514350" eaLnBrk="1" fontAlgn="auto" hangingPunct="1">
              <a:spcAft>
                <a:spcPts val="0"/>
              </a:spcAft>
              <a:defRPr/>
            </a:pPr>
            <a:r>
              <a:rPr lang="en-US" sz="2400" dirty="0" smtClean="0">
                <a:latin typeface="Arial" pitchFamily="34" charset="0"/>
                <a:cs typeface="Arial" pitchFamily="34" charset="0"/>
              </a:rPr>
              <a:t>Changes in </a:t>
            </a:r>
            <a:r>
              <a:rPr lang="en-US" sz="2400" dirty="0">
                <a:latin typeface="Arial" pitchFamily="34" charset="0"/>
                <a:cs typeface="Arial" pitchFamily="34" charset="0"/>
              </a:rPr>
              <a:t>macroeconomic variables, social factors, environmental conditions and disaster risk situations due to disaster </a:t>
            </a:r>
            <a:endParaRPr lang="en-US" sz="2400" dirty="0" smtClean="0">
              <a:latin typeface="Arial" pitchFamily="34" charset="0"/>
              <a:cs typeface="Arial" pitchFamily="34" charset="0"/>
            </a:endParaRPr>
          </a:p>
          <a:p>
            <a:pPr marL="514350" indent="-514350" eaLnBrk="1" fontAlgn="auto" hangingPunct="1">
              <a:spcAft>
                <a:spcPts val="0"/>
              </a:spcAft>
              <a:defRPr/>
            </a:pPr>
            <a:r>
              <a:rPr lang="en-US" sz="2400" dirty="0" smtClean="0">
                <a:latin typeface="Arial" pitchFamily="34" charset="0"/>
                <a:cs typeface="Arial" pitchFamily="34" charset="0"/>
              </a:rPr>
              <a:t>Carried out through an assessment of quantitative data collected as well as qualitative rapid assessment.</a:t>
            </a:r>
          </a:p>
          <a:p>
            <a:pPr marL="514350" indent="-514350" eaLnBrk="1" fontAlgn="auto" hangingPunct="1">
              <a:spcAft>
                <a:spcPts val="0"/>
              </a:spcAft>
              <a:defRPr/>
            </a:pPr>
            <a:r>
              <a:rPr lang="en-US" altLang="en-US" sz="2400" dirty="0" smtClean="0">
                <a:latin typeface="Arial" pitchFamily="34" charset="0"/>
                <a:cs typeface="Arial" pitchFamily="34" charset="0"/>
              </a:rPr>
              <a:t>Serve as the baseline for the future monitoring of recovery.</a:t>
            </a:r>
            <a:endParaRPr lang="en-US" sz="2400" dirty="0" smtClean="0">
              <a:latin typeface="Arial" pitchFamily="34" charset="0"/>
              <a:cs typeface="Arial" pitchFamily="34" charset="0"/>
            </a:endParaRPr>
          </a:p>
          <a:p>
            <a:pPr marL="0" indent="0" eaLnBrk="1" fontAlgn="auto" hangingPunct="1">
              <a:spcAft>
                <a:spcPts val="0"/>
              </a:spcAft>
              <a:buFont typeface="Arial" pitchFamily="34" charset="0"/>
              <a:buNone/>
              <a:defRPr/>
            </a:pPr>
            <a:endParaRPr lang="en-US" sz="2400" dirty="0">
              <a:latin typeface="Arial" pitchFamily="34" charset="0"/>
              <a:cs typeface="Arial" pitchFamily="34" charset="0"/>
            </a:endParaRPr>
          </a:p>
        </p:txBody>
      </p:sp>
    </p:spTree>
    <p:extLst>
      <p:ext uri="{BB962C8B-B14F-4D97-AF65-F5344CB8AC3E}">
        <p14:creationId xmlns:p14="http://schemas.microsoft.com/office/powerpoint/2010/main" val="413302245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impacts</a:t>
            </a:r>
            <a:endParaRPr lang="en-PH" dirty="0"/>
          </a:p>
        </p:txBody>
      </p:sp>
      <p:sp>
        <p:nvSpPr>
          <p:cNvPr id="3" name="Content Placeholder 2"/>
          <p:cNvSpPr>
            <a:spLocks noGrp="1"/>
          </p:cNvSpPr>
          <p:nvPr>
            <p:ph sz="quarter" idx="13"/>
          </p:nvPr>
        </p:nvSpPr>
        <p:spPr/>
        <p:txBody>
          <a:bodyPr>
            <a:normAutofit/>
          </a:bodyPr>
          <a:lstStyle/>
          <a:p>
            <a:r>
              <a:rPr lang="en-US" sz="3200" dirty="0" smtClean="0">
                <a:latin typeface="Arial" pitchFamily="34" charset="0"/>
                <a:cs typeface="Arial" pitchFamily="34" charset="0"/>
              </a:rPr>
              <a:t>Changes in macroeconomic variables, social factors, environmental conditions and disaster risk situations due to disaster</a:t>
            </a:r>
            <a:endParaRPr lang="en-PH" sz="3200" dirty="0">
              <a:latin typeface="Arial" pitchFamily="34" charset="0"/>
              <a:cs typeface="Arial" pitchFamily="34" charset="0"/>
            </a:endParaRPr>
          </a:p>
        </p:txBody>
      </p:sp>
    </p:spTree>
    <p:extLst>
      <p:ext uri="{BB962C8B-B14F-4D97-AF65-F5344CB8AC3E}">
        <p14:creationId xmlns:p14="http://schemas.microsoft.com/office/powerpoint/2010/main" val="14109747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Macro-economic impacts</a:t>
            </a:r>
            <a:endParaRPr lang="en-PH" dirty="0"/>
          </a:p>
        </p:txBody>
      </p:sp>
      <p:sp>
        <p:nvSpPr>
          <p:cNvPr id="3" name="Content Placeholder 2"/>
          <p:cNvSpPr>
            <a:spLocks noGrp="1"/>
          </p:cNvSpPr>
          <p:nvPr>
            <p:ph sz="quarter" idx="13"/>
          </p:nvPr>
        </p:nvSpPr>
        <p:spPr/>
        <p:txBody>
          <a:bodyPr>
            <a:noAutofit/>
          </a:bodyPr>
          <a:lstStyle/>
          <a:p>
            <a:r>
              <a:rPr lang="en-US" sz="2400" dirty="0" err="1" smtClean="0">
                <a:latin typeface="Arial" pitchFamily="34" charset="0"/>
                <a:cs typeface="Arial" pitchFamily="34" charset="0"/>
              </a:rPr>
              <a:t>Gdp</a:t>
            </a:r>
            <a:r>
              <a:rPr lang="en-US" sz="2400" dirty="0" smtClean="0">
                <a:latin typeface="Arial" pitchFamily="34" charset="0"/>
                <a:cs typeface="Arial" pitchFamily="34" charset="0"/>
              </a:rPr>
              <a:t>/</a:t>
            </a:r>
            <a:r>
              <a:rPr lang="en-US" sz="2400" dirty="0" err="1" smtClean="0">
                <a:latin typeface="Arial" pitchFamily="34" charset="0"/>
                <a:cs typeface="Arial" pitchFamily="34" charset="0"/>
              </a:rPr>
              <a:t>grdp</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Budget balance</a:t>
            </a:r>
          </a:p>
          <a:p>
            <a:r>
              <a:rPr lang="en-US" sz="2400" dirty="0" smtClean="0">
                <a:latin typeface="Arial" pitchFamily="34" charset="0"/>
                <a:cs typeface="Arial" pitchFamily="34" charset="0"/>
              </a:rPr>
              <a:t>Taxes or revenues</a:t>
            </a:r>
          </a:p>
          <a:p>
            <a:r>
              <a:rPr lang="en-US" sz="2400" dirty="0" smtClean="0">
                <a:latin typeface="Arial" pitchFamily="34" charset="0"/>
                <a:cs typeface="Arial" pitchFamily="34" charset="0"/>
              </a:rPr>
              <a:t>Debt</a:t>
            </a:r>
          </a:p>
          <a:p>
            <a:r>
              <a:rPr lang="en-US" sz="2400" dirty="0" smtClean="0">
                <a:latin typeface="Arial" pitchFamily="34" charset="0"/>
                <a:cs typeface="Arial" pitchFamily="34" charset="0"/>
              </a:rPr>
              <a:t>Inflation</a:t>
            </a:r>
          </a:p>
          <a:p>
            <a:r>
              <a:rPr lang="en-US" sz="2400" dirty="0" smtClean="0">
                <a:latin typeface="Arial" pitchFamily="34" charset="0"/>
                <a:cs typeface="Arial" pitchFamily="34" charset="0"/>
              </a:rPr>
              <a:t>Employment</a:t>
            </a:r>
          </a:p>
          <a:p>
            <a:r>
              <a:rPr lang="en-US" sz="2400" dirty="0" smtClean="0">
                <a:latin typeface="Arial" pitchFamily="34" charset="0"/>
                <a:cs typeface="Arial" pitchFamily="34" charset="0"/>
              </a:rPr>
              <a:t>Balance of trade and payments</a:t>
            </a:r>
            <a:endParaRPr lang="en-PH" sz="2400" dirty="0">
              <a:latin typeface="Arial" pitchFamily="34" charset="0"/>
              <a:cs typeface="Arial" pitchFamily="34" charset="0"/>
            </a:endParaRPr>
          </a:p>
        </p:txBody>
      </p:sp>
    </p:spTree>
    <p:extLst>
      <p:ext uri="{BB962C8B-B14F-4D97-AF65-F5344CB8AC3E}">
        <p14:creationId xmlns:p14="http://schemas.microsoft.com/office/powerpoint/2010/main" val="6914062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0401" y="457200"/>
            <a:ext cx="9700684" cy="685800"/>
          </a:xfrm>
        </p:spPr>
        <p:txBody>
          <a:bodyPr rtlCol="0">
            <a:normAutofit/>
          </a:bodyPr>
          <a:lstStyle/>
          <a:p>
            <a:pPr algn="ctr" eaLnBrk="1" fontAlgn="auto" hangingPunct="1">
              <a:spcAft>
                <a:spcPts val="0"/>
              </a:spcAft>
              <a:defRPr/>
            </a:pPr>
            <a:r>
              <a:rPr lang="en-US" sz="3200" dirty="0" smtClean="0"/>
              <a:t>Example of Macroeconomic Impacts </a:t>
            </a:r>
            <a:endParaRPr lang="en-US" sz="3200" dirty="0"/>
          </a:p>
        </p:txBody>
      </p:sp>
      <p:sp>
        <p:nvSpPr>
          <p:cNvPr id="3" name="Content Placeholder 2"/>
          <p:cNvSpPr>
            <a:spLocks noGrp="1"/>
          </p:cNvSpPr>
          <p:nvPr>
            <p:ph idx="4294967295"/>
          </p:nvPr>
        </p:nvSpPr>
        <p:spPr>
          <a:xfrm>
            <a:off x="489712" y="920496"/>
            <a:ext cx="11176000" cy="4953000"/>
          </a:xfrm>
          <a:prstGeom prst="rect">
            <a:avLst/>
          </a:prstGeom>
        </p:spPr>
        <p:txBody>
          <a:bodyPr rtlCol="0">
            <a:normAutofit/>
          </a:bodyPr>
          <a:lstStyle/>
          <a:p>
            <a:pPr marL="0" indent="0" eaLnBrk="1" fontAlgn="auto" hangingPunct="1">
              <a:spcAft>
                <a:spcPts val="0"/>
              </a:spcAft>
              <a:buFont typeface="Calibri" panose="020F0502020204030204" pitchFamily="34" charset="0"/>
              <a:buNone/>
              <a:defRPr/>
            </a:pPr>
            <a:r>
              <a:rPr lang="en-AU" sz="2400" dirty="0" smtClean="0">
                <a:solidFill>
                  <a:schemeClr val="tx1">
                    <a:lumMod val="75000"/>
                    <a:lumOff val="25000"/>
                  </a:schemeClr>
                </a:solidFill>
              </a:rPr>
              <a:t>• </a:t>
            </a:r>
            <a:r>
              <a:rPr lang="en-AU" sz="2800" dirty="0" smtClean="0">
                <a:solidFill>
                  <a:srgbClr val="FF0000"/>
                </a:solidFill>
                <a:latin typeface="Arial" pitchFamily="34" charset="0"/>
                <a:cs typeface="Arial" pitchFamily="34" charset="0"/>
              </a:rPr>
              <a:t>Damages</a:t>
            </a:r>
            <a:r>
              <a:rPr lang="en-AU" sz="2800" dirty="0" smtClean="0">
                <a:solidFill>
                  <a:schemeClr val="tx1">
                    <a:lumMod val="75000"/>
                    <a:lumOff val="25000"/>
                  </a:schemeClr>
                </a:solidFill>
                <a:latin typeface="Arial" pitchFamily="34" charset="0"/>
                <a:cs typeface="Arial" pitchFamily="34" charset="0"/>
              </a:rPr>
              <a:t> to roads, bridges, ports and airport will:</a:t>
            </a:r>
          </a:p>
          <a:p>
            <a:pPr marL="457200" indent="-457200" eaLnBrk="1" fontAlgn="auto" hangingPunct="1">
              <a:spcAft>
                <a:spcPts val="0"/>
              </a:spcAft>
              <a:buFont typeface="Calibri" panose="020F0502020204030204" pitchFamily="34" charset="0"/>
              <a:buAutoNum type="alphaLcPeriod"/>
              <a:defRPr/>
            </a:pPr>
            <a:r>
              <a:rPr lang="en-AU" dirty="0" smtClean="0">
                <a:solidFill>
                  <a:schemeClr val="tx1">
                    <a:lumMod val="75000"/>
                    <a:lumOff val="25000"/>
                  </a:schemeClr>
                </a:solidFill>
                <a:latin typeface="Arial" pitchFamily="34" charset="0"/>
                <a:cs typeface="Arial" pitchFamily="34" charset="0"/>
              </a:rPr>
              <a:t>Add </a:t>
            </a:r>
            <a:r>
              <a:rPr lang="en-AU" dirty="0">
                <a:solidFill>
                  <a:schemeClr val="tx1">
                    <a:lumMod val="75000"/>
                    <a:lumOff val="25000"/>
                  </a:schemeClr>
                </a:solidFill>
                <a:latin typeface="Arial" pitchFamily="34" charset="0"/>
                <a:cs typeface="Arial" pitchFamily="34" charset="0"/>
              </a:rPr>
              <a:t>costs to businesses </a:t>
            </a:r>
            <a:r>
              <a:rPr lang="en-AU" dirty="0" smtClean="0">
                <a:solidFill>
                  <a:schemeClr val="tx1">
                    <a:lumMod val="75000"/>
                    <a:lumOff val="25000"/>
                  </a:schemeClr>
                </a:solidFill>
                <a:latin typeface="Arial" pitchFamily="34" charset="0"/>
                <a:cs typeface="Arial" pitchFamily="34" charset="0"/>
              </a:rPr>
              <a:t>which will cause higher prices (inflation);</a:t>
            </a:r>
          </a:p>
          <a:p>
            <a:pPr marL="457200" indent="-457200" eaLnBrk="1" fontAlgn="auto" hangingPunct="1">
              <a:spcAft>
                <a:spcPts val="0"/>
              </a:spcAft>
              <a:buFont typeface="Calibri" panose="020F0502020204030204" pitchFamily="34" charset="0"/>
              <a:buAutoNum type="alphaLcPeriod"/>
              <a:defRPr/>
            </a:pPr>
            <a:r>
              <a:rPr lang="en-AU" dirty="0" smtClean="0">
                <a:solidFill>
                  <a:schemeClr val="tx1">
                    <a:lumMod val="75000"/>
                    <a:lumOff val="25000"/>
                  </a:schemeClr>
                </a:solidFill>
                <a:latin typeface="Arial" pitchFamily="34" charset="0"/>
                <a:cs typeface="Arial" pitchFamily="34" charset="0"/>
              </a:rPr>
              <a:t>Possible food shortages;</a:t>
            </a:r>
          </a:p>
          <a:p>
            <a:pPr marL="457200" indent="-457200" eaLnBrk="1" fontAlgn="auto" hangingPunct="1">
              <a:spcAft>
                <a:spcPts val="0"/>
              </a:spcAft>
              <a:buFont typeface="Calibri" panose="020F0502020204030204" pitchFamily="34" charset="0"/>
              <a:buAutoNum type="alphaLcPeriod"/>
              <a:defRPr/>
            </a:pPr>
            <a:r>
              <a:rPr lang="en-AU" dirty="0" smtClean="0">
                <a:solidFill>
                  <a:schemeClr val="tx1">
                    <a:lumMod val="75000"/>
                    <a:lumOff val="25000"/>
                  </a:schemeClr>
                </a:solidFill>
                <a:latin typeface="Arial" pitchFamily="34" charset="0"/>
                <a:cs typeface="Arial" pitchFamily="34" charset="0"/>
              </a:rPr>
              <a:t>Loss of income and employment to specific sectors like tourism;</a:t>
            </a:r>
          </a:p>
          <a:p>
            <a:pPr marL="457200" indent="-457200" eaLnBrk="1" fontAlgn="auto" hangingPunct="1">
              <a:spcAft>
                <a:spcPts val="0"/>
              </a:spcAft>
              <a:buFont typeface="Calibri" panose="020F0502020204030204" pitchFamily="34" charset="0"/>
              <a:buAutoNum type="alphaLcPeriod"/>
              <a:defRPr/>
            </a:pPr>
            <a:r>
              <a:rPr lang="en-AU" dirty="0" smtClean="0">
                <a:solidFill>
                  <a:schemeClr val="tx1">
                    <a:lumMod val="75000"/>
                    <a:lumOff val="25000"/>
                  </a:schemeClr>
                </a:solidFill>
                <a:latin typeface="Arial" pitchFamily="34" charset="0"/>
                <a:cs typeface="Arial" pitchFamily="34" charset="0"/>
              </a:rPr>
              <a:t>Loss or difficulty of access to health </a:t>
            </a:r>
            <a:r>
              <a:rPr lang="en-AU" dirty="0" err="1" smtClean="0">
                <a:solidFill>
                  <a:schemeClr val="tx1">
                    <a:lumMod val="75000"/>
                    <a:lumOff val="25000"/>
                  </a:schemeClr>
                </a:solidFill>
                <a:latin typeface="Arial" pitchFamily="34" charset="0"/>
                <a:cs typeface="Arial" pitchFamily="34" charset="0"/>
              </a:rPr>
              <a:t>centers</a:t>
            </a:r>
            <a:r>
              <a:rPr lang="en-AU" dirty="0" smtClean="0">
                <a:solidFill>
                  <a:schemeClr val="tx1">
                    <a:lumMod val="75000"/>
                    <a:lumOff val="25000"/>
                  </a:schemeClr>
                </a:solidFill>
                <a:latin typeface="Arial" pitchFamily="34" charset="0"/>
                <a:cs typeface="Arial" pitchFamily="34" charset="0"/>
              </a:rPr>
              <a:t>, schools and other social services;</a:t>
            </a:r>
          </a:p>
          <a:p>
            <a:pPr marL="457200" indent="-457200" eaLnBrk="1" fontAlgn="auto" hangingPunct="1">
              <a:spcAft>
                <a:spcPts val="0"/>
              </a:spcAft>
              <a:buFont typeface="Calibri" panose="020F0502020204030204" pitchFamily="34" charset="0"/>
              <a:buAutoNum type="alphaLcPeriod"/>
              <a:defRPr/>
            </a:pPr>
            <a:r>
              <a:rPr lang="en-AU" dirty="0" smtClean="0">
                <a:solidFill>
                  <a:schemeClr val="tx1">
                    <a:lumMod val="75000"/>
                    <a:lumOff val="25000"/>
                  </a:schemeClr>
                </a:solidFill>
                <a:latin typeface="Arial" pitchFamily="34" charset="0"/>
                <a:cs typeface="Arial" pitchFamily="34" charset="0"/>
              </a:rPr>
              <a:t>Increased vulnerability in travelling;</a:t>
            </a:r>
          </a:p>
          <a:p>
            <a:pPr marL="457200" indent="-457200" eaLnBrk="1" fontAlgn="auto" hangingPunct="1">
              <a:spcAft>
                <a:spcPts val="0"/>
              </a:spcAft>
              <a:buFont typeface="Calibri" panose="020F0502020204030204" pitchFamily="34" charset="0"/>
              <a:buAutoNum type="alphaLcPeriod"/>
              <a:defRPr/>
            </a:pPr>
            <a:r>
              <a:rPr lang="en-AU" dirty="0" smtClean="0">
                <a:solidFill>
                  <a:schemeClr val="tx1">
                    <a:lumMod val="75000"/>
                    <a:lumOff val="25000"/>
                  </a:schemeClr>
                </a:solidFill>
                <a:latin typeface="Arial" pitchFamily="34" charset="0"/>
                <a:cs typeface="Arial" pitchFamily="34" charset="0"/>
              </a:rPr>
              <a:t>Exacerbate poverty and inequality   </a:t>
            </a:r>
            <a:endParaRPr lang="en-AU" dirty="0">
              <a:solidFill>
                <a:schemeClr val="tx1">
                  <a:lumMod val="75000"/>
                  <a:lumOff val="25000"/>
                </a:schemeClr>
              </a:solidFill>
              <a:latin typeface="Arial" pitchFamily="34" charset="0"/>
              <a:cs typeface="Arial" pitchFamily="34" charset="0"/>
            </a:endParaRPr>
          </a:p>
          <a:p>
            <a:pPr marL="0" indent="0" eaLnBrk="1" fontAlgn="auto" hangingPunct="1">
              <a:spcAft>
                <a:spcPts val="0"/>
              </a:spcAft>
              <a:buFont typeface="Calibri" panose="020F0502020204030204" pitchFamily="34" charset="0"/>
              <a:buNone/>
              <a:defRPr/>
            </a:pPr>
            <a:endParaRPr lang="en-US" dirty="0">
              <a:solidFill>
                <a:schemeClr val="tx1">
                  <a:lumMod val="75000"/>
                  <a:lumOff val="25000"/>
                </a:schemeClr>
              </a:solidFill>
            </a:endParaRPr>
          </a:p>
        </p:txBody>
      </p:sp>
    </p:spTree>
    <p:extLst>
      <p:ext uri="{BB962C8B-B14F-4D97-AF65-F5344CB8AC3E}">
        <p14:creationId xmlns:p14="http://schemas.microsoft.com/office/powerpoint/2010/main" val="21968353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Macro-economic impacts</a:t>
            </a:r>
            <a:endParaRPr lang="en-PH" dirty="0"/>
          </a:p>
        </p:txBody>
      </p:sp>
      <p:sp>
        <p:nvSpPr>
          <p:cNvPr id="3" name="Content Placeholder 2"/>
          <p:cNvSpPr>
            <a:spLocks noGrp="1"/>
          </p:cNvSpPr>
          <p:nvPr>
            <p:ph sz="quarter" idx="13"/>
          </p:nvPr>
        </p:nvSpPr>
        <p:spPr/>
        <p:txBody>
          <a:bodyPr>
            <a:noAutofit/>
          </a:bodyPr>
          <a:lstStyle/>
          <a:p>
            <a:r>
              <a:rPr lang="en-US" sz="2400" dirty="0" smtClean="0">
                <a:latin typeface="Arial" pitchFamily="34" charset="0"/>
                <a:cs typeface="Arial" pitchFamily="34" charset="0"/>
              </a:rPr>
              <a:t>Damages to roads, </a:t>
            </a:r>
            <a:r>
              <a:rPr lang="en-US" sz="2400" dirty="0" err="1" smtClean="0">
                <a:latin typeface="Arial" pitchFamily="34" charset="0"/>
                <a:cs typeface="Arial" pitchFamily="34" charset="0"/>
              </a:rPr>
              <a:t>bridges,pots</a:t>
            </a:r>
            <a:r>
              <a:rPr lang="en-US" sz="2400" dirty="0" smtClean="0">
                <a:latin typeface="Arial" pitchFamily="34" charset="0"/>
                <a:cs typeface="Arial" pitchFamily="34" charset="0"/>
              </a:rPr>
              <a:t> and airport may result in:</a:t>
            </a:r>
          </a:p>
          <a:p>
            <a:r>
              <a:rPr lang="en-US" sz="2400" dirty="0" smtClean="0">
                <a:latin typeface="Arial" pitchFamily="34" charset="0"/>
                <a:cs typeface="Arial" pitchFamily="34" charset="0"/>
              </a:rPr>
              <a:t>Additional costs to businesses which will cause higher prices (inflation)</a:t>
            </a:r>
          </a:p>
          <a:p>
            <a:r>
              <a:rPr lang="en-US" sz="2400" dirty="0" smtClean="0">
                <a:latin typeface="Arial" pitchFamily="34" charset="0"/>
                <a:cs typeface="Arial" pitchFamily="34" charset="0"/>
              </a:rPr>
              <a:t>Possible food shortages</a:t>
            </a:r>
          </a:p>
          <a:p>
            <a:r>
              <a:rPr lang="en-US" sz="2400" dirty="0" smtClean="0">
                <a:latin typeface="Arial" pitchFamily="34" charset="0"/>
                <a:cs typeface="Arial" pitchFamily="34" charset="0"/>
              </a:rPr>
              <a:t>Loss of income and employment to specific sectors like tourism</a:t>
            </a:r>
            <a:endParaRPr lang="en-PH" sz="2400" dirty="0">
              <a:latin typeface="Arial" pitchFamily="34" charset="0"/>
              <a:cs typeface="Arial" pitchFamily="34" charset="0"/>
            </a:endParaRPr>
          </a:p>
        </p:txBody>
      </p:sp>
    </p:spTree>
    <p:extLst>
      <p:ext uri="{BB962C8B-B14F-4D97-AF65-F5344CB8AC3E}">
        <p14:creationId xmlns:p14="http://schemas.microsoft.com/office/powerpoint/2010/main" val="12886416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7317" y="228600"/>
            <a:ext cx="9700683" cy="685800"/>
          </a:xfrm>
        </p:spPr>
        <p:txBody>
          <a:bodyPr rtlCol="0">
            <a:normAutofit fontScale="90000"/>
          </a:bodyPr>
          <a:lstStyle/>
          <a:p>
            <a:pPr eaLnBrk="1" fontAlgn="auto" hangingPunct="1">
              <a:spcAft>
                <a:spcPts val="0"/>
              </a:spcAft>
              <a:defRPr/>
            </a:pPr>
            <a:r>
              <a:rPr lang="en-US" dirty="0" smtClean="0"/>
              <a:t>Example of Impacts </a:t>
            </a:r>
            <a:endParaRPr lang="en-US" dirty="0"/>
          </a:p>
        </p:txBody>
      </p:sp>
      <p:sp>
        <p:nvSpPr>
          <p:cNvPr id="3" name="Content Placeholder 2"/>
          <p:cNvSpPr>
            <a:spLocks noGrp="1"/>
          </p:cNvSpPr>
          <p:nvPr>
            <p:ph idx="4294967295"/>
          </p:nvPr>
        </p:nvSpPr>
        <p:spPr>
          <a:xfrm>
            <a:off x="261112" y="1031503"/>
            <a:ext cx="11176000" cy="4876800"/>
          </a:xfrm>
          <a:prstGeom prst="rect">
            <a:avLst/>
          </a:prstGeom>
        </p:spPr>
        <p:txBody>
          <a:bodyPr rtlCol="0">
            <a:normAutofit lnSpcReduction="10000"/>
          </a:bodyPr>
          <a:lstStyle/>
          <a:p>
            <a:pPr marL="0" indent="0" eaLnBrk="1" fontAlgn="auto" hangingPunct="1">
              <a:spcAft>
                <a:spcPts val="0"/>
              </a:spcAft>
              <a:buFont typeface="Calibri" panose="020F0502020204030204" pitchFamily="34" charset="0"/>
              <a:buNone/>
              <a:defRPr/>
            </a:pPr>
            <a:r>
              <a:rPr lang="en-AU" sz="2400" dirty="0" smtClean="0">
                <a:solidFill>
                  <a:schemeClr val="tx1">
                    <a:lumMod val="75000"/>
                    <a:lumOff val="25000"/>
                  </a:schemeClr>
                </a:solidFill>
              </a:rPr>
              <a:t>• </a:t>
            </a:r>
            <a:r>
              <a:rPr lang="en-AU" sz="2800" dirty="0" smtClean="0">
                <a:solidFill>
                  <a:srgbClr val="00B050"/>
                </a:solidFill>
                <a:latin typeface="Arial" pitchFamily="34" charset="0"/>
                <a:cs typeface="Arial" pitchFamily="34" charset="0"/>
              </a:rPr>
              <a:t>Losses</a:t>
            </a:r>
            <a:r>
              <a:rPr lang="en-AU" sz="2800" dirty="0" smtClean="0">
                <a:solidFill>
                  <a:schemeClr val="tx1">
                    <a:lumMod val="75000"/>
                    <a:lumOff val="25000"/>
                  </a:schemeClr>
                </a:solidFill>
                <a:latin typeface="Arial" pitchFamily="34" charset="0"/>
                <a:cs typeface="Arial" pitchFamily="34" charset="0"/>
              </a:rPr>
              <a:t> due to </a:t>
            </a:r>
            <a:r>
              <a:rPr lang="en-AU" sz="2800" dirty="0" smtClean="0">
                <a:solidFill>
                  <a:srgbClr val="00B050"/>
                </a:solidFill>
                <a:latin typeface="Arial" pitchFamily="34" charset="0"/>
                <a:cs typeface="Arial" pitchFamily="34" charset="0"/>
              </a:rPr>
              <a:t>damages</a:t>
            </a:r>
            <a:r>
              <a:rPr lang="en-AU" sz="2800" dirty="0" smtClean="0">
                <a:solidFill>
                  <a:schemeClr val="tx1">
                    <a:lumMod val="75000"/>
                    <a:lumOff val="25000"/>
                  </a:schemeClr>
                </a:solidFill>
                <a:latin typeface="Arial" pitchFamily="34" charset="0"/>
                <a:cs typeface="Arial" pitchFamily="34" charset="0"/>
              </a:rPr>
              <a:t> to roads, bridges, ports and airport can:</a:t>
            </a:r>
          </a:p>
          <a:p>
            <a:pPr marL="457200" indent="-457200" eaLnBrk="1" fontAlgn="auto" hangingPunct="1">
              <a:spcAft>
                <a:spcPts val="0"/>
              </a:spcAft>
              <a:buFont typeface="Calibri" panose="020F0502020204030204" pitchFamily="34" charset="0"/>
              <a:buAutoNum type="alphaLcPeriod"/>
              <a:defRPr/>
            </a:pPr>
            <a:r>
              <a:rPr lang="en-AU" sz="2400" dirty="0" smtClean="0">
                <a:solidFill>
                  <a:schemeClr val="tx1">
                    <a:lumMod val="75000"/>
                    <a:lumOff val="25000"/>
                  </a:schemeClr>
                </a:solidFill>
                <a:latin typeface="Arial" pitchFamily="34" charset="0"/>
                <a:cs typeface="Arial" pitchFamily="34" charset="0"/>
              </a:rPr>
              <a:t>Shrink economic growth (GDP) due to lower productivity;</a:t>
            </a:r>
          </a:p>
          <a:p>
            <a:pPr marL="457200" indent="-457200" eaLnBrk="1" fontAlgn="auto" hangingPunct="1">
              <a:spcAft>
                <a:spcPts val="0"/>
              </a:spcAft>
              <a:buFont typeface="Calibri" panose="020F0502020204030204" pitchFamily="34" charset="0"/>
              <a:buAutoNum type="alphaLcPeriod"/>
              <a:defRPr/>
            </a:pPr>
            <a:r>
              <a:rPr lang="en-AU" sz="2400" dirty="0" smtClean="0">
                <a:solidFill>
                  <a:schemeClr val="tx1">
                    <a:lumMod val="75000"/>
                    <a:lumOff val="25000"/>
                  </a:schemeClr>
                </a:solidFill>
                <a:latin typeface="Arial" pitchFamily="34" charset="0"/>
                <a:cs typeface="Arial" pitchFamily="34" charset="0"/>
              </a:rPr>
              <a:t>Increase national indebtedness if road repairs will funded by loans;</a:t>
            </a:r>
          </a:p>
          <a:p>
            <a:pPr marL="457200" indent="-457200" eaLnBrk="1" fontAlgn="auto" hangingPunct="1">
              <a:spcAft>
                <a:spcPts val="0"/>
              </a:spcAft>
              <a:buFont typeface="Calibri" panose="020F0502020204030204" pitchFamily="34" charset="0"/>
              <a:buAutoNum type="alphaLcPeriod"/>
              <a:defRPr/>
            </a:pPr>
            <a:r>
              <a:rPr lang="en-AU" sz="2400" dirty="0" smtClean="0">
                <a:solidFill>
                  <a:schemeClr val="tx1">
                    <a:lumMod val="75000"/>
                    <a:lumOff val="25000"/>
                  </a:schemeClr>
                </a:solidFill>
                <a:latin typeface="Arial" pitchFamily="34" charset="0"/>
                <a:cs typeface="Arial" pitchFamily="34" charset="0"/>
              </a:rPr>
              <a:t>Lower tax collection and exacerbate </a:t>
            </a:r>
            <a:r>
              <a:rPr lang="en-AU" sz="2400" dirty="0">
                <a:solidFill>
                  <a:schemeClr val="tx1">
                    <a:lumMod val="75000"/>
                    <a:lumOff val="25000"/>
                  </a:schemeClr>
                </a:solidFill>
                <a:latin typeface="Arial" pitchFamily="34" charset="0"/>
                <a:cs typeface="Arial" pitchFamily="34" charset="0"/>
              </a:rPr>
              <a:t>fiscal position </a:t>
            </a:r>
            <a:r>
              <a:rPr lang="en-AU" sz="2400" dirty="0" smtClean="0">
                <a:solidFill>
                  <a:schemeClr val="tx1">
                    <a:lumMod val="75000"/>
                    <a:lumOff val="25000"/>
                  </a:schemeClr>
                </a:solidFill>
                <a:latin typeface="Arial" pitchFamily="34" charset="0"/>
                <a:cs typeface="Arial" pitchFamily="34" charset="0"/>
              </a:rPr>
              <a:t>since businesses are down at the time that the government has to spend more;</a:t>
            </a:r>
          </a:p>
          <a:p>
            <a:pPr marL="457200" indent="-457200" eaLnBrk="1" fontAlgn="auto" hangingPunct="1">
              <a:spcAft>
                <a:spcPts val="0"/>
              </a:spcAft>
              <a:buFont typeface="Calibri" panose="020F0502020204030204" pitchFamily="34" charset="0"/>
              <a:buAutoNum type="alphaLcPeriod"/>
              <a:defRPr/>
            </a:pPr>
            <a:r>
              <a:rPr lang="en-AU" sz="2400" dirty="0" smtClean="0">
                <a:solidFill>
                  <a:schemeClr val="tx1">
                    <a:lumMod val="75000"/>
                    <a:lumOff val="25000"/>
                  </a:schemeClr>
                </a:solidFill>
                <a:latin typeface="Arial" pitchFamily="34" charset="0"/>
                <a:cs typeface="Arial" pitchFamily="34" charset="0"/>
              </a:rPr>
              <a:t>Balance of payment consequences if more cement will be imported to repair roads and bridges;</a:t>
            </a:r>
          </a:p>
          <a:p>
            <a:pPr marL="0" indent="0" eaLnBrk="1" fontAlgn="auto" hangingPunct="1">
              <a:spcAft>
                <a:spcPts val="0"/>
              </a:spcAft>
              <a:buFont typeface="Calibri" panose="020F0502020204030204" pitchFamily="34" charset="0"/>
              <a:buNone/>
              <a:defRPr/>
            </a:pPr>
            <a:endParaRPr lang="en-US" dirty="0">
              <a:solidFill>
                <a:schemeClr val="tx1">
                  <a:lumMod val="75000"/>
                  <a:lumOff val="25000"/>
                </a:schemeClr>
              </a:solidFill>
              <a:latin typeface="Arial" pitchFamily="34" charset="0"/>
              <a:cs typeface="Arial" pitchFamily="34" charset="0"/>
            </a:endParaRPr>
          </a:p>
        </p:txBody>
      </p:sp>
    </p:spTree>
    <p:extLst>
      <p:ext uri="{BB962C8B-B14F-4D97-AF65-F5344CB8AC3E}">
        <p14:creationId xmlns:p14="http://schemas.microsoft.com/office/powerpoint/2010/main" val="68156173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a:bodyPr>
          <a:lstStyle/>
          <a:p>
            <a:pPr eaLnBrk="1" hangingPunct="1"/>
            <a:r>
              <a:rPr lang="en-US" altLang="en-US" sz="2800" dirty="0" smtClean="0">
                <a:latin typeface="Arial" pitchFamily="34" charset="0"/>
                <a:cs typeface="Arial" pitchFamily="34" charset="0"/>
              </a:rPr>
              <a:t>Disaster risk reduction </a:t>
            </a:r>
            <a:r>
              <a:rPr lang="en-US" altLang="en-US" sz="2800" dirty="0" smtClean="0">
                <a:latin typeface="Arial" pitchFamily="34" charset="0"/>
                <a:cs typeface="Arial" pitchFamily="34" charset="0"/>
              </a:rPr>
              <a:t>(</a:t>
            </a:r>
            <a:r>
              <a:rPr lang="en-US" altLang="en-US" sz="2800" dirty="0" err="1" smtClean="0">
                <a:latin typeface="Arial" pitchFamily="34" charset="0"/>
                <a:cs typeface="Arial" pitchFamily="34" charset="0"/>
              </a:rPr>
              <a:t>ocd</a:t>
            </a:r>
            <a:r>
              <a:rPr lang="en-US" altLang="en-US" sz="2800" dirty="0" smtClean="0">
                <a:latin typeface="Arial" pitchFamily="34" charset="0"/>
                <a:cs typeface="Arial" pitchFamily="34" charset="0"/>
              </a:rPr>
              <a:t>/LDRRMOs</a:t>
            </a:r>
            <a:r>
              <a:rPr lang="en-US" altLang="en-US" sz="2800" dirty="0" smtClean="0">
                <a:latin typeface="Arial" pitchFamily="34" charset="0"/>
                <a:cs typeface="Arial" pitchFamily="34" charset="0"/>
              </a:rPr>
              <a:t>)</a:t>
            </a:r>
          </a:p>
        </p:txBody>
      </p:sp>
      <p:sp>
        <p:nvSpPr>
          <p:cNvPr id="30723" name="Content Placeholder 2"/>
          <p:cNvSpPr>
            <a:spLocks noGrp="1"/>
          </p:cNvSpPr>
          <p:nvPr>
            <p:ph idx="4294967295"/>
          </p:nvPr>
        </p:nvSpPr>
        <p:spPr>
          <a:xfrm>
            <a:off x="454152" y="1836175"/>
            <a:ext cx="10972800" cy="1755647"/>
          </a:xfrm>
          <a:prstGeom prst="rect">
            <a:avLst/>
          </a:prstGeom>
        </p:spPr>
        <p:txBody>
          <a:bodyPr>
            <a:normAutofit fontScale="85000" lnSpcReduction="10000"/>
          </a:bodyPr>
          <a:lstStyle/>
          <a:p>
            <a:pPr algn="just" eaLnBrk="1" hangingPunct="1"/>
            <a:r>
              <a:rPr lang="en-US" altLang="en-US" dirty="0" smtClean="0">
                <a:latin typeface="Arial" pitchFamily="34" charset="0"/>
                <a:cs typeface="Arial" pitchFamily="34" charset="0"/>
              </a:rPr>
              <a:t>Disasters may Increase </a:t>
            </a:r>
            <a:r>
              <a:rPr lang="en-US" altLang="en-US" dirty="0" smtClean="0">
                <a:latin typeface="Arial" pitchFamily="34" charset="0"/>
                <a:cs typeface="Arial" pitchFamily="34" charset="0"/>
              </a:rPr>
              <a:t>the vulnerabilities of certain sectors, areas and population groups. </a:t>
            </a:r>
            <a:r>
              <a:rPr lang="en-US" altLang="en-US" dirty="0" smtClean="0">
                <a:latin typeface="Arial" pitchFamily="34" charset="0"/>
                <a:cs typeface="Arial" pitchFamily="34" charset="0"/>
              </a:rPr>
              <a:t>(E.G. </a:t>
            </a:r>
            <a:r>
              <a:rPr lang="en-US" altLang="en-US" dirty="0" err="1" smtClean="0">
                <a:latin typeface="Arial" pitchFamily="34" charset="0"/>
                <a:cs typeface="Arial" pitchFamily="34" charset="0"/>
              </a:rPr>
              <a:t>CERTAIn</a:t>
            </a:r>
            <a:r>
              <a:rPr lang="en-US" altLang="en-US" dirty="0" smtClean="0">
                <a:latin typeface="Arial" pitchFamily="34" charset="0"/>
                <a:cs typeface="Arial" pitchFamily="34" charset="0"/>
              </a:rPr>
              <a:t> TYPHOON THAT MAY INCREASE HAZARDS AND VULNERABILITIES (BUILD ZONE 40M TO 60M)</a:t>
            </a:r>
            <a:endParaRPr lang="en-US" altLang="en-US" dirty="0" smtClean="0">
              <a:latin typeface="Arial" pitchFamily="34" charset="0"/>
              <a:cs typeface="Arial" pitchFamily="34" charset="0"/>
            </a:endParaRPr>
          </a:p>
          <a:p>
            <a:pPr algn="just" eaLnBrk="1" hangingPunct="1"/>
            <a:r>
              <a:rPr lang="en-US" altLang="en-US" dirty="0" smtClean="0">
                <a:latin typeface="Arial" pitchFamily="34" charset="0"/>
                <a:cs typeface="Arial" pitchFamily="34" charset="0"/>
              </a:rPr>
              <a:t>Example: the destruction of dikes may increase the vulnerability from </a:t>
            </a:r>
            <a:r>
              <a:rPr lang="en-US" altLang="en-US" dirty="0" smtClean="0">
                <a:latin typeface="Arial" pitchFamily="34" charset="0"/>
                <a:cs typeface="Arial" pitchFamily="34" charset="0"/>
              </a:rPr>
              <a:t>floods; </a:t>
            </a:r>
            <a:r>
              <a:rPr lang="en-US" altLang="en-US" dirty="0" smtClean="0">
                <a:latin typeface="Arial" pitchFamily="34" charset="0"/>
                <a:cs typeface="Arial" pitchFamily="34" charset="0"/>
              </a:rPr>
              <a:t>strength of infrastructures could have been weakened after an earthquake</a:t>
            </a:r>
          </a:p>
        </p:txBody>
      </p:sp>
      <p:sp>
        <p:nvSpPr>
          <p:cNvPr id="2" name="Rectangle 1"/>
          <p:cNvSpPr/>
          <p:nvPr/>
        </p:nvSpPr>
        <p:spPr>
          <a:xfrm>
            <a:off x="2892552" y="3871252"/>
            <a:ext cx="6096000" cy="646331"/>
          </a:xfrm>
          <a:prstGeom prst="rect">
            <a:avLst/>
          </a:prstGeom>
        </p:spPr>
        <p:txBody>
          <a:bodyPr>
            <a:spAutoFit/>
          </a:bodyPr>
          <a:lstStyle/>
          <a:p>
            <a:pPr>
              <a:defRPr/>
            </a:pPr>
            <a:r>
              <a:rPr lang="en-US" dirty="0">
                <a:latin typeface="Arial" pitchFamily="34" charset="0"/>
                <a:cs typeface="Arial" pitchFamily="34" charset="0"/>
              </a:rPr>
              <a:t>Impacts can also be viewed as disaster risk factors:</a:t>
            </a:r>
          </a:p>
          <a:p>
            <a:pPr marL="171450" indent="-171450" algn="just">
              <a:buFont typeface="Arial" panose="020B0604020202020204" pitchFamily="34" charset="0"/>
              <a:buChar char="•"/>
              <a:defRPr/>
            </a:pPr>
            <a:endParaRPr lang="en-US" dirty="0">
              <a:latin typeface="Arial" pitchFamily="34" charset="0"/>
              <a:cs typeface="Arial" pitchFamily="34" charset="0"/>
            </a:endParaRPr>
          </a:p>
        </p:txBody>
      </p:sp>
    </p:spTree>
    <p:extLst>
      <p:ext uri="{BB962C8B-B14F-4D97-AF65-F5344CB8AC3E}">
        <p14:creationId xmlns:p14="http://schemas.microsoft.com/office/powerpoint/2010/main" val="41923601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en-US" dirty="0" smtClean="0"/>
              <a:t>Environmental Impacts (DENR)</a:t>
            </a:r>
          </a:p>
        </p:txBody>
      </p:sp>
      <p:sp>
        <p:nvSpPr>
          <p:cNvPr id="29699" name="Content Placeholder 2"/>
          <p:cNvSpPr>
            <a:spLocks noGrp="1"/>
          </p:cNvSpPr>
          <p:nvPr>
            <p:ph idx="4294967295"/>
          </p:nvPr>
        </p:nvSpPr>
        <p:spPr>
          <a:xfrm>
            <a:off x="609600" y="1600201"/>
            <a:ext cx="10972800" cy="4525963"/>
          </a:xfrm>
          <a:prstGeom prst="rect">
            <a:avLst/>
          </a:prstGeom>
        </p:spPr>
        <p:txBody>
          <a:bodyPr/>
          <a:lstStyle/>
          <a:p>
            <a:pPr marL="0" indent="0" algn="just" eaLnBrk="1" hangingPunct="1">
              <a:buNone/>
            </a:pPr>
            <a:r>
              <a:rPr lang="en-US" altLang="en-US" dirty="0" smtClean="0">
                <a:latin typeface="Arial" pitchFamily="34" charset="0"/>
                <a:cs typeface="Arial" pitchFamily="34" charset="0"/>
              </a:rPr>
              <a:t>Impacts on the environment should cover the possible effects on the following:</a:t>
            </a:r>
          </a:p>
          <a:p>
            <a:pPr algn="just" eaLnBrk="1" hangingPunct="1"/>
            <a:r>
              <a:rPr lang="en-US" altLang="en-US" dirty="0" smtClean="0">
                <a:latin typeface="Arial" pitchFamily="34" charset="0"/>
                <a:cs typeface="Arial" pitchFamily="34" charset="0"/>
              </a:rPr>
              <a:t>The adverse changes in </a:t>
            </a:r>
          </a:p>
          <a:p>
            <a:pPr marL="400050" lvl="1" indent="0" algn="just" eaLnBrk="1" hangingPunct="1">
              <a:buFont typeface="Arial" pitchFamily="34" charset="0"/>
              <a:buNone/>
            </a:pPr>
            <a:r>
              <a:rPr lang="en-US" altLang="en-US" dirty="0" smtClean="0">
                <a:latin typeface="Arial" pitchFamily="34" charset="0"/>
                <a:cs typeface="Arial" pitchFamily="34" charset="0"/>
              </a:rPr>
              <a:t>	a. bio-diversity;</a:t>
            </a:r>
          </a:p>
          <a:p>
            <a:pPr marL="400050" lvl="1" indent="0" algn="just" eaLnBrk="1" hangingPunct="1">
              <a:buFont typeface="Arial" pitchFamily="34" charset="0"/>
              <a:buNone/>
            </a:pPr>
            <a:r>
              <a:rPr lang="en-US" altLang="en-US" dirty="0" smtClean="0">
                <a:latin typeface="Arial" pitchFamily="34" charset="0"/>
                <a:cs typeface="Arial" pitchFamily="34" charset="0"/>
              </a:rPr>
              <a:t>	b. air and terrestrial pollution;</a:t>
            </a:r>
          </a:p>
          <a:p>
            <a:pPr marL="400050" lvl="1" indent="0" algn="just" eaLnBrk="1" hangingPunct="1">
              <a:buFont typeface="Arial" pitchFamily="34" charset="0"/>
              <a:buNone/>
            </a:pPr>
            <a:r>
              <a:rPr lang="en-US" altLang="en-US" dirty="0" smtClean="0">
                <a:latin typeface="Arial" pitchFamily="34" charset="0"/>
                <a:cs typeface="Arial" pitchFamily="34" charset="0"/>
              </a:rPr>
              <a:t>	c. other aspects related to the eco-systems.</a:t>
            </a:r>
          </a:p>
        </p:txBody>
      </p:sp>
    </p:spTree>
    <p:extLst>
      <p:ext uri="{BB962C8B-B14F-4D97-AF65-F5344CB8AC3E}">
        <p14:creationId xmlns:p14="http://schemas.microsoft.com/office/powerpoint/2010/main" val="186743137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GOVERNANCE (</a:t>
            </a:r>
            <a:r>
              <a:rPr lang="en-PH" dirty="0" err="1" smtClean="0"/>
              <a:t>dilg</a:t>
            </a:r>
            <a:r>
              <a:rPr lang="en-PH" dirty="0" smtClean="0"/>
              <a:t>)</a:t>
            </a:r>
            <a:endParaRPr lang="en-PH" dirty="0"/>
          </a:p>
        </p:txBody>
      </p:sp>
      <p:sp>
        <p:nvSpPr>
          <p:cNvPr id="3" name="Content Placeholder 2"/>
          <p:cNvSpPr>
            <a:spLocks noGrp="1"/>
          </p:cNvSpPr>
          <p:nvPr>
            <p:ph sz="quarter" idx="13"/>
          </p:nvPr>
        </p:nvSpPr>
        <p:spPr/>
        <p:txBody>
          <a:bodyPr>
            <a:normAutofit lnSpcReduction="10000"/>
          </a:bodyPr>
          <a:lstStyle/>
          <a:p>
            <a:pPr marL="171450" indent="-171450" algn="just">
              <a:lnSpc>
                <a:spcPct val="80000"/>
              </a:lnSpc>
              <a:spcBef>
                <a:spcPts val="0"/>
              </a:spcBef>
              <a:spcAft>
                <a:spcPts val="600"/>
              </a:spcAft>
              <a:defRPr/>
            </a:pPr>
            <a:r>
              <a:rPr lang="en-US" dirty="0">
                <a:latin typeface="Arial" pitchFamily="34" charset="0"/>
                <a:cs typeface="Arial" pitchFamily="34" charset="0"/>
              </a:rPr>
              <a:t>Restoration of governance systems – if the governance is not working, delivery of social services is disrupted</a:t>
            </a:r>
            <a:r>
              <a:rPr lang="en-US" dirty="0" smtClean="0">
                <a:latin typeface="Arial" pitchFamily="34" charset="0"/>
                <a:cs typeface="Arial" pitchFamily="34" charset="0"/>
              </a:rPr>
              <a:t>.</a:t>
            </a:r>
          </a:p>
          <a:p>
            <a:pPr marL="0" indent="0" algn="just">
              <a:lnSpc>
                <a:spcPct val="80000"/>
              </a:lnSpc>
              <a:spcBef>
                <a:spcPts val="0"/>
              </a:spcBef>
              <a:spcAft>
                <a:spcPts val="600"/>
              </a:spcAft>
              <a:buNone/>
              <a:defRPr/>
            </a:pPr>
            <a:endParaRPr lang="en-US" dirty="0">
              <a:latin typeface="Arial" pitchFamily="34" charset="0"/>
              <a:cs typeface="Arial" pitchFamily="34" charset="0"/>
            </a:endParaRPr>
          </a:p>
          <a:p>
            <a:pPr marL="171450" indent="-171450" algn="just">
              <a:lnSpc>
                <a:spcPct val="80000"/>
              </a:lnSpc>
              <a:spcBef>
                <a:spcPts val="0"/>
              </a:spcBef>
              <a:spcAft>
                <a:spcPts val="600"/>
              </a:spcAft>
              <a:defRPr/>
            </a:pPr>
            <a:r>
              <a:rPr lang="en-US" dirty="0">
                <a:latin typeface="Arial" pitchFamily="34" charset="0"/>
                <a:cs typeface="Arial" pitchFamily="34" charset="0"/>
              </a:rPr>
              <a:t>Measures to ensure access for all to reconstructed </a:t>
            </a:r>
            <a:r>
              <a:rPr lang="en-US" dirty="0" smtClean="0">
                <a:latin typeface="Arial" pitchFamily="34" charset="0"/>
                <a:cs typeface="Arial" pitchFamily="34" charset="0"/>
              </a:rPr>
              <a:t>infrastructure</a:t>
            </a:r>
          </a:p>
          <a:p>
            <a:pPr marL="171450" indent="-171450" algn="just">
              <a:lnSpc>
                <a:spcPct val="80000"/>
              </a:lnSpc>
              <a:spcBef>
                <a:spcPts val="0"/>
              </a:spcBef>
              <a:spcAft>
                <a:spcPts val="600"/>
              </a:spcAft>
              <a:defRPr/>
            </a:pPr>
            <a:endParaRPr lang="en-US" dirty="0"/>
          </a:p>
          <a:p>
            <a:pPr marL="171450" indent="-171450" algn="just">
              <a:lnSpc>
                <a:spcPct val="80000"/>
              </a:lnSpc>
              <a:spcBef>
                <a:spcPts val="0"/>
              </a:spcBef>
              <a:spcAft>
                <a:spcPts val="600"/>
              </a:spcAft>
              <a:defRPr/>
            </a:pPr>
            <a:endParaRPr lang="en-US" dirty="0" smtClean="0"/>
          </a:p>
          <a:p>
            <a:pPr marL="171450" indent="-171450" algn="just">
              <a:lnSpc>
                <a:spcPct val="80000"/>
              </a:lnSpc>
              <a:spcBef>
                <a:spcPts val="0"/>
              </a:spcBef>
              <a:spcAft>
                <a:spcPts val="600"/>
              </a:spcAft>
              <a:defRPr/>
            </a:pPr>
            <a:endParaRPr lang="en-US" dirty="0"/>
          </a:p>
          <a:p>
            <a:pPr marL="171450" indent="-171450" algn="just">
              <a:lnSpc>
                <a:spcPct val="80000"/>
              </a:lnSpc>
              <a:spcBef>
                <a:spcPts val="0"/>
              </a:spcBef>
              <a:spcAft>
                <a:spcPts val="600"/>
              </a:spcAft>
              <a:defRPr/>
            </a:pPr>
            <a:endParaRPr lang="en-US" dirty="0" smtClean="0"/>
          </a:p>
          <a:p>
            <a:pPr marL="171450" indent="-171450" algn="just">
              <a:lnSpc>
                <a:spcPct val="80000"/>
              </a:lnSpc>
              <a:spcBef>
                <a:spcPts val="0"/>
              </a:spcBef>
              <a:spcAft>
                <a:spcPts val="600"/>
              </a:spcAft>
              <a:defRPr/>
            </a:pPr>
            <a:r>
              <a:rPr lang="en-US" dirty="0" smtClean="0">
                <a:latin typeface="Arial" pitchFamily="34" charset="0"/>
                <a:cs typeface="Arial" pitchFamily="34" charset="0"/>
              </a:rPr>
              <a:t>Government infrastructure:  </a:t>
            </a:r>
            <a:r>
              <a:rPr lang="en-US" dirty="0" err="1" smtClean="0">
                <a:latin typeface="Arial" pitchFamily="34" charset="0"/>
                <a:cs typeface="Arial" pitchFamily="34" charset="0"/>
              </a:rPr>
              <a:t>Brgy</a:t>
            </a:r>
            <a:r>
              <a:rPr lang="en-US" dirty="0" smtClean="0">
                <a:latin typeface="Arial" pitchFamily="34" charset="0"/>
                <a:cs typeface="Arial" pitchFamily="34" charset="0"/>
              </a:rPr>
              <a:t> Hall, covered court, municipal hall, day care center</a:t>
            </a:r>
            <a:endParaRPr lang="en-US" dirty="0">
              <a:latin typeface="Arial" pitchFamily="34" charset="0"/>
              <a:cs typeface="Arial" pitchFamily="34" charset="0"/>
            </a:endParaRPr>
          </a:p>
          <a:p>
            <a:pPr marL="171450" indent="-171450" algn="just">
              <a:lnSpc>
                <a:spcPct val="80000"/>
              </a:lnSpc>
              <a:spcBef>
                <a:spcPts val="0"/>
              </a:spcBef>
              <a:spcAft>
                <a:spcPts val="600"/>
              </a:spcAft>
              <a:defRPr/>
            </a:pPr>
            <a:endParaRPr lang="en-US" dirty="0" smtClean="0"/>
          </a:p>
          <a:p>
            <a:pPr marL="171450" indent="-171450" algn="just">
              <a:lnSpc>
                <a:spcPct val="80000"/>
              </a:lnSpc>
              <a:spcBef>
                <a:spcPts val="0"/>
              </a:spcBef>
              <a:spcAft>
                <a:spcPts val="600"/>
              </a:spcAft>
              <a:defRPr/>
            </a:pPr>
            <a:endParaRPr lang="en-PH" dirty="0"/>
          </a:p>
        </p:txBody>
      </p:sp>
    </p:spTree>
    <p:extLst>
      <p:ext uri="{BB962C8B-B14F-4D97-AF65-F5344CB8AC3E}">
        <p14:creationId xmlns:p14="http://schemas.microsoft.com/office/powerpoint/2010/main" val="157962250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248" y="194310"/>
            <a:ext cx="10158984"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6985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8366" y="149013"/>
            <a:ext cx="8695267" cy="731520"/>
          </a:xfrm>
        </p:spPr>
        <p:txBody>
          <a:bodyPr/>
          <a:lstStyle/>
          <a:p>
            <a:pPr algn="ctr"/>
            <a:r>
              <a:rPr lang="en-PH" dirty="0"/>
              <a:t>Regional  timeline</a:t>
            </a:r>
          </a:p>
        </p:txBody>
      </p:sp>
      <p:graphicFrame>
        <p:nvGraphicFramePr>
          <p:cNvPr id="3" name="Table 2"/>
          <p:cNvGraphicFramePr>
            <a:graphicFrameLocks noGrp="1"/>
          </p:cNvGraphicFramePr>
          <p:nvPr>
            <p:extLst>
              <p:ext uri="{D42A27DB-BD31-4B8C-83A1-F6EECF244321}">
                <p14:modId xmlns:p14="http://schemas.microsoft.com/office/powerpoint/2010/main" val="1354575942"/>
              </p:ext>
            </p:extLst>
          </p:nvPr>
        </p:nvGraphicFramePr>
        <p:xfrm>
          <a:off x="191911" y="799254"/>
          <a:ext cx="11458222" cy="5816600"/>
        </p:xfrm>
        <a:graphic>
          <a:graphicData uri="http://schemas.openxmlformats.org/drawingml/2006/table">
            <a:tbl>
              <a:tblPr firstRow="1" bandRow="1">
                <a:tableStyleId>{5C22544A-7EE6-4342-B048-85BDC9FD1C3A}</a:tableStyleId>
              </a:tblPr>
              <a:tblGrid>
                <a:gridCol w="3778486">
                  <a:extLst>
                    <a:ext uri="{9D8B030D-6E8A-4147-A177-3AD203B41FA5}">
                      <a16:colId xmlns:a16="http://schemas.microsoft.com/office/drawing/2014/main" xmlns="" val="20000"/>
                    </a:ext>
                  </a:extLst>
                </a:gridCol>
                <a:gridCol w="3778486">
                  <a:extLst>
                    <a:ext uri="{9D8B030D-6E8A-4147-A177-3AD203B41FA5}">
                      <a16:colId xmlns:a16="http://schemas.microsoft.com/office/drawing/2014/main" xmlns="" val="2954987666"/>
                    </a:ext>
                  </a:extLst>
                </a:gridCol>
                <a:gridCol w="3901250">
                  <a:extLst>
                    <a:ext uri="{9D8B030D-6E8A-4147-A177-3AD203B41FA5}">
                      <a16:colId xmlns:a16="http://schemas.microsoft.com/office/drawing/2014/main" xmlns="" val="20001"/>
                    </a:ext>
                  </a:extLst>
                </a:gridCol>
              </a:tblGrid>
              <a:tr h="370840">
                <a:tc>
                  <a:txBody>
                    <a:bodyPr/>
                    <a:lstStyle/>
                    <a:p>
                      <a:pPr algn="ctr"/>
                      <a:r>
                        <a:rPr lang="en-PH" dirty="0">
                          <a:latin typeface="Arial" panose="020B0604020202020204" pitchFamily="34" charset="0"/>
                          <a:cs typeface="Arial" panose="020B0604020202020204" pitchFamily="34" charset="0"/>
                        </a:rPr>
                        <a:t>ACTIVITY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Arial" panose="020B0604020202020204" pitchFamily="34" charset="0"/>
                          <a:cs typeface="Arial" panose="020B0604020202020204" pitchFamily="34" charset="0"/>
                        </a:rPr>
                        <a:t>OPR</a:t>
                      </a:r>
                      <a:endParaRPr lang="en-PH"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PH" dirty="0">
                          <a:latin typeface="Arial" panose="020B0604020202020204" pitchFamily="34" charset="0"/>
                          <a:cs typeface="Arial" panose="020B0604020202020204" pitchFamily="34" charset="0"/>
                        </a:rPr>
                        <a:t>TIMELINE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370840">
                <a:tc>
                  <a:txBody>
                    <a:bodyPr/>
                    <a:lstStyle/>
                    <a:p>
                      <a:pPr algn="l"/>
                      <a:r>
                        <a:rPr lang="en-PH" sz="1400" dirty="0" smtClean="0">
                          <a:latin typeface="Arial" panose="020B0604020202020204" pitchFamily="34" charset="0"/>
                          <a:cs typeface="Arial" panose="020B0604020202020204" pitchFamily="34" charset="0"/>
                        </a:rPr>
                        <a:t>Activation and Organization of Teams</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PH" sz="1400" dirty="0" smtClean="0">
                          <a:latin typeface="Arial" panose="020B0604020202020204" pitchFamily="34" charset="0"/>
                          <a:cs typeface="Arial" panose="020B0604020202020204" pitchFamily="34" charset="0"/>
                        </a:rPr>
                        <a:t>OCD</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400" dirty="0" smtClean="0">
                          <a:latin typeface="Arial" panose="020B0604020202020204" pitchFamily="34" charset="0"/>
                          <a:cs typeface="Arial" panose="020B0604020202020204" pitchFamily="34" charset="0"/>
                        </a:rPr>
                        <a:t>Dec 29, 2021-January 4, 2022</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en-PH" sz="1400" baseline="0" dirty="0" smtClean="0">
                          <a:latin typeface="Arial" panose="020B0604020202020204" pitchFamily="34" charset="0"/>
                          <a:cs typeface="Arial" panose="020B0604020202020204" pitchFamily="34" charset="0"/>
                        </a:rPr>
                        <a:t>Orientation of the teams/PDNA Strategy</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PH" sz="1400" dirty="0" smtClean="0">
                          <a:latin typeface="Arial" panose="020B0604020202020204" pitchFamily="34" charset="0"/>
                          <a:cs typeface="Arial" panose="020B0604020202020204" pitchFamily="34" charset="0"/>
                        </a:rPr>
                        <a:t>OCD</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400" dirty="0" smtClean="0">
                          <a:latin typeface="Arial" panose="020B0604020202020204" pitchFamily="34" charset="0"/>
                          <a:cs typeface="Arial" panose="020B0604020202020204" pitchFamily="34" charset="0"/>
                        </a:rPr>
                        <a:t>January 10, 2022</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PH" sz="1400" dirty="0">
                          <a:latin typeface="Arial" panose="020B0604020202020204" pitchFamily="34" charset="0"/>
                          <a:cs typeface="Arial" panose="020B0604020202020204" pitchFamily="34" charset="0"/>
                        </a:rPr>
                        <a:t>Compilation</a:t>
                      </a:r>
                      <a:r>
                        <a:rPr lang="en-PH" sz="1400" baseline="0" dirty="0">
                          <a:latin typeface="Arial" panose="020B0604020202020204" pitchFamily="34" charset="0"/>
                          <a:cs typeface="Arial" panose="020B0604020202020204" pitchFamily="34" charset="0"/>
                        </a:rPr>
                        <a:t> of Data </a:t>
                      </a:r>
                      <a:r>
                        <a:rPr lang="en-PH" sz="1400" baseline="0" dirty="0" smtClean="0">
                          <a:latin typeface="Arial" panose="020B0604020202020204" pitchFamily="34" charset="0"/>
                          <a:cs typeface="Arial" panose="020B0604020202020204" pitchFamily="34" charset="0"/>
                        </a:rPr>
                        <a:t>(All Sectors)</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PDNA R/P/C/M  </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smtClean="0">
                          <a:latin typeface="Arial" panose="020B0604020202020204" pitchFamily="34" charset="0"/>
                          <a:cs typeface="Arial" panose="020B0604020202020204" pitchFamily="34" charset="0"/>
                        </a:rPr>
                        <a:t>January</a:t>
                      </a:r>
                      <a:r>
                        <a:rPr lang="en-PH" sz="1400" baseline="0" dirty="0" smtClean="0">
                          <a:latin typeface="Arial" panose="020B0604020202020204" pitchFamily="34" charset="0"/>
                          <a:cs typeface="Arial" panose="020B0604020202020204" pitchFamily="34" charset="0"/>
                        </a:rPr>
                        <a:t> 10</a:t>
                      </a:r>
                      <a:r>
                        <a:rPr lang="en-PH" sz="1400" dirty="0" smtClean="0">
                          <a:latin typeface="Arial" panose="020B0604020202020204" pitchFamily="34" charset="0"/>
                          <a:cs typeface="Arial" panose="020B0604020202020204" pitchFamily="34" charset="0"/>
                        </a:rPr>
                        <a:t>-15, 2022</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6983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400" baseline="0" dirty="0">
                          <a:latin typeface="Arial" panose="020B0604020202020204" pitchFamily="34" charset="0"/>
                          <a:cs typeface="Arial" panose="020B0604020202020204" pitchFamily="34" charset="0"/>
                        </a:rPr>
                        <a:t>Field </a:t>
                      </a:r>
                      <a:r>
                        <a:rPr lang="en-PH" sz="1400" baseline="0" dirty="0" smtClean="0">
                          <a:latin typeface="Arial" panose="020B0604020202020204" pitchFamily="34" charset="0"/>
                          <a:cs typeface="Arial" panose="020B0604020202020204" pitchFamily="34" charset="0"/>
                        </a:rPr>
                        <a:t>Validation </a:t>
                      </a:r>
                      <a:r>
                        <a:rPr lang="en-PH" sz="1400" dirty="0" smtClean="0">
                          <a:latin typeface="Arial" panose="020B0604020202020204" pitchFamily="34" charset="0"/>
                          <a:cs typeface="Arial" panose="020B0604020202020204" pitchFamily="34" charset="0"/>
                        </a:rPr>
                        <a:t>computation of Damages, Losses and Needs and write-up</a:t>
                      </a:r>
                      <a:r>
                        <a:rPr lang="en-PH" sz="1400" baseline="0" dirty="0" smtClean="0">
                          <a:latin typeface="Arial" panose="020B0604020202020204" pitchFamily="34" charset="0"/>
                          <a:cs typeface="Arial" panose="020B0604020202020204" pitchFamily="34" charset="0"/>
                        </a:rPr>
                        <a:t> per sector/sub-sector</a:t>
                      </a:r>
                      <a:endParaRPr lang="en-PH" sz="1400" dirty="0" smtClean="0">
                        <a:latin typeface="Arial" panose="020B0604020202020204" pitchFamily="34" charset="0"/>
                        <a:cs typeface="Arial" panose="020B0604020202020204" pitchFamily="34" charset="0"/>
                      </a:endParaRPr>
                    </a:p>
                    <a:p>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PDNA </a:t>
                      </a:r>
                      <a:r>
                        <a:rPr lang="en-US" sz="1400" dirty="0" smtClean="0">
                          <a:latin typeface="Arial" panose="020B0604020202020204" pitchFamily="34" charset="0"/>
                          <a:cs typeface="Arial" panose="020B0604020202020204" pitchFamily="34" charset="0"/>
                        </a:rPr>
                        <a:t>R/P/C/M</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a:latin typeface="Arial" panose="020B0604020202020204" pitchFamily="34" charset="0"/>
                          <a:cs typeface="Arial" panose="020B0604020202020204" pitchFamily="34" charset="0"/>
                        </a:rPr>
                        <a:t>January </a:t>
                      </a:r>
                      <a:r>
                        <a:rPr lang="en-PH" sz="1400" dirty="0" smtClean="0">
                          <a:latin typeface="Arial" panose="020B0604020202020204" pitchFamily="34" charset="0"/>
                          <a:cs typeface="Arial" panose="020B0604020202020204" pitchFamily="34" charset="0"/>
                        </a:rPr>
                        <a:t>16 </a:t>
                      </a:r>
                      <a:r>
                        <a:rPr lang="en-PH" sz="1400" dirty="0">
                          <a:latin typeface="Arial" panose="020B0604020202020204" pitchFamily="34" charset="0"/>
                          <a:cs typeface="Arial" panose="020B0604020202020204" pitchFamily="34" charset="0"/>
                        </a:rPr>
                        <a:t>– </a:t>
                      </a:r>
                      <a:r>
                        <a:rPr lang="en-PH" sz="1400" dirty="0" smtClean="0">
                          <a:latin typeface="Arial" panose="020B0604020202020204" pitchFamily="34" charset="0"/>
                          <a:cs typeface="Arial" panose="020B0604020202020204" pitchFamily="34" charset="0"/>
                        </a:rPr>
                        <a:t>30,2021</a:t>
                      </a:r>
                      <a:r>
                        <a:rPr lang="en-PH" sz="1400" baseline="0" dirty="0" smtClean="0">
                          <a:latin typeface="Arial" panose="020B0604020202020204" pitchFamily="34" charset="0"/>
                          <a:cs typeface="Arial" panose="020B0604020202020204" pitchFamily="34" charset="0"/>
                        </a:rPr>
                        <a:t> </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439250">
                <a:tc>
                  <a:txBody>
                    <a:bodyPr/>
                    <a:lstStyle/>
                    <a:p>
                      <a:r>
                        <a:rPr lang="en-PH" sz="1400" dirty="0" smtClean="0">
                          <a:latin typeface="Arial" panose="020B0604020202020204" pitchFamily="34" charset="0"/>
                          <a:cs typeface="Arial" panose="020B0604020202020204" pitchFamily="34" charset="0"/>
                        </a:rPr>
                        <a:t>Submission</a:t>
                      </a:r>
                      <a:r>
                        <a:rPr lang="en-PH" sz="1400" baseline="0" dirty="0" smtClean="0">
                          <a:latin typeface="Arial" panose="020B0604020202020204" pitchFamily="34" charset="0"/>
                          <a:cs typeface="Arial" panose="020B0604020202020204" pitchFamily="34" charset="0"/>
                        </a:rPr>
                        <a:t> of outputs with write-up of all sub-sectors to Lead Agencies</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smtClean="0">
                          <a:latin typeface="Arial" panose="020B0604020202020204" pitchFamily="34" charset="0"/>
                          <a:cs typeface="Arial" panose="020B0604020202020204" pitchFamily="34" charset="0"/>
                        </a:rPr>
                        <a:t>Social- </a:t>
                      </a:r>
                      <a:r>
                        <a:rPr lang="en-PH" sz="1400" dirty="0" err="1" smtClean="0">
                          <a:latin typeface="Arial" panose="020B0604020202020204" pitchFamily="34" charset="0"/>
                          <a:cs typeface="Arial" panose="020B0604020202020204" pitchFamily="34" charset="0"/>
                        </a:rPr>
                        <a:t>DSWD,Productive</a:t>
                      </a:r>
                      <a:r>
                        <a:rPr lang="en-PH" sz="1400" dirty="0" smtClean="0">
                          <a:latin typeface="Arial" panose="020B0604020202020204" pitchFamily="34" charset="0"/>
                          <a:cs typeface="Arial" panose="020B0604020202020204" pitchFamily="34" charset="0"/>
                        </a:rPr>
                        <a:t>-</a:t>
                      </a:r>
                      <a:r>
                        <a:rPr lang="en-PH" sz="1400" dirty="0" err="1" smtClean="0">
                          <a:latin typeface="Arial" panose="020B0604020202020204" pitchFamily="34" charset="0"/>
                          <a:cs typeface="Arial" panose="020B0604020202020204" pitchFamily="34" charset="0"/>
                        </a:rPr>
                        <a:t>DA,Infra</a:t>
                      </a:r>
                      <a:r>
                        <a:rPr lang="en-PH" sz="1400" dirty="0" smtClean="0">
                          <a:latin typeface="Arial" panose="020B0604020202020204" pitchFamily="34" charset="0"/>
                          <a:cs typeface="Arial" panose="020B0604020202020204" pitchFamily="34" charset="0"/>
                        </a:rPr>
                        <a:t>-DPWH</a:t>
                      </a:r>
                      <a:r>
                        <a:rPr lang="en-PH" sz="1400" baseline="0" dirty="0" smtClean="0">
                          <a:latin typeface="Arial" panose="020B0604020202020204" pitchFamily="34" charset="0"/>
                          <a:cs typeface="Arial" panose="020B0604020202020204" pitchFamily="34" charset="0"/>
                        </a:rPr>
                        <a:t> and </a:t>
                      </a:r>
                      <a:r>
                        <a:rPr lang="en-PH" sz="1400" baseline="0" dirty="0" err="1" smtClean="0">
                          <a:latin typeface="Arial" panose="020B0604020202020204" pitchFamily="34" charset="0"/>
                          <a:cs typeface="Arial" panose="020B0604020202020204" pitchFamily="34" charset="0"/>
                        </a:rPr>
                        <a:t>Cros-Sectoral</a:t>
                      </a:r>
                      <a:r>
                        <a:rPr lang="en-PH" sz="1400" baseline="0" dirty="0" smtClean="0">
                          <a:latin typeface="Arial" panose="020B0604020202020204" pitchFamily="34" charset="0"/>
                          <a:cs typeface="Arial" panose="020B0604020202020204" pitchFamily="34" charset="0"/>
                        </a:rPr>
                        <a:t>: DILG</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smtClean="0">
                          <a:latin typeface="Arial" panose="020B0604020202020204" pitchFamily="34" charset="0"/>
                          <a:cs typeface="Arial" panose="020B0604020202020204" pitchFamily="34" charset="0"/>
                        </a:rPr>
                        <a:t>January</a:t>
                      </a:r>
                      <a:r>
                        <a:rPr lang="en-PH" sz="1400" baseline="0" dirty="0" smtClean="0">
                          <a:latin typeface="Arial" panose="020B0604020202020204" pitchFamily="34" charset="0"/>
                          <a:cs typeface="Arial" panose="020B0604020202020204" pitchFamily="34" charset="0"/>
                        </a:rPr>
                        <a:t> 31, 2022</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48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PH" sz="1400" dirty="0" smtClean="0">
                        <a:latin typeface="Arial" panose="020B0604020202020204" pitchFamily="34" charset="0"/>
                        <a:cs typeface="Arial" panose="020B0604020202020204" pitchFamily="34" charset="0"/>
                      </a:endParaRPr>
                    </a:p>
                    <a:p>
                      <a:r>
                        <a:rPr lang="en-PH" sz="1400" dirty="0" smtClean="0">
                          <a:latin typeface="Arial" panose="020B0604020202020204" pitchFamily="34" charset="0"/>
                          <a:cs typeface="Arial" panose="020B0604020202020204" pitchFamily="34" charset="0"/>
                        </a:rPr>
                        <a:t>Preparation of RRP</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400" dirty="0" smtClean="0">
                          <a:latin typeface="Arial" panose="020B0604020202020204" pitchFamily="34" charset="0"/>
                          <a:cs typeface="Arial" panose="020B0604020202020204" pitchFamily="34" charset="0"/>
                        </a:rPr>
                        <a:t>NEDA</a:t>
                      </a:r>
                      <a:endParaRPr lang="en-PH" sz="1400" dirty="0">
                        <a:latin typeface="Arial" panose="020B0604020202020204" pitchFamily="34" charset="0"/>
                        <a:cs typeface="Arial" panose="020B0604020202020204" pitchFamily="34" charset="0"/>
                      </a:endParaRPr>
                    </a:p>
                    <a:p>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smtClean="0">
                          <a:latin typeface="Arial" panose="020B0604020202020204" pitchFamily="34" charset="0"/>
                          <a:cs typeface="Arial" panose="020B0604020202020204" pitchFamily="34" charset="0"/>
                        </a:rPr>
                        <a:t>February 1-13,2022</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370840">
                <a:tc>
                  <a:txBody>
                    <a:bodyPr/>
                    <a:lstStyle/>
                    <a:p>
                      <a:r>
                        <a:rPr lang="en-US" sz="1400" dirty="0" smtClean="0">
                          <a:latin typeface="Arial" panose="020B0604020202020204" pitchFamily="34" charset="0"/>
                          <a:cs typeface="Arial" panose="020B0604020202020204" pitchFamily="34" charset="0"/>
                        </a:rPr>
                        <a:t>Submission of final PDNA report for review to OCD in</a:t>
                      </a:r>
                      <a:r>
                        <a:rPr lang="en-US" sz="1400" baseline="0" dirty="0" smtClean="0">
                          <a:latin typeface="Arial" panose="020B0604020202020204" pitchFamily="34" charset="0"/>
                          <a:cs typeface="Arial" panose="020B0604020202020204" pitchFamily="34" charset="0"/>
                        </a:rPr>
                        <a:t> complete package </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smtClean="0">
                          <a:latin typeface="Arial" panose="020B0604020202020204" pitchFamily="34" charset="0"/>
                          <a:cs typeface="Arial" panose="020B0604020202020204" pitchFamily="34" charset="0"/>
                        </a:rPr>
                        <a:t>Lead Sectors </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smtClean="0">
                          <a:latin typeface="Arial" panose="020B0604020202020204" pitchFamily="34" charset="0"/>
                          <a:cs typeface="Arial" panose="020B0604020202020204" pitchFamily="34" charset="0"/>
                        </a:rPr>
                        <a:t>February 14, 2022</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09054928"/>
                  </a:ext>
                </a:extLst>
              </a:tr>
              <a:tr h="370840">
                <a:tc>
                  <a:txBody>
                    <a:bodyPr/>
                    <a:lstStyle/>
                    <a:p>
                      <a:pPr marL="285750" indent="-285750">
                        <a:buFont typeface="Arial" panose="020B0604020202020204" pitchFamily="34" charset="0"/>
                        <a:buChar char="•"/>
                      </a:pPr>
                      <a:r>
                        <a:rPr lang="en-PH" sz="1400" dirty="0" smtClean="0">
                          <a:latin typeface="Arial" panose="020B0604020202020204" pitchFamily="34" charset="0"/>
                          <a:cs typeface="Arial" panose="020B0604020202020204" pitchFamily="34" charset="0"/>
                        </a:rPr>
                        <a:t>Presentation of final PDNA report to </a:t>
                      </a:r>
                      <a:r>
                        <a:rPr lang="en-PH" sz="1400" baseline="0" dirty="0" smtClean="0">
                          <a:latin typeface="Arial" panose="020B0604020202020204" pitchFamily="34" charset="0"/>
                          <a:cs typeface="Arial" panose="020B0604020202020204" pitchFamily="34" charset="0"/>
                        </a:rPr>
                        <a:t> RDRRMC and PDRRMC for comments/approval with resolution</a:t>
                      </a:r>
                    </a:p>
                    <a:p>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smtClean="0">
                          <a:latin typeface="Arial" panose="020B0604020202020204" pitchFamily="34" charset="0"/>
                          <a:cs typeface="Arial" panose="020B0604020202020204" pitchFamily="34" charset="0"/>
                        </a:rPr>
                        <a:t>NEDA</a:t>
                      </a:r>
                      <a:r>
                        <a:rPr lang="en-PH" sz="1400" baseline="0" dirty="0" smtClean="0">
                          <a:latin typeface="Arial" panose="020B0604020202020204" pitchFamily="34" charset="0"/>
                          <a:cs typeface="Arial" panose="020B0604020202020204" pitchFamily="34" charset="0"/>
                        </a:rPr>
                        <a:t> for RRP</a:t>
                      </a:r>
                    </a:p>
                    <a:p>
                      <a:r>
                        <a:rPr lang="en-PH" sz="1400" baseline="0" dirty="0" smtClean="0">
                          <a:latin typeface="Arial" panose="020B0604020202020204" pitchFamily="34" charset="0"/>
                          <a:cs typeface="Arial" panose="020B0604020202020204" pitchFamily="34" charset="0"/>
                        </a:rPr>
                        <a:t>Summary of Damages, Losses and Needs (OCD)</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latin typeface="Arial" panose="020B0604020202020204" pitchFamily="34" charset="0"/>
                          <a:cs typeface="Arial" panose="020B0604020202020204" pitchFamily="34" charset="0"/>
                        </a:rPr>
                        <a:t>February 15, 2022</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99415180"/>
                  </a:ext>
                </a:extLst>
              </a:tr>
              <a:tr h="370840">
                <a:tc>
                  <a:txBody>
                    <a:bodyPr/>
                    <a:lstStyle/>
                    <a:p>
                      <a:r>
                        <a:rPr lang="en-PH" sz="1400" dirty="0" smtClean="0">
                          <a:latin typeface="Arial" panose="020B0604020202020204" pitchFamily="34" charset="0"/>
                          <a:cs typeface="Arial" panose="020B0604020202020204" pitchFamily="34" charset="0"/>
                        </a:rPr>
                        <a:t>Finalization of complete package of PDNA and RRP</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smtClean="0">
                          <a:latin typeface="Arial" panose="020B0604020202020204" pitchFamily="34" charset="0"/>
                          <a:cs typeface="Arial" panose="020B0604020202020204" pitchFamily="34" charset="0"/>
                        </a:rPr>
                        <a:t>NEDA</a:t>
                      </a:r>
                      <a:r>
                        <a:rPr lang="en-PH" sz="1400" baseline="0" dirty="0" smtClean="0">
                          <a:latin typeface="Arial" panose="020B0604020202020204" pitchFamily="34" charset="0"/>
                          <a:cs typeface="Arial" panose="020B0604020202020204" pitchFamily="34" charset="0"/>
                        </a:rPr>
                        <a:t> &amp; OCD</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dirty="0" smtClean="0">
                          <a:latin typeface="Arial" panose="020B0604020202020204" pitchFamily="34" charset="0"/>
                          <a:cs typeface="Arial" panose="020B0604020202020204" pitchFamily="34" charset="0"/>
                        </a:rPr>
                        <a:t>February</a:t>
                      </a:r>
                      <a:r>
                        <a:rPr lang="en-PH" sz="1400" baseline="0" dirty="0" smtClean="0">
                          <a:latin typeface="Arial" panose="020B0604020202020204" pitchFamily="34" charset="0"/>
                          <a:cs typeface="Arial" panose="020B0604020202020204" pitchFamily="34" charset="0"/>
                        </a:rPr>
                        <a:t> 16, 2022</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r h="370840">
                <a:tc>
                  <a:txBody>
                    <a:bodyPr/>
                    <a:lstStyle/>
                    <a:p>
                      <a:r>
                        <a:rPr lang="en-PH" sz="1400" dirty="0">
                          <a:latin typeface="Arial" panose="020B0604020202020204" pitchFamily="34" charset="0"/>
                          <a:cs typeface="Arial" panose="020B0604020202020204" pitchFamily="34" charset="0"/>
                        </a:rPr>
                        <a:t>Presentation </a:t>
                      </a:r>
                      <a:r>
                        <a:rPr lang="en-PH" sz="1400" dirty="0" smtClean="0">
                          <a:latin typeface="Arial" panose="020B0604020202020204" pitchFamily="34" charset="0"/>
                          <a:cs typeface="Arial" panose="020B0604020202020204" pitchFamily="34" charset="0"/>
                        </a:rPr>
                        <a:t>of RRP to NDRRMC</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NEDA</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400" baseline="0" dirty="0" smtClean="0">
                          <a:latin typeface="Arial" panose="020B0604020202020204" pitchFamily="34" charset="0"/>
                          <a:cs typeface="Arial" panose="020B0604020202020204" pitchFamily="34" charset="0"/>
                        </a:rPr>
                        <a:t>February  </a:t>
                      </a:r>
                      <a:r>
                        <a:rPr lang="en-PH" sz="1400" baseline="0" dirty="0">
                          <a:latin typeface="Arial" panose="020B0604020202020204" pitchFamily="34" charset="0"/>
                          <a:cs typeface="Arial" panose="020B0604020202020204" pitchFamily="34" charset="0"/>
                        </a:rPr>
                        <a:t>1</a:t>
                      </a:r>
                      <a:r>
                        <a:rPr lang="en-PH" sz="1400" baseline="0" dirty="0" smtClean="0">
                          <a:latin typeface="Arial" panose="020B0604020202020204" pitchFamily="34" charset="0"/>
                          <a:cs typeface="Arial" panose="020B0604020202020204" pitchFamily="34" charset="0"/>
                        </a:rPr>
                        <a:t>8</a:t>
                      </a:r>
                      <a:r>
                        <a:rPr lang="en-PH" sz="1400" baseline="0" dirty="0">
                          <a:latin typeface="Arial" panose="020B0604020202020204" pitchFamily="34" charset="0"/>
                          <a:cs typeface="Arial" panose="020B0604020202020204" pitchFamily="34" charset="0"/>
                        </a:rPr>
                        <a:t>, </a:t>
                      </a:r>
                      <a:r>
                        <a:rPr lang="en-PH" sz="1400" baseline="0" dirty="0" smtClean="0">
                          <a:latin typeface="Arial" panose="020B0604020202020204" pitchFamily="34" charset="0"/>
                          <a:cs typeface="Arial" panose="020B0604020202020204" pitchFamily="34" charset="0"/>
                        </a:rPr>
                        <a:t>2022</a:t>
                      </a:r>
                      <a:endParaRPr lang="en-PH"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3598078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6581" y="2376208"/>
            <a:ext cx="10210800" cy="923330"/>
          </a:xfrm>
          <a:prstGeom prst="rect">
            <a:avLst/>
          </a:prstGeom>
          <a:noFill/>
        </p:spPr>
        <p:txBody>
          <a:bodyPr wrap="square" rtlCol="0">
            <a:spAutoFit/>
          </a:bodyPr>
          <a:lstStyle/>
          <a:p>
            <a:pPr algn="ctr"/>
            <a:r>
              <a:rPr lang="en-PH" sz="5400" dirty="0" smtClean="0">
                <a:solidFill>
                  <a:schemeClr val="tx2"/>
                </a:solidFill>
                <a:latin typeface="Monotype Corsiva" panose="03010101010201010101" pitchFamily="66" charset="0"/>
              </a:rPr>
              <a:t>End of Presentation</a:t>
            </a:r>
            <a:endParaRPr lang="en-PH" sz="5400" dirty="0">
              <a:solidFill>
                <a:schemeClr val="tx2"/>
              </a:solidFill>
              <a:latin typeface="Monotype Corsiva" panose="03010101010201010101" pitchFamily="66" charset="0"/>
            </a:endParaRPr>
          </a:p>
        </p:txBody>
      </p:sp>
    </p:spTree>
    <p:extLst>
      <p:ext uri="{BB962C8B-B14F-4D97-AF65-F5344CB8AC3E}">
        <p14:creationId xmlns:p14="http://schemas.microsoft.com/office/powerpoint/2010/main" val="1700733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 xmlns:thm15="http://schemas.microsoft.com/office/thememl/2012/main" name="Main Event" id="{AC372BB4-D83D-411E-B849-B641926BA760}" vid="{FE3530EC-BA5B-407C-9B36-00820F395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868</TotalTime>
  <Words>4517</Words>
  <Application>Microsoft Office PowerPoint</Application>
  <PresentationFormat>Custom</PresentationFormat>
  <Paragraphs>725</Paragraphs>
  <Slides>65</Slides>
  <Notes>27</Notes>
  <HiddenSlides>1</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Main Event</vt:lpstr>
      <vt:lpstr>Pdna coordination meeting</vt:lpstr>
      <vt:lpstr>PARTS OF PDNA REPORT</vt:lpstr>
      <vt:lpstr>PowerPoint Presentation</vt:lpstr>
      <vt:lpstr>PowerPoint Presentation</vt:lpstr>
      <vt:lpstr>WRITE –UP PER SUB SECTOR </vt:lpstr>
      <vt:lpstr>PowerPoint Presentation</vt:lpstr>
      <vt:lpstr>Regional pdna team sectors and sub-sectors</vt:lpstr>
      <vt:lpstr>PowerPoint Presentation</vt:lpstr>
      <vt:lpstr>Social sector</vt:lpstr>
      <vt:lpstr>Reconstruction and recovery needs</vt:lpstr>
      <vt:lpstr>PowerPoint Presentation</vt:lpstr>
      <vt:lpstr>PowerPoint Presentation</vt:lpstr>
      <vt:lpstr>PowerPoint Presentation</vt:lpstr>
      <vt:lpstr>PowerPoint Presentation</vt:lpstr>
      <vt:lpstr>PowerPoint Presentation</vt:lpstr>
      <vt:lpstr>PowerPoint Presentation</vt:lpstr>
      <vt:lpstr>Computation of damages</vt:lpstr>
      <vt:lpstr>Damages</vt:lpstr>
      <vt:lpstr>Damages</vt:lpstr>
      <vt:lpstr>Classification</vt:lpstr>
      <vt:lpstr>Value of Damages</vt:lpstr>
      <vt:lpstr>Computation of losses</vt:lpstr>
      <vt:lpstr>Losses</vt:lpstr>
      <vt:lpstr>Losses</vt:lpstr>
      <vt:lpstr>Examples</vt:lpstr>
      <vt:lpstr>Importance of Losses</vt:lpstr>
      <vt:lpstr>Computation of needs  needs- analysis of disaster impacts that will provide basis for recovery and restoration programs</vt:lpstr>
      <vt:lpstr>PowerPoint Presentation</vt:lpstr>
      <vt:lpstr>Recovery and reconstruction can be achieve through:</vt:lpstr>
      <vt:lpstr>RECOVERY &amp; RECONSTRUCTION CAN BE ACHIEVED THROUGH</vt:lpstr>
      <vt:lpstr> Rehabilitation</vt:lpstr>
      <vt:lpstr>NEEDS</vt:lpstr>
      <vt:lpstr>SETTING OF PRIORITIES FOR THE NEEDS</vt:lpstr>
      <vt:lpstr>Why Set Priorities for   the Needs?</vt:lpstr>
      <vt:lpstr>3 Step Prioritization Process</vt:lpstr>
      <vt:lpstr>PowerPoint Presentation</vt:lpstr>
      <vt:lpstr>PowerPoint Presentation</vt:lpstr>
      <vt:lpstr>PowerPoint Presentation</vt:lpstr>
      <vt:lpstr>Sample Priority Criteria for Importance/Impact</vt:lpstr>
      <vt:lpstr>Sample using DBM Form</vt:lpstr>
      <vt:lpstr>Step 8: Analyze Financing Options</vt:lpstr>
      <vt:lpstr>Cross sectoral concerns</vt:lpstr>
      <vt:lpstr>HRNA Definition</vt:lpstr>
      <vt:lpstr>HRNA: a people-centered approach</vt:lpstr>
      <vt:lpstr>Social impacts</vt:lpstr>
      <vt:lpstr>SOCIAL IMPACTS</vt:lpstr>
      <vt:lpstr>Social impacts</vt:lpstr>
      <vt:lpstr>Objectives</vt:lpstr>
      <vt:lpstr>Distinctive Features</vt:lpstr>
      <vt:lpstr>Tools in conducting social impact assessment</vt:lpstr>
      <vt:lpstr>TOOLS IN CONDUCTING SOCIAL IMPACT ASSESSMENT</vt:lpstr>
      <vt:lpstr>Macro- economic impact</vt:lpstr>
      <vt:lpstr>impacts</vt:lpstr>
      <vt:lpstr>Impacts</vt:lpstr>
      <vt:lpstr>impacts</vt:lpstr>
      <vt:lpstr>Macro-economic impacts</vt:lpstr>
      <vt:lpstr>Example of Macroeconomic Impacts </vt:lpstr>
      <vt:lpstr>Macro-economic impacts</vt:lpstr>
      <vt:lpstr>Example of Impacts </vt:lpstr>
      <vt:lpstr>Disaster risk reduction (ocd/LDRRMOs)</vt:lpstr>
      <vt:lpstr>Environmental Impacts (DENR)</vt:lpstr>
      <vt:lpstr>GOVERNANCE (dilg)</vt:lpstr>
      <vt:lpstr>PowerPoint Presentation</vt:lpstr>
      <vt:lpstr>Regional  timeline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Pdna coordination meeting</dc:title>
  <dc:creator>OCD EBENG</dc:creator>
  <cp:lastModifiedBy>BENG-PC</cp:lastModifiedBy>
  <cp:revision>86</cp:revision>
  <dcterms:created xsi:type="dcterms:W3CDTF">2020-12-16T06:25:20Z</dcterms:created>
  <dcterms:modified xsi:type="dcterms:W3CDTF">2022-01-11T01:43:02Z</dcterms:modified>
</cp:coreProperties>
</file>