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307" r:id="rId3"/>
    <p:sldId id="310" r:id="rId4"/>
    <p:sldId id="313" r:id="rId5"/>
    <p:sldId id="311" r:id="rId6"/>
    <p:sldId id="312" r:id="rId7"/>
    <p:sldId id="304" r:id="rId8"/>
  </p:sldIdLst>
  <p:sldSz cx="9144000" cy="5143500" type="screen16x9"/>
  <p:notesSz cx="7010400" cy="9296400"/>
  <p:embeddedFontLst>
    <p:embeddedFont>
      <p:font typeface="Cambria" panose="02040503050406030204" pitchFamily="18" charset="0"/>
      <p:regular r:id="rId10"/>
      <p:bold r:id="rId11"/>
      <p:italic r:id="rId12"/>
      <p:boldItalic r:id="rId13"/>
    </p:embeddedFont>
    <p:embeddedFont>
      <p:font typeface="Calibri" panose="020F050202020403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8" roundtripDataSignature="AMtx7mj1TbPsRMoZkYEQK24LEDZnctF6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2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172DF4-C60A-4AFC-A29A-B19E544500D6}">
  <a:tblStyle styleId="{2D172DF4-C60A-4AFC-A29A-B19E544500D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E04A8DC8-1E98-4906-A7F5-993CDBC89DFA}" styleName="Table_1">
    <a:wholeTbl>
      <a:tcTxStyle b="off" i="off">
        <a:font>
          <a:latin typeface="Arial"/>
          <a:ea typeface="Arial"/>
          <a:cs typeface="Arial"/>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26146880-2CF0-418E-89D6-A40C7CF975AA}" styleName="Table_2">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63" autoAdjust="0"/>
  </p:normalViewPr>
  <p:slideViewPr>
    <p:cSldViewPr snapToGrid="0">
      <p:cViewPr varScale="1">
        <p:scale>
          <a:sx n="121" d="100"/>
          <a:sy n="121" d="100"/>
        </p:scale>
        <p:origin x="1236" y="102"/>
      </p:cViewPr>
      <p:guideLst>
        <p:guide orient="horz" pos="162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72" Type="http://schemas.openxmlformats.org/officeDocument/2006/relationships/tableStyles" Target="tableStyles.xml"/><Relationship Id="rId3" Type="http://schemas.openxmlformats.org/officeDocument/2006/relationships/slide" Target="slides/slide2.xml"/><Relationship Id="rId68" Type="http://customschemas.google.com/relationships/presentationmetadata" Target="meta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6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1" y="4415791"/>
            <a:ext cx="5608320" cy="418338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4325772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txBox="1">
            <a:spLocks noGrp="1"/>
          </p:cNvSpPr>
          <p:nvPr>
            <p:ph type="body" idx="1"/>
          </p:nvPr>
        </p:nvSpPr>
        <p:spPr>
          <a:xfrm>
            <a:off x="701042" y="4473894"/>
            <a:ext cx="5608320" cy="366061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a:p>
        </p:txBody>
      </p:sp>
      <p:sp>
        <p:nvSpPr>
          <p:cNvPr id="52" name="Google Shape;52;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2906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707263" y="4121160"/>
            <a:ext cx="5658090" cy="33720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26:notes"/>
          <p:cNvSpPr>
            <a:spLocks noGrp="1" noRot="1" noChangeAspect="1"/>
          </p:cNvSpPr>
          <p:nvPr>
            <p:ph type="sldImg" idx="2"/>
          </p:nvPr>
        </p:nvSpPr>
        <p:spPr>
          <a:xfrm>
            <a:off x="968375" y="1069975"/>
            <a:ext cx="5137150" cy="2889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2371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707263" y="4121160"/>
            <a:ext cx="5658090" cy="33720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26:notes"/>
          <p:cNvSpPr>
            <a:spLocks noGrp="1" noRot="1" noChangeAspect="1"/>
          </p:cNvSpPr>
          <p:nvPr>
            <p:ph type="sldImg" idx="2"/>
          </p:nvPr>
        </p:nvSpPr>
        <p:spPr>
          <a:xfrm>
            <a:off x="968375" y="1069975"/>
            <a:ext cx="5137150" cy="2889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810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707263" y="4121160"/>
            <a:ext cx="5658090" cy="33720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26:notes"/>
          <p:cNvSpPr>
            <a:spLocks noGrp="1" noRot="1" noChangeAspect="1"/>
          </p:cNvSpPr>
          <p:nvPr>
            <p:ph type="sldImg" idx="2"/>
          </p:nvPr>
        </p:nvSpPr>
        <p:spPr>
          <a:xfrm>
            <a:off x="968375" y="1069975"/>
            <a:ext cx="5137150" cy="2889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47088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707263" y="4121160"/>
            <a:ext cx="5658090" cy="33720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26:notes"/>
          <p:cNvSpPr>
            <a:spLocks noGrp="1" noRot="1" noChangeAspect="1"/>
          </p:cNvSpPr>
          <p:nvPr>
            <p:ph type="sldImg" idx="2"/>
          </p:nvPr>
        </p:nvSpPr>
        <p:spPr>
          <a:xfrm>
            <a:off x="968375" y="1069975"/>
            <a:ext cx="5137150" cy="2889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8711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707263" y="4121160"/>
            <a:ext cx="5658090" cy="33720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26:notes"/>
          <p:cNvSpPr>
            <a:spLocks noGrp="1" noRot="1" noChangeAspect="1"/>
          </p:cNvSpPr>
          <p:nvPr>
            <p:ph type="sldImg" idx="2"/>
          </p:nvPr>
        </p:nvSpPr>
        <p:spPr>
          <a:xfrm>
            <a:off x="968375" y="1069975"/>
            <a:ext cx="5137150" cy="2889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810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52:notes"/>
          <p:cNvSpPr txBox="1">
            <a:spLocks noGrp="1"/>
          </p:cNvSpPr>
          <p:nvPr>
            <p:ph type="body" idx="1"/>
          </p:nvPr>
        </p:nvSpPr>
        <p:spPr>
          <a:xfrm>
            <a:off x="701042" y="4473894"/>
            <a:ext cx="5608320" cy="366061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0"/>
              </a:spcBef>
              <a:spcAft>
                <a:spcPts val="0"/>
              </a:spcAft>
              <a:buSzPts val="1400"/>
              <a:buNone/>
            </a:pPr>
            <a:endParaRPr/>
          </a:p>
        </p:txBody>
      </p:sp>
      <p:sp>
        <p:nvSpPr>
          <p:cNvPr id="642" name="Google Shape;642;p5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7566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 name="Google Shape;11;p5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 name="Google Shape;12;p5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3" name="Google Shape;13;p5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4" name="Google Shape;14;p5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5"/>
        <p:cNvGrpSpPr/>
        <p:nvPr/>
      </p:nvGrpSpPr>
      <p:grpSpPr>
        <a:xfrm>
          <a:off x="0" y="0"/>
          <a:ext cx="0" cy="0"/>
          <a:chOff x="0" y="0"/>
          <a:chExt cx="0" cy="0"/>
        </a:xfrm>
      </p:grpSpPr>
      <p:sp>
        <p:nvSpPr>
          <p:cNvPr id="16" name="Google Shape;16;p5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 name="Google Shape;17;p5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 name="Google Shape;18;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5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 name="Google Shape;26;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sp>
        <p:nvSpPr>
          <p:cNvPr id="28" name="Google Shape;28;p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5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 name="Google Shape;30;p5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5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6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6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6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6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6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6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6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75190"/>
          </a:blip>
          <a:stretch>
            <a:fillRect/>
          </a:stretch>
        </a:blipFill>
        <a:effectLst/>
      </p:bgPr>
    </p:bg>
    <p:spTree>
      <p:nvGrpSpPr>
        <p:cNvPr id="1" name="Shape 53"/>
        <p:cNvGrpSpPr/>
        <p:nvPr/>
      </p:nvGrpSpPr>
      <p:grpSpPr>
        <a:xfrm>
          <a:off x="0" y="0"/>
          <a:ext cx="0" cy="0"/>
          <a:chOff x="0" y="0"/>
          <a:chExt cx="0" cy="0"/>
        </a:xfrm>
      </p:grpSpPr>
      <p:grpSp>
        <p:nvGrpSpPr>
          <p:cNvPr id="54" name="Google Shape;54;p1"/>
          <p:cNvGrpSpPr/>
          <p:nvPr/>
        </p:nvGrpSpPr>
        <p:grpSpPr>
          <a:xfrm>
            <a:off x="5654748" y="113025"/>
            <a:ext cx="3332063" cy="878539"/>
            <a:chOff x="7627940" y="170592"/>
            <a:chExt cx="4442751" cy="1171385"/>
          </a:xfrm>
        </p:grpSpPr>
        <p:pic>
          <p:nvPicPr>
            <p:cNvPr id="55" name="Google Shape;55;p1" descr="Logo&#10;&#10;Description automatically generated"/>
            <p:cNvPicPr preferRelativeResize="0"/>
            <p:nvPr/>
          </p:nvPicPr>
          <p:blipFill rotWithShape="1">
            <a:blip r:embed="rId4">
              <a:alphaModFix/>
            </a:blip>
            <a:srcRect/>
            <a:stretch/>
          </p:blipFill>
          <p:spPr>
            <a:xfrm>
              <a:off x="7627940" y="170592"/>
              <a:ext cx="1171588" cy="1171385"/>
            </a:xfrm>
            <a:prstGeom prst="rect">
              <a:avLst/>
            </a:prstGeom>
            <a:noFill/>
            <a:ln>
              <a:noFill/>
            </a:ln>
          </p:spPr>
        </p:pic>
        <p:pic>
          <p:nvPicPr>
            <p:cNvPr id="56" name="Google Shape;56;p1" descr="Text&#10;&#10;Description automatically generated with low confidence"/>
            <p:cNvPicPr preferRelativeResize="0"/>
            <p:nvPr/>
          </p:nvPicPr>
          <p:blipFill rotWithShape="1">
            <a:blip r:embed="rId5">
              <a:alphaModFix/>
            </a:blip>
            <a:srcRect/>
            <a:stretch/>
          </p:blipFill>
          <p:spPr>
            <a:xfrm>
              <a:off x="8901128" y="248660"/>
              <a:ext cx="3169563" cy="1015251"/>
            </a:xfrm>
            <a:prstGeom prst="rect">
              <a:avLst/>
            </a:prstGeom>
            <a:noFill/>
            <a:ln>
              <a:noFill/>
            </a:ln>
          </p:spPr>
        </p:pic>
      </p:grpSp>
      <p:sp>
        <p:nvSpPr>
          <p:cNvPr id="57" name="Google Shape;57;p1"/>
          <p:cNvSpPr/>
          <p:nvPr/>
        </p:nvSpPr>
        <p:spPr>
          <a:xfrm>
            <a:off x="1961584" y="3961497"/>
            <a:ext cx="5208836"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smtClean="0">
                <a:solidFill>
                  <a:schemeClr val="dk1"/>
                </a:solidFill>
                <a:sym typeface="Arial"/>
              </a:rPr>
              <a:t>11 July 2022</a:t>
            </a:r>
          </a:p>
          <a:p>
            <a:pPr marL="0" marR="0" lvl="0" indent="0" algn="ctr" rtl="0">
              <a:lnSpc>
                <a:spcPct val="100000"/>
              </a:lnSpc>
              <a:spcBef>
                <a:spcPts val="0"/>
              </a:spcBef>
              <a:spcAft>
                <a:spcPts val="0"/>
              </a:spcAft>
              <a:buNone/>
            </a:pPr>
            <a:r>
              <a:rPr lang="en-US" sz="2400" dirty="0" smtClean="0">
                <a:solidFill>
                  <a:schemeClr val="dk1"/>
                </a:solidFill>
              </a:rPr>
              <a:t>Via Microsoft Teams</a:t>
            </a:r>
            <a:endParaRPr sz="3600" b="0" i="0" u="none" strike="noStrike" cap="none" dirty="0">
              <a:solidFill>
                <a:schemeClr val="dk1"/>
              </a:solidFill>
              <a:latin typeface="Arial"/>
              <a:ea typeface="Arial"/>
              <a:cs typeface="Arial"/>
              <a:sym typeface="Arial"/>
            </a:endParaRPr>
          </a:p>
        </p:txBody>
      </p:sp>
      <p:sp>
        <p:nvSpPr>
          <p:cNvPr id="58" name="Google Shape;58;p1"/>
          <p:cNvSpPr/>
          <p:nvPr/>
        </p:nvSpPr>
        <p:spPr>
          <a:xfrm>
            <a:off x="680717" y="1991793"/>
            <a:ext cx="7596293" cy="14465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PH" sz="4400" b="1" i="0" u="none" strike="noStrike" cap="none" dirty="0" smtClean="0">
                <a:solidFill>
                  <a:schemeClr val="dk1"/>
                </a:solidFill>
                <a:latin typeface="Arial"/>
                <a:ea typeface="Arial"/>
                <a:cs typeface="Arial"/>
                <a:sym typeface="Arial"/>
              </a:rPr>
              <a:t>Consultative Meeting with DENR</a:t>
            </a:r>
            <a:endParaRPr sz="4400" b="1" i="0" u="none" strike="noStrike" cap="none" dirty="0">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grpSp>
        <p:nvGrpSpPr>
          <p:cNvPr id="345" name="Google Shape;345;p26"/>
          <p:cNvGrpSpPr/>
          <p:nvPr/>
        </p:nvGrpSpPr>
        <p:grpSpPr>
          <a:xfrm>
            <a:off x="6687986" y="144726"/>
            <a:ext cx="2312452" cy="609706"/>
            <a:chOff x="7627940" y="170592"/>
            <a:chExt cx="4442751" cy="1171385"/>
          </a:xfrm>
        </p:grpSpPr>
        <p:pic>
          <p:nvPicPr>
            <p:cNvPr id="346" name="Google Shape;346;p26" descr="Logo&#10;&#10;Description automatically generated"/>
            <p:cNvPicPr preferRelativeResize="0"/>
            <p:nvPr/>
          </p:nvPicPr>
          <p:blipFill rotWithShape="1">
            <a:blip r:embed="rId3">
              <a:alphaModFix/>
            </a:blip>
            <a:srcRect/>
            <a:stretch/>
          </p:blipFill>
          <p:spPr>
            <a:xfrm>
              <a:off x="7627940" y="170592"/>
              <a:ext cx="1171588" cy="1171385"/>
            </a:xfrm>
            <a:prstGeom prst="rect">
              <a:avLst/>
            </a:prstGeom>
            <a:noFill/>
            <a:ln>
              <a:noFill/>
            </a:ln>
          </p:spPr>
        </p:pic>
        <p:pic>
          <p:nvPicPr>
            <p:cNvPr id="347" name="Google Shape;347;p26" descr="Text&#10;&#10;Description automatically generated with low confidence"/>
            <p:cNvPicPr preferRelativeResize="0"/>
            <p:nvPr/>
          </p:nvPicPr>
          <p:blipFill rotWithShape="1">
            <a:blip r:embed="rId4">
              <a:alphaModFix/>
            </a:blip>
            <a:srcRect/>
            <a:stretch/>
          </p:blipFill>
          <p:spPr>
            <a:xfrm>
              <a:off x="8901128" y="248660"/>
              <a:ext cx="3169563" cy="1015251"/>
            </a:xfrm>
            <a:prstGeom prst="rect">
              <a:avLst/>
            </a:prstGeom>
            <a:noFill/>
            <a:ln>
              <a:noFill/>
            </a:ln>
          </p:spPr>
        </p:pic>
      </p:grpSp>
      <p:sp>
        <p:nvSpPr>
          <p:cNvPr id="348" name="Google Shape;348;p26"/>
          <p:cNvSpPr/>
          <p:nvPr/>
        </p:nvSpPr>
        <p:spPr>
          <a:xfrm>
            <a:off x="186878" y="754421"/>
            <a:ext cx="8751000" cy="4127700"/>
          </a:xfrm>
          <a:prstGeom prst="rect">
            <a:avLst/>
          </a:prstGeom>
          <a:noFill/>
          <a:ln w="381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26"/>
          <p:cNvSpPr txBox="1"/>
          <p:nvPr/>
        </p:nvSpPr>
        <p:spPr>
          <a:xfrm>
            <a:off x="590632" y="1711926"/>
            <a:ext cx="2951465" cy="375103"/>
          </a:xfrm>
          <a:prstGeom prst="rect">
            <a:avLst/>
          </a:prstGeom>
          <a:noFill/>
          <a:ln>
            <a:noFill/>
          </a:ln>
        </p:spPr>
        <p:txBody>
          <a:bodyPr spcFirstLastPara="1" wrap="square" lIns="0" tIns="127625" rIns="0" bIns="0" anchor="t" anchorCtr="0">
            <a:spAutoFit/>
          </a:bodyPr>
          <a:lstStyle/>
          <a:p>
            <a:pPr marL="12700" marR="5080" lvl="0" indent="0" algn="l" rtl="0">
              <a:lnSpc>
                <a:spcPct val="100000"/>
              </a:lnSpc>
              <a:spcBef>
                <a:spcPts val="0"/>
              </a:spcBef>
              <a:spcAft>
                <a:spcPts val="0"/>
              </a:spcAft>
              <a:buNone/>
            </a:pPr>
            <a:endParaRPr sz="1600" b="0" i="0" u="none" strike="noStrike" cap="none">
              <a:solidFill>
                <a:srgbClr val="002060"/>
              </a:solidFill>
              <a:latin typeface="Cambria"/>
              <a:ea typeface="Cambria"/>
              <a:cs typeface="Cambria"/>
              <a:sym typeface="Cambria"/>
            </a:endParaRPr>
          </a:p>
        </p:txBody>
      </p:sp>
      <p:sp>
        <p:nvSpPr>
          <p:cNvPr id="350" name="Google Shape;350;p26"/>
          <p:cNvSpPr txBox="1">
            <a:spLocks noGrp="1"/>
          </p:cNvSpPr>
          <p:nvPr>
            <p:ph type="body" idx="1"/>
          </p:nvPr>
        </p:nvSpPr>
        <p:spPr>
          <a:xfrm>
            <a:off x="346792" y="1087632"/>
            <a:ext cx="8292050" cy="3179400"/>
          </a:xfrm>
          <a:prstGeom prst="rect">
            <a:avLst/>
          </a:prstGeom>
          <a:noFill/>
          <a:ln>
            <a:noFill/>
          </a:ln>
        </p:spPr>
        <p:txBody>
          <a:bodyPr spcFirstLastPara="1" wrap="square" lIns="91425" tIns="91425" rIns="91425" bIns="91425" anchor="t" anchorCtr="0">
            <a:noAutofit/>
          </a:bodyPr>
          <a:lstStyle/>
          <a:p>
            <a:pPr marL="0" indent="0">
              <a:buNone/>
            </a:pPr>
            <a:r>
              <a:rPr lang="en-PH" sz="1600" b="1" dirty="0" smtClean="0">
                <a:solidFill>
                  <a:schemeClr val="tx1"/>
                </a:solidFill>
                <a:latin typeface="+mj-lt"/>
                <a:ea typeface="Cambria"/>
                <a:sym typeface="Cambria"/>
              </a:rPr>
              <a:t>Background</a:t>
            </a:r>
          </a:p>
          <a:p>
            <a:pPr marL="0" indent="0">
              <a:buNone/>
            </a:pPr>
            <a:endParaRPr lang="en-PH" sz="1600" b="1" dirty="0">
              <a:solidFill>
                <a:schemeClr val="tx1"/>
              </a:solidFill>
              <a:latin typeface="+mj-lt"/>
              <a:ea typeface="Cambria"/>
              <a:sym typeface="Cambria"/>
            </a:endParaRPr>
          </a:p>
          <a:p>
            <a:pPr marL="0" indent="0">
              <a:buNone/>
            </a:pPr>
            <a:endParaRPr lang="en-PH" sz="1600" b="1" dirty="0" smtClean="0">
              <a:solidFill>
                <a:schemeClr val="tx1"/>
              </a:solidFill>
              <a:latin typeface="+mj-lt"/>
              <a:ea typeface="Cambria"/>
              <a:sym typeface="Cambria"/>
            </a:endParaRPr>
          </a:p>
          <a:p>
            <a:pPr marL="0" indent="0">
              <a:buNone/>
            </a:pPr>
            <a:endParaRPr lang="en-PH" sz="1600" b="1" dirty="0" smtClean="0">
              <a:solidFill>
                <a:schemeClr val="tx1"/>
              </a:solidFill>
              <a:latin typeface="+mj-lt"/>
              <a:ea typeface="Cambria"/>
              <a:sym typeface="Cambria"/>
            </a:endParaRPr>
          </a:p>
          <a:p>
            <a:pPr marL="152400" indent="0">
              <a:buNone/>
            </a:pPr>
            <a:endParaRPr lang="en-PH" b="1" dirty="0">
              <a:solidFill>
                <a:schemeClr val="tx1"/>
              </a:solidFill>
              <a:latin typeface="+mj-lt"/>
              <a:ea typeface="Cambria"/>
              <a:sym typeface="Cambria"/>
            </a:endParaRPr>
          </a:p>
        </p:txBody>
      </p:sp>
      <p:sp>
        <p:nvSpPr>
          <p:cNvPr id="351" name="Google Shape;351;p26"/>
          <p:cNvSpPr/>
          <p:nvPr/>
        </p:nvSpPr>
        <p:spPr>
          <a:xfrm>
            <a:off x="-241100" y="490255"/>
            <a:ext cx="6876204" cy="546066"/>
          </a:xfrm>
          <a:prstGeom prst="parallelogram">
            <a:avLst>
              <a:gd name="adj" fmla="val 25000"/>
            </a:avLst>
          </a:prstGeom>
          <a:solidFill>
            <a:srgbClr val="1C420E"/>
          </a:solidFill>
          <a:ln>
            <a:noFill/>
          </a:ln>
        </p:spPr>
        <p:txBody>
          <a:bodyPr spcFirstLastPara="1" wrap="square" lIns="68575" tIns="34275" rIns="68575" bIns="34275" anchor="ctr" anchorCtr="0">
            <a:noAutofit/>
          </a:bodyPr>
          <a:lstStyle/>
          <a:p>
            <a:r>
              <a:rPr lang="en-PH" sz="1800" b="1" dirty="0" smtClean="0">
                <a:solidFill>
                  <a:schemeClr val="bg1"/>
                </a:solidFill>
              </a:rPr>
              <a:t>I. Lifting </a:t>
            </a:r>
            <a:r>
              <a:rPr lang="en-PH" sz="1800" b="1" dirty="0">
                <a:solidFill>
                  <a:schemeClr val="bg1"/>
                </a:solidFill>
              </a:rPr>
              <a:t>of Titling Moratorium in </a:t>
            </a:r>
            <a:r>
              <a:rPr lang="en-PH" sz="1800" b="1" dirty="0" smtClean="0">
                <a:solidFill>
                  <a:schemeClr val="bg1"/>
                </a:solidFill>
              </a:rPr>
              <a:t>Palawan</a:t>
            </a:r>
            <a:endParaRPr lang="en-PH" sz="1800" b="1" dirty="0">
              <a:solidFill>
                <a:schemeClr val="bg1"/>
              </a:solidFill>
            </a:endParaRPr>
          </a:p>
        </p:txBody>
      </p:sp>
      <p:sp>
        <p:nvSpPr>
          <p:cNvPr id="5" name="Rectangle 4"/>
          <p:cNvSpPr/>
          <p:nvPr/>
        </p:nvSpPr>
        <p:spPr>
          <a:xfrm>
            <a:off x="420946" y="1646016"/>
            <a:ext cx="8377810" cy="2677656"/>
          </a:xfrm>
          <a:prstGeom prst="rect">
            <a:avLst/>
          </a:prstGeom>
        </p:spPr>
        <p:txBody>
          <a:bodyPr wrap="square">
            <a:spAutoFit/>
          </a:bodyPr>
          <a:lstStyle/>
          <a:p>
            <a:pPr algn="just"/>
            <a:r>
              <a:rPr lang="en-PH" dirty="0" smtClean="0">
                <a:solidFill>
                  <a:schemeClr val="tx1"/>
                </a:solidFill>
              </a:rPr>
              <a:t>On 28 </a:t>
            </a:r>
            <a:r>
              <a:rPr lang="en-PH" dirty="0">
                <a:solidFill>
                  <a:schemeClr val="tx1"/>
                </a:solidFill>
              </a:rPr>
              <a:t>May </a:t>
            </a:r>
            <a:r>
              <a:rPr lang="en-PH" dirty="0" smtClean="0">
                <a:solidFill>
                  <a:schemeClr val="tx1"/>
                </a:solidFill>
              </a:rPr>
              <a:t>2015, then DENR </a:t>
            </a:r>
            <a:r>
              <a:rPr lang="en-PH" dirty="0" err="1">
                <a:solidFill>
                  <a:schemeClr val="tx1"/>
                </a:solidFill>
              </a:rPr>
              <a:t>Usec</a:t>
            </a:r>
            <a:r>
              <a:rPr lang="en-PH" dirty="0">
                <a:solidFill>
                  <a:schemeClr val="tx1"/>
                </a:solidFill>
              </a:rPr>
              <a:t>. Demetrio Ignacio, Jr. directed the suspension on the issuance of survey authority, conduct and approval of survey of untitled lands and acceptance and processing of Public Lands Applications (PLAs) within </a:t>
            </a:r>
            <a:r>
              <a:rPr lang="en-PH" dirty="0" smtClean="0">
                <a:solidFill>
                  <a:schemeClr val="tx1"/>
                </a:solidFill>
              </a:rPr>
              <a:t>Palawan due to numerous land issues and cases brought before the attention of the DENR.</a:t>
            </a:r>
          </a:p>
          <a:p>
            <a:pPr algn="just"/>
            <a:endParaRPr lang="en-PH" dirty="0">
              <a:solidFill>
                <a:schemeClr val="tx1"/>
              </a:solidFill>
            </a:endParaRPr>
          </a:p>
          <a:p>
            <a:pPr algn="just"/>
            <a:r>
              <a:rPr lang="en-PH" dirty="0" smtClean="0">
                <a:solidFill>
                  <a:schemeClr val="tx1"/>
                </a:solidFill>
              </a:rPr>
              <a:t>The LGUs of Palawan, the Private Sector, including TIEZA appealed to the DENR for the lifting of the titling moratorium. </a:t>
            </a:r>
          </a:p>
          <a:p>
            <a:pPr algn="just"/>
            <a:endParaRPr lang="en-PH" dirty="0">
              <a:solidFill>
                <a:schemeClr val="tx1"/>
              </a:solidFill>
            </a:endParaRPr>
          </a:p>
          <a:p>
            <a:pPr algn="just"/>
            <a:r>
              <a:rPr lang="en-PH" dirty="0" smtClean="0">
                <a:solidFill>
                  <a:schemeClr val="tx1"/>
                </a:solidFill>
              </a:rPr>
              <a:t>Then, on </a:t>
            </a:r>
            <a:r>
              <a:rPr lang="en-PH" dirty="0"/>
              <a:t>09 March 2022, DENR Acting Secretary Jim </a:t>
            </a:r>
            <a:r>
              <a:rPr lang="en-PH" dirty="0" err="1"/>
              <a:t>Sampulna</a:t>
            </a:r>
            <a:r>
              <a:rPr lang="en-PH" dirty="0"/>
              <a:t> issued </a:t>
            </a:r>
            <a:r>
              <a:rPr lang="en-PH" dirty="0" smtClean="0"/>
              <a:t>a m</a:t>
            </a:r>
            <a:r>
              <a:rPr lang="en-PH" dirty="0" smtClean="0"/>
              <a:t>emorandum to </a:t>
            </a:r>
            <a:r>
              <a:rPr lang="en-PH" dirty="0"/>
              <a:t>the Regional Director of MIMAROPA regarding the lifting of the suspension in the issuance, processing, and approval of survey authority, survey plans, and </a:t>
            </a:r>
            <a:r>
              <a:rPr lang="en-PH" dirty="0" smtClean="0"/>
              <a:t>PLAs </a:t>
            </a:r>
            <a:r>
              <a:rPr lang="en-PH" dirty="0"/>
              <a:t>covering lots in the whole Province of Palawan. </a:t>
            </a:r>
          </a:p>
          <a:p>
            <a:endParaRPr lang="en-PH" dirty="0">
              <a:solidFill>
                <a:schemeClr val="tx1"/>
              </a:solidFill>
            </a:endParaRPr>
          </a:p>
        </p:txBody>
      </p:sp>
    </p:spTree>
    <p:extLst>
      <p:ext uri="{BB962C8B-B14F-4D97-AF65-F5344CB8AC3E}">
        <p14:creationId xmlns:p14="http://schemas.microsoft.com/office/powerpoint/2010/main" val="2738957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grpSp>
        <p:nvGrpSpPr>
          <p:cNvPr id="345" name="Google Shape;345;p26"/>
          <p:cNvGrpSpPr/>
          <p:nvPr/>
        </p:nvGrpSpPr>
        <p:grpSpPr>
          <a:xfrm>
            <a:off x="6687986" y="144726"/>
            <a:ext cx="2312452" cy="609706"/>
            <a:chOff x="7627940" y="170592"/>
            <a:chExt cx="4442751" cy="1171385"/>
          </a:xfrm>
        </p:grpSpPr>
        <p:pic>
          <p:nvPicPr>
            <p:cNvPr id="346" name="Google Shape;346;p26" descr="Logo&#10;&#10;Description automatically generated"/>
            <p:cNvPicPr preferRelativeResize="0"/>
            <p:nvPr/>
          </p:nvPicPr>
          <p:blipFill rotWithShape="1">
            <a:blip r:embed="rId3">
              <a:alphaModFix/>
            </a:blip>
            <a:srcRect/>
            <a:stretch/>
          </p:blipFill>
          <p:spPr>
            <a:xfrm>
              <a:off x="7627940" y="170592"/>
              <a:ext cx="1171588" cy="1171385"/>
            </a:xfrm>
            <a:prstGeom prst="rect">
              <a:avLst/>
            </a:prstGeom>
            <a:noFill/>
            <a:ln>
              <a:noFill/>
            </a:ln>
          </p:spPr>
        </p:pic>
        <p:pic>
          <p:nvPicPr>
            <p:cNvPr id="347" name="Google Shape;347;p26" descr="Text&#10;&#10;Description automatically generated with low confidence"/>
            <p:cNvPicPr preferRelativeResize="0"/>
            <p:nvPr/>
          </p:nvPicPr>
          <p:blipFill rotWithShape="1">
            <a:blip r:embed="rId4">
              <a:alphaModFix/>
            </a:blip>
            <a:srcRect/>
            <a:stretch/>
          </p:blipFill>
          <p:spPr>
            <a:xfrm>
              <a:off x="8901128" y="248660"/>
              <a:ext cx="3169563" cy="1015251"/>
            </a:xfrm>
            <a:prstGeom prst="rect">
              <a:avLst/>
            </a:prstGeom>
            <a:noFill/>
            <a:ln>
              <a:noFill/>
            </a:ln>
          </p:spPr>
        </p:pic>
      </p:grpSp>
      <p:sp>
        <p:nvSpPr>
          <p:cNvPr id="348" name="Google Shape;348;p26"/>
          <p:cNvSpPr/>
          <p:nvPr/>
        </p:nvSpPr>
        <p:spPr>
          <a:xfrm>
            <a:off x="186878" y="754421"/>
            <a:ext cx="8751000" cy="4127700"/>
          </a:xfrm>
          <a:prstGeom prst="rect">
            <a:avLst/>
          </a:prstGeom>
          <a:noFill/>
          <a:ln w="381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26"/>
          <p:cNvSpPr txBox="1"/>
          <p:nvPr/>
        </p:nvSpPr>
        <p:spPr>
          <a:xfrm>
            <a:off x="590632" y="1711926"/>
            <a:ext cx="2951465" cy="375103"/>
          </a:xfrm>
          <a:prstGeom prst="rect">
            <a:avLst/>
          </a:prstGeom>
          <a:noFill/>
          <a:ln>
            <a:noFill/>
          </a:ln>
        </p:spPr>
        <p:txBody>
          <a:bodyPr spcFirstLastPara="1" wrap="square" lIns="0" tIns="127625" rIns="0" bIns="0" anchor="t" anchorCtr="0">
            <a:spAutoFit/>
          </a:bodyPr>
          <a:lstStyle/>
          <a:p>
            <a:pPr marL="12700" marR="5080" lvl="0" indent="0" algn="l" rtl="0">
              <a:lnSpc>
                <a:spcPct val="100000"/>
              </a:lnSpc>
              <a:spcBef>
                <a:spcPts val="0"/>
              </a:spcBef>
              <a:spcAft>
                <a:spcPts val="0"/>
              </a:spcAft>
              <a:buNone/>
            </a:pPr>
            <a:endParaRPr sz="1600" b="0" i="0" u="none" strike="noStrike" cap="none">
              <a:solidFill>
                <a:srgbClr val="002060"/>
              </a:solidFill>
              <a:latin typeface="Cambria"/>
              <a:ea typeface="Cambria"/>
              <a:cs typeface="Cambria"/>
              <a:sym typeface="Cambria"/>
            </a:endParaRPr>
          </a:p>
        </p:txBody>
      </p:sp>
      <p:sp>
        <p:nvSpPr>
          <p:cNvPr id="350" name="Google Shape;350;p26"/>
          <p:cNvSpPr txBox="1">
            <a:spLocks noGrp="1"/>
          </p:cNvSpPr>
          <p:nvPr>
            <p:ph type="body" idx="1"/>
          </p:nvPr>
        </p:nvSpPr>
        <p:spPr>
          <a:xfrm>
            <a:off x="346792" y="1087632"/>
            <a:ext cx="8292050" cy="3179400"/>
          </a:xfrm>
          <a:prstGeom prst="rect">
            <a:avLst/>
          </a:prstGeom>
          <a:noFill/>
          <a:ln>
            <a:noFill/>
          </a:ln>
        </p:spPr>
        <p:txBody>
          <a:bodyPr spcFirstLastPara="1" wrap="square" lIns="91425" tIns="91425" rIns="91425" bIns="91425" anchor="t" anchorCtr="0">
            <a:noAutofit/>
          </a:bodyPr>
          <a:lstStyle/>
          <a:p>
            <a:pPr marL="0" indent="0">
              <a:buNone/>
            </a:pPr>
            <a:r>
              <a:rPr lang="en-PH" sz="1600" b="1" dirty="0" smtClean="0">
                <a:solidFill>
                  <a:schemeClr val="tx1"/>
                </a:solidFill>
                <a:latin typeface="+mj-lt"/>
                <a:ea typeface="Cambria"/>
                <a:sym typeface="Cambria"/>
              </a:rPr>
              <a:t>Clarifications:</a:t>
            </a:r>
          </a:p>
          <a:p>
            <a:pPr marL="0" indent="0">
              <a:buNone/>
            </a:pPr>
            <a:endParaRPr lang="en-PH" sz="1400" b="1" dirty="0">
              <a:solidFill>
                <a:schemeClr val="tx1"/>
              </a:solidFill>
              <a:latin typeface="+mj-lt"/>
              <a:ea typeface="Cambria"/>
              <a:sym typeface="Cambria"/>
            </a:endParaRPr>
          </a:p>
          <a:p>
            <a:pPr lvl="0" algn="just">
              <a:buClr>
                <a:schemeClr val="tx1"/>
              </a:buClr>
            </a:pPr>
            <a:r>
              <a:rPr lang="en-PH" sz="1400" dirty="0">
                <a:solidFill>
                  <a:schemeClr val="tx1"/>
                </a:solidFill>
              </a:rPr>
              <a:t>Implications to the stakeholders of San Vicente of the lifting of the moratorium on titling activities in Palawan as embodied in the 09 March 2022 memorandum of DENR Acting Secretary Jim </a:t>
            </a:r>
            <a:r>
              <a:rPr lang="en-PH" sz="1400" dirty="0" err="1">
                <a:solidFill>
                  <a:schemeClr val="tx1"/>
                </a:solidFill>
              </a:rPr>
              <a:t>Sampulna</a:t>
            </a:r>
            <a:r>
              <a:rPr lang="en-PH" sz="1400" dirty="0">
                <a:solidFill>
                  <a:schemeClr val="tx1"/>
                </a:solidFill>
              </a:rPr>
              <a:t> to the Regional Executive Director of DENR MIMAROPA; </a:t>
            </a:r>
            <a:endParaRPr lang="en-PH" sz="1400" dirty="0" smtClean="0">
              <a:solidFill>
                <a:schemeClr val="tx1"/>
              </a:solidFill>
            </a:endParaRPr>
          </a:p>
          <a:p>
            <a:pPr lvl="0" algn="just">
              <a:buClr>
                <a:schemeClr val="tx1"/>
              </a:buClr>
            </a:pPr>
            <a:endParaRPr lang="en-PH" sz="1400" dirty="0" smtClean="0">
              <a:solidFill>
                <a:schemeClr val="tx1"/>
              </a:solidFill>
            </a:endParaRPr>
          </a:p>
          <a:p>
            <a:pPr lvl="0" algn="just">
              <a:buClr>
                <a:schemeClr val="tx1"/>
              </a:buClr>
            </a:pPr>
            <a:r>
              <a:rPr lang="en-PH" sz="1400" dirty="0" smtClean="0">
                <a:solidFill>
                  <a:schemeClr val="tx1"/>
                </a:solidFill>
              </a:rPr>
              <a:t>Clarification </a:t>
            </a:r>
            <a:r>
              <a:rPr lang="en-PH" sz="1400" dirty="0">
                <a:solidFill>
                  <a:schemeClr val="tx1"/>
                </a:solidFill>
              </a:rPr>
              <a:t>if the application for and the corresponding issuance of a free patent is included in the lifted moratorium considering that RA 9176 provided the sunset provision (until 31 December 2020 only) for the filing of applications for administrative legalization (free patent) and judicial confirmation of imperfect and incomplete titles to alienable and </a:t>
            </a:r>
            <a:r>
              <a:rPr lang="en-PH" sz="1400" dirty="0" smtClean="0">
                <a:solidFill>
                  <a:schemeClr val="tx1"/>
                </a:solidFill>
              </a:rPr>
              <a:t>disposable (A&amp;D) </a:t>
            </a:r>
            <a:r>
              <a:rPr lang="en-PH" sz="1400" dirty="0">
                <a:solidFill>
                  <a:schemeClr val="tx1"/>
                </a:solidFill>
              </a:rPr>
              <a:t>lands of the public </a:t>
            </a:r>
            <a:r>
              <a:rPr lang="en-PH" sz="1400" dirty="0" smtClean="0">
                <a:solidFill>
                  <a:schemeClr val="tx1"/>
                </a:solidFill>
              </a:rPr>
              <a:t>domain.</a:t>
            </a:r>
          </a:p>
          <a:p>
            <a:pPr marL="0" indent="0">
              <a:buNone/>
            </a:pPr>
            <a:endParaRPr lang="en-PH" sz="1400" b="1" dirty="0" smtClean="0">
              <a:solidFill>
                <a:schemeClr val="tx1"/>
              </a:solidFill>
              <a:latin typeface="+mj-lt"/>
              <a:ea typeface="Cambria"/>
              <a:sym typeface="Cambria"/>
            </a:endParaRPr>
          </a:p>
          <a:p>
            <a:pPr marL="0" indent="0">
              <a:buNone/>
            </a:pPr>
            <a:endParaRPr lang="en-PH" sz="1400" b="1" dirty="0">
              <a:solidFill>
                <a:schemeClr val="tx1"/>
              </a:solidFill>
              <a:latin typeface="+mj-lt"/>
              <a:ea typeface="Cambria"/>
              <a:sym typeface="Cambria"/>
            </a:endParaRPr>
          </a:p>
          <a:p>
            <a:pPr marL="0" indent="0">
              <a:buNone/>
            </a:pPr>
            <a:endParaRPr lang="en-PH" sz="1400" b="1" dirty="0" smtClean="0">
              <a:solidFill>
                <a:schemeClr val="tx1"/>
              </a:solidFill>
              <a:latin typeface="+mj-lt"/>
              <a:ea typeface="Cambria"/>
              <a:sym typeface="Cambria"/>
            </a:endParaRPr>
          </a:p>
          <a:p>
            <a:pPr marL="0" indent="0">
              <a:buNone/>
            </a:pPr>
            <a:endParaRPr lang="en-PH" sz="1400" b="1" dirty="0" smtClean="0">
              <a:solidFill>
                <a:schemeClr val="tx1"/>
              </a:solidFill>
              <a:latin typeface="+mj-lt"/>
              <a:ea typeface="Cambria"/>
              <a:sym typeface="Cambria"/>
            </a:endParaRPr>
          </a:p>
          <a:p>
            <a:pPr marL="152400" indent="0">
              <a:buNone/>
            </a:pPr>
            <a:endParaRPr lang="en-PH" sz="1400" b="1" dirty="0">
              <a:solidFill>
                <a:schemeClr val="tx1"/>
              </a:solidFill>
              <a:latin typeface="+mj-lt"/>
              <a:ea typeface="Cambria"/>
              <a:sym typeface="Cambria"/>
            </a:endParaRPr>
          </a:p>
        </p:txBody>
      </p:sp>
      <p:sp>
        <p:nvSpPr>
          <p:cNvPr id="351" name="Google Shape;351;p26"/>
          <p:cNvSpPr/>
          <p:nvPr/>
        </p:nvSpPr>
        <p:spPr>
          <a:xfrm>
            <a:off x="-241100" y="490255"/>
            <a:ext cx="6876204" cy="546066"/>
          </a:xfrm>
          <a:prstGeom prst="parallelogram">
            <a:avLst>
              <a:gd name="adj" fmla="val 25000"/>
            </a:avLst>
          </a:prstGeom>
          <a:solidFill>
            <a:srgbClr val="1C420E"/>
          </a:solidFill>
          <a:ln>
            <a:noFill/>
          </a:ln>
        </p:spPr>
        <p:txBody>
          <a:bodyPr spcFirstLastPara="1" wrap="square" lIns="68575" tIns="34275" rIns="68575" bIns="34275" anchor="ctr" anchorCtr="0">
            <a:noAutofit/>
          </a:bodyPr>
          <a:lstStyle/>
          <a:p>
            <a:r>
              <a:rPr lang="en-PH" sz="1800" b="1" dirty="0">
                <a:solidFill>
                  <a:schemeClr val="bg1"/>
                </a:solidFill>
              </a:rPr>
              <a:t>Lifting of Titling Moratorium in </a:t>
            </a:r>
            <a:r>
              <a:rPr lang="en-PH" sz="1800" b="1" dirty="0" smtClean="0">
                <a:solidFill>
                  <a:schemeClr val="bg1"/>
                </a:solidFill>
              </a:rPr>
              <a:t>Palawan</a:t>
            </a:r>
          </a:p>
        </p:txBody>
      </p:sp>
    </p:spTree>
    <p:extLst>
      <p:ext uri="{BB962C8B-B14F-4D97-AF65-F5344CB8AC3E}">
        <p14:creationId xmlns:p14="http://schemas.microsoft.com/office/powerpoint/2010/main" val="2229392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grpSp>
        <p:nvGrpSpPr>
          <p:cNvPr id="345" name="Google Shape;345;p26"/>
          <p:cNvGrpSpPr/>
          <p:nvPr/>
        </p:nvGrpSpPr>
        <p:grpSpPr>
          <a:xfrm>
            <a:off x="6687986" y="144726"/>
            <a:ext cx="2312452" cy="609706"/>
            <a:chOff x="7627940" y="170592"/>
            <a:chExt cx="4442751" cy="1171385"/>
          </a:xfrm>
        </p:grpSpPr>
        <p:pic>
          <p:nvPicPr>
            <p:cNvPr id="346" name="Google Shape;346;p26" descr="Logo&#10;&#10;Description automatically generated"/>
            <p:cNvPicPr preferRelativeResize="0"/>
            <p:nvPr/>
          </p:nvPicPr>
          <p:blipFill rotWithShape="1">
            <a:blip r:embed="rId3">
              <a:alphaModFix/>
            </a:blip>
            <a:srcRect/>
            <a:stretch/>
          </p:blipFill>
          <p:spPr>
            <a:xfrm>
              <a:off x="7627940" y="170592"/>
              <a:ext cx="1171588" cy="1171385"/>
            </a:xfrm>
            <a:prstGeom prst="rect">
              <a:avLst/>
            </a:prstGeom>
            <a:noFill/>
            <a:ln>
              <a:noFill/>
            </a:ln>
          </p:spPr>
        </p:pic>
        <p:pic>
          <p:nvPicPr>
            <p:cNvPr id="347" name="Google Shape;347;p26" descr="Text&#10;&#10;Description automatically generated with low confidence"/>
            <p:cNvPicPr preferRelativeResize="0"/>
            <p:nvPr/>
          </p:nvPicPr>
          <p:blipFill rotWithShape="1">
            <a:blip r:embed="rId4">
              <a:alphaModFix/>
            </a:blip>
            <a:srcRect/>
            <a:stretch/>
          </p:blipFill>
          <p:spPr>
            <a:xfrm>
              <a:off x="8901128" y="248660"/>
              <a:ext cx="3169563" cy="1015251"/>
            </a:xfrm>
            <a:prstGeom prst="rect">
              <a:avLst/>
            </a:prstGeom>
            <a:noFill/>
            <a:ln>
              <a:noFill/>
            </a:ln>
          </p:spPr>
        </p:pic>
      </p:grpSp>
      <p:sp>
        <p:nvSpPr>
          <p:cNvPr id="348" name="Google Shape;348;p26"/>
          <p:cNvSpPr/>
          <p:nvPr/>
        </p:nvSpPr>
        <p:spPr>
          <a:xfrm>
            <a:off x="186878" y="754421"/>
            <a:ext cx="8751000" cy="4127700"/>
          </a:xfrm>
          <a:prstGeom prst="rect">
            <a:avLst/>
          </a:prstGeom>
          <a:noFill/>
          <a:ln w="381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26"/>
          <p:cNvSpPr txBox="1"/>
          <p:nvPr/>
        </p:nvSpPr>
        <p:spPr>
          <a:xfrm>
            <a:off x="590632" y="1711926"/>
            <a:ext cx="2951465" cy="375103"/>
          </a:xfrm>
          <a:prstGeom prst="rect">
            <a:avLst/>
          </a:prstGeom>
          <a:noFill/>
          <a:ln>
            <a:noFill/>
          </a:ln>
        </p:spPr>
        <p:txBody>
          <a:bodyPr spcFirstLastPara="1" wrap="square" lIns="0" tIns="127625" rIns="0" bIns="0" anchor="t" anchorCtr="0">
            <a:spAutoFit/>
          </a:bodyPr>
          <a:lstStyle/>
          <a:p>
            <a:pPr marL="12700" marR="5080" lvl="0" indent="0" algn="l" rtl="0">
              <a:lnSpc>
                <a:spcPct val="100000"/>
              </a:lnSpc>
              <a:spcBef>
                <a:spcPts val="0"/>
              </a:spcBef>
              <a:spcAft>
                <a:spcPts val="0"/>
              </a:spcAft>
              <a:buNone/>
            </a:pPr>
            <a:endParaRPr sz="1600" b="0" i="0" u="none" strike="noStrike" cap="none">
              <a:solidFill>
                <a:srgbClr val="002060"/>
              </a:solidFill>
              <a:latin typeface="Cambria"/>
              <a:ea typeface="Cambria"/>
              <a:cs typeface="Cambria"/>
              <a:sym typeface="Cambria"/>
            </a:endParaRPr>
          </a:p>
        </p:txBody>
      </p:sp>
      <p:sp>
        <p:nvSpPr>
          <p:cNvPr id="350" name="Google Shape;350;p26"/>
          <p:cNvSpPr txBox="1">
            <a:spLocks noGrp="1"/>
          </p:cNvSpPr>
          <p:nvPr>
            <p:ph type="body" idx="1"/>
          </p:nvPr>
        </p:nvSpPr>
        <p:spPr>
          <a:xfrm>
            <a:off x="346792" y="1087632"/>
            <a:ext cx="8292050" cy="3179400"/>
          </a:xfrm>
          <a:prstGeom prst="rect">
            <a:avLst/>
          </a:prstGeom>
          <a:noFill/>
          <a:ln>
            <a:noFill/>
          </a:ln>
        </p:spPr>
        <p:txBody>
          <a:bodyPr spcFirstLastPara="1" wrap="square" lIns="91425" tIns="91425" rIns="91425" bIns="91425" anchor="t" anchorCtr="0">
            <a:noAutofit/>
          </a:bodyPr>
          <a:lstStyle/>
          <a:p>
            <a:pPr marL="0" indent="0">
              <a:buNone/>
            </a:pPr>
            <a:r>
              <a:rPr lang="en-PH" sz="1600" b="1" dirty="0" smtClean="0">
                <a:solidFill>
                  <a:schemeClr val="tx1"/>
                </a:solidFill>
                <a:latin typeface="+mj-lt"/>
                <a:ea typeface="Cambria"/>
                <a:sym typeface="Cambria"/>
              </a:rPr>
              <a:t>Clarifications:</a:t>
            </a:r>
          </a:p>
          <a:p>
            <a:pPr marL="0" indent="0">
              <a:buNone/>
            </a:pPr>
            <a:endParaRPr lang="en-PH" sz="1400" b="1" dirty="0">
              <a:solidFill>
                <a:schemeClr val="tx1"/>
              </a:solidFill>
              <a:latin typeface="+mj-lt"/>
              <a:ea typeface="Cambria"/>
              <a:sym typeface="Cambria"/>
            </a:endParaRPr>
          </a:p>
          <a:p>
            <a:pPr lvl="0" algn="just">
              <a:buClr>
                <a:schemeClr val="tx1"/>
              </a:buClr>
            </a:pPr>
            <a:r>
              <a:rPr lang="en-PH" sz="1800" b="1" dirty="0" smtClean="0">
                <a:solidFill>
                  <a:schemeClr val="tx1"/>
                </a:solidFill>
              </a:rPr>
              <a:t>What </a:t>
            </a:r>
            <a:r>
              <a:rPr lang="en-PH" sz="1800" b="1" dirty="0">
                <a:solidFill>
                  <a:schemeClr val="tx1"/>
                </a:solidFill>
              </a:rPr>
              <a:t>actions can be undertaken by the landowners and business operators whose properties may benefit from the lifted moratorium on land </a:t>
            </a:r>
            <a:r>
              <a:rPr lang="en-PH" sz="1800" b="1" dirty="0" smtClean="0">
                <a:solidFill>
                  <a:schemeClr val="tx1"/>
                </a:solidFill>
              </a:rPr>
              <a:t>titling?</a:t>
            </a:r>
          </a:p>
          <a:p>
            <a:pPr lvl="0" algn="just">
              <a:buClr>
                <a:schemeClr val="tx1"/>
              </a:buClr>
            </a:pPr>
            <a:endParaRPr lang="en-PH" sz="1800" b="1" dirty="0" smtClean="0">
              <a:solidFill>
                <a:schemeClr val="tx1"/>
              </a:solidFill>
            </a:endParaRPr>
          </a:p>
          <a:p>
            <a:pPr lvl="0">
              <a:buClr>
                <a:schemeClr val="tx1"/>
              </a:buClr>
            </a:pPr>
            <a:r>
              <a:rPr lang="en-PH" sz="1800" b="1" dirty="0" smtClean="0">
                <a:solidFill>
                  <a:schemeClr val="tx1"/>
                </a:solidFill>
              </a:rPr>
              <a:t>Next </a:t>
            </a:r>
            <a:r>
              <a:rPr lang="en-PH" sz="1800" b="1" dirty="0">
                <a:solidFill>
                  <a:schemeClr val="tx1"/>
                </a:solidFill>
              </a:rPr>
              <a:t>steps for the DENR and TIEZA</a:t>
            </a:r>
          </a:p>
          <a:p>
            <a:pPr marL="0" indent="0">
              <a:buNone/>
            </a:pPr>
            <a:endParaRPr lang="en-PH" sz="1400" b="1" dirty="0" smtClean="0">
              <a:solidFill>
                <a:schemeClr val="tx1"/>
              </a:solidFill>
              <a:latin typeface="+mj-lt"/>
              <a:ea typeface="Cambria"/>
              <a:sym typeface="Cambria"/>
            </a:endParaRPr>
          </a:p>
          <a:p>
            <a:pPr marL="0" indent="0">
              <a:buNone/>
            </a:pPr>
            <a:endParaRPr lang="en-PH" sz="1400" b="1" dirty="0">
              <a:solidFill>
                <a:schemeClr val="tx1"/>
              </a:solidFill>
              <a:latin typeface="+mj-lt"/>
              <a:ea typeface="Cambria"/>
              <a:sym typeface="Cambria"/>
            </a:endParaRPr>
          </a:p>
          <a:p>
            <a:pPr marL="0" indent="0">
              <a:buNone/>
            </a:pPr>
            <a:endParaRPr lang="en-PH" sz="1400" b="1" dirty="0" smtClean="0">
              <a:solidFill>
                <a:schemeClr val="tx1"/>
              </a:solidFill>
              <a:latin typeface="+mj-lt"/>
              <a:ea typeface="Cambria"/>
              <a:sym typeface="Cambria"/>
            </a:endParaRPr>
          </a:p>
          <a:p>
            <a:pPr marL="0" indent="0">
              <a:buNone/>
            </a:pPr>
            <a:endParaRPr lang="en-PH" sz="1400" b="1" dirty="0" smtClean="0">
              <a:solidFill>
                <a:schemeClr val="tx1"/>
              </a:solidFill>
              <a:latin typeface="+mj-lt"/>
              <a:ea typeface="Cambria"/>
              <a:sym typeface="Cambria"/>
            </a:endParaRPr>
          </a:p>
          <a:p>
            <a:pPr marL="152400" indent="0">
              <a:buNone/>
            </a:pPr>
            <a:endParaRPr lang="en-PH" sz="1400" b="1" dirty="0">
              <a:solidFill>
                <a:schemeClr val="tx1"/>
              </a:solidFill>
              <a:latin typeface="+mj-lt"/>
              <a:ea typeface="Cambria"/>
              <a:sym typeface="Cambria"/>
            </a:endParaRPr>
          </a:p>
        </p:txBody>
      </p:sp>
      <p:sp>
        <p:nvSpPr>
          <p:cNvPr id="351" name="Google Shape;351;p26"/>
          <p:cNvSpPr/>
          <p:nvPr/>
        </p:nvSpPr>
        <p:spPr>
          <a:xfrm>
            <a:off x="-241100" y="490255"/>
            <a:ext cx="6876204" cy="546066"/>
          </a:xfrm>
          <a:prstGeom prst="parallelogram">
            <a:avLst>
              <a:gd name="adj" fmla="val 25000"/>
            </a:avLst>
          </a:prstGeom>
          <a:solidFill>
            <a:srgbClr val="1C420E"/>
          </a:solidFill>
          <a:ln>
            <a:noFill/>
          </a:ln>
        </p:spPr>
        <p:txBody>
          <a:bodyPr spcFirstLastPara="1" wrap="square" lIns="68575" tIns="34275" rIns="68575" bIns="34275" anchor="ctr" anchorCtr="0">
            <a:noAutofit/>
          </a:bodyPr>
          <a:lstStyle/>
          <a:p>
            <a:r>
              <a:rPr lang="en-PH" sz="1800" b="1" dirty="0">
                <a:solidFill>
                  <a:schemeClr val="bg1"/>
                </a:solidFill>
              </a:rPr>
              <a:t>Lifting of Titling Moratorium in </a:t>
            </a:r>
            <a:r>
              <a:rPr lang="en-PH" sz="1800" b="1" dirty="0" smtClean="0">
                <a:solidFill>
                  <a:schemeClr val="bg1"/>
                </a:solidFill>
              </a:rPr>
              <a:t>Palawan</a:t>
            </a:r>
          </a:p>
        </p:txBody>
      </p:sp>
    </p:spTree>
    <p:extLst>
      <p:ext uri="{BB962C8B-B14F-4D97-AF65-F5344CB8AC3E}">
        <p14:creationId xmlns:p14="http://schemas.microsoft.com/office/powerpoint/2010/main" val="711310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grpSp>
        <p:nvGrpSpPr>
          <p:cNvPr id="345" name="Google Shape;345;p26"/>
          <p:cNvGrpSpPr/>
          <p:nvPr/>
        </p:nvGrpSpPr>
        <p:grpSpPr>
          <a:xfrm>
            <a:off x="6687986" y="144726"/>
            <a:ext cx="2312452" cy="609706"/>
            <a:chOff x="7627940" y="170592"/>
            <a:chExt cx="4442751" cy="1171385"/>
          </a:xfrm>
        </p:grpSpPr>
        <p:pic>
          <p:nvPicPr>
            <p:cNvPr id="346" name="Google Shape;346;p26" descr="Logo&#10;&#10;Description automatically generated"/>
            <p:cNvPicPr preferRelativeResize="0"/>
            <p:nvPr/>
          </p:nvPicPr>
          <p:blipFill rotWithShape="1">
            <a:blip r:embed="rId3">
              <a:alphaModFix/>
            </a:blip>
            <a:srcRect/>
            <a:stretch/>
          </p:blipFill>
          <p:spPr>
            <a:xfrm>
              <a:off x="7627940" y="170592"/>
              <a:ext cx="1171588" cy="1171385"/>
            </a:xfrm>
            <a:prstGeom prst="rect">
              <a:avLst/>
            </a:prstGeom>
            <a:noFill/>
            <a:ln>
              <a:noFill/>
            </a:ln>
          </p:spPr>
        </p:pic>
        <p:pic>
          <p:nvPicPr>
            <p:cNvPr id="347" name="Google Shape;347;p26" descr="Text&#10;&#10;Description automatically generated with low confidence"/>
            <p:cNvPicPr preferRelativeResize="0"/>
            <p:nvPr/>
          </p:nvPicPr>
          <p:blipFill rotWithShape="1">
            <a:blip r:embed="rId4">
              <a:alphaModFix/>
            </a:blip>
            <a:srcRect/>
            <a:stretch/>
          </p:blipFill>
          <p:spPr>
            <a:xfrm>
              <a:off x="8901128" y="248660"/>
              <a:ext cx="3169563" cy="1015251"/>
            </a:xfrm>
            <a:prstGeom prst="rect">
              <a:avLst/>
            </a:prstGeom>
            <a:noFill/>
            <a:ln>
              <a:noFill/>
            </a:ln>
          </p:spPr>
        </p:pic>
      </p:grpSp>
      <p:sp>
        <p:nvSpPr>
          <p:cNvPr id="348" name="Google Shape;348;p26"/>
          <p:cNvSpPr/>
          <p:nvPr/>
        </p:nvSpPr>
        <p:spPr>
          <a:xfrm>
            <a:off x="186878" y="754421"/>
            <a:ext cx="8751000" cy="4127700"/>
          </a:xfrm>
          <a:prstGeom prst="rect">
            <a:avLst/>
          </a:prstGeom>
          <a:noFill/>
          <a:ln w="381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26"/>
          <p:cNvSpPr txBox="1"/>
          <p:nvPr/>
        </p:nvSpPr>
        <p:spPr>
          <a:xfrm>
            <a:off x="590632" y="1711926"/>
            <a:ext cx="2951465" cy="375103"/>
          </a:xfrm>
          <a:prstGeom prst="rect">
            <a:avLst/>
          </a:prstGeom>
          <a:noFill/>
          <a:ln>
            <a:noFill/>
          </a:ln>
        </p:spPr>
        <p:txBody>
          <a:bodyPr spcFirstLastPara="1" wrap="square" lIns="0" tIns="127625" rIns="0" bIns="0" anchor="t" anchorCtr="0">
            <a:spAutoFit/>
          </a:bodyPr>
          <a:lstStyle/>
          <a:p>
            <a:pPr marL="12700" marR="5080" lvl="0" indent="0" algn="l" rtl="0">
              <a:lnSpc>
                <a:spcPct val="100000"/>
              </a:lnSpc>
              <a:spcBef>
                <a:spcPts val="0"/>
              </a:spcBef>
              <a:spcAft>
                <a:spcPts val="0"/>
              </a:spcAft>
              <a:buNone/>
            </a:pPr>
            <a:endParaRPr sz="1600" b="0" i="0" u="none" strike="noStrike" cap="none">
              <a:solidFill>
                <a:srgbClr val="002060"/>
              </a:solidFill>
              <a:latin typeface="Cambria"/>
              <a:ea typeface="Cambria"/>
              <a:cs typeface="Cambria"/>
              <a:sym typeface="Cambria"/>
            </a:endParaRPr>
          </a:p>
        </p:txBody>
      </p:sp>
      <p:sp>
        <p:nvSpPr>
          <p:cNvPr id="350" name="Google Shape;350;p26"/>
          <p:cNvSpPr txBox="1">
            <a:spLocks noGrp="1"/>
          </p:cNvSpPr>
          <p:nvPr>
            <p:ph type="body" idx="1"/>
          </p:nvPr>
        </p:nvSpPr>
        <p:spPr>
          <a:xfrm>
            <a:off x="346792" y="1087632"/>
            <a:ext cx="8292050" cy="3179400"/>
          </a:xfrm>
          <a:prstGeom prst="rect">
            <a:avLst/>
          </a:prstGeom>
          <a:noFill/>
          <a:ln>
            <a:noFill/>
          </a:ln>
        </p:spPr>
        <p:txBody>
          <a:bodyPr spcFirstLastPara="1" wrap="square" lIns="91425" tIns="91425" rIns="91425" bIns="91425" anchor="t" anchorCtr="0">
            <a:noAutofit/>
          </a:bodyPr>
          <a:lstStyle/>
          <a:p>
            <a:pPr marL="0" indent="0">
              <a:lnSpc>
                <a:spcPct val="100000"/>
              </a:lnSpc>
              <a:buNone/>
            </a:pPr>
            <a:r>
              <a:rPr lang="en-PH" b="1" dirty="0" smtClean="0">
                <a:solidFill>
                  <a:schemeClr val="tx1"/>
                </a:solidFill>
                <a:latin typeface="+mj-lt"/>
                <a:ea typeface="Cambria"/>
                <a:sym typeface="Cambria"/>
              </a:rPr>
              <a:t>Background:</a:t>
            </a:r>
          </a:p>
          <a:p>
            <a:pPr marL="0" indent="0">
              <a:lnSpc>
                <a:spcPct val="100000"/>
              </a:lnSpc>
              <a:buNone/>
            </a:pPr>
            <a:endParaRPr lang="en-PH" b="1" dirty="0">
              <a:solidFill>
                <a:schemeClr val="tx1"/>
              </a:solidFill>
              <a:latin typeface="+mj-lt"/>
              <a:ea typeface="Cambria"/>
              <a:sym typeface="Cambria"/>
            </a:endParaRPr>
          </a:p>
          <a:p>
            <a:pPr marL="0" indent="0" algn="just">
              <a:lnSpc>
                <a:spcPct val="100000"/>
              </a:lnSpc>
              <a:buNone/>
            </a:pPr>
            <a:r>
              <a:rPr lang="en-PH" dirty="0" smtClean="0">
                <a:solidFill>
                  <a:schemeClr val="tx1"/>
                </a:solidFill>
              </a:rPr>
              <a:t>Most accommodation </a:t>
            </a:r>
            <a:r>
              <a:rPr lang="en-PH" dirty="0">
                <a:solidFill>
                  <a:schemeClr val="tx1"/>
                </a:solidFill>
              </a:rPr>
              <a:t>establishments in San Vicente, particularly in </a:t>
            </a:r>
            <a:r>
              <a:rPr lang="en-PH" dirty="0" err="1">
                <a:solidFill>
                  <a:schemeClr val="tx1"/>
                </a:solidFill>
              </a:rPr>
              <a:t>Brgy</a:t>
            </a:r>
            <a:r>
              <a:rPr lang="en-PH" dirty="0">
                <a:solidFill>
                  <a:schemeClr val="tx1"/>
                </a:solidFill>
              </a:rPr>
              <a:t>. Port Barton, could not operate their businesses legally because they are occupying areas classified as </a:t>
            </a:r>
            <a:r>
              <a:rPr lang="en-PH" dirty="0" smtClean="0">
                <a:solidFill>
                  <a:schemeClr val="tx1"/>
                </a:solidFill>
              </a:rPr>
              <a:t>timberland. Hence, the </a:t>
            </a:r>
            <a:r>
              <a:rPr lang="en-PH" dirty="0">
                <a:solidFill>
                  <a:schemeClr val="tx1"/>
                </a:solidFill>
              </a:rPr>
              <a:t>reclassification of areas is necessary to resolve the issue. T</a:t>
            </a:r>
            <a:r>
              <a:rPr lang="en-PH" dirty="0" smtClean="0">
                <a:solidFill>
                  <a:schemeClr val="tx1"/>
                </a:solidFill>
              </a:rPr>
              <a:t>he </a:t>
            </a:r>
            <a:r>
              <a:rPr lang="en-PH" dirty="0">
                <a:solidFill>
                  <a:schemeClr val="tx1"/>
                </a:solidFill>
              </a:rPr>
              <a:t>SVT Secretariat during its meeting last 16 June 2021 agreed to create a Sub-TWG who shall assist the DENR, especially the PENRO, in the identification of priority areas for reclassification</a:t>
            </a:r>
            <a:r>
              <a:rPr lang="en-PH" dirty="0" smtClean="0">
                <a:solidFill>
                  <a:schemeClr val="tx1"/>
                </a:solidFill>
              </a:rPr>
              <a:t>. </a:t>
            </a:r>
          </a:p>
          <a:p>
            <a:pPr marL="0" indent="0" algn="just">
              <a:lnSpc>
                <a:spcPct val="100000"/>
              </a:lnSpc>
              <a:buNone/>
            </a:pPr>
            <a:endParaRPr lang="en-PH" b="1" dirty="0">
              <a:solidFill>
                <a:schemeClr val="tx1"/>
              </a:solidFill>
              <a:latin typeface="+mj-lt"/>
              <a:ea typeface="Cambria"/>
              <a:sym typeface="Cambria"/>
            </a:endParaRPr>
          </a:p>
          <a:p>
            <a:pPr marL="0" indent="0" algn="just">
              <a:lnSpc>
                <a:spcPct val="100000"/>
              </a:lnSpc>
              <a:buNone/>
            </a:pPr>
            <a:r>
              <a:rPr lang="en-PH" dirty="0" smtClean="0">
                <a:solidFill>
                  <a:schemeClr val="tx1"/>
                </a:solidFill>
                <a:latin typeface="+mj-lt"/>
                <a:ea typeface="Cambria"/>
                <a:sym typeface="Cambria"/>
              </a:rPr>
              <a:t>The Sub-TWG held its initial meeting on 09 November 2021. Then PENRO </a:t>
            </a:r>
            <a:r>
              <a:rPr lang="en-PH" dirty="0" err="1" smtClean="0">
                <a:solidFill>
                  <a:schemeClr val="tx1"/>
                </a:solidFill>
                <a:latin typeface="+mj-lt"/>
                <a:ea typeface="Cambria"/>
                <a:sym typeface="Cambria"/>
              </a:rPr>
              <a:t>Eriberto</a:t>
            </a:r>
            <a:r>
              <a:rPr lang="en-PH" dirty="0" smtClean="0">
                <a:solidFill>
                  <a:schemeClr val="tx1"/>
                </a:solidFill>
                <a:latin typeface="+mj-lt"/>
                <a:ea typeface="Cambria"/>
                <a:sym typeface="Cambria"/>
              </a:rPr>
              <a:t> </a:t>
            </a:r>
            <a:r>
              <a:rPr lang="en-PH" dirty="0" err="1" smtClean="0">
                <a:solidFill>
                  <a:schemeClr val="tx1"/>
                </a:solidFill>
                <a:latin typeface="+mj-lt"/>
                <a:ea typeface="Cambria"/>
                <a:sym typeface="Cambria"/>
              </a:rPr>
              <a:t>Sa</a:t>
            </a:r>
            <a:r>
              <a:rPr lang="en-PH" dirty="0" err="1" smtClean="0">
                <a:solidFill>
                  <a:schemeClr val="tx1"/>
                </a:solidFill>
              </a:rPr>
              <a:t>ñ</a:t>
            </a:r>
            <a:r>
              <a:rPr lang="en-PH" dirty="0" err="1" smtClean="0">
                <a:solidFill>
                  <a:schemeClr val="tx1"/>
                </a:solidFill>
                <a:latin typeface="+mj-lt"/>
                <a:ea typeface="Cambria"/>
                <a:sym typeface="Cambria"/>
              </a:rPr>
              <a:t>os</a:t>
            </a:r>
            <a:r>
              <a:rPr lang="en-PH" dirty="0" smtClean="0">
                <a:solidFill>
                  <a:schemeClr val="tx1"/>
                </a:solidFill>
                <a:latin typeface="+mj-lt"/>
                <a:ea typeface="Cambria"/>
                <a:sym typeface="Cambria"/>
              </a:rPr>
              <a:t> who led the Sub-TWG, discussed that </a:t>
            </a:r>
            <a:r>
              <a:rPr lang="en-PH" dirty="0" smtClean="0">
                <a:solidFill>
                  <a:schemeClr val="tx1"/>
                </a:solidFill>
              </a:rPr>
              <a:t>two </a:t>
            </a:r>
            <a:r>
              <a:rPr lang="en-PH" dirty="0">
                <a:solidFill>
                  <a:schemeClr val="tx1"/>
                </a:solidFill>
              </a:rPr>
              <a:t>(2) </a:t>
            </a:r>
            <a:r>
              <a:rPr lang="en-PH" dirty="0" smtClean="0">
                <a:solidFill>
                  <a:schemeClr val="tx1"/>
                </a:solidFill>
              </a:rPr>
              <a:t>Presidential Proclamations (PP) </a:t>
            </a:r>
            <a:r>
              <a:rPr lang="en-PH" dirty="0">
                <a:solidFill>
                  <a:schemeClr val="tx1"/>
                </a:solidFill>
              </a:rPr>
              <a:t>could </a:t>
            </a:r>
            <a:r>
              <a:rPr lang="en-PH" dirty="0" smtClean="0">
                <a:solidFill>
                  <a:schemeClr val="tx1"/>
                </a:solidFill>
              </a:rPr>
              <a:t>be </a:t>
            </a:r>
            <a:r>
              <a:rPr lang="en-PH" dirty="0">
                <a:solidFill>
                  <a:schemeClr val="tx1"/>
                </a:solidFill>
              </a:rPr>
              <a:t>obstacle in the proposed reclassification of certain areas into </a:t>
            </a:r>
            <a:r>
              <a:rPr lang="en-PH" dirty="0" smtClean="0">
                <a:solidFill>
                  <a:schemeClr val="tx1"/>
                </a:solidFill>
              </a:rPr>
              <a:t>A&amp;D</a:t>
            </a:r>
            <a:r>
              <a:rPr lang="en-PH" dirty="0">
                <a:solidFill>
                  <a:schemeClr val="tx1"/>
                </a:solidFill>
              </a:rPr>
              <a:t>: </a:t>
            </a:r>
          </a:p>
          <a:p>
            <a:pPr lvl="0" algn="just">
              <a:lnSpc>
                <a:spcPct val="100000"/>
              </a:lnSpc>
              <a:buClr>
                <a:schemeClr val="tx1"/>
              </a:buClr>
            </a:pPr>
            <a:r>
              <a:rPr lang="en-PH" dirty="0" smtClean="0">
                <a:solidFill>
                  <a:schemeClr val="tx1"/>
                </a:solidFill>
              </a:rPr>
              <a:t>PP No</a:t>
            </a:r>
            <a:r>
              <a:rPr lang="en-PH" dirty="0">
                <a:solidFill>
                  <a:schemeClr val="tx1"/>
                </a:solidFill>
              </a:rPr>
              <a:t>. 219 series of 1967 entitled “Declaring the Entire Province of Palawan as Game Refuge and Bird Sanctuary, and the Small Island of Palawan as National </a:t>
            </a:r>
            <a:r>
              <a:rPr lang="en-PH" dirty="0" smtClean="0">
                <a:solidFill>
                  <a:schemeClr val="tx1"/>
                </a:solidFill>
              </a:rPr>
              <a:t>Reserves;</a:t>
            </a:r>
          </a:p>
          <a:p>
            <a:pPr lvl="0" algn="just">
              <a:lnSpc>
                <a:spcPct val="100000"/>
              </a:lnSpc>
              <a:buClr>
                <a:schemeClr val="tx1"/>
              </a:buClr>
            </a:pPr>
            <a:r>
              <a:rPr lang="en-PH" dirty="0" smtClean="0">
                <a:solidFill>
                  <a:schemeClr val="tx1"/>
                </a:solidFill>
              </a:rPr>
              <a:t>PP No</a:t>
            </a:r>
            <a:r>
              <a:rPr lang="en-PH" dirty="0">
                <a:solidFill>
                  <a:schemeClr val="tx1"/>
                </a:solidFill>
              </a:rPr>
              <a:t>. 2152 series of 1981 entitled “Declaring the Entire Province of Palawan and certain parcels of the Public Domain and/or parts of the Country as Mangrove Swamp Forest </a:t>
            </a:r>
            <a:r>
              <a:rPr lang="en-PH" dirty="0" smtClean="0">
                <a:solidFill>
                  <a:schemeClr val="tx1"/>
                </a:solidFill>
              </a:rPr>
              <a:t>Reserves.</a:t>
            </a:r>
          </a:p>
          <a:p>
            <a:pPr marL="152400" lvl="0" indent="0" algn="just">
              <a:lnSpc>
                <a:spcPct val="100000"/>
              </a:lnSpc>
              <a:buClr>
                <a:schemeClr val="tx1"/>
              </a:buClr>
              <a:buNone/>
            </a:pPr>
            <a:endParaRPr lang="en-PH" dirty="0" smtClean="0">
              <a:solidFill>
                <a:schemeClr val="tx1"/>
              </a:solidFill>
            </a:endParaRPr>
          </a:p>
          <a:p>
            <a:pPr marL="0" lvl="0" indent="0" algn="just">
              <a:lnSpc>
                <a:spcPct val="100000"/>
              </a:lnSpc>
              <a:buNone/>
            </a:pPr>
            <a:r>
              <a:rPr lang="en-PH" dirty="0" smtClean="0">
                <a:solidFill>
                  <a:schemeClr val="tx1"/>
                </a:solidFill>
              </a:rPr>
              <a:t>PENRO</a:t>
            </a:r>
            <a:r>
              <a:rPr lang="en-PH" dirty="0" smtClean="0">
                <a:solidFill>
                  <a:schemeClr val="tx1"/>
                </a:solidFill>
                <a:latin typeface="+mj-lt"/>
              </a:rPr>
              <a:t> </a:t>
            </a:r>
            <a:r>
              <a:rPr lang="en-PH" dirty="0" err="1">
                <a:solidFill>
                  <a:schemeClr val="tx1"/>
                </a:solidFill>
                <a:latin typeface="+mj-lt"/>
                <a:ea typeface="Cambria"/>
                <a:sym typeface="Cambria"/>
              </a:rPr>
              <a:t>Sa</a:t>
            </a:r>
            <a:r>
              <a:rPr lang="en-PH" dirty="0" err="1">
                <a:solidFill>
                  <a:schemeClr val="tx1"/>
                </a:solidFill>
                <a:latin typeface="+mj-lt"/>
              </a:rPr>
              <a:t>ñ</a:t>
            </a:r>
            <a:r>
              <a:rPr lang="en-PH" dirty="0" err="1">
                <a:solidFill>
                  <a:schemeClr val="tx1"/>
                </a:solidFill>
                <a:latin typeface="+mj-lt"/>
                <a:ea typeface="Cambria"/>
                <a:sym typeface="Cambria"/>
              </a:rPr>
              <a:t>os</a:t>
            </a:r>
            <a:r>
              <a:rPr lang="en-PH" dirty="0">
                <a:solidFill>
                  <a:schemeClr val="tx1"/>
                </a:solidFill>
                <a:latin typeface="+mj-lt"/>
                <a:ea typeface="Cambria"/>
                <a:sym typeface="Cambria"/>
              </a:rPr>
              <a:t> </a:t>
            </a:r>
            <a:r>
              <a:rPr lang="en-PH" dirty="0" smtClean="0">
                <a:solidFill>
                  <a:schemeClr val="tx1"/>
                </a:solidFill>
              </a:rPr>
              <a:t>reported that </a:t>
            </a:r>
            <a:r>
              <a:rPr lang="en-PH" dirty="0">
                <a:solidFill>
                  <a:schemeClr val="tx1"/>
                </a:solidFill>
              </a:rPr>
              <a:t>the Protected Area Suitability Assessment (PASA) for the repeal of </a:t>
            </a:r>
            <a:r>
              <a:rPr lang="en-PH" dirty="0" smtClean="0">
                <a:solidFill>
                  <a:schemeClr val="tx1"/>
                </a:solidFill>
              </a:rPr>
              <a:t>PP No</a:t>
            </a:r>
            <a:r>
              <a:rPr lang="en-PH" dirty="0">
                <a:solidFill>
                  <a:schemeClr val="tx1"/>
                </a:solidFill>
              </a:rPr>
              <a:t>. 219 has been completed, while there is an ongoing assessment for </a:t>
            </a:r>
            <a:r>
              <a:rPr lang="en-PH" dirty="0" smtClean="0">
                <a:solidFill>
                  <a:schemeClr val="tx1"/>
                </a:solidFill>
              </a:rPr>
              <a:t>PP No</a:t>
            </a:r>
            <a:r>
              <a:rPr lang="en-PH" dirty="0">
                <a:solidFill>
                  <a:schemeClr val="tx1"/>
                </a:solidFill>
              </a:rPr>
              <a:t>. </a:t>
            </a:r>
            <a:r>
              <a:rPr lang="en-PH" dirty="0" smtClean="0">
                <a:solidFill>
                  <a:schemeClr val="tx1"/>
                </a:solidFill>
              </a:rPr>
              <a:t>2152.</a:t>
            </a:r>
            <a:endParaRPr lang="en-PH" dirty="0">
              <a:solidFill>
                <a:schemeClr val="tx1"/>
              </a:solidFill>
            </a:endParaRPr>
          </a:p>
          <a:p>
            <a:pPr marL="0" lvl="0" indent="0" algn="just">
              <a:lnSpc>
                <a:spcPct val="100000"/>
              </a:lnSpc>
              <a:buNone/>
            </a:pPr>
            <a:endParaRPr lang="en-PH" dirty="0">
              <a:solidFill>
                <a:schemeClr val="tx1"/>
              </a:solidFill>
            </a:endParaRPr>
          </a:p>
          <a:p>
            <a:pPr marL="0" lvl="0" indent="0" algn="just">
              <a:lnSpc>
                <a:spcPct val="100000"/>
              </a:lnSpc>
              <a:buNone/>
            </a:pPr>
            <a:r>
              <a:rPr lang="en-PH" dirty="0" smtClean="0">
                <a:solidFill>
                  <a:schemeClr val="tx1"/>
                </a:solidFill>
              </a:rPr>
              <a:t>Further, he mentioned that the </a:t>
            </a:r>
            <a:r>
              <a:rPr lang="en-PH" dirty="0">
                <a:solidFill>
                  <a:schemeClr val="tx1"/>
                </a:solidFill>
              </a:rPr>
              <a:t>PENRO proposed the classification of 4,593 hectares of Unclassified Public Forest (UPF) in San Vicente. The proposal is subject for further assessment and evaluation of the DENR Regional Office. </a:t>
            </a:r>
          </a:p>
          <a:p>
            <a:pPr marL="0" indent="0">
              <a:lnSpc>
                <a:spcPct val="100000"/>
              </a:lnSpc>
              <a:buNone/>
            </a:pPr>
            <a:endParaRPr lang="en-PH" dirty="0" smtClean="0">
              <a:solidFill>
                <a:schemeClr val="tx1"/>
              </a:solidFill>
              <a:latin typeface="+mj-lt"/>
              <a:ea typeface="Cambria"/>
              <a:sym typeface="Cambria"/>
            </a:endParaRPr>
          </a:p>
          <a:p>
            <a:pPr marL="0" indent="0">
              <a:lnSpc>
                <a:spcPct val="100000"/>
              </a:lnSpc>
              <a:buNone/>
            </a:pPr>
            <a:endParaRPr lang="en-PH" b="1" dirty="0" smtClean="0">
              <a:solidFill>
                <a:schemeClr val="tx1"/>
              </a:solidFill>
              <a:latin typeface="+mj-lt"/>
              <a:ea typeface="Cambria"/>
              <a:sym typeface="Cambria"/>
            </a:endParaRPr>
          </a:p>
          <a:p>
            <a:pPr marL="0" indent="0">
              <a:lnSpc>
                <a:spcPct val="100000"/>
              </a:lnSpc>
              <a:buNone/>
            </a:pPr>
            <a:endParaRPr lang="en-PH" b="1" dirty="0" smtClean="0">
              <a:solidFill>
                <a:schemeClr val="tx1"/>
              </a:solidFill>
              <a:latin typeface="+mj-lt"/>
              <a:ea typeface="Cambria"/>
              <a:sym typeface="Cambria"/>
            </a:endParaRPr>
          </a:p>
          <a:p>
            <a:pPr marL="152400" indent="0">
              <a:lnSpc>
                <a:spcPct val="100000"/>
              </a:lnSpc>
              <a:buNone/>
            </a:pPr>
            <a:endParaRPr lang="en-PH" b="1" dirty="0">
              <a:solidFill>
                <a:schemeClr val="tx1"/>
              </a:solidFill>
              <a:latin typeface="+mj-lt"/>
              <a:ea typeface="Cambria"/>
              <a:sym typeface="Cambria"/>
            </a:endParaRPr>
          </a:p>
        </p:txBody>
      </p:sp>
      <p:sp>
        <p:nvSpPr>
          <p:cNvPr id="351" name="Google Shape;351;p26"/>
          <p:cNvSpPr/>
          <p:nvPr/>
        </p:nvSpPr>
        <p:spPr>
          <a:xfrm>
            <a:off x="-241100" y="490255"/>
            <a:ext cx="6876204" cy="546066"/>
          </a:xfrm>
          <a:prstGeom prst="parallelogram">
            <a:avLst>
              <a:gd name="adj" fmla="val 25000"/>
            </a:avLst>
          </a:prstGeom>
          <a:solidFill>
            <a:srgbClr val="1C420E"/>
          </a:solidFill>
          <a:ln>
            <a:noFill/>
          </a:ln>
        </p:spPr>
        <p:txBody>
          <a:bodyPr spcFirstLastPara="1" wrap="square" lIns="68575" tIns="34275" rIns="68575" bIns="34275" anchor="ctr" anchorCtr="0">
            <a:noAutofit/>
          </a:bodyPr>
          <a:lstStyle/>
          <a:p>
            <a:r>
              <a:rPr lang="en-PH" sz="1800" b="1" dirty="0" smtClean="0">
                <a:solidFill>
                  <a:schemeClr val="bg1"/>
                </a:solidFill>
              </a:rPr>
              <a:t>II. Land Reclassification and Classification in </a:t>
            </a:r>
          </a:p>
          <a:p>
            <a:r>
              <a:rPr lang="en-PH" sz="1800" b="1" dirty="0">
                <a:solidFill>
                  <a:schemeClr val="bg1"/>
                </a:solidFill>
              </a:rPr>
              <a:t> </a:t>
            </a:r>
            <a:r>
              <a:rPr lang="en-PH" sz="1800" b="1" dirty="0" smtClean="0">
                <a:solidFill>
                  <a:schemeClr val="bg1"/>
                </a:solidFill>
              </a:rPr>
              <a:t>   San Vicente, Palawan</a:t>
            </a:r>
          </a:p>
        </p:txBody>
      </p:sp>
    </p:spTree>
    <p:extLst>
      <p:ext uri="{BB962C8B-B14F-4D97-AF65-F5344CB8AC3E}">
        <p14:creationId xmlns:p14="http://schemas.microsoft.com/office/powerpoint/2010/main" val="4119655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grpSp>
        <p:nvGrpSpPr>
          <p:cNvPr id="345" name="Google Shape;345;p26"/>
          <p:cNvGrpSpPr/>
          <p:nvPr/>
        </p:nvGrpSpPr>
        <p:grpSpPr>
          <a:xfrm>
            <a:off x="6687986" y="144726"/>
            <a:ext cx="2312452" cy="609706"/>
            <a:chOff x="7627940" y="170592"/>
            <a:chExt cx="4442751" cy="1171385"/>
          </a:xfrm>
        </p:grpSpPr>
        <p:pic>
          <p:nvPicPr>
            <p:cNvPr id="346" name="Google Shape;346;p26" descr="Logo&#10;&#10;Description automatically generated"/>
            <p:cNvPicPr preferRelativeResize="0"/>
            <p:nvPr/>
          </p:nvPicPr>
          <p:blipFill rotWithShape="1">
            <a:blip r:embed="rId3">
              <a:alphaModFix/>
            </a:blip>
            <a:srcRect/>
            <a:stretch/>
          </p:blipFill>
          <p:spPr>
            <a:xfrm>
              <a:off x="7627940" y="170592"/>
              <a:ext cx="1171588" cy="1171385"/>
            </a:xfrm>
            <a:prstGeom prst="rect">
              <a:avLst/>
            </a:prstGeom>
            <a:noFill/>
            <a:ln>
              <a:noFill/>
            </a:ln>
          </p:spPr>
        </p:pic>
        <p:pic>
          <p:nvPicPr>
            <p:cNvPr id="347" name="Google Shape;347;p26" descr="Text&#10;&#10;Description automatically generated with low confidence"/>
            <p:cNvPicPr preferRelativeResize="0"/>
            <p:nvPr/>
          </p:nvPicPr>
          <p:blipFill rotWithShape="1">
            <a:blip r:embed="rId4">
              <a:alphaModFix/>
            </a:blip>
            <a:srcRect/>
            <a:stretch/>
          </p:blipFill>
          <p:spPr>
            <a:xfrm>
              <a:off x="8901128" y="248660"/>
              <a:ext cx="3169563" cy="1015251"/>
            </a:xfrm>
            <a:prstGeom prst="rect">
              <a:avLst/>
            </a:prstGeom>
            <a:noFill/>
            <a:ln>
              <a:noFill/>
            </a:ln>
          </p:spPr>
        </p:pic>
      </p:grpSp>
      <p:sp>
        <p:nvSpPr>
          <p:cNvPr id="348" name="Google Shape;348;p26"/>
          <p:cNvSpPr/>
          <p:nvPr/>
        </p:nvSpPr>
        <p:spPr>
          <a:xfrm>
            <a:off x="186878" y="754421"/>
            <a:ext cx="8751000" cy="4127700"/>
          </a:xfrm>
          <a:prstGeom prst="rect">
            <a:avLst/>
          </a:prstGeom>
          <a:noFill/>
          <a:ln w="381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26"/>
          <p:cNvSpPr txBox="1"/>
          <p:nvPr/>
        </p:nvSpPr>
        <p:spPr>
          <a:xfrm>
            <a:off x="590632" y="1711926"/>
            <a:ext cx="2951465" cy="375103"/>
          </a:xfrm>
          <a:prstGeom prst="rect">
            <a:avLst/>
          </a:prstGeom>
          <a:noFill/>
          <a:ln>
            <a:noFill/>
          </a:ln>
        </p:spPr>
        <p:txBody>
          <a:bodyPr spcFirstLastPara="1" wrap="square" lIns="0" tIns="127625" rIns="0" bIns="0" anchor="t" anchorCtr="0">
            <a:spAutoFit/>
          </a:bodyPr>
          <a:lstStyle/>
          <a:p>
            <a:pPr marL="12700" marR="5080" lvl="0" indent="0" algn="l" rtl="0">
              <a:lnSpc>
                <a:spcPct val="100000"/>
              </a:lnSpc>
              <a:spcBef>
                <a:spcPts val="0"/>
              </a:spcBef>
              <a:spcAft>
                <a:spcPts val="0"/>
              </a:spcAft>
              <a:buNone/>
            </a:pPr>
            <a:endParaRPr sz="1600" b="0" i="0" u="none" strike="noStrike" cap="none">
              <a:solidFill>
                <a:srgbClr val="002060"/>
              </a:solidFill>
              <a:latin typeface="Cambria"/>
              <a:ea typeface="Cambria"/>
              <a:cs typeface="Cambria"/>
              <a:sym typeface="Cambria"/>
            </a:endParaRPr>
          </a:p>
        </p:txBody>
      </p:sp>
      <p:sp>
        <p:nvSpPr>
          <p:cNvPr id="350" name="Google Shape;350;p26"/>
          <p:cNvSpPr txBox="1">
            <a:spLocks noGrp="1"/>
          </p:cNvSpPr>
          <p:nvPr>
            <p:ph type="body" idx="1"/>
          </p:nvPr>
        </p:nvSpPr>
        <p:spPr>
          <a:xfrm>
            <a:off x="346792" y="1087632"/>
            <a:ext cx="8292050" cy="3179400"/>
          </a:xfrm>
          <a:prstGeom prst="rect">
            <a:avLst/>
          </a:prstGeom>
          <a:noFill/>
          <a:ln>
            <a:noFill/>
          </a:ln>
        </p:spPr>
        <p:txBody>
          <a:bodyPr spcFirstLastPara="1" wrap="square" lIns="91425" tIns="91425" rIns="91425" bIns="91425" anchor="t" anchorCtr="0">
            <a:noAutofit/>
          </a:bodyPr>
          <a:lstStyle/>
          <a:p>
            <a:pPr marL="0" indent="0">
              <a:lnSpc>
                <a:spcPct val="100000"/>
              </a:lnSpc>
              <a:buNone/>
            </a:pPr>
            <a:r>
              <a:rPr lang="en-PH" sz="2400" b="1" dirty="0" smtClean="0">
                <a:solidFill>
                  <a:schemeClr val="tx1"/>
                </a:solidFill>
                <a:latin typeface="+mj-lt"/>
                <a:ea typeface="Cambria"/>
                <a:sym typeface="Cambria"/>
              </a:rPr>
              <a:t>Clarifications:</a:t>
            </a:r>
          </a:p>
          <a:p>
            <a:pPr marL="0" indent="0">
              <a:lnSpc>
                <a:spcPct val="100000"/>
              </a:lnSpc>
              <a:buClrTx/>
              <a:buNone/>
            </a:pPr>
            <a:endParaRPr lang="en-PH" sz="2400" b="1" dirty="0">
              <a:solidFill>
                <a:schemeClr val="tx1"/>
              </a:solidFill>
              <a:latin typeface="+mj-lt"/>
              <a:ea typeface="Cambria"/>
              <a:sym typeface="Cambria"/>
            </a:endParaRPr>
          </a:p>
          <a:p>
            <a:pPr lvl="0">
              <a:buClrTx/>
            </a:pPr>
            <a:r>
              <a:rPr lang="en-PH" sz="2400" b="1" dirty="0">
                <a:solidFill>
                  <a:schemeClr val="tx1"/>
                </a:solidFill>
                <a:latin typeface="+mj-lt"/>
              </a:rPr>
              <a:t>What are the updates on the </a:t>
            </a:r>
            <a:r>
              <a:rPr lang="en-PH" sz="2400" b="1" dirty="0" smtClean="0">
                <a:solidFill>
                  <a:schemeClr val="tx1"/>
                </a:solidFill>
                <a:latin typeface="+mj-lt"/>
              </a:rPr>
              <a:t>aforementioned efforts </a:t>
            </a:r>
            <a:r>
              <a:rPr lang="en-PH" sz="2400" b="1" dirty="0">
                <a:solidFill>
                  <a:schemeClr val="tx1"/>
                </a:solidFill>
                <a:latin typeface="+mj-lt"/>
              </a:rPr>
              <a:t>of the DENR for land reclassification and reclassification in San </a:t>
            </a:r>
            <a:r>
              <a:rPr lang="en-PH" sz="2400" b="1" dirty="0" smtClean="0">
                <a:solidFill>
                  <a:schemeClr val="tx1"/>
                </a:solidFill>
                <a:latin typeface="+mj-lt"/>
              </a:rPr>
              <a:t>Vicente, Palawan?</a:t>
            </a:r>
          </a:p>
          <a:p>
            <a:pPr lvl="0">
              <a:buClrTx/>
            </a:pPr>
            <a:endParaRPr lang="en-PH" sz="2400" b="1" dirty="0">
              <a:solidFill>
                <a:schemeClr val="tx1"/>
              </a:solidFill>
              <a:latin typeface="+mj-lt"/>
            </a:endParaRPr>
          </a:p>
          <a:p>
            <a:pPr lvl="0">
              <a:buClrTx/>
            </a:pPr>
            <a:r>
              <a:rPr lang="en-PH" sz="2400" b="1" dirty="0">
                <a:solidFill>
                  <a:schemeClr val="tx1"/>
                </a:solidFill>
                <a:latin typeface="+mj-lt"/>
              </a:rPr>
              <a:t>Next steps for the DENR and TIEZA</a:t>
            </a:r>
          </a:p>
          <a:p>
            <a:pPr marL="0" indent="0">
              <a:lnSpc>
                <a:spcPct val="100000"/>
              </a:lnSpc>
              <a:buNone/>
            </a:pPr>
            <a:endParaRPr lang="en-PH" dirty="0" smtClean="0">
              <a:solidFill>
                <a:schemeClr val="tx1"/>
              </a:solidFill>
              <a:latin typeface="+mj-lt"/>
              <a:ea typeface="Cambria"/>
              <a:sym typeface="Cambria"/>
            </a:endParaRPr>
          </a:p>
          <a:p>
            <a:pPr marL="0" indent="0">
              <a:lnSpc>
                <a:spcPct val="100000"/>
              </a:lnSpc>
              <a:buNone/>
            </a:pPr>
            <a:endParaRPr lang="en-PH" b="1" dirty="0" smtClean="0">
              <a:solidFill>
                <a:schemeClr val="tx1"/>
              </a:solidFill>
              <a:latin typeface="+mj-lt"/>
              <a:ea typeface="Cambria"/>
              <a:sym typeface="Cambria"/>
            </a:endParaRPr>
          </a:p>
          <a:p>
            <a:pPr marL="0" indent="0">
              <a:lnSpc>
                <a:spcPct val="100000"/>
              </a:lnSpc>
              <a:buNone/>
            </a:pPr>
            <a:endParaRPr lang="en-PH" b="1" dirty="0" smtClean="0">
              <a:solidFill>
                <a:schemeClr val="tx1"/>
              </a:solidFill>
              <a:latin typeface="+mj-lt"/>
              <a:ea typeface="Cambria"/>
              <a:sym typeface="Cambria"/>
            </a:endParaRPr>
          </a:p>
          <a:p>
            <a:pPr marL="152400" indent="0">
              <a:lnSpc>
                <a:spcPct val="100000"/>
              </a:lnSpc>
              <a:buNone/>
            </a:pPr>
            <a:endParaRPr lang="en-PH" b="1" dirty="0">
              <a:solidFill>
                <a:schemeClr val="tx1"/>
              </a:solidFill>
              <a:latin typeface="+mj-lt"/>
              <a:ea typeface="Cambria"/>
              <a:sym typeface="Cambria"/>
            </a:endParaRPr>
          </a:p>
        </p:txBody>
      </p:sp>
      <p:sp>
        <p:nvSpPr>
          <p:cNvPr id="351" name="Google Shape;351;p26"/>
          <p:cNvSpPr/>
          <p:nvPr/>
        </p:nvSpPr>
        <p:spPr>
          <a:xfrm>
            <a:off x="-241100" y="490255"/>
            <a:ext cx="6876204" cy="546066"/>
          </a:xfrm>
          <a:prstGeom prst="parallelogram">
            <a:avLst>
              <a:gd name="adj" fmla="val 25000"/>
            </a:avLst>
          </a:prstGeom>
          <a:solidFill>
            <a:srgbClr val="1C420E"/>
          </a:solidFill>
          <a:ln>
            <a:noFill/>
          </a:ln>
        </p:spPr>
        <p:txBody>
          <a:bodyPr spcFirstLastPara="1" wrap="square" lIns="68575" tIns="34275" rIns="68575" bIns="34275" anchor="ctr" anchorCtr="0">
            <a:noAutofit/>
          </a:bodyPr>
          <a:lstStyle/>
          <a:p>
            <a:r>
              <a:rPr lang="en-PH" sz="1800" b="1" dirty="0" smtClean="0">
                <a:solidFill>
                  <a:schemeClr val="bg1"/>
                </a:solidFill>
              </a:rPr>
              <a:t>II. Land Reclassification and Classification in </a:t>
            </a:r>
          </a:p>
          <a:p>
            <a:r>
              <a:rPr lang="en-PH" sz="1800" b="1" dirty="0">
                <a:solidFill>
                  <a:schemeClr val="bg1"/>
                </a:solidFill>
              </a:rPr>
              <a:t> </a:t>
            </a:r>
            <a:r>
              <a:rPr lang="en-PH" sz="1800" b="1" dirty="0" smtClean="0">
                <a:solidFill>
                  <a:schemeClr val="bg1"/>
                </a:solidFill>
              </a:rPr>
              <a:t>   San Vicente, Palawan</a:t>
            </a:r>
          </a:p>
        </p:txBody>
      </p:sp>
    </p:spTree>
    <p:extLst>
      <p:ext uri="{BB962C8B-B14F-4D97-AF65-F5344CB8AC3E}">
        <p14:creationId xmlns:p14="http://schemas.microsoft.com/office/powerpoint/2010/main" val="3047538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endParaRPr/>
          </a:p>
        </p:txBody>
      </p:sp>
      <p:sp>
        <p:nvSpPr>
          <p:cNvPr id="645" name="Google Shape;645;p5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p>
            <a:pPr marL="177800" lvl="0" indent="-38100" algn="l" rtl="0">
              <a:lnSpc>
                <a:spcPct val="90000"/>
              </a:lnSpc>
              <a:spcBef>
                <a:spcPts val="0"/>
              </a:spcBef>
              <a:spcAft>
                <a:spcPts val="0"/>
              </a:spcAft>
              <a:buClr>
                <a:schemeClr val="dk1"/>
              </a:buClr>
              <a:buSzPts val="2100"/>
              <a:buNone/>
            </a:pPr>
            <a:endParaRPr/>
          </a:p>
        </p:txBody>
      </p:sp>
      <p:pic>
        <p:nvPicPr>
          <p:cNvPr id="646" name="Google Shape;646;p52"/>
          <p:cNvPicPr preferRelativeResize="0"/>
          <p:nvPr/>
        </p:nvPicPr>
        <p:blipFill rotWithShape="1">
          <a:blip r:embed="rId4">
            <a:alphaModFix/>
          </a:blip>
          <a:src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486</Words>
  <Application>Microsoft Office PowerPoint</Application>
  <PresentationFormat>On-screen Show (16:9)</PresentationFormat>
  <Paragraphs>54</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Cambria</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Mericris Tonio</dc:creator>
  <cp:lastModifiedBy>Randulf Demol</cp:lastModifiedBy>
  <cp:revision>107</cp:revision>
  <cp:lastPrinted>2022-07-11T06:19:07Z</cp:lastPrinted>
  <dcterms:modified xsi:type="dcterms:W3CDTF">2022-07-11T08:15:59Z</dcterms:modified>
</cp:coreProperties>
</file>