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73" r:id="rId3"/>
    <p:sldId id="289" r:id="rId4"/>
    <p:sldId id="286" r:id="rId5"/>
    <p:sldId id="316" r:id="rId6"/>
    <p:sldId id="324" r:id="rId7"/>
    <p:sldId id="331" r:id="rId8"/>
    <p:sldId id="322" r:id="rId9"/>
    <p:sldId id="327" r:id="rId10"/>
    <p:sldId id="351" r:id="rId11"/>
    <p:sldId id="328" r:id="rId12"/>
    <p:sldId id="367" r:id="rId13"/>
    <p:sldId id="368" r:id="rId14"/>
    <p:sldId id="332" r:id="rId15"/>
    <p:sldId id="333" r:id="rId16"/>
    <p:sldId id="372" r:id="rId17"/>
    <p:sldId id="365" r:id="rId18"/>
    <p:sldId id="370" r:id="rId19"/>
    <p:sldId id="315" r:id="rId20"/>
    <p:sldId id="337" r:id="rId21"/>
    <p:sldId id="371" r:id="rId22"/>
    <p:sldId id="366" r:id="rId23"/>
    <p:sldId id="336" r:id="rId24"/>
  </p:sldIdLst>
  <p:sldSz cx="12192000" cy="6858000"/>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2" clrIdx="0">
    <p:extLst>
      <p:ext uri="{19B8F6BF-5375-455C-9EA6-DF929625EA0E}">
        <p15:presenceInfo xmlns:p15="http://schemas.microsoft.com/office/powerpoint/2012/main" xmlns=""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1" d="100"/>
          <a:sy n="81" d="100"/>
        </p:scale>
        <p:origin x="-300" y="-2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restry Philippines" userId="a5316b2f5c16d789" providerId="LiveId" clId="{21AB2B69-1252-481A-B930-4947D7775FCE}"/>
    <pc:docChg chg="undo custSel modSld">
      <pc:chgData name="Forestry Philippines" userId="a5316b2f5c16d789" providerId="LiveId" clId="{21AB2B69-1252-481A-B930-4947D7775FCE}" dt="2022-05-17T09:24:53.396" v="507" actId="113"/>
      <pc:docMkLst>
        <pc:docMk/>
      </pc:docMkLst>
      <pc:sldChg chg="modSp mod">
        <pc:chgData name="Forestry Philippines" userId="a5316b2f5c16d789" providerId="LiveId" clId="{21AB2B69-1252-481A-B930-4947D7775FCE}" dt="2022-04-25T01:11:56.757" v="7" actId="20577"/>
        <pc:sldMkLst>
          <pc:docMk/>
          <pc:sldMk cId="1597376462" sldId="286"/>
        </pc:sldMkLst>
        <pc:graphicFrameChg chg="modGraphic">
          <ac:chgData name="Forestry Philippines" userId="a5316b2f5c16d789" providerId="LiveId" clId="{21AB2B69-1252-481A-B930-4947D7775FCE}" dt="2022-04-25T01:11:56.757" v="7" actId="20577"/>
          <ac:graphicFrameMkLst>
            <pc:docMk/>
            <pc:sldMk cId="1597376462" sldId="286"/>
            <ac:graphicFrameMk id="5" creationId="{0E1F5F34-5FC0-4674-97D1-151F4230A171}"/>
          </ac:graphicFrameMkLst>
        </pc:graphicFrameChg>
      </pc:sldChg>
      <pc:sldChg chg="modSp mod">
        <pc:chgData name="Forestry Philippines" userId="a5316b2f5c16d789" providerId="LiveId" clId="{21AB2B69-1252-481A-B930-4947D7775FCE}" dt="2022-04-12T00:56:15.427" v="0" actId="14100"/>
        <pc:sldMkLst>
          <pc:docMk/>
          <pc:sldMk cId="3787730683" sldId="365"/>
        </pc:sldMkLst>
        <pc:spChg chg="mod">
          <ac:chgData name="Forestry Philippines" userId="a5316b2f5c16d789" providerId="LiveId" clId="{21AB2B69-1252-481A-B930-4947D7775FCE}" dt="2022-04-12T00:56:15.427" v="0" actId="14100"/>
          <ac:spMkLst>
            <pc:docMk/>
            <pc:sldMk cId="3787730683" sldId="365"/>
            <ac:spMk id="9" creationId="{00000000-0000-0000-0000-000000000000}"/>
          </ac:spMkLst>
        </pc:spChg>
      </pc:sldChg>
      <pc:sldChg chg="modSp mod">
        <pc:chgData name="Forestry Philippines" userId="a5316b2f5c16d789" providerId="LiveId" clId="{21AB2B69-1252-481A-B930-4947D7775FCE}" dt="2022-04-12T00:56:48.517" v="3" actId="20577"/>
        <pc:sldMkLst>
          <pc:docMk/>
          <pc:sldMk cId="3889426247" sldId="366"/>
        </pc:sldMkLst>
        <pc:spChg chg="mod">
          <ac:chgData name="Forestry Philippines" userId="a5316b2f5c16d789" providerId="LiveId" clId="{21AB2B69-1252-481A-B930-4947D7775FCE}" dt="2022-04-12T00:56:48.517" v="3" actId="20577"/>
          <ac:spMkLst>
            <pc:docMk/>
            <pc:sldMk cId="3889426247" sldId="366"/>
            <ac:spMk id="9" creationId="{00000000-0000-0000-0000-000000000000}"/>
          </ac:spMkLst>
        </pc:spChg>
      </pc:sldChg>
      <pc:sldChg chg="modSp mod">
        <pc:chgData name="Forestry Philippines" userId="a5316b2f5c16d789" providerId="LiveId" clId="{21AB2B69-1252-481A-B930-4947D7775FCE}" dt="2022-05-17T09:24:53.396" v="507" actId="113"/>
        <pc:sldMkLst>
          <pc:docMk/>
          <pc:sldMk cId="1828146664" sldId="370"/>
        </pc:sldMkLst>
        <pc:spChg chg="mod">
          <ac:chgData name="Forestry Philippines" userId="a5316b2f5c16d789" providerId="LiveId" clId="{21AB2B69-1252-481A-B930-4947D7775FCE}" dt="2022-05-17T09:24:53.396" v="507" actId="113"/>
          <ac:spMkLst>
            <pc:docMk/>
            <pc:sldMk cId="1828146664" sldId="370"/>
            <ac:spMk id="14" creationId="{00000000-0000-0000-0000-000000000000}"/>
          </ac:spMkLst>
        </pc:spChg>
      </pc:sldChg>
      <pc:sldChg chg="modSp mod">
        <pc:chgData name="Forestry Philippines" userId="a5316b2f5c16d789" providerId="LiveId" clId="{21AB2B69-1252-481A-B930-4947D7775FCE}" dt="2022-05-17T09:20:51.029" v="267" actId="20577"/>
        <pc:sldMkLst>
          <pc:docMk/>
          <pc:sldMk cId="782917487" sldId="371"/>
        </pc:sldMkLst>
        <pc:spChg chg="mod">
          <ac:chgData name="Forestry Philippines" userId="a5316b2f5c16d789" providerId="LiveId" clId="{21AB2B69-1252-481A-B930-4947D7775FCE}" dt="2022-05-17T09:20:51.029" v="267" actId="20577"/>
          <ac:spMkLst>
            <pc:docMk/>
            <pc:sldMk cId="782917487" sldId="371"/>
            <ac:spMk id="14" creationId="{00000000-0000-0000-0000-000000000000}"/>
          </ac:spMkLst>
        </pc:spChg>
      </pc:sldChg>
      <pc:sldChg chg="modSp mod">
        <pc:chgData name="Forestry Philippines" userId="a5316b2f5c16d789" providerId="LiveId" clId="{21AB2B69-1252-481A-B930-4947D7775FCE}" dt="2022-04-12T00:56:21.340" v="1" actId="14100"/>
        <pc:sldMkLst>
          <pc:docMk/>
          <pc:sldMk cId="2723790544" sldId="372"/>
        </pc:sldMkLst>
        <pc:spChg chg="mod">
          <ac:chgData name="Forestry Philippines" userId="a5316b2f5c16d789" providerId="LiveId" clId="{21AB2B69-1252-481A-B930-4947D7775FCE}" dt="2022-04-12T00:56:21.340" v="1" actId="14100"/>
          <ac:spMkLst>
            <pc:docMk/>
            <pc:sldMk cId="2723790544" sldId="372"/>
            <ac:spMk id="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9091"/>
          </a:xfrm>
          <a:prstGeom prst="rect">
            <a:avLst/>
          </a:prstGeom>
        </p:spPr>
        <p:txBody>
          <a:bodyPr vert="horz" lIns="91440" tIns="45720" rIns="91440" bIns="45720" rtlCol="0"/>
          <a:lstStyle>
            <a:lvl1pPr algn="r">
              <a:defRPr sz="1200"/>
            </a:lvl1pPr>
          </a:lstStyle>
          <a:p>
            <a:fld id="{F71F338E-5D3D-4880-9A6F-AAC9C52003CB}" type="datetimeFigureOut">
              <a:rPr lang="en-US" smtClean="0"/>
              <a:t>7/25/2022</a:t>
            </a:fld>
            <a:endParaRPr lang="en-US"/>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87126"/>
            <a:ext cx="5486400" cy="391674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8185"/>
            <a:ext cx="2971800" cy="499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8185"/>
            <a:ext cx="2971800" cy="499090"/>
          </a:xfrm>
          <a:prstGeom prst="rect">
            <a:avLst/>
          </a:prstGeom>
        </p:spPr>
        <p:txBody>
          <a:bodyPr vert="horz" lIns="91440" tIns="45720" rIns="91440" bIns="45720" rtlCol="0" anchor="b"/>
          <a:lstStyle>
            <a:lvl1pPr algn="r">
              <a:defRPr sz="1200"/>
            </a:lvl1pPr>
          </a:lstStyle>
          <a:p>
            <a:fld id="{3122367D-089D-4268-A470-110BF72246A1}" type="slidenum">
              <a:rPr lang="en-US" smtClean="0"/>
              <a:t>‹#›</a:t>
            </a:fld>
            <a:endParaRPr lang="en-US"/>
          </a:p>
        </p:txBody>
      </p:sp>
    </p:spTree>
    <p:extLst>
      <p:ext uri="{BB962C8B-B14F-4D97-AF65-F5344CB8AC3E}">
        <p14:creationId xmlns:p14="http://schemas.microsoft.com/office/powerpoint/2010/main" val="64314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041034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a:p>
        </p:txBody>
      </p:sp>
    </p:spTree>
    <p:extLst>
      <p:ext uri="{BB962C8B-B14F-4D97-AF65-F5344CB8AC3E}">
        <p14:creationId xmlns:p14="http://schemas.microsoft.com/office/powerpoint/2010/main" val="114948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a:p>
        </p:txBody>
      </p:sp>
    </p:spTree>
    <p:extLst>
      <p:ext uri="{BB962C8B-B14F-4D97-AF65-F5344CB8AC3E}">
        <p14:creationId xmlns:p14="http://schemas.microsoft.com/office/powerpoint/2010/main" val="451670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234727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err="1"/>
              <a:t>Maglagay</a:t>
            </a:r>
            <a:r>
              <a:rPr lang="en-PH" baseline="0" dirty="0"/>
              <a:t> </a:t>
            </a:r>
            <a:r>
              <a:rPr lang="en-PH" baseline="0" dirty="0" err="1"/>
              <a:t>ng</a:t>
            </a:r>
            <a:r>
              <a:rPr lang="en-PH" baseline="0" dirty="0"/>
              <a:t> dialogue box with barangay/</a:t>
            </a:r>
            <a:r>
              <a:rPr lang="en-PH" baseline="0" dirty="0" err="1"/>
              <a:t>sitio</a:t>
            </a:r>
            <a:r>
              <a:rPr lang="en-PH" baseline="0" dirty="0"/>
              <a:t>/municipality</a:t>
            </a:r>
            <a:endParaRPr lang="en-PH" dirty="0"/>
          </a:p>
        </p:txBody>
      </p:sp>
      <p:sp>
        <p:nvSpPr>
          <p:cNvPr id="4" name="Date Placeholder 3"/>
          <p:cNvSpPr>
            <a:spLocks noGrp="1"/>
          </p:cNvSpPr>
          <p:nvPr>
            <p:ph type="dt" idx="11"/>
          </p:nvPr>
        </p:nvSpPr>
        <p:spPr/>
        <p:txBody>
          <a:bodyPr/>
          <a:lstStyle/>
          <a:p>
            <a:endParaRPr lang="en-US"/>
          </a:p>
        </p:txBody>
      </p:sp>
    </p:spTree>
    <p:extLst>
      <p:ext uri="{BB962C8B-B14F-4D97-AF65-F5344CB8AC3E}">
        <p14:creationId xmlns:p14="http://schemas.microsoft.com/office/powerpoint/2010/main" val="4191784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2147070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1484284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sz="1100" dirty="0" err="1"/>
              <a:t>Dagdagan</a:t>
            </a:r>
            <a:r>
              <a:rPr lang="en-PH" sz="1100" dirty="0"/>
              <a:t> </a:t>
            </a:r>
            <a:r>
              <a:rPr lang="en-PH" sz="1100" dirty="0" err="1"/>
              <a:t>ng</a:t>
            </a:r>
            <a:r>
              <a:rPr lang="en-PH" sz="1100" dirty="0"/>
              <a:t> pictures, </a:t>
            </a:r>
            <a:r>
              <a:rPr lang="en-PH" sz="1100" dirty="0" err="1"/>
              <a:t>unahin</a:t>
            </a:r>
            <a:r>
              <a:rPr lang="en-PH" sz="1100" dirty="0"/>
              <a:t> </a:t>
            </a:r>
            <a:r>
              <a:rPr lang="en-PH" sz="1100" dirty="0" err="1"/>
              <a:t>ang</a:t>
            </a:r>
            <a:r>
              <a:rPr lang="en-PH" sz="1100" dirty="0"/>
              <a:t> illegal occupation, next time </a:t>
            </a:r>
            <a:r>
              <a:rPr lang="en-PH" sz="1100" dirty="0" err="1"/>
              <a:t>geotagged</a:t>
            </a:r>
            <a:r>
              <a:rPr lang="en-PH" sz="1100" dirty="0"/>
              <a:t> photos, exact location </a:t>
            </a:r>
          </a:p>
          <a:p>
            <a:endParaRPr lang="en-PH" dirty="0"/>
          </a:p>
        </p:txBody>
      </p:sp>
      <p:sp>
        <p:nvSpPr>
          <p:cNvPr id="4" name="Date Placeholder 3"/>
          <p:cNvSpPr>
            <a:spLocks noGrp="1"/>
          </p:cNvSpPr>
          <p:nvPr>
            <p:ph type="dt" idx="11"/>
          </p:nvPr>
        </p:nvSpPr>
        <p:spPr/>
        <p:txBody>
          <a:bodyPr/>
          <a:lstStyle/>
          <a:p>
            <a:endParaRPr lang="en-US"/>
          </a:p>
        </p:txBody>
      </p:sp>
    </p:spTree>
    <p:extLst>
      <p:ext uri="{BB962C8B-B14F-4D97-AF65-F5344CB8AC3E}">
        <p14:creationId xmlns:p14="http://schemas.microsoft.com/office/powerpoint/2010/main" val="2147070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sz="1100" dirty="0" err="1"/>
              <a:t>Dagdagan</a:t>
            </a:r>
            <a:r>
              <a:rPr lang="en-PH" sz="1100" dirty="0"/>
              <a:t> </a:t>
            </a:r>
            <a:r>
              <a:rPr lang="en-PH" sz="1100" dirty="0" err="1"/>
              <a:t>ng</a:t>
            </a:r>
            <a:r>
              <a:rPr lang="en-PH" sz="1100" dirty="0"/>
              <a:t> pictures, </a:t>
            </a:r>
            <a:r>
              <a:rPr lang="en-PH" sz="1100" dirty="0" err="1"/>
              <a:t>unahin</a:t>
            </a:r>
            <a:r>
              <a:rPr lang="en-PH" sz="1100" dirty="0"/>
              <a:t> </a:t>
            </a:r>
            <a:r>
              <a:rPr lang="en-PH" sz="1100" dirty="0" err="1"/>
              <a:t>ang</a:t>
            </a:r>
            <a:r>
              <a:rPr lang="en-PH" sz="1100" dirty="0"/>
              <a:t> illegal occupation, next time </a:t>
            </a:r>
            <a:r>
              <a:rPr lang="en-PH" sz="1100" dirty="0" err="1"/>
              <a:t>geotagged</a:t>
            </a:r>
            <a:r>
              <a:rPr lang="en-PH" sz="1100" dirty="0"/>
              <a:t> photos, exact location </a:t>
            </a:r>
          </a:p>
          <a:p>
            <a:endParaRPr lang="en-PH" dirty="0"/>
          </a:p>
        </p:txBody>
      </p:sp>
      <p:sp>
        <p:nvSpPr>
          <p:cNvPr id="4" name="Date Placeholder 3"/>
          <p:cNvSpPr>
            <a:spLocks noGrp="1"/>
          </p:cNvSpPr>
          <p:nvPr>
            <p:ph type="dt" idx="11"/>
          </p:nvPr>
        </p:nvSpPr>
        <p:spPr/>
        <p:txBody>
          <a:bodyPr/>
          <a:lstStyle/>
          <a:p>
            <a:endParaRPr lang="en-US"/>
          </a:p>
        </p:txBody>
      </p:sp>
    </p:spTree>
    <p:extLst>
      <p:ext uri="{BB962C8B-B14F-4D97-AF65-F5344CB8AC3E}">
        <p14:creationId xmlns:p14="http://schemas.microsoft.com/office/powerpoint/2010/main" val="2147070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Date Placeholder 3"/>
          <p:cNvSpPr>
            <a:spLocks noGrp="1"/>
          </p:cNvSpPr>
          <p:nvPr>
            <p:ph type="dt" idx="11"/>
          </p:nvPr>
        </p:nvSpPr>
        <p:spPr/>
        <p:txBody>
          <a:bodyPr/>
          <a:lstStyle/>
          <a:p>
            <a:endParaRPr lang="en-US"/>
          </a:p>
        </p:txBody>
      </p:sp>
    </p:spTree>
    <p:extLst>
      <p:ext uri="{BB962C8B-B14F-4D97-AF65-F5344CB8AC3E}">
        <p14:creationId xmlns:p14="http://schemas.microsoft.com/office/powerpoint/2010/main" val="2147070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Date Placeholder 3"/>
          <p:cNvSpPr>
            <a:spLocks noGrp="1"/>
          </p:cNvSpPr>
          <p:nvPr>
            <p:ph type="dt" idx="11"/>
          </p:nvPr>
        </p:nvSpPr>
        <p:spPr/>
        <p:txBody>
          <a:bodyPr/>
          <a:lstStyle/>
          <a:p>
            <a:endParaRPr lang="en-US"/>
          </a:p>
        </p:txBody>
      </p:sp>
    </p:spTree>
    <p:extLst>
      <p:ext uri="{BB962C8B-B14F-4D97-AF65-F5344CB8AC3E}">
        <p14:creationId xmlns:p14="http://schemas.microsoft.com/office/powerpoint/2010/main" val="2147070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Date Placeholder 3"/>
          <p:cNvSpPr>
            <a:spLocks noGrp="1"/>
          </p:cNvSpPr>
          <p:nvPr>
            <p:ph type="dt" idx="11"/>
          </p:nvPr>
        </p:nvSpPr>
        <p:spPr/>
        <p:txBody>
          <a:bodyPr/>
          <a:lstStyle/>
          <a:p>
            <a:endParaRPr lang="en-US"/>
          </a:p>
        </p:txBody>
      </p:sp>
    </p:spTree>
    <p:extLst>
      <p:ext uri="{BB962C8B-B14F-4D97-AF65-F5344CB8AC3E}">
        <p14:creationId xmlns:p14="http://schemas.microsoft.com/office/powerpoint/2010/main" val="3596784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Date Placeholder 3"/>
          <p:cNvSpPr>
            <a:spLocks noGrp="1"/>
          </p:cNvSpPr>
          <p:nvPr>
            <p:ph type="dt" idx="11"/>
          </p:nvPr>
        </p:nvSpPr>
        <p:spPr/>
        <p:txBody>
          <a:bodyPr/>
          <a:lstStyle/>
          <a:p>
            <a:endParaRPr lang="en-US"/>
          </a:p>
        </p:txBody>
      </p:sp>
    </p:spTree>
    <p:extLst>
      <p:ext uri="{BB962C8B-B14F-4D97-AF65-F5344CB8AC3E}">
        <p14:creationId xmlns:p14="http://schemas.microsoft.com/office/powerpoint/2010/main" val="2759790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1381416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3134615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786993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605440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15637347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21470707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364969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3271337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3706433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2147070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AAA7F8-7347-4601-84A5-3614201F94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71653B18-4447-4CBD-830A-3EAC3674B1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283801FF-4FC2-49FE-9A12-F900D1015EDC}"/>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5" name="Footer Placeholder 4">
            <a:extLst>
              <a:ext uri="{FF2B5EF4-FFF2-40B4-BE49-F238E27FC236}">
                <a16:creationId xmlns="" xmlns:a16="http://schemas.microsoft.com/office/drawing/2014/main" id="{027A7F3B-8A34-4217-867C-7BDDFC29F4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FED4D74-FD84-4AA0-BF35-CB2612444ABA}"/>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2729291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6FC7D1-6AE6-4A47-AE0A-827655404A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8A5EF51-1E43-4BBF-85AC-6AADF8FA7F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DE2578B-56CF-46D7-A39E-C983FF64C923}"/>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5" name="Footer Placeholder 4">
            <a:extLst>
              <a:ext uri="{FF2B5EF4-FFF2-40B4-BE49-F238E27FC236}">
                <a16:creationId xmlns="" xmlns:a16="http://schemas.microsoft.com/office/drawing/2014/main" id="{1CFF2056-355F-4329-A11C-F8F768991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698B021-1D44-4346-BDED-6837A7383EF5}"/>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3219944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CFD1C6-25FE-402C-A520-B30A18E0E2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EF16027F-82F8-4102-BB4E-3D165326E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DCC6C7EA-1ADC-4770-B8CB-919F4CEB7648}"/>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5" name="Footer Placeholder 4">
            <a:extLst>
              <a:ext uri="{FF2B5EF4-FFF2-40B4-BE49-F238E27FC236}">
                <a16:creationId xmlns="" xmlns:a16="http://schemas.microsoft.com/office/drawing/2014/main" id="{01F0F2D0-D366-4ADC-87B6-7E14A7C06D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CE96C56-1FAC-4B35-9142-39E543EC6AEA}"/>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3684171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714D7D-E86A-4142-9FB1-5B6C5F50D8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491A7CA7-BA02-4662-B09B-6D0E37D6C1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C6B5B2A1-D9C4-4F7A-9EB2-77D06610F2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CE5E01DD-586B-48A1-84E6-2CF21D0976BB}"/>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6" name="Footer Placeholder 5">
            <a:extLst>
              <a:ext uri="{FF2B5EF4-FFF2-40B4-BE49-F238E27FC236}">
                <a16:creationId xmlns="" xmlns:a16="http://schemas.microsoft.com/office/drawing/2014/main" id="{F53A295B-F876-4867-A636-FA15C86717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7DBFD75-4CC8-4062-BE9C-AF3A5D67D078}"/>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3138531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354BF6-04E6-4F27-9F08-6D3EDF2AE9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C2FDD9C2-F0C7-4B2C-AB91-8636123114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83749878-4EE2-45FA-B8EE-2CF92F8601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D2F83876-5219-4DEB-A036-8C715B10EB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0F0C301-F5EB-4EAA-AC7B-C4903234EE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F270CC03-C090-4043-80CB-6A8934E624ED}"/>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8" name="Footer Placeholder 7">
            <a:extLst>
              <a:ext uri="{FF2B5EF4-FFF2-40B4-BE49-F238E27FC236}">
                <a16:creationId xmlns="" xmlns:a16="http://schemas.microsoft.com/office/drawing/2014/main" id="{BBA4AEF9-C2A2-40EB-91E4-54343B5850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15C753C9-DA47-4715-9551-F287F7140758}"/>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140399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C34294-F157-40C0-9368-BB787CB817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C93A78ED-087C-4332-A037-352DD2F261B0}"/>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4" name="Footer Placeholder 3">
            <a:extLst>
              <a:ext uri="{FF2B5EF4-FFF2-40B4-BE49-F238E27FC236}">
                <a16:creationId xmlns="" xmlns:a16="http://schemas.microsoft.com/office/drawing/2014/main" id="{812FA53D-6A3C-4F1B-A828-829BA1D6EA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0AE7F278-0BE4-47C3-871E-6DA1A5569D7E}"/>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3523170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6FE4C11A-9705-4141-B7AF-0784FCD30249}"/>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3" name="Footer Placeholder 2">
            <a:extLst>
              <a:ext uri="{FF2B5EF4-FFF2-40B4-BE49-F238E27FC236}">
                <a16:creationId xmlns="" xmlns:a16="http://schemas.microsoft.com/office/drawing/2014/main" id="{875B024C-059E-4B4C-96FC-B72D6EEB12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5F3D88AD-16D9-424A-BC81-6D2B88F8B60C}"/>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316472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2FB1FF-3295-4122-8D39-566C588D2B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9AD74BC2-8297-4DE9-9CF4-FC9E9114DA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6302DD9C-31A1-426D-9F8A-B349266996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C01748DC-3549-418F-92DD-63CCECCDE800}"/>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6" name="Footer Placeholder 5">
            <a:extLst>
              <a:ext uri="{FF2B5EF4-FFF2-40B4-BE49-F238E27FC236}">
                <a16:creationId xmlns="" xmlns:a16="http://schemas.microsoft.com/office/drawing/2014/main" id="{0FD06FA8-52D8-4BC6-BF43-28D5B6A1B7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96685A5-8E17-4FB6-8A3B-226E5EF6781A}"/>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704752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B7616B-3774-4480-8D47-783E69EFE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D6F723F3-64EB-463B-BAE4-046C0CE847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1EB57FCB-221A-4A71-94BA-0DE05E6F6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C031BBE8-E35C-48BD-9A8C-205C2C123F2E}"/>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6" name="Footer Placeholder 5">
            <a:extLst>
              <a:ext uri="{FF2B5EF4-FFF2-40B4-BE49-F238E27FC236}">
                <a16:creationId xmlns="" xmlns:a16="http://schemas.microsoft.com/office/drawing/2014/main" id="{257F94FE-8822-4CA8-B4C8-F0B21B2263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0CFC7E2-A851-4A38-9BFB-499E009003F0}"/>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711265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2D9194-6F56-4AEC-8448-8C2B320A05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5E439CD6-14D0-469A-856C-AF4EB764D3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335BFAC-C4C4-40A0-84B6-5216D9D8BA8C}"/>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5" name="Footer Placeholder 4">
            <a:extLst>
              <a:ext uri="{FF2B5EF4-FFF2-40B4-BE49-F238E27FC236}">
                <a16:creationId xmlns="" xmlns:a16="http://schemas.microsoft.com/office/drawing/2014/main" id="{0B097C7C-4E5B-4524-8289-9DC6EE72A0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5A3FADD-B6F3-48F4-87E7-0472541BCD48}"/>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1585171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8F1F7683-6475-4DB8-A63A-5D73C45F65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5F87B3E9-C070-4ABF-9286-BD3103E215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6A34451-2F41-4D8A-8744-BCB04D6C051F}"/>
              </a:ext>
            </a:extLst>
          </p:cNvPr>
          <p:cNvSpPr>
            <a:spLocks noGrp="1"/>
          </p:cNvSpPr>
          <p:nvPr>
            <p:ph type="dt" sz="half" idx="10"/>
          </p:nvPr>
        </p:nvSpPr>
        <p:spPr/>
        <p:txBody>
          <a:bodyPr/>
          <a:lstStyle/>
          <a:p>
            <a:fld id="{3BD8E354-4F53-4A0A-BDBE-AFA2BC404A3C}" type="datetimeFigureOut">
              <a:rPr lang="en-US" smtClean="0"/>
              <a:t>7/25/2022</a:t>
            </a:fld>
            <a:endParaRPr lang="en-US"/>
          </a:p>
        </p:txBody>
      </p:sp>
      <p:sp>
        <p:nvSpPr>
          <p:cNvPr id="5" name="Footer Placeholder 4">
            <a:extLst>
              <a:ext uri="{FF2B5EF4-FFF2-40B4-BE49-F238E27FC236}">
                <a16:creationId xmlns="" xmlns:a16="http://schemas.microsoft.com/office/drawing/2014/main" id="{7931F659-A58A-416B-BA96-20EAF59E12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A1B00AA-FCC6-419A-8AF2-EE7344AA76A1}"/>
              </a:ext>
            </a:extLst>
          </p:cNvPr>
          <p:cNvSpPr>
            <a:spLocks noGrp="1"/>
          </p:cNvSpPr>
          <p:nvPr>
            <p:ph type="sldNum" sz="quarter" idx="12"/>
          </p:nvPr>
        </p:nvSpPr>
        <p:spPr/>
        <p:txBody>
          <a:bodyPr/>
          <a:lstStyle/>
          <a:p>
            <a:fld id="{660B00E1-3CCA-471E-A71D-3AAF4262670E}" type="slidenum">
              <a:rPr lang="en-US" smtClean="0"/>
              <a:t>‹#›</a:t>
            </a:fld>
            <a:endParaRPr lang="en-US"/>
          </a:p>
        </p:txBody>
      </p:sp>
    </p:spTree>
    <p:extLst>
      <p:ext uri="{BB962C8B-B14F-4D97-AF65-F5344CB8AC3E}">
        <p14:creationId xmlns:p14="http://schemas.microsoft.com/office/powerpoint/2010/main" val="678003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C91A661A-6D4D-4E73-8373-612CB1677E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ECE77A74-8CF5-46D0-8EA2-A91050933C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BA35E84-6B17-4DBB-9714-50EF8B3602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D8E354-4F53-4A0A-BDBE-AFA2BC404A3C}" type="datetimeFigureOut">
              <a:rPr lang="en-US" smtClean="0"/>
              <a:t>7/25/2022</a:t>
            </a:fld>
            <a:endParaRPr lang="en-US"/>
          </a:p>
        </p:txBody>
      </p:sp>
      <p:sp>
        <p:nvSpPr>
          <p:cNvPr id="5" name="Footer Placeholder 4">
            <a:extLst>
              <a:ext uri="{FF2B5EF4-FFF2-40B4-BE49-F238E27FC236}">
                <a16:creationId xmlns="" xmlns:a16="http://schemas.microsoft.com/office/drawing/2014/main" id="{DD6684C1-4453-4D72-A0EC-25F9C42A4A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B72771FF-28C8-4D6A-810C-4DD3D5BBC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0B00E1-3CCA-471E-A71D-3AAF4262670E}" type="slidenum">
              <a:rPr lang="en-US" smtClean="0"/>
              <a:t>‹#›</a:t>
            </a:fld>
            <a:endParaRPr lang="en-US"/>
          </a:p>
        </p:txBody>
      </p:sp>
    </p:spTree>
    <p:extLst>
      <p:ext uri="{BB962C8B-B14F-4D97-AF65-F5344CB8AC3E}">
        <p14:creationId xmlns:p14="http://schemas.microsoft.com/office/powerpoint/2010/main" val="1576463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3.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3.png"/><Relationship Id="rId7"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D:\marvin files from D\marvin files\busuanga travel\pic in bus from marlon\IMG_1418.JPG"/>
          <p:cNvPicPr>
            <a:picLocks noChangeAspect="1" noChangeArrowheads="1"/>
          </p:cNvPicPr>
          <p:nvPr/>
        </p:nvPicPr>
        <p:blipFill>
          <a:blip r:embed="rId3" cstate="print"/>
          <a:srcRect/>
          <a:stretch>
            <a:fillRect/>
          </a:stretch>
        </p:blipFill>
        <p:spPr bwMode="auto">
          <a:xfrm>
            <a:off x="0" y="-362528"/>
            <a:ext cx="12192000" cy="7905750"/>
          </a:xfrm>
          <a:prstGeom prst="rect">
            <a:avLst/>
          </a:prstGeom>
          <a:noFill/>
        </p:spPr>
      </p:pic>
      <p:sp>
        <p:nvSpPr>
          <p:cNvPr id="2" name="Title 1"/>
          <p:cNvSpPr>
            <a:spLocks noGrp="1"/>
          </p:cNvSpPr>
          <p:nvPr>
            <p:ph type="ctrTitle"/>
          </p:nvPr>
        </p:nvSpPr>
        <p:spPr>
          <a:xfrm>
            <a:off x="1091996" y="3119510"/>
            <a:ext cx="10166252" cy="1152865"/>
          </a:xfrm>
        </p:spPr>
        <p:txBody>
          <a:bodyPr>
            <a:normAutofit fontScale="90000"/>
          </a:bodyPr>
          <a:lstStyle/>
          <a:p>
            <a:r>
              <a:rPr lang="en-PH" sz="5400" b="1">
                <a:solidFill>
                  <a:schemeClr val="bg1"/>
                </a:solidFill>
                <a:latin typeface="Times New Roman" pitchFamily="18" charset="0"/>
                <a:cs typeface="Times New Roman" pitchFamily="18" charset="0"/>
              </a:rPr>
              <a:t>BUSUANGA PASTURE RESERVE</a:t>
            </a:r>
          </a:p>
        </p:txBody>
      </p:sp>
      <p:sp>
        <p:nvSpPr>
          <p:cNvPr id="5" name="Rectangle 4"/>
          <p:cNvSpPr/>
          <p:nvPr/>
        </p:nvSpPr>
        <p:spPr>
          <a:xfrm>
            <a:off x="0" y="6668086"/>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3979862" y="400050"/>
            <a:ext cx="4743450" cy="1670745"/>
            <a:chOff x="3732212" y="400050"/>
            <a:chExt cx="4743450" cy="1670745"/>
          </a:xfrm>
        </p:grpSpPr>
        <p:pic>
          <p:nvPicPr>
            <p:cNvPr id="7" name="Content Placeholder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2212" y="400050"/>
              <a:ext cx="1524000" cy="1524000"/>
            </a:xfrm>
            <a:prstGeom prst="rect">
              <a:avLst/>
            </a:prstGeom>
          </p:spPr>
        </p:pic>
        <p:sp>
          <p:nvSpPr>
            <p:cNvPr id="8" name="TextBox 7"/>
            <p:cNvSpPr txBox="1"/>
            <p:nvPr/>
          </p:nvSpPr>
          <p:spPr>
            <a:xfrm>
              <a:off x="5275262" y="685800"/>
              <a:ext cx="3200400" cy="1384995"/>
            </a:xfrm>
            <a:prstGeom prst="rect">
              <a:avLst/>
            </a:prstGeom>
            <a:noFill/>
          </p:spPr>
          <p:txBody>
            <a:bodyPr wrap="square" rtlCol="0">
              <a:spAutoFit/>
            </a:bodyPr>
            <a:lstStyle/>
            <a:p>
              <a:r>
                <a:rPr lang="en-US" sz="2400" b="1">
                  <a:solidFill>
                    <a:schemeClr val="bg1"/>
                  </a:solidFill>
                  <a:latin typeface="Times New Roman" pitchFamily="18" charset="0"/>
                  <a:cs typeface="Times New Roman" pitchFamily="18" charset="0"/>
                </a:rPr>
                <a:t>FOREST </a:t>
              </a:r>
            </a:p>
            <a:p>
              <a:r>
                <a:rPr lang="en-US" sz="2400" b="1">
                  <a:solidFill>
                    <a:schemeClr val="bg1"/>
                  </a:solidFill>
                  <a:latin typeface="Times New Roman" pitchFamily="18" charset="0"/>
                  <a:cs typeface="Times New Roman" pitchFamily="18" charset="0"/>
                </a:rPr>
                <a:t>MANAGEMENT </a:t>
              </a:r>
            </a:p>
            <a:p>
              <a:r>
                <a:rPr lang="en-US" sz="2400" b="1">
                  <a:solidFill>
                    <a:schemeClr val="bg1"/>
                  </a:solidFill>
                  <a:latin typeface="Times New Roman" pitchFamily="18" charset="0"/>
                  <a:cs typeface="Times New Roman" pitchFamily="18" charset="0"/>
                </a:rPr>
                <a:t>BUREAU</a:t>
              </a:r>
            </a:p>
            <a:p>
              <a:r>
                <a:rPr lang="en-US" sz="1200" b="1" i="1" spc="-90">
                  <a:solidFill>
                    <a:schemeClr val="bg1"/>
                  </a:solidFill>
                  <a:latin typeface="Times New Roman" pitchFamily="18" charset="0"/>
                  <a:cs typeface="Times New Roman" pitchFamily="18" charset="0"/>
                </a:rPr>
                <a:t>Harnessing forestry science for sustainable development</a:t>
              </a:r>
            </a:p>
          </p:txBody>
        </p:sp>
      </p:grpSp>
      <p:sp>
        <p:nvSpPr>
          <p:cNvPr id="4" name="Subtitle 3"/>
          <p:cNvSpPr>
            <a:spLocks noGrp="1"/>
          </p:cNvSpPr>
          <p:nvPr>
            <p:ph type="subTitle" idx="1"/>
          </p:nvPr>
        </p:nvSpPr>
        <p:spPr>
          <a:xfrm>
            <a:off x="1524000" y="4268788"/>
            <a:ext cx="9144000" cy="1655762"/>
          </a:xfrm>
        </p:spPr>
        <p:txBody>
          <a:bodyPr>
            <a:normAutofit/>
          </a:bodyPr>
          <a:lstStyle/>
          <a:p>
            <a:r>
              <a:rPr lang="en-US" sz="4400" b="1">
                <a:solidFill>
                  <a:schemeClr val="bg1"/>
                </a:solidFill>
                <a:latin typeface="Times New Roman" pitchFamily="18" charset="0"/>
                <a:cs typeface="Times New Roman" pitchFamily="18" charset="0"/>
              </a:rPr>
              <a:t>Briefing</a:t>
            </a:r>
            <a:r>
              <a:rPr lang="en-US" sz="4000" b="1">
                <a:solidFill>
                  <a:schemeClr val="bg1"/>
                </a:solidFill>
                <a:latin typeface="Times New Roman" pitchFamily="18" charset="0"/>
                <a:cs typeface="Times New Roman" pitchFamily="18" charset="0"/>
              </a:rPr>
              <a:t> Document</a:t>
            </a:r>
          </a:p>
        </p:txBody>
      </p:sp>
      <p:sp>
        <p:nvSpPr>
          <p:cNvPr id="11" name="Subtitle 3"/>
          <p:cNvSpPr txBox="1">
            <a:spLocks/>
          </p:cNvSpPr>
          <p:nvPr/>
        </p:nvSpPr>
        <p:spPr>
          <a:xfrm>
            <a:off x="1485900" y="5487988"/>
            <a:ext cx="9144000" cy="8278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3200" b="1">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078869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9" name="Rectangle 8"/>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08106" y="432756"/>
            <a:ext cx="12192000" cy="707886"/>
          </a:xfrm>
          <a:prstGeom prst="rect">
            <a:avLst/>
          </a:prstGeom>
          <a:noFill/>
        </p:spPr>
        <p:txBody>
          <a:bodyPr wrap="square" rtlCol="0">
            <a:spAutoFit/>
          </a:bodyPr>
          <a:lstStyle/>
          <a:p>
            <a:r>
              <a:rPr lang="en-SG" sz="4000" b="1" dirty="0">
                <a:solidFill>
                  <a:sysClr val="windowText" lastClr="000000"/>
                </a:solidFill>
                <a:latin typeface="Times New Roman" pitchFamily="18" charset="0"/>
                <a:cs typeface="Times New Roman" pitchFamily="18" charset="0"/>
              </a:rPr>
              <a:t>Background/Legal Basis of BPR</a:t>
            </a:r>
          </a:p>
        </p:txBody>
      </p:sp>
      <p:graphicFrame>
        <p:nvGraphicFramePr>
          <p:cNvPr id="2" name="Table 2">
            <a:extLst>
              <a:ext uri="{FF2B5EF4-FFF2-40B4-BE49-F238E27FC236}">
                <a16:creationId xmlns="" xmlns:a16="http://schemas.microsoft.com/office/drawing/2014/main" id="{E6657210-CE4D-40FF-A148-5E8242A10042}"/>
              </a:ext>
            </a:extLst>
          </p:cNvPr>
          <p:cNvGraphicFramePr>
            <a:graphicFrameLocks noGrp="1"/>
          </p:cNvGraphicFramePr>
          <p:nvPr>
            <p:extLst>
              <p:ext uri="{D42A27DB-BD31-4B8C-83A1-F6EECF244321}">
                <p14:modId xmlns:p14="http://schemas.microsoft.com/office/powerpoint/2010/main" val="2366342291"/>
              </p:ext>
            </p:extLst>
          </p:nvPr>
        </p:nvGraphicFramePr>
        <p:xfrm>
          <a:off x="508105" y="1320159"/>
          <a:ext cx="10182060" cy="3785204"/>
        </p:xfrm>
        <a:graphic>
          <a:graphicData uri="http://schemas.openxmlformats.org/drawingml/2006/table">
            <a:tbl>
              <a:tblPr firstRow="1" bandRow="1">
                <a:tableStyleId>{93296810-A885-4BE3-A3E7-6D5BEEA58F35}</a:tableStyleId>
              </a:tblPr>
              <a:tblGrid>
                <a:gridCol w="2545515">
                  <a:extLst>
                    <a:ext uri="{9D8B030D-6E8A-4147-A177-3AD203B41FA5}">
                      <a16:colId xmlns="" xmlns:a16="http://schemas.microsoft.com/office/drawing/2014/main" val="3777750593"/>
                    </a:ext>
                  </a:extLst>
                </a:gridCol>
                <a:gridCol w="1950642">
                  <a:extLst>
                    <a:ext uri="{9D8B030D-6E8A-4147-A177-3AD203B41FA5}">
                      <a16:colId xmlns="" xmlns:a16="http://schemas.microsoft.com/office/drawing/2014/main" val="144235928"/>
                    </a:ext>
                  </a:extLst>
                </a:gridCol>
                <a:gridCol w="1911927">
                  <a:extLst>
                    <a:ext uri="{9D8B030D-6E8A-4147-A177-3AD203B41FA5}">
                      <a16:colId xmlns="" xmlns:a16="http://schemas.microsoft.com/office/drawing/2014/main" val="227417250"/>
                    </a:ext>
                  </a:extLst>
                </a:gridCol>
                <a:gridCol w="3773976">
                  <a:extLst>
                    <a:ext uri="{9D8B030D-6E8A-4147-A177-3AD203B41FA5}">
                      <a16:colId xmlns="" xmlns:a16="http://schemas.microsoft.com/office/drawing/2014/main" val="3335025652"/>
                    </a:ext>
                  </a:extLst>
                </a:gridCol>
              </a:tblGrid>
              <a:tr h="946301">
                <a:tc>
                  <a:txBody>
                    <a:bodyPr/>
                    <a:lstStyle/>
                    <a:p>
                      <a:pPr algn="ctr"/>
                      <a:r>
                        <a:rPr lang="en-PH" sz="2000" dirty="0"/>
                        <a:t>Law/Policies</a:t>
                      </a:r>
                      <a:endParaRPr lang="en-US" sz="2000" dirty="0"/>
                    </a:p>
                  </a:txBody>
                  <a:tcPr/>
                </a:tc>
                <a:tc>
                  <a:txBody>
                    <a:bodyPr/>
                    <a:lstStyle/>
                    <a:p>
                      <a:pPr algn="ctr"/>
                      <a:r>
                        <a:rPr lang="en-PH" sz="2000" dirty="0"/>
                        <a:t>Date</a:t>
                      </a:r>
                      <a:endParaRPr lang="en-US" sz="2000" dirty="0"/>
                    </a:p>
                  </a:txBody>
                  <a:tcPr/>
                </a:tc>
                <a:tc>
                  <a:txBody>
                    <a:bodyPr/>
                    <a:lstStyle/>
                    <a:p>
                      <a:pPr algn="ctr"/>
                      <a:r>
                        <a:rPr lang="en-PH" sz="2000" dirty="0"/>
                        <a:t>Issued By</a:t>
                      </a:r>
                      <a:endParaRPr lang="en-US" sz="2000" dirty="0"/>
                    </a:p>
                  </a:txBody>
                  <a:tcPr/>
                </a:tc>
                <a:tc>
                  <a:txBody>
                    <a:bodyPr/>
                    <a:lstStyle/>
                    <a:p>
                      <a:pPr algn="ctr"/>
                      <a:r>
                        <a:rPr lang="en-PH" sz="2000" dirty="0"/>
                        <a:t>Subject</a:t>
                      </a:r>
                      <a:endParaRPr lang="en-US" sz="2000" dirty="0"/>
                    </a:p>
                  </a:txBody>
                  <a:tcPr/>
                </a:tc>
                <a:extLst>
                  <a:ext uri="{0D108BD9-81ED-4DB2-BD59-A6C34878D82A}">
                    <a16:rowId xmlns="" xmlns:a16="http://schemas.microsoft.com/office/drawing/2014/main" val="902866257"/>
                  </a:ext>
                </a:extLst>
              </a:tr>
              <a:tr h="946301">
                <a:tc>
                  <a:txBody>
                    <a:bodyPr/>
                    <a:lstStyle/>
                    <a:p>
                      <a:pPr algn="ctr"/>
                      <a:r>
                        <a:rPr lang="en-PH" dirty="0"/>
                        <a:t>Presidential Proclamation No. 1387</a:t>
                      </a:r>
                      <a:endParaRPr lang="en-US" dirty="0"/>
                    </a:p>
                  </a:txBody>
                  <a:tcPr/>
                </a:tc>
                <a:tc>
                  <a:txBody>
                    <a:bodyPr/>
                    <a:lstStyle/>
                    <a:p>
                      <a:pPr algn="ctr"/>
                      <a:r>
                        <a:rPr lang="en-PH" dirty="0"/>
                        <a:t>February 13, 1975</a:t>
                      </a:r>
                      <a:endParaRPr lang="en-US" dirty="0"/>
                    </a:p>
                  </a:txBody>
                  <a:tcPr/>
                </a:tc>
                <a:tc>
                  <a:txBody>
                    <a:bodyPr/>
                    <a:lstStyle/>
                    <a:p>
                      <a:pPr algn="ctr"/>
                      <a:r>
                        <a:rPr lang="en-PH" dirty="0"/>
                        <a:t>Pres. Ferdinand E. Marcos</a:t>
                      </a:r>
                      <a:endParaRPr lang="en-US" dirty="0"/>
                    </a:p>
                  </a:txBody>
                  <a:tcPr/>
                </a:tc>
                <a:tc>
                  <a:txBody>
                    <a:bodyPr/>
                    <a:lstStyle/>
                    <a:p>
                      <a:pPr algn="ctr"/>
                      <a:r>
                        <a:rPr lang="en-PH" dirty="0"/>
                        <a:t>Establishes the Busuanga Pasture Reserve (BPR) in the Island of Busuanga, Palawan</a:t>
                      </a:r>
                      <a:endParaRPr lang="en-US" dirty="0"/>
                    </a:p>
                  </a:txBody>
                  <a:tcPr/>
                </a:tc>
                <a:extLst>
                  <a:ext uri="{0D108BD9-81ED-4DB2-BD59-A6C34878D82A}">
                    <a16:rowId xmlns="" xmlns:a16="http://schemas.microsoft.com/office/drawing/2014/main" val="3435861261"/>
                  </a:ext>
                </a:extLst>
              </a:tr>
              <a:tr h="946301">
                <a:tc>
                  <a:txBody>
                    <a:bodyPr/>
                    <a:lstStyle/>
                    <a:p>
                      <a:pPr algn="ctr"/>
                      <a:r>
                        <a:rPr lang="en-PH" dirty="0"/>
                        <a:t>Presidential Proclamation No. 2057</a:t>
                      </a:r>
                      <a:endParaRPr lang="en-US" dirty="0"/>
                    </a:p>
                  </a:txBody>
                  <a:tcPr/>
                </a:tc>
                <a:tc>
                  <a:txBody>
                    <a:bodyPr/>
                    <a:lstStyle/>
                    <a:p>
                      <a:pPr algn="ctr"/>
                      <a:r>
                        <a:rPr lang="en-PH" dirty="0"/>
                        <a:t>May 7, 2010</a:t>
                      </a:r>
                      <a:endParaRPr lang="en-US" dirty="0"/>
                    </a:p>
                  </a:txBody>
                  <a:tcPr/>
                </a:tc>
                <a:tc>
                  <a:txBody>
                    <a:bodyPr/>
                    <a:lstStyle/>
                    <a:p>
                      <a:pPr algn="ctr"/>
                      <a:r>
                        <a:rPr lang="en-PH" dirty="0"/>
                        <a:t>Pres. Gloria Macapagal -</a:t>
                      </a:r>
                    </a:p>
                    <a:p>
                      <a:pPr algn="ctr"/>
                      <a:r>
                        <a:rPr lang="en-PH" dirty="0"/>
                        <a:t>Arroyo</a:t>
                      </a:r>
                      <a:endParaRPr lang="en-US" dirty="0"/>
                    </a:p>
                  </a:txBody>
                  <a:tcPr/>
                </a:tc>
                <a:tc>
                  <a:txBody>
                    <a:bodyPr/>
                    <a:lstStyle/>
                    <a:p>
                      <a:pPr algn="ctr"/>
                      <a:r>
                        <a:rPr lang="en-PH" dirty="0"/>
                        <a:t>Authorizes the Philippine Forest Corporation (</a:t>
                      </a:r>
                      <a:r>
                        <a:rPr lang="en-PH" dirty="0" err="1"/>
                        <a:t>PhilForest</a:t>
                      </a:r>
                      <a:r>
                        <a:rPr lang="en-PH" dirty="0"/>
                        <a:t>) to administer development of BPR</a:t>
                      </a:r>
                      <a:endParaRPr lang="en-US" dirty="0"/>
                    </a:p>
                  </a:txBody>
                  <a:tcPr/>
                </a:tc>
                <a:extLst>
                  <a:ext uri="{0D108BD9-81ED-4DB2-BD59-A6C34878D82A}">
                    <a16:rowId xmlns="" xmlns:a16="http://schemas.microsoft.com/office/drawing/2014/main" val="1397697452"/>
                  </a:ext>
                </a:extLst>
              </a:tr>
              <a:tr h="9463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PH" dirty="0"/>
                        <a:t>Presidential Proclamation No.  663</a:t>
                      </a:r>
                      <a:endParaRPr lang="en-US" dirty="0"/>
                    </a:p>
                    <a:p>
                      <a:pPr algn="ctr"/>
                      <a:endParaRPr lang="en-US" dirty="0"/>
                    </a:p>
                  </a:txBody>
                  <a:tcPr/>
                </a:tc>
                <a:tc>
                  <a:txBody>
                    <a:bodyPr/>
                    <a:lstStyle/>
                    <a:p>
                      <a:pPr algn="ctr"/>
                      <a:r>
                        <a:rPr lang="en-PH" dirty="0"/>
                        <a:t>October 14, 2013</a:t>
                      </a:r>
                      <a:endParaRPr lang="en-US" dirty="0"/>
                    </a:p>
                  </a:txBody>
                  <a:tcPr/>
                </a:tc>
                <a:tc>
                  <a:txBody>
                    <a:bodyPr/>
                    <a:lstStyle/>
                    <a:p>
                      <a:pPr algn="ctr"/>
                      <a:r>
                        <a:rPr lang="en-PH" dirty="0"/>
                        <a:t>Pres. Benigno Simeon Aquino III</a:t>
                      </a:r>
                      <a:endParaRPr lang="en-US" dirty="0"/>
                    </a:p>
                  </a:txBody>
                  <a:tcPr/>
                </a:tc>
                <a:tc>
                  <a:txBody>
                    <a:bodyPr/>
                    <a:lstStyle/>
                    <a:p>
                      <a:pPr algn="ctr"/>
                      <a:r>
                        <a:rPr lang="en-PH" dirty="0"/>
                        <a:t>Repeals PP 2057 and transfers the administration of BPR to the DENR – Forest Management Bureau</a:t>
                      </a:r>
                      <a:endParaRPr lang="en-US" dirty="0"/>
                    </a:p>
                  </a:txBody>
                  <a:tcPr/>
                </a:tc>
                <a:extLst>
                  <a:ext uri="{0D108BD9-81ED-4DB2-BD59-A6C34878D82A}">
                    <a16:rowId xmlns="" xmlns:a16="http://schemas.microsoft.com/office/drawing/2014/main" val="1349516297"/>
                  </a:ext>
                </a:extLst>
              </a:tr>
            </a:tbl>
          </a:graphicData>
        </a:graphic>
      </p:graphicFrame>
    </p:spTree>
    <p:extLst>
      <p:ext uri="{BB962C8B-B14F-4D97-AF65-F5344CB8AC3E}">
        <p14:creationId xmlns:p14="http://schemas.microsoft.com/office/powerpoint/2010/main" val="1014810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C:\Users\Acer E14\Desktop\for 10.06.16\BPR MAP\BPR ma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42650" y="811576"/>
            <a:ext cx="9318513" cy="6103933"/>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p:cNvSpPr>
          <p:nvPr/>
        </p:nvSpPr>
        <p:spPr bwMode="auto">
          <a:xfrm>
            <a:off x="1" y="212290"/>
            <a:ext cx="12192000" cy="553255"/>
          </a:xfrm>
          <a:prstGeom prst="rect">
            <a:avLst/>
          </a:prstGeom>
          <a:solidFill>
            <a:srgbClr val="92D050"/>
          </a:solidFill>
          <a:ln w="9525">
            <a:noFill/>
            <a:miter lim="800000"/>
            <a:headEnd/>
            <a:tailEnd/>
          </a:ln>
        </p:spPr>
        <p:txBody>
          <a:bodyPr/>
          <a:lstStyle/>
          <a:p>
            <a:pPr marL="342900" indent="-342900" algn="ctr" eaLnBrk="1" hangingPunct="1">
              <a:spcBef>
                <a:spcPct val="20000"/>
              </a:spcBef>
              <a:buFont typeface="Arial" pitchFamily="34" charset="0"/>
              <a:buNone/>
            </a:pPr>
            <a:r>
              <a:rPr lang="en-US" sz="3200" b="1">
                <a:latin typeface="Times New Roman" pitchFamily="18" charset="0"/>
                <a:cs typeface="Times New Roman" pitchFamily="18" charset="0"/>
              </a:rPr>
              <a:t>Map Showing the Delineated Boundary of BPR</a:t>
            </a:r>
          </a:p>
          <a:p>
            <a:pPr marL="342900" indent="-342900" algn="ctr" eaLnBrk="1" hangingPunct="1">
              <a:spcBef>
                <a:spcPct val="20000"/>
              </a:spcBef>
              <a:buFont typeface="Arial" pitchFamily="34" charset="0"/>
              <a:buNone/>
            </a:pPr>
            <a:endParaRPr lang="en-US" sz="3200" b="1">
              <a:latin typeface="Times New Roman" pitchFamily="18" charset="0"/>
              <a:cs typeface="Times New Roman" pitchFamily="18" charset="0"/>
            </a:endParaRPr>
          </a:p>
        </p:txBody>
      </p:sp>
    </p:spTree>
    <p:extLst>
      <p:ext uri="{BB962C8B-B14F-4D97-AF65-F5344CB8AC3E}">
        <p14:creationId xmlns:p14="http://schemas.microsoft.com/office/powerpoint/2010/main" val="1226900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64032" y="182880"/>
            <a:ext cx="11409380" cy="707886"/>
          </a:xfrm>
          <a:prstGeom prst="rect">
            <a:avLst/>
          </a:prstGeom>
          <a:noFill/>
        </p:spPr>
        <p:txBody>
          <a:bodyPr wrap="square" rtlCol="0">
            <a:spAutoFit/>
          </a:bodyPr>
          <a:lstStyle/>
          <a:p>
            <a:r>
              <a:rPr lang="en-US" sz="4000" b="1">
                <a:latin typeface="Times New Roman" pitchFamily="18" charset="0"/>
                <a:cs typeface="Times New Roman" pitchFamily="18" charset="0"/>
              </a:rPr>
              <a:t>Other Gov’t Agency (OGA) Projects Within BPR</a:t>
            </a:r>
          </a:p>
        </p:txBody>
      </p:sp>
      <p:graphicFrame>
        <p:nvGraphicFramePr>
          <p:cNvPr id="5" name="Table 2">
            <a:extLst>
              <a:ext uri="{FF2B5EF4-FFF2-40B4-BE49-F238E27FC236}">
                <a16:creationId xmlns="" xmlns:a16="http://schemas.microsoft.com/office/drawing/2014/main" id="{0E1F5F34-5FC0-4674-97D1-151F4230A171}"/>
              </a:ext>
            </a:extLst>
          </p:cNvPr>
          <p:cNvGraphicFramePr>
            <a:graphicFrameLocks noGrp="1"/>
          </p:cNvGraphicFramePr>
          <p:nvPr>
            <p:extLst>
              <p:ext uri="{D42A27DB-BD31-4B8C-83A1-F6EECF244321}">
                <p14:modId xmlns:p14="http://schemas.microsoft.com/office/powerpoint/2010/main" val="3220528671"/>
              </p:ext>
            </p:extLst>
          </p:nvPr>
        </p:nvGraphicFramePr>
        <p:xfrm>
          <a:off x="464032" y="1330098"/>
          <a:ext cx="10182060" cy="4540048"/>
        </p:xfrm>
        <a:graphic>
          <a:graphicData uri="http://schemas.openxmlformats.org/drawingml/2006/table">
            <a:tbl>
              <a:tblPr firstRow="1" bandRow="1">
                <a:tableStyleId>{93296810-A885-4BE3-A3E7-6D5BEEA58F35}</a:tableStyleId>
              </a:tblPr>
              <a:tblGrid>
                <a:gridCol w="2545515">
                  <a:extLst>
                    <a:ext uri="{9D8B030D-6E8A-4147-A177-3AD203B41FA5}">
                      <a16:colId xmlns="" xmlns:a16="http://schemas.microsoft.com/office/drawing/2014/main" val="3777750593"/>
                    </a:ext>
                  </a:extLst>
                </a:gridCol>
                <a:gridCol w="2955294">
                  <a:extLst>
                    <a:ext uri="{9D8B030D-6E8A-4147-A177-3AD203B41FA5}">
                      <a16:colId xmlns="" xmlns:a16="http://schemas.microsoft.com/office/drawing/2014/main" val="144235928"/>
                    </a:ext>
                  </a:extLst>
                </a:gridCol>
                <a:gridCol w="4681251">
                  <a:extLst>
                    <a:ext uri="{9D8B030D-6E8A-4147-A177-3AD203B41FA5}">
                      <a16:colId xmlns="" xmlns:a16="http://schemas.microsoft.com/office/drawing/2014/main" val="227417250"/>
                    </a:ext>
                  </a:extLst>
                </a:gridCol>
              </a:tblGrid>
              <a:tr h="946301">
                <a:tc>
                  <a:txBody>
                    <a:bodyPr/>
                    <a:lstStyle/>
                    <a:p>
                      <a:r>
                        <a:rPr lang="en-PH" sz="2000" dirty="0"/>
                        <a:t>Other Government Agencies</a:t>
                      </a:r>
                      <a:endParaRPr lang="en-US" sz="2000" dirty="0"/>
                    </a:p>
                  </a:txBody>
                  <a:tcPr/>
                </a:tc>
                <a:tc>
                  <a:txBody>
                    <a:bodyPr/>
                    <a:lstStyle/>
                    <a:p>
                      <a:r>
                        <a:rPr lang="en-PH" sz="2000" dirty="0"/>
                        <a:t>Project</a:t>
                      </a:r>
                      <a:endParaRPr lang="en-US" sz="2000" dirty="0"/>
                    </a:p>
                  </a:txBody>
                  <a:tcPr/>
                </a:tc>
                <a:tc>
                  <a:txBody>
                    <a:bodyPr/>
                    <a:lstStyle/>
                    <a:p>
                      <a:r>
                        <a:rPr lang="en-PH" sz="2000" dirty="0"/>
                        <a:t>Status</a:t>
                      </a:r>
                    </a:p>
                  </a:txBody>
                  <a:tcPr/>
                </a:tc>
                <a:extLst>
                  <a:ext uri="{0D108BD9-81ED-4DB2-BD59-A6C34878D82A}">
                    <a16:rowId xmlns="" xmlns:a16="http://schemas.microsoft.com/office/drawing/2014/main" val="902866257"/>
                  </a:ext>
                </a:extLst>
              </a:tr>
              <a:tr h="946301">
                <a:tc>
                  <a:txBody>
                    <a:bodyPr/>
                    <a:lstStyle/>
                    <a:p>
                      <a:r>
                        <a:rPr lang="en-PH" dirty="0"/>
                        <a:t>Department of Agriculture  - Bureau of Animal Industry</a:t>
                      </a:r>
                      <a:endParaRPr lang="en-US" dirty="0"/>
                    </a:p>
                  </a:txBody>
                  <a:tcPr/>
                </a:tc>
                <a:tc>
                  <a:txBody>
                    <a:bodyPr/>
                    <a:lstStyle/>
                    <a:p>
                      <a:r>
                        <a:rPr lang="en-PH" dirty="0"/>
                        <a:t>National Beef Cattle Research and </a:t>
                      </a:r>
                      <a:r>
                        <a:rPr lang="en-PH" dirty="0" err="1"/>
                        <a:t>Dev’t</a:t>
                      </a:r>
                      <a:r>
                        <a:rPr lang="en-PH" dirty="0"/>
                        <a:t> Center</a:t>
                      </a:r>
                      <a:endParaRPr lang="en-US" dirty="0"/>
                    </a:p>
                  </a:txBody>
                  <a:tcPr/>
                </a:tc>
                <a:tc>
                  <a:txBody>
                    <a:bodyPr/>
                    <a:lstStyle/>
                    <a:p>
                      <a:r>
                        <a:rPr lang="en-PH" dirty="0"/>
                        <a:t>A Memorandum of Agreement (MOA) between the DENR and DA for the utilization of parcel of land covering 2,217 hectares within BPR by the Bureau of Animal Industry was signed on 01 June 2018.</a:t>
                      </a:r>
                    </a:p>
                  </a:txBody>
                  <a:tcPr/>
                </a:tc>
                <a:extLst>
                  <a:ext uri="{0D108BD9-81ED-4DB2-BD59-A6C34878D82A}">
                    <a16:rowId xmlns="" xmlns:a16="http://schemas.microsoft.com/office/drawing/2014/main" val="3435861261"/>
                  </a:ext>
                </a:extLst>
              </a:tr>
              <a:tr h="946301">
                <a:tc>
                  <a:txBody>
                    <a:bodyPr/>
                    <a:lstStyle/>
                    <a:p>
                      <a:r>
                        <a:rPr lang="en-PH" dirty="0"/>
                        <a:t>Department of Transportation – Civil Aviation Authority of the Philippines</a:t>
                      </a:r>
                      <a:endParaRPr lang="en-US" dirty="0"/>
                    </a:p>
                  </a:txBody>
                  <a:tcPr/>
                </a:tc>
                <a:tc>
                  <a:txBody>
                    <a:bodyPr/>
                    <a:lstStyle/>
                    <a:p>
                      <a:r>
                        <a:rPr lang="en-PH" dirty="0"/>
                        <a:t>Busuanga Airport Expansion and Reorientation Project</a:t>
                      </a:r>
                      <a:endParaRPr lang="en-US" dirty="0"/>
                    </a:p>
                  </a:txBody>
                  <a:tcPr/>
                </a:tc>
                <a:tc>
                  <a:txBody>
                    <a:bodyPr/>
                    <a:lstStyle/>
                    <a:p>
                      <a:r>
                        <a:rPr lang="en-PH" dirty="0">
                          <a:solidFill>
                            <a:schemeClr val="tx1"/>
                          </a:solidFill>
                        </a:rPr>
                        <a:t>The MOA was already signed and referred to </a:t>
                      </a:r>
                      <a:r>
                        <a:rPr lang="en-PH" dirty="0" err="1">
                          <a:solidFill>
                            <a:schemeClr val="tx1"/>
                          </a:solidFill>
                        </a:rPr>
                        <a:t>DOTr</a:t>
                      </a:r>
                      <a:r>
                        <a:rPr lang="en-PH" dirty="0">
                          <a:solidFill>
                            <a:schemeClr val="tx1"/>
                          </a:solidFill>
                        </a:rPr>
                        <a:t> for notarization</a:t>
                      </a:r>
                      <a:endParaRPr lang="en-US" dirty="0">
                        <a:solidFill>
                          <a:schemeClr val="tx1"/>
                        </a:solidFill>
                      </a:endParaRPr>
                    </a:p>
                  </a:txBody>
                  <a:tcPr/>
                </a:tc>
                <a:extLst>
                  <a:ext uri="{0D108BD9-81ED-4DB2-BD59-A6C34878D82A}">
                    <a16:rowId xmlns="" xmlns:a16="http://schemas.microsoft.com/office/drawing/2014/main" val="1397697452"/>
                  </a:ext>
                </a:extLst>
              </a:tr>
              <a:tr h="941987">
                <a:tc>
                  <a:txBody>
                    <a:bodyPr/>
                    <a:lstStyle/>
                    <a:p>
                      <a:r>
                        <a:rPr lang="en-PH" dirty="0"/>
                        <a:t>Department of National Defense – Philippine Navy (Marines)</a:t>
                      </a:r>
                      <a:endParaRPr lang="en-US" dirty="0"/>
                    </a:p>
                  </a:txBody>
                  <a:tcPr/>
                </a:tc>
                <a:tc>
                  <a:txBody>
                    <a:bodyPr/>
                    <a:lstStyle/>
                    <a:p>
                      <a:r>
                        <a:rPr lang="en-PH" dirty="0">
                          <a:solidFill>
                            <a:schemeClr val="tx1"/>
                          </a:solidFill>
                        </a:rPr>
                        <a:t>Training Camp</a:t>
                      </a:r>
                      <a:endParaRPr lang="en-US" dirty="0">
                        <a:solidFill>
                          <a:schemeClr val="tx1"/>
                        </a:solidFill>
                      </a:endParaRPr>
                    </a:p>
                  </a:txBody>
                  <a:tcPr/>
                </a:tc>
                <a:tc>
                  <a:txBody>
                    <a:bodyPr/>
                    <a:lstStyle/>
                    <a:p>
                      <a:r>
                        <a:rPr lang="en-PH" dirty="0">
                          <a:solidFill>
                            <a:schemeClr val="tx1"/>
                          </a:solidFill>
                        </a:rPr>
                        <a:t>The latest draft MOA was endorsed to Office of the Undersecretary for Field Operations </a:t>
                      </a:r>
                      <a:r>
                        <a:rPr lang="en-PH">
                          <a:solidFill>
                            <a:schemeClr val="tx1"/>
                          </a:solidFill>
                        </a:rPr>
                        <a:t>on 23 </a:t>
                      </a:r>
                      <a:r>
                        <a:rPr lang="en-PH" dirty="0">
                          <a:solidFill>
                            <a:schemeClr val="tx1"/>
                          </a:solidFill>
                        </a:rPr>
                        <a:t>September 2021.</a:t>
                      </a:r>
                      <a:endParaRPr lang="en-US" dirty="0">
                        <a:solidFill>
                          <a:schemeClr val="tx1"/>
                        </a:solidFill>
                      </a:endParaRPr>
                    </a:p>
                  </a:txBody>
                  <a:tcPr/>
                </a:tc>
                <a:extLst>
                  <a:ext uri="{0D108BD9-81ED-4DB2-BD59-A6C34878D82A}">
                    <a16:rowId xmlns="" xmlns:a16="http://schemas.microsoft.com/office/drawing/2014/main" val="1349516297"/>
                  </a:ext>
                </a:extLst>
              </a:tr>
            </a:tbl>
          </a:graphicData>
        </a:graphic>
      </p:graphicFrame>
      <p:pic>
        <p:nvPicPr>
          <p:cNvPr id="6" name="Content Placeholder 6">
            <a:extLst>
              <a:ext uri="{FF2B5EF4-FFF2-40B4-BE49-F238E27FC236}">
                <a16:creationId xmlns="" xmlns:a16="http://schemas.microsoft.com/office/drawing/2014/main" id="{7D6CCE33-F1BE-4995-9CC8-2533A4DC22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7793" y="5198748"/>
            <a:ext cx="1184761" cy="1187681"/>
          </a:xfrm>
          <a:prstGeom prst="rect">
            <a:avLst/>
          </a:prstGeom>
        </p:spPr>
      </p:pic>
    </p:spTree>
    <p:extLst>
      <p:ext uri="{BB962C8B-B14F-4D97-AF65-F5344CB8AC3E}">
        <p14:creationId xmlns:p14="http://schemas.microsoft.com/office/powerpoint/2010/main" val="1597376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3" cstate="print">
            <a:extLst>
              <a:ext uri="{28A0092B-C50C-407E-A947-70E740481C1C}">
                <a14:useLocalDpi xmlns:a14="http://schemas.microsoft.com/office/drawing/2010/main" val="0"/>
              </a:ext>
            </a:extLst>
          </a:blip>
          <a:srcRect l="33743" t="11341" r="7915" b="7545"/>
          <a:stretch/>
        </p:blipFill>
        <p:spPr bwMode="auto">
          <a:xfrm>
            <a:off x="1348261" y="885813"/>
            <a:ext cx="7261225" cy="5762637"/>
          </a:xfrm>
          <a:prstGeom prst="rect">
            <a:avLst/>
          </a:prstGeom>
          <a:ln w="88900" cap="sq" cmpd="thickThin">
            <a:solidFill>
              <a:srgbClr val="000000"/>
            </a:solidFill>
            <a:prstDash val="solid"/>
            <a:miter lim="800000"/>
          </a:ln>
          <a:effectLst>
            <a:innerShdw blurRad="76200">
              <a:srgbClr val="000000"/>
            </a:innerShdw>
          </a:effectLst>
          <a:extLst>
            <a:ext uri="{53640926-AAD7-44D8-BBD7-CCE9431645EC}">
              <a14:shadowObscured xmlns:a14="http://schemas.microsoft.com/office/drawing/2010/main"/>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8254" y="533400"/>
            <a:ext cx="2990850" cy="6324600"/>
          </a:xfrm>
          <a:prstGeom prst="rect">
            <a:avLst/>
          </a:prstGeom>
        </p:spPr>
      </p:pic>
      <p:sp>
        <p:nvSpPr>
          <p:cNvPr id="8" name="Content Placeholder 2"/>
          <p:cNvSpPr>
            <a:spLocks/>
          </p:cNvSpPr>
          <p:nvPr/>
        </p:nvSpPr>
        <p:spPr bwMode="auto">
          <a:xfrm>
            <a:off x="186556" y="212290"/>
            <a:ext cx="11932167" cy="553255"/>
          </a:xfrm>
          <a:prstGeom prst="rect">
            <a:avLst/>
          </a:prstGeom>
          <a:noFill/>
          <a:ln w="9525">
            <a:solidFill>
              <a:schemeClr val="bg1"/>
            </a:solidFill>
            <a:miter lim="800000"/>
            <a:headEnd/>
            <a:tailEnd/>
          </a:ln>
        </p:spPr>
        <p:txBody>
          <a:bodyPr/>
          <a:lstStyle/>
          <a:p>
            <a:pPr marL="342900" indent="-342900" algn="ctr">
              <a:spcBef>
                <a:spcPct val="20000"/>
              </a:spcBef>
            </a:pPr>
            <a:r>
              <a:rPr lang="en-US" sz="2400" b="1" dirty="0">
                <a:latin typeface="Times New Roman" pitchFamily="18" charset="0"/>
                <a:cs typeface="Times New Roman" pitchFamily="18" charset="0"/>
              </a:rPr>
              <a:t>Location of OGA projects, BPR </a:t>
            </a:r>
            <a:r>
              <a:rPr lang="en-US" sz="2400" b="1" dirty="0" err="1">
                <a:latin typeface="Times New Roman" pitchFamily="18" charset="0"/>
                <a:cs typeface="Times New Roman" pitchFamily="18" charset="0"/>
              </a:rPr>
              <a:t>Signages</a:t>
            </a:r>
            <a:r>
              <a:rPr lang="en-US" sz="2400" b="1" dirty="0">
                <a:latin typeface="Times New Roman" pitchFamily="18" charset="0"/>
                <a:cs typeface="Times New Roman" pitchFamily="18" charset="0"/>
              </a:rPr>
              <a:t>, Quarry Areas and Informal Settlers </a:t>
            </a:r>
          </a:p>
        </p:txBody>
      </p:sp>
      <p:sp>
        <p:nvSpPr>
          <p:cNvPr id="2" name="Rectangle 1"/>
          <p:cNvSpPr/>
          <p:nvPr/>
        </p:nvSpPr>
        <p:spPr>
          <a:xfrm>
            <a:off x="5466743" y="903239"/>
            <a:ext cx="1803400" cy="552181"/>
          </a:xfrm>
          <a:prstGeom prst="rect">
            <a:avLst/>
          </a:prstGeom>
          <a:solidFill>
            <a:schemeClr val="accent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PH" sz="1600" b="1" dirty="0" err="1"/>
              <a:t>Decalachao</a:t>
            </a:r>
            <a:r>
              <a:rPr lang="en-PH" sz="1600" b="1" dirty="0"/>
              <a:t>, </a:t>
            </a:r>
            <a:r>
              <a:rPr lang="en-PH" sz="1600" b="1" dirty="0" err="1"/>
              <a:t>Coron</a:t>
            </a:r>
            <a:endParaRPr lang="en-PH" sz="1600" b="1" dirty="0"/>
          </a:p>
        </p:txBody>
      </p:sp>
      <p:sp>
        <p:nvSpPr>
          <p:cNvPr id="5" name="Rectangle 4"/>
          <p:cNvSpPr/>
          <p:nvPr/>
        </p:nvSpPr>
        <p:spPr>
          <a:xfrm>
            <a:off x="7086600" y="6076950"/>
            <a:ext cx="1533192" cy="552450"/>
          </a:xfrm>
          <a:prstGeom prst="rect">
            <a:avLst/>
          </a:prstGeom>
          <a:solidFill>
            <a:schemeClr val="accent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PH" sz="1600" b="1" dirty="0"/>
              <a:t>San Nicolas, </a:t>
            </a:r>
            <a:r>
              <a:rPr lang="en-PH" sz="1600" b="1" dirty="0" err="1"/>
              <a:t>Coron</a:t>
            </a:r>
            <a:endParaRPr lang="en-PH" sz="1600" b="1" dirty="0"/>
          </a:p>
        </p:txBody>
      </p:sp>
      <p:sp>
        <p:nvSpPr>
          <p:cNvPr id="9" name="Rectangle 8"/>
          <p:cNvSpPr/>
          <p:nvPr/>
        </p:nvSpPr>
        <p:spPr>
          <a:xfrm>
            <a:off x="2793325" y="6076950"/>
            <a:ext cx="1558418" cy="571500"/>
          </a:xfrm>
          <a:prstGeom prst="rect">
            <a:avLst/>
          </a:prstGeom>
          <a:solidFill>
            <a:schemeClr val="accent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PH" sz="1600" b="1" dirty="0"/>
              <a:t>Guadalupe, </a:t>
            </a:r>
            <a:r>
              <a:rPr lang="en-PH" sz="1600" b="1" dirty="0" err="1"/>
              <a:t>Coron</a:t>
            </a:r>
            <a:endParaRPr lang="en-PH" sz="1600" b="1" dirty="0"/>
          </a:p>
        </p:txBody>
      </p:sp>
      <p:sp>
        <p:nvSpPr>
          <p:cNvPr id="10" name="Rectangle 9"/>
          <p:cNvSpPr/>
          <p:nvPr/>
        </p:nvSpPr>
        <p:spPr>
          <a:xfrm>
            <a:off x="3641354" y="933450"/>
            <a:ext cx="1535958" cy="561548"/>
          </a:xfrm>
          <a:prstGeom prst="rect">
            <a:avLst/>
          </a:prstGeom>
          <a:solidFill>
            <a:schemeClr val="accent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PH" sz="1600" b="1" dirty="0"/>
              <a:t>Quezon, </a:t>
            </a:r>
            <a:r>
              <a:rPr lang="en-PH" sz="1600" b="1" dirty="0" err="1"/>
              <a:t>Busuanga</a:t>
            </a:r>
            <a:endParaRPr lang="en-PH" sz="1600" b="1" dirty="0"/>
          </a:p>
        </p:txBody>
      </p:sp>
      <p:sp>
        <p:nvSpPr>
          <p:cNvPr id="11" name="Rectangle 10"/>
          <p:cNvSpPr/>
          <p:nvPr/>
        </p:nvSpPr>
        <p:spPr>
          <a:xfrm>
            <a:off x="1384232" y="5261723"/>
            <a:ext cx="1538761" cy="624728"/>
          </a:xfrm>
          <a:prstGeom prst="rect">
            <a:avLst/>
          </a:prstGeom>
          <a:solidFill>
            <a:schemeClr val="accent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PH" sz="1600" b="1" dirty="0" err="1"/>
              <a:t>Bintuan</a:t>
            </a:r>
            <a:r>
              <a:rPr lang="en-PH" sz="1600" b="1" dirty="0"/>
              <a:t>, </a:t>
            </a:r>
            <a:r>
              <a:rPr lang="en-PH" sz="1600" b="1" dirty="0" err="1"/>
              <a:t>Coron</a:t>
            </a:r>
            <a:endParaRPr lang="en-PH" sz="1600" b="1" dirty="0"/>
          </a:p>
        </p:txBody>
      </p:sp>
      <p:sp>
        <p:nvSpPr>
          <p:cNvPr id="12" name="Rectangle 11"/>
          <p:cNvSpPr/>
          <p:nvPr/>
        </p:nvSpPr>
        <p:spPr>
          <a:xfrm>
            <a:off x="1393455" y="3857087"/>
            <a:ext cx="1311646" cy="649178"/>
          </a:xfrm>
          <a:prstGeom prst="rect">
            <a:avLst/>
          </a:prstGeom>
          <a:solidFill>
            <a:schemeClr val="accent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PH" sz="1600" b="1" dirty="0"/>
              <a:t>Santo Nino, </a:t>
            </a:r>
            <a:r>
              <a:rPr lang="en-PH" sz="1600" b="1" dirty="0" err="1"/>
              <a:t>Busuanga</a:t>
            </a:r>
            <a:endParaRPr lang="en-PH" sz="1600" b="1" dirty="0"/>
          </a:p>
        </p:txBody>
      </p:sp>
      <p:sp>
        <p:nvSpPr>
          <p:cNvPr id="13" name="Rectangle 12"/>
          <p:cNvSpPr/>
          <p:nvPr/>
        </p:nvSpPr>
        <p:spPr>
          <a:xfrm>
            <a:off x="1374404" y="3200400"/>
            <a:ext cx="1216396" cy="590550"/>
          </a:xfrm>
          <a:prstGeom prst="rect">
            <a:avLst/>
          </a:prstGeom>
          <a:solidFill>
            <a:schemeClr val="accent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PH" sz="1600" b="1" dirty="0"/>
              <a:t>San Jose, </a:t>
            </a:r>
            <a:r>
              <a:rPr lang="en-PH" sz="1600" b="1" dirty="0" err="1"/>
              <a:t>Coron</a:t>
            </a:r>
            <a:endParaRPr lang="en-PH" sz="1600" b="1" dirty="0"/>
          </a:p>
        </p:txBody>
      </p:sp>
      <p:cxnSp>
        <p:nvCxnSpPr>
          <p:cNvPr id="17" name="Elbow Connector 16"/>
          <p:cNvCxnSpPr>
            <a:stCxn id="10" idx="1"/>
          </p:cNvCxnSpPr>
          <p:nvPr/>
        </p:nvCxnSpPr>
        <p:spPr>
          <a:xfrm rot="10800000" flipV="1">
            <a:off x="2838450" y="1214224"/>
            <a:ext cx="802904" cy="81176"/>
          </a:xfrm>
          <a:prstGeom prst="bentConnector3">
            <a:avLst>
              <a:gd name="adj1" fmla="val 50000"/>
            </a:avLst>
          </a:prstGeom>
          <a:ln w="38100">
            <a:solidFill>
              <a:srgbClr val="FFFF00"/>
            </a:solidFill>
            <a:tailEnd type="arrow"/>
          </a:ln>
        </p:spPr>
        <p:style>
          <a:lnRef idx="3">
            <a:schemeClr val="accent4"/>
          </a:lnRef>
          <a:fillRef idx="0">
            <a:schemeClr val="accent4"/>
          </a:fillRef>
          <a:effectRef idx="2">
            <a:schemeClr val="accent4"/>
          </a:effectRef>
          <a:fontRef idx="minor">
            <a:schemeClr val="tx1"/>
          </a:fontRef>
        </p:style>
      </p:cxnSp>
      <p:cxnSp>
        <p:nvCxnSpPr>
          <p:cNvPr id="18" name="Elbow Connector 17"/>
          <p:cNvCxnSpPr/>
          <p:nvPr/>
        </p:nvCxnSpPr>
        <p:spPr>
          <a:xfrm>
            <a:off x="2590800" y="3514725"/>
            <a:ext cx="2184400" cy="873125"/>
          </a:xfrm>
          <a:prstGeom prst="bentConnector3">
            <a:avLst>
              <a:gd name="adj1" fmla="val 50000"/>
            </a:avLst>
          </a:prstGeom>
          <a:ln w="38100">
            <a:solidFill>
              <a:srgbClr val="FFFF00"/>
            </a:solidFill>
            <a:tailEnd type="arrow"/>
          </a:ln>
        </p:spPr>
        <p:style>
          <a:lnRef idx="3">
            <a:schemeClr val="accent4"/>
          </a:lnRef>
          <a:fillRef idx="0">
            <a:schemeClr val="accent4"/>
          </a:fillRef>
          <a:effectRef idx="2">
            <a:schemeClr val="accent4"/>
          </a:effectRef>
          <a:fontRef idx="minor">
            <a:schemeClr val="tx1"/>
          </a:fontRef>
        </p:style>
      </p:cxnSp>
      <p:cxnSp>
        <p:nvCxnSpPr>
          <p:cNvPr id="20" name="Elbow Connector 19"/>
          <p:cNvCxnSpPr>
            <a:stCxn id="12" idx="2"/>
          </p:cNvCxnSpPr>
          <p:nvPr/>
        </p:nvCxnSpPr>
        <p:spPr>
          <a:xfrm rot="16200000" flipH="1">
            <a:off x="2485237" y="4070306"/>
            <a:ext cx="199084" cy="1071002"/>
          </a:xfrm>
          <a:prstGeom prst="bentConnector2">
            <a:avLst/>
          </a:prstGeom>
          <a:ln w="38100">
            <a:solidFill>
              <a:srgbClr val="FFFF00"/>
            </a:solidFill>
            <a:tailEnd type="arrow"/>
          </a:ln>
        </p:spPr>
        <p:style>
          <a:lnRef idx="3">
            <a:schemeClr val="accent4"/>
          </a:lnRef>
          <a:fillRef idx="0">
            <a:schemeClr val="accent4"/>
          </a:fillRef>
          <a:effectRef idx="2">
            <a:schemeClr val="accent4"/>
          </a:effectRef>
          <a:fontRef idx="minor">
            <a:schemeClr val="tx1"/>
          </a:fontRef>
        </p:style>
      </p:cxnSp>
      <p:cxnSp>
        <p:nvCxnSpPr>
          <p:cNvPr id="23" name="Elbow Connector 22"/>
          <p:cNvCxnSpPr/>
          <p:nvPr/>
        </p:nvCxnSpPr>
        <p:spPr>
          <a:xfrm rot="5400000">
            <a:off x="4887070" y="2472582"/>
            <a:ext cx="2443262" cy="165098"/>
          </a:xfrm>
          <a:prstGeom prst="bentConnector3">
            <a:avLst>
              <a:gd name="adj1" fmla="val 50000"/>
            </a:avLst>
          </a:prstGeom>
          <a:ln w="38100">
            <a:solidFill>
              <a:srgbClr val="FFFF00"/>
            </a:solidFill>
            <a:tailEnd type="arrow"/>
          </a:ln>
        </p:spPr>
        <p:style>
          <a:lnRef idx="3">
            <a:schemeClr val="accent4"/>
          </a:lnRef>
          <a:fillRef idx="0">
            <a:schemeClr val="accent4"/>
          </a:fillRef>
          <a:effectRef idx="2">
            <a:schemeClr val="accent4"/>
          </a:effectRef>
          <a:fontRef idx="minor">
            <a:schemeClr val="tx1"/>
          </a:fontRef>
        </p:style>
      </p:cxnSp>
      <p:cxnSp>
        <p:nvCxnSpPr>
          <p:cNvPr id="26" name="Elbow Connector 25"/>
          <p:cNvCxnSpPr/>
          <p:nvPr/>
        </p:nvCxnSpPr>
        <p:spPr>
          <a:xfrm rot="5400000">
            <a:off x="5887578" y="2949586"/>
            <a:ext cx="2802391" cy="1166341"/>
          </a:xfrm>
          <a:prstGeom prst="bentConnector3">
            <a:avLst>
              <a:gd name="adj1" fmla="val 50000"/>
            </a:avLst>
          </a:prstGeom>
          <a:ln w="38100">
            <a:solidFill>
              <a:srgbClr val="FFFF00"/>
            </a:solidFill>
            <a:tailEnd type="arrow"/>
          </a:ln>
        </p:spPr>
        <p:style>
          <a:lnRef idx="3">
            <a:schemeClr val="accent4"/>
          </a:lnRef>
          <a:fillRef idx="0">
            <a:schemeClr val="accent4"/>
          </a:fillRef>
          <a:effectRef idx="2">
            <a:schemeClr val="accent4"/>
          </a:effectRef>
          <a:fontRef idx="minor">
            <a:schemeClr val="tx1"/>
          </a:fontRef>
        </p:style>
      </p:cxnSp>
      <p:cxnSp>
        <p:nvCxnSpPr>
          <p:cNvPr id="30" name="Elbow Connector 29"/>
          <p:cNvCxnSpPr/>
          <p:nvPr/>
        </p:nvCxnSpPr>
        <p:spPr>
          <a:xfrm rot="16200000" flipV="1">
            <a:off x="7451727" y="5527677"/>
            <a:ext cx="869948" cy="266698"/>
          </a:xfrm>
          <a:prstGeom prst="bentConnector3">
            <a:avLst>
              <a:gd name="adj1" fmla="val 50000"/>
            </a:avLst>
          </a:prstGeom>
          <a:ln w="38100">
            <a:solidFill>
              <a:srgbClr val="FFFF00"/>
            </a:solidFill>
            <a:tailEnd type="arrow"/>
          </a:ln>
        </p:spPr>
        <p:style>
          <a:lnRef idx="3">
            <a:schemeClr val="accent4"/>
          </a:lnRef>
          <a:fillRef idx="0">
            <a:schemeClr val="accent4"/>
          </a:fillRef>
          <a:effectRef idx="2">
            <a:schemeClr val="accent4"/>
          </a:effectRef>
          <a:fontRef idx="minor">
            <a:schemeClr val="tx1"/>
          </a:fontRef>
        </p:style>
      </p:cxnSp>
      <p:cxnSp>
        <p:nvCxnSpPr>
          <p:cNvPr id="36" name="Straight Arrow Connector 35"/>
          <p:cNvCxnSpPr/>
          <p:nvPr/>
        </p:nvCxnSpPr>
        <p:spPr>
          <a:xfrm flipV="1">
            <a:off x="2971800" y="5105400"/>
            <a:ext cx="819150" cy="514350"/>
          </a:xfrm>
          <a:prstGeom prst="straightConnector1">
            <a:avLst/>
          </a:prstGeom>
          <a:ln w="38100">
            <a:solidFill>
              <a:srgbClr val="FFFF00"/>
            </a:solidFill>
            <a:tailEnd type="arrow"/>
          </a:ln>
        </p:spPr>
        <p:style>
          <a:lnRef idx="3">
            <a:schemeClr val="accent4"/>
          </a:lnRef>
          <a:fillRef idx="0">
            <a:schemeClr val="accent4"/>
          </a:fillRef>
          <a:effectRef idx="2">
            <a:schemeClr val="accent4"/>
          </a:effectRef>
          <a:fontRef idx="minor">
            <a:schemeClr val="tx1"/>
          </a:fontRef>
        </p:style>
      </p:cxnSp>
      <p:cxnSp>
        <p:nvCxnSpPr>
          <p:cNvPr id="37" name="Straight Arrow Connector 36"/>
          <p:cNvCxnSpPr>
            <a:stCxn id="9" idx="3"/>
          </p:cNvCxnSpPr>
          <p:nvPr/>
        </p:nvCxnSpPr>
        <p:spPr>
          <a:xfrm flipV="1">
            <a:off x="4351743" y="5810250"/>
            <a:ext cx="2677707" cy="552450"/>
          </a:xfrm>
          <a:prstGeom prst="straightConnector1">
            <a:avLst/>
          </a:prstGeom>
          <a:ln w="38100">
            <a:solidFill>
              <a:srgbClr val="FFFF00"/>
            </a:solidFill>
            <a:tailEnd type="arrow"/>
          </a:ln>
        </p:spPr>
        <p:style>
          <a:lnRef idx="3">
            <a:schemeClr val="accent4"/>
          </a:lnRef>
          <a:fillRef idx="0">
            <a:schemeClr val="accent4"/>
          </a:fillRef>
          <a:effectRef idx="2">
            <a:schemeClr val="accent4"/>
          </a:effectRef>
          <a:fontRef idx="minor">
            <a:schemeClr val="tx1"/>
          </a:fontRef>
        </p:style>
      </p:cxnSp>
      <p:sp>
        <p:nvSpPr>
          <p:cNvPr id="3" name="Rectangle 2"/>
          <p:cNvSpPr/>
          <p:nvPr/>
        </p:nvSpPr>
        <p:spPr>
          <a:xfrm>
            <a:off x="6647844" y="1512570"/>
            <a:ext cx="1952898" cy="733291"/>
          </a:xfrm>
          <a:prstGeom prst="rect">
            <a:avLst/>
          </a:prstGeom>
          <a:solidFill>
            <a:schemeClr val="accent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PH" sz="1600" b="1" dirty="0"/>
              <a:t>Long Paddock, </a:t>
            </a:r>
            <a:r>
              <a:rPr lang="en-PH" sz="1600" b="1" dirty="0" err="1"/>
              <a:t>Decalachao</a:t>
            </a:r>
            <a:r>
              <a:rPr lang="en-PH" sz="1600" b="1" dirty="0"/>
              <a:t>, </a:t>
            </a:r>
            <a:r>
              <a:rPr lang="en-PH" sz="1600" b="1" dirty="0" err="1"/>
              <a:t>Coron</a:t>
            </a:r>
            <a:endParaRPr lang="en-PH" sz="1600" b="1" dirty="0"/>
          </a:p>
        </p:txBody>
      </p:sp>
      <p:sp>
        <p:nvSpPr>
          <p:cNvPr id="6" name="TextBox 5"/>
          <p:cNvSpPr txBox="1"/>
          <p:nvPr/>
        </p:nvSpPr>
        <p:spPr>
          <a:xfrm>
            <a:off x="9334502" y="2161164"/>
            <a:ext cx="2010257" cy="307777"/>
          </a:xfrm>
          <a:prstGeom prst="rect">
            <a:avLst/>
          </a:prstGeom>
          <a:solidFill>
            <a:schemeClr val="bg1"/>
          </a:solidFill>
        </p:spPr>
        <p:txBody>
          <a:bodyPr wrap="square" rtlCol="0">
            <a:spAutoFit/>
          </a:bodyPr>
          <a:lstStyle/>
          <a:p>
            <a:r>
              <a:rPr lang="en-US" sz="1400" b="1" dirty="0">
                <a:solidFill>
                  <a:schemeClr val="tx1">
                    <a:lumMod val="75000"/>
                    <a:lumOff val="25000"/>
                  </a:schemeClr>
                </a:solidFill>
                <a:latin typeface="Times New Roman" pitchFamily="18" charset="0"/>
                <a:cs typeface="Times New Roman" pitchFamily="18" charset="0"/>
              </a:rPr>
              <a:t>BAI-NBCRDC Area</a:t>
            </a:r>
          </a:p>
        </p:txBody>
      </p:sp>
    </p:spTree>
    <p:extLst>
      <p:ext uri="{BB962C8B-B14F-4D97-AF65-F5344CB8AC3E}">
        <p14:creationId xmlns:p14="http://schemas.microsoft.com/office/powerpoint/2010/main" val="3921988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p:cNvSpPr>
            <a:spLocks/>
          </p:cNvSpPr>
          <p:nvPr/>
        </p:nvSpPr>
        <p:spPr bwMode="auto">
          <a:xfrm>
            <a:off x="243706" y="212290"/>
            <a:ext cx="11932167" cy="553255"/>
          </a:xfrm>
          <a:prstGeom prst="rect">
            <a:avLst/>
          </a:prstGeom>
          <a:noFill/>
          <a:ln w="9525">
            <a:solidFill>
              <a:schemeClr val="bg1"/>
            </a:solidFill>
            <a:miter lim="800000"/>
            <a:headEnd/>
            <a:tailEnd/>
          </a:ln>
        </p:spPr>
        <p:txBody>
          <a:bodyPr/>
          <a:lstStyle/>
          <a:p>
            <a:pPr marL="342900" indent="-342900" eaLnBrk="1" hangingPunct="1">
              <a:spcBef>
                <a:spcPct val="20000"/>
              </a:spcBef>
              <a:buFont typeface="Arial" pitchFamily="34" charset="0"/>
              <a:buNone/>
            </a:pPr>
            <a:r>
              <a:rPr lang="en-US" sz="4000" b="1" dirty="0">
                <a:latin typeface="Times New Roman" pitchFamily="18" charset="0"/>
                <a:cs typeface="Times New Roman" pitchFamily="18" charset="0"/>
              </a:rPr>
              <a:t>INFORMAL SETTLERS WITHIN BPR</a:t>
            </a:r>
          </a:p>
        </p:txBody>
      </p:sp>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84016" y="5314594"/>
            <a:ext cx="1184761" cy="1187681"/>
          </a:xfrm>
          <a:prstGeom prst="rect">
            <a:avLst/>
          </a:prstGeom>
        </p:spPr>
      </p:pic>
      <p:grpSp>
        <p:nvGrpSpPr>
          <p:cNvPr id="4" name="Group 9"/>
          <p:cNvGrpSpPr/>
          <p:nvPr/>
        </p:nvGrpSpPr>
        <p:grpSpPr>
          <a:xfrm>
            <a:off x="938854" y="770736"/>
            <a:ext cx="8251799" cy="4072178"/>
            <a:chOff x="212090" y="914208"/>
            <a:chExt cx="8733891" cy="5745672"/>
          </a:xfrm>
        </p:grpSpPr>
        <p:pic>
          <p:nvPicPr>
            <p:cNvPr id="288773" name="Picture 5" descr="C:\Users\FOREV7\Desktop\POINTS ON DPWH VALIDATION\fr. BPR GPS\DEc 4\DSC0083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944"/>
            <a:stretch/>
          </p:blipFill>
          <p:spPr bwMode="auto">
            <a:xfrm>
              <a:off x="243706" y="914208"/>
              <a:ext cx="4274978" cy="29884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8375" y="914208"/>
              <a:ext cx="4167606" cy="283722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2090" y="3751435"/>
              <a:ext cx="4306594" cy="290844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78375" y="3751435"/>
              <a:ext cx="4167606" cy="290844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4" name="Picture 13"/>
          <p:cNvPicPr>
            <a:picLocks noChangeAspect="1"/>
          </p:cNvPicPr>
          <p:nvPr/>
        </p:nvPicPr>
        <p:blipFill>
          <a:blip r:embed="rId8" cstate="print">
            <a:lum bright="20000"/>
            <a:extLst>
              <a:ext uri="{28A0092B-C50C-407E-A947-70E740481C1C}">
                <a14:useLocalDpi xmlns:a14="http://schemas.microsoft.com/office/drawing/2010/main" val="0"/>
              </a:ext>
            </a:extLst>
          </a:blip>
          <a:stretch>
            <a:fillRect/>
          </a:stretch>
        </p:blipFill>
        <p:spPr>
          <a:xfrm>
            <a:off x="3278481" y="1531427"/>
            <a:ext cx="3703862" cy="2564212"/>
          </a:xfrm>
          <a:prstGeom prst="ellipse">
            <a:avLst/>
          </a:prstGeom>
          <a:ln>
            <a:noFill/>
          </a:ln>
          <a:effectLst>
            <a:softEdge rad="112500"/>
          </a:effectLst>
        </p:spPr>
      </p:pic>
      <p:sp>
        <p:nvSpPr>
          <p:cNvPr id="5" name="TextBox 4"/>
          <p:cNvSpPr txBox="1"/>
          <p:nvPr/>
        </p:nvSpPr>
        <p:spPr>
          <a:xfrm>
            <a:off x="275967" y="6276378"/>
            <a:ext cx="10398370" cy="369332"/>
          </a:xfrm>
          <a:prstGeom prst="rect">
            <a:avLst/>
          </a:prstGeom>
          <a:solidFill>
            <a:schemeClr val="accent1">
              <a:lumMod val="60000"/>
              <a:lumOff val="40000"/>
            </a:schemeClr>
          </a:solidFill>
          <a:ln>
            <a:solidFill>
              <a:schemeClr val="accent1"/>
            </a:solidFill>
          </a:ln>
        </p:spPr>
        <p:txBody>
          <a:bodyPr wrap="square" rtlCol="0">
            <a:spAutoFit/>
          </a:bodyPr>
          <a:lstStyle/>
          <a:p>
            <a:r>
              <a:rPr lang="en-PH" dirty="0"/>
              <a:t>Based on the result of April 2017 profiling of Informal Settlers</a:t>
            </a:r>
          </a:p>
        </p:txBody>
      </p:sp>
      <p:graphicFrame>
        <p:nvGraphicFramePr>
          <p:cNvPr id="15" name="Table 14"/>
          <p:cNvGraphicFramePr>
            <a:graphicFrameLocks noGrp="1"/>
          </p:cNvGraphicFramePr>
          <p:nvPr>
            <p:extLst>
              <p:ext uri="{D42A27DB-BD31-4B8C-83A1-F6EECF244321}">
                <p14:modId xmlns:p14="http://schemas.microsoft.com/office/powerpoint/2010/main" val="572312634"/>
              </p:ext>
            </p:extLst>
          </p:nvPr>
        </p:nvGraphicFramePr>
        <p:xfrm>
          <a:off x="275967" y="4864073"/>
          <a:ext cx="10398370" cy="1405220"/>
        </p:xfrm>
        <a:graphic>
          <a:graphicData uri="http://schemas.openxmlformats.org/drawingml/2006/table">
            <a:tbl>
              <a:tblPr firstRow="1" bandRow="1">
                <a:tableStyleId>{69012ECD-51FC-41F1-AA8D-1B2483CD663E}</a:tableStyleId>
              </a:tblPr>
              <a:tblGrid>
                <a:gridCol w="1479885">
                  <a:extLst>
                    <a:ext uri="{9D8B030D-6E8A-4147-A177-3AD203B41FA5}">
                      <a16:colId xmlns="" xmlns:a16="http://schemas.microsoft.com/office/drawing/2014/main" val="20000"/>
                    </a:ext>
                  </a:extLst>
                </a:gridCol>
                <a:gridCol w="1556084">
                  <a:extLst>
                    <a:ext uri="{9D8B030D-6E8A-4147-A177-3AD203B41FA5}">
                      <a16:colId xmlns="" xmlns:a16="http://schemas.microsoft.com/office/drawing/2014/main" val="20001"/>
                    </a:ext>
                  </a:extLst>
                </a:gridCol>
                <a:gridCol w="1556085">
                  <a:extLst>
                    <a:ext uri="{9D8B030D-6E8A-4147-A177-3AD203B41FA5}">
                      <a16:colId xmlns="" xmlns:a16="http://schemas.microsoft.com/office/drawing/2014/main" val="20002"/>
                    </a:ext>
                  </a:extLst>
                </a:gridCol>
                <a:gridCol w="1764631">
                  <a:extLst>
                    <a:ext uri="{9D8B030D-6E8A-4147-A177-3AD203B41FA5}">
                      <a16:colId xmlns="" xmlns:a16="http://schemas.microsoft.com/office/drawing/2014/main" val="20003"/>
                    </a:ext>
                  </a:extLst>
                </a:gridCol>
                <a:gridCol w="2005263">
                  <a:extLst>
                    <a:ext uri="{9D8B030D-6E8A-4147-A177-3AD203B41FA5}">
                      <a16:colId xmlns="" xmlns:a16="http://schemas.microsoft.com/office/drawing/2014/main" val="20004"/>
                    </a:ext>
                  </a:extLst>
                </a:gridCol>
                <a:gridCol w="2036422">
                  <a:extLst>
                    <a:ext uri="{9D8B030D-6E8A-4147-A177-3AD203B41FA5}">
                      <a16:colId xmlns="" xmlns:a16="http://schemas.microsoft.com/office/drawing/2014/main" val="20005"/>
                    </a:ext>
                  </a:extLst>
                </a:gridCol>
              </a:tblGrid>
              <a:tr h="397704">
                <a:tc gridSpan="2">
                  <a:txBody>
                    <a:bodyPr/>
                    <a:lstStyle/>
                    <a:p>
                      <a:pPr algn="ctr"/>
                      <a:r>
                        <a:rPr lang="en-US" sz="1400" dirty="0"/>
                        <a:t>CORON</a:t>
                      </a:r>
                      <a:endParaRPr lang="en-US" sz="1400" b="1" dirty="0">
                        <a:solidFill>
                          <a:schemeClr val="tx1"/>
                        </a:solidFill>
                      </a:endParaRPr>
                    </a:p>
                  </a:txBody>
                  <a:tcPr/>
                </a:tc>
                <a:tc hMerge="1">
                  <a:txBody>
                    <a:bodyPr/>
                    <a:lstStyle/>
                    <a:p>
                      <a:endParaRPr lang="en-US"/>
                    </a:p>
                  </a:txBody>
                  <a:tcPr/>
                </a:tc>
                <a:tc gridSpan="2">
                  <a:txBody>
                    <a:bodyPr/>
                    <a:lstStyle/>
                    <a:p>
                      <a:pPr algn="ctr"/>
                      <a:r>
                        <a:rPr lang="en-US" sz="1400"/>
                        <a:t>BUSUANGA</a:t>
                      </a:r>
                      <a:endParaRPr lang="en-US" sz="1400">
                        <a:solidFill>
                          <a:schemeClr val="tx1"/>
                        </a:solidFill>
                      </a:endParaRPr>
                    </a:p>
                  </a:txBody>
                  <a:tcPr/>
                </a:tc>
                <a:tc hMerge="1">
                  <a:txBody>
                    <a:bodyPr/>
                    <a:lstStyle/>
                    <a:p>
                      <a:endParaRPr lang="en-US"/>
                    </a:p>
                  </a:txBody>
                  <a:tcPr/>
                </a:tc>
                <a:tc gridSpan="2">
                  <a:txBody>
                    <a:bodyPr/>
                    <a:lstStyle/>
                    <a:p>
                      <a:pPr algn="ctr"/>
                      <a:r>
                        <a:rPr lang="en-US" sz="1400"/>
                        <a:t>TOTAL</a:t>
                      </a:r>
                      <a:endParaRPr lang="en-US" sz="1400">
                        <a:solidFill>
                          <a:schemeClr val="tx1"/>
                        </a:solidFill>
                      </a:endParaRPr>
                    </a:p>
                  </a:txBody>
                  <a:tcPr/>
                </a:tc>
                <a:tc hMerge="1">
                  <a:txBody>
                    <a:bodyPr/>
                    <a:lstStyle/>
                    <a:p>
                      <a:pPr algn="ctr"/>
                      <a:endParaRPr lang="en-US">
                        <a:solidFill>
                          <a:schemeClr val="tx1"/>
                        </a:solidFill>
                      </a:endParaRPr>
                    </a:p>
                  </a:txBody>
                  <a:tcPr/>
                </a:tc>
                <a:extLst>
                  <a:ext uri="{0D108BD9-81ED-4DB2-BD59-A6C34878D82A}">
                    <a16:rowId xmlns="" xmlns:a16="http://schemas.microsoft.com/office/drawing/2014/main" val="10000"/>
                  </a:ext>
                </a:extLst>
              </a:tr>
              <a:tr h="503758">
                <a:tc>
                  <a:txBody>
                    <a:bodyPr/>
                    <a:lstStyle/>
                    <a:p>
                      <a:pPr algn="ctr"/>
                      <a:r>
                        <a:rPr lang="en-US" sz="1400" b="1"/>
                        <a:t>INDIVIDUALS</a:t>
                      </a:r>
                    </a:p>
                  </a:txBody>
                  <a:tcPr/>
                </a:tc>
                <a:tc>
                  <a:txBody>
                    <a:bodyPr/>
                    <a:lstStyle/>
                    <a:p>
                      <a:pPr algn="ctr"/>
                      <a:r>
                        <a:rPr lang="en-US" sz="1400" b="1" dirty="0"/>
                        <a:t>HOUSEHOLDS</a:t>
                      </a:r>
                    </a:p>
                  </a:txBody>
                  <a:tcPr/>
                </a:tc>
                <a:tc>
                  <a:txBody>
                    <a:bodyPr/>
                    <a:lstStyle/>
                    <a:p>
                      <a:pPr algn="ctr"/>
                      <a:r>
                        <a:rPr lang="en-US" sz="1400" b="1" dirty="0"/>
                        <a:t>INDIVIDUALS</a:t>
                      </a:r>
                    </a:p>
                  </a:txBody>
                  <a:tcPr/>
                </a:tc>
                <a:tc>
                  <a:txBody>
                    <a:bodyPr/>
                    <a:lstStyle/>
                    <a:p>
                      <a:pPr algn="ctr"/>
                      <a:r>
                        <a:rPr lang="en-US" sz="1400" b="1" dirty="0"/>
                        <a:t>HOUSEHOLDS</a:t>
                      </a:r>
                    </a:p>
                  </a:txBody>
                  <a:tcPr/>
                </a:tc>
                <a:tc>
                  <a:txBody>
                    <a:bodyPr/>
                    <a:lstStyle/>
                    <a:p>
                      <a:pPr algn="ctr"/>
                      <a:r>
                        <a:rPr lang="en-US" sz="1400" b="1"/>
                        <a:t>INDIVIDUALS</a:t>
                      </a:r>
                    </a:p>
                  </a:txBody>
                  <a:tcPr/>
                </a:tc>
                <a:tc>
                  <a:txBody>
                    <a:bodyPr/>
                    <a:lstStyle/>
                    <a:p>
                      <a:pPr algn="ctr"/>
                      <a:r>
                        <a:rPr lang="en-US" sz="1400" b="1"/>
                        <a:t>HOUSEHOLD</a:t>
                      </a:r>
                    </a:p>
                  </a:txBody>
                  <a:tcPr/>
                </a:tc>
                <a:extLst>
                  <a:ext uri="{0D108BD9-81ED-4DB2-BD59-A6C34878D82A}">
                    <a16:rowId xmlns="" xmlns:a16="http://schemas.microsoft.com/office/drawing/2014/main" val="10001"/>
                  </a:ext>
                </a:extLst>
              </a:tr>
              <a:tr h="503758">
                <a:tc>
                  <a:txBody>
                    <a:bodyPr/>
                    <a:lstStyle/>
                    <a:p>
                      <a:pPr algn="ctr"/>
                      <a:r>
                        <a:rPr lang="en-US" sz="1400" b="1"/>
                        <a:t>2,510</a:t>
                      </a:r>
                    </a:p>
                  </a:txBody>
                  <a:tcPr/>
                </a:tc>
                <a:tc>
                  <a:txBody>
                    <a:bodyPr/>
                    <a:lstStyle/>
                    <a:p>
                      <a:pPr algn="ctr"/>
                      <a:r>
                        <a:rPr lang="en-US" sz="1400" b="1"/>
                        <a:t>736</a:t>
                      </a:r>
                    </a:p>
                  </a:txBody>
                  <a:tcPr/>
                </a:tc>
                <a:tc>
                  <a:txBody>
                    <a:bodyPr/>
                    <a:lstStyle/>
                    <a:p>
                      <a:pPr algn="ctr"/>
                      <a:r>
                        <a:rPr lang="en-US" sz="1400" b="1" dirty="0"/>
                        <a:t>545</a:t>
                      </a:r>
                    </a:p>
                  </a:txBody>
                  <a:tcPr/>
                </a:tc>
                <a:tc>
                  <a:txBody>
                    <a:bodyPr/>
                    <a:lstStyle/>
                    <a:p>
                      <a:pPr algn="ctr"/>
                      <a:r>
                        <a:rPr lang="en-US" sz="1400" b="1" dirty="0"/>
                        <a:t>145</a:t>
                      </a:r>
                    </a:p>
                  </a:txBody>
                  <a:tcPr/>
                </a:tc>
                <a:tc>
                  <a:txBody>
                    <a:bodyPr/>
                    <a:lstStyle/>
                    <a:p>
                      <a:pPr algn="ctr"/>
                      <a:r>
                        <a:rPr lang="en-US" sz="1400" b="1" dirty="0"/>
                        <a:t>3,055</a:t>
                      </a:r>
                    </a:p>
                  </a:txBody>
                  <a:tcPr/>
                </a:tc>
                <a:tc>
                  <a:txBody>
                    <a:bodyPr/>
                    <a:lstStyle/>
                    <a:p>
                      <a:pPr algn="ctr"/>
                      <a:r>
                        <a:rPr lang="en-US" sz="1400" b="1" dirty="0"/>
                        <a:t>881</a:t>
                      </a:r>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1819516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0903" y="5217410"/>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8004" y="1100424"/>
            <a:ext cx="10736093" cy="4324261"/>
          </a:xfrm>
          <a:prstGeom prst="rect">
            <a:avLst/>
          </a:prstGeom>
          <a:noFill/>
        </p:spPr>
        <p:txBody>
          <a:bodyPr wrap="square" rtlCol="0" anchor="t">
            <a:spAutoFit/>
          </a:bodyPr>
          <a:lstStyle/>
          <a:p>
            <a:pPr marL="742950" indent="-742950" algn="just">
              <a:buFont typeface="Arial" panose="020B0604020202020204" pitchFamily="34" charset="0"/>
              <a:buChar char="•"/>
            </a:pPr>
            <a:r>
              <a:rPr lang="en-US" sz="2500" dirty="0">
                <a:latin typeface="Times New Roman" pitchFamily="18" charset="0"/>
                <a:cs typeface="Times New Roman" pitchFamily="18" charset="0"/>
              </a:rPr>
              <a:t>One group of informal settlers found illegally occupying inside BPR is PESANTE </a:t>
            </a:r>
            <a:r>
              <a:rPr lang="en-US" sz="2500" dirty="0" err="1">
                <a:latin typeface="Times New Roman" pitchFamily="18" charset="0"/>
                <a:cs typeface="Times New Roman" pitchFamily="18" charset="0"/>
              </a:rPr>
              <a:t>Pilipinas</a:t>
            </a:r>
            <a:r>
              <a:rPr lang="en-US" sz="2500" dirty="0">
                <a:latin typeface="Times New Roman" pitchFamily="18" charset="0"/>
                <a:cs typeface="Times New Roman" pitchFamily="18" charset="0"/>
              </a:rPr>
              <a:t>/Climate Change Congress of the Philippines Inc. The concentration of their occupation is within and around the DA-BAI area.</a:t>
            </a:r>
          </a:p>
          <a:p>
            <a:pPr marL="742950" indent="-742950" algn="just">
              <a:buFont typeface="Arial" panose="020B0604020202020204" pitchFamily="34" charset="0"/>
              <a:buChar char="•"/>
            </a:pPr>
            <a:endParaRPr lang="en-US" sz="2500" dirty="0">
              <a:latin typeface="Times New Roman" pitchFamily="18" charset="0"/>
              <a:cs typeface="Times New Roman" pitchFamily="18" charset="0"/>
            </a:endParaRPr>
          </a:p>
          <a:p>
            <a:pPr marL="742950" indent="-742950" algn="just">
              <a:buFont typeface="Arial" panose="020B0604020202020204" pitchFamily="34" charset="0"/>
              <a:buChar char="•"/>
            </a:pPr>
            <a:r>
              <a:rPr lang="en-US" sz="2500" dirty="0">
                <a:latin typeface="Times New Roman" pitchFamily="18" charset="0"/>
                <a:cs typeface="Times New Roman" pitchFamily="18" charset="0"/>
              </a:rPr>
              <a:t>The unlawful occupation is in violation of the provisions of Proclamation 1387 which reserves the area for pasture purposes.</a:t>
            </a:r>
          </a:p>
          <a:p>
            <a:pPr algn="just"/>
            <a:endParaRPr lang="en-US" sz="2500" dirty="0">
              <a:latin typeface="Times New Roman" pitchFamily="18" charset="0"/>
              <a:cs typeface="Times New Roman" pitchFamily="18" charset="0"/>
            </a:endParaRPr>
          </a:p>
          <a:p>
            <a:pPr marL="742950" indent="-742950" algn="just">
              <a:buFont typeface="Arial" panose="020B0604020202020204" pitchFamily="34" charset="0"/>
              <a:buChar char="•"/>
            </a:pPr>
            <a:r>
              <a:rPr lang="en-US" sz="2500" dirty="0">
                <a:latin typeface="Times New Roman" pitchFamily="18" charset="0"/>
                <a:cs typeface="Times New Roman" pitchFamily="18" charset="0"/>
              </a:rPr>
              <a:t>It is emphasized that the eligible tenure instrument within BPR is FLGMA.</a:t>
            </a:r>
          </a:p>
          <a:p>
            <a:pPr marL="742950" indent="-742950" algn="just">
              <a:buFont typeface="Arial" panose="020B0604020202020204" pitchFamily="34" charset="0"/>
              <a:buChar char="•"/>
            </a:pPr>
            <a:endParaRPr lang="en-US" sz="2500" dirty="0">
              <a:latin typeface="Times New Roman" pitchFamily="18" charset="0"/>
              <a:cs typeface="Times New Roman" pitchFamily="18" charset="0"/>
            </a:endParaRPr>
          </a:p>
          <a:p>
            <a:pPr marL="742950" indent="-742950" algn="just">
              <a:buFont typeface="Arial" panose="020B0604020202020204" pitchFamily="34" charset="0"/>
              <a:buChar char="•"/>
            </a:pPr>
            <a:r>
              <a:rPr lang="en-US" sz="2500" dirty="0">
                <a:latin typeface="Times New Roman" pitchFamily="18" charset="0"/>
                <a:cs typeface="Times New Roman" pitchFamily="18" charset="0"/>
              </a:rPr>
              <a:t>Under the DA-DENR Memorandum of Agreement (MOA), BAI is given the responsibility to protect its area from illegal occupation.</a:t>
            </a:r>
          </a:p>
        </p:txBody>
      </p:sp>
      <p:sp>
        <p:nvSpPr>
          <p:cNvPr id="7" name="Content Placeholder 2"/>
          <p:cNvSpPr>
            <a:spLocks/>
          </p:cNvSpPr>
          <p:nvPr/>
        </p:nvSpPr>
        <p:spPr bwMode="auto">
          <a:xfrm>
            <a:off x="358006" y="212290"/>
            <a:ext cx="11932167" cy="553255"/>
          </a:xfrm>
          <a:prstGeom prst="rect">
            <a:avLst/>
          </a:prstGeom>
          <a:noFill/>
          <a:ln w="9525">
            <a:solidFill>
              <a:schemeClr val="bg1"/>
            </a:solidFill>
            <a:miter lim="800000"/>
            <a:headEnd/>
            <a:tailEnd/>
          </a:ln>
        </p:spPr>
        <p:txBody>
          <a:bodyPr/>
          <a:lstStyle/>
          <a:p>
            <a:pPr marL="342900" indent="-342900">
              <a:spcBef>
                <a:spcPct val="20000"/>
              </a:spcBef>
            </a:pPr>
            <a:r>
              <a:rPr lang="en-PH" sz="4000" b="1" dirty="0">
                <a:latin typeface="Times New Roman" pitchFamily="18" charset="0"/>
                <a:cs typeface="Times New Roman" pitchFamily="18" charset="0"/>
              </a:rPr>
              <a:t>ISSUES and CONCERNS</a:t>
            </a:r>
            <a:endParaRPr lang="en-US" sz="4000" b="1" dirty="0">
              <a:latin typeface="Times New Roman" pitchFamily="18" charset="0"/>
              <a:cs typeface="Times New Roman" pitchFamily="18" charset="0"/>
            </a:endParaRPr>
          </a:p>
        </p:txBody>
      </p:sp>
    </p:spTree>
    <p:extLst>
      <p:ext uri="{BB962C8B-B14F-4D97-AF65-F5344CB8AC3E}">
        <p14:creationId xmlns:p14="http://schemas.microsoft.com/office/powerpoint/2010/main" val="4004601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BPR Files version 040915\04_06_15\DSC_0397.JPG"/>
          <p:cNvPicPr>
            <a:picLocks noChangeAspect="1" noChangeArrowheads="1"/>
          </p:cNvPicPr>
          <p:nvPr/>
        </p:nvPicPr>
        <p:blipFill>
          <a:blip r:embed="rId3" cstate="print"/>
          <a:srcRect/>
          <a:stretch>
            <a:fillRect/>
          </a:stretch>
        </p:blipFill>
        <p:spPr bwMode="auto">
          <a:xfrm>
            <a:off x="1581150" y="1143000"/>
            <a:ext cx="4305300" cy="2762250"/>
          </a:xfrm>
          <a:prstGeom prst="rect">
            <a:avLst/>
          </a:prstGeom>
          <a:ln>
            <a:noFill/>
          </a:ln>
          <a:effectLst>
            <a:outerShdw blurRad="292100" dist="139700" dir="2700000" algn="tl" rotWithShape="0">
              <a:srgbClr val="333333">
                <a:alpha val="65000"/>
              </a:srgbClr>
            </a:outerShdw>
          </a:effectLst>
        </p:spPr>
      </p:pic>
      <p:pic>
        <p:nvPicPr>
          <p:cNvPr id="288772" name="Picture 4" descr="C:\Users\FOREV7\Desktop\POINTS ON DPWH VALIDATION\Field Pictures\Dec3 FP\IMG_20151203_15162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635" b="11181"/>
          <a:stretch/>
        </p:blipFill>
        <p:spPr bwMode="auto">
          <a:xfrm>
            <a:off x="6260831" y="1084504"/>
            <a:ext cx="4274978" cy="26873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Content Placeholder 2"/>
          <p:cNvSpPr>
            <a:spLocks/>
          </p:cNvSpPr>
          <p:nvPr/>
        </p:nvSpPr>
        <p:spPr bwMode="auto">
          <a:xfrm>
            <a:off x="243706" y="212290"/>
            <a:ext cx="11932167" cy="553255"/>
          </a:xfrm>
          <a:prstGeom prst="rect">
            <a:avLst/>
          </a:prstGeom>
          <a:noFill/>
          <a:ln w="9525">
            <a:solidFill>
              <a:schemeClr val="bg1"/>
            </a:solidFill>
            <a:miter lim="800000"/>
            <a:headEnd/>
            <a:tailEnd/>
          </a:ln>
        </p:spPr>
        <p:txBody>
          <a:bodyPr/>
          <a:lstStyle/>
          <a:p>
            <a:pPr marL="342900" indent="-342900" eaLnBrk="1" hangingPunct="1">
              <a:spcBef>
                <a:spcPct val="20000"/>
              </a:spcBef>
              <a:buFont typeface="Arial" pitchFamily="34" charset="0"/>
              <a:buNone/>
            </a:pPr>
            <a:r>
              <a:rPr lang="en-US" sz="4000" b="1" dirty="0">
                <a:latin typeface="Times New Roman" pitchFamily="18" charset="0"/>
                <a:cs typeface="Times New Roman" pitchFamily="18" charset="0"/>
              </a:rPr>
              <a:t>ISSUES/CONCERNS</a:t>
            </a:r>
          </a:p>
        </p:txBody>
      </p:sp>
      <p:sp>
        <p:nvSpPr>
          <p:cNvPr id="2" name="TextBox 1"/>
          <p:cNvSpPr txBox="1"/>
          <p:nvPr/>
        </p:nvSpPr>
        <p:spPr>
          <a:xfrm>
            <a:off x="3308080" y="1060013"/>
            <a:ext cx="5607319" cy="584775"/>
          </a:xfrm>
          <a:prstGeom prst="rect">
            <a:avLst/>
          </a:prstGeom>
          <a:solidFill>
            <a:schemeClr val="accent1">
              <a:lumMod val="20000"/>
              <a:lumOff val="80000"/>
            </a:schemeClr>
          </a:solidFill>
        </p:spPr>
        <p:txBody>
          <a:bodyPr wrap="square" rtlCol="0">
            <a:spAutoFit/>
          </a:bodyPr>
          <a:lstStyle/>
          <a:p>
            <a:pPr algn="ctr"/>
            <a:r>
              <a:rPr lang="en-US" sz="3200" b="1" dirty="0"/>
              <a:t>Occurrence of Forest/Grass Fire</a:t>
            </a:r>
          </a:p>
        </p:txBody>
      </p:sp>
      <p:pic>
        <p:nvPicPr>
          <p:cNvPr id="12" name="Content Placeholder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7" name="Picture 3" descr="I:\BPR Files version 040915\04_06_15\DSC_0399.JPG"/>
          <p:cNvPicPr>
            <a:picLocks noChangeAspect="1" noChangeArrowheads="1"/>
          </p:cNvPicPr>
          <p:nvPr/>
        </p:nvPicPr>
        <p:blipFill>
          <a:blip r:embed="rId6" cstate="print"/>
          <a:srcRect/>
          <a:stretch>
            <a:fillRect/>
          </a:stretch>
        </p:blipFill>
        <p:spPr bwMode="auto">
          <a:xfrm>
            <a:off x="1581150" y="4171950"/>
            <a:ext cx="4305300" cy="2686050"/>
          </a:xfrm>
          <a:prstGeom prst="rect">
            <a:avLst/>
          </a:prstGeom>
          <a:ln>
            <a:noFill/>
          </a:ln>
          <a:effectLst>
            <a:outerShdw blurRad="292100" dist="139700" dir="2700000" algn="tl" rotWithShape="0">
              <a:srgbClr val="333333">
                <a:alpha val="65000"/>
              </a:srgbClr>
            </a:outerShdw>
          </a:effectLst>
        </p:spPr>
      </p:pic>
      <p:pic>
        <p:nvPicPr>
          <p:cNvPr id="1028" name="Picture 4" descr="I:\BPR Files version 040915\04_06_15\DSC_0437.JPG"/>
          <p:cNvPicPr>
            <a:picLocks noChangeAspect="1" noChangeArrowheads="1"/>
          </p:cNvPicPr>
          <p:nvPr/>
        </p:nvPicPr>
        <p:blipFill>
          <a:blip r:embed="rId7" cstate="print"/>
          <a:srcRect/>
          <a:stretch>
            <a:fillRect/>
          </a:stretch>
        </p:blipFill>
        <p:spPr bwMode="auto">
          <a:xfrm>
            <a:off x="6286500" y="4114800"/>
            <a:ext cx="4305300" cy="2743200"/>
          </a:xfrm>
          <a:prstGeom prst="rect">
            <a:avLst/>
          </a:prstGeom>
          <a:ln>
            <a:noFill/>
          </a:ln>
          <a:effectLst>
            <a:outerShdw blurRad="292100" dist="139700" dir="2700000" algn="tl" rotWithShape="0">
              <a:srgbClr val="333333">
                <a:alpha val="65000"/>
              </a:srgbClr>
            </a:outerShdw>
          </a:effectLst>
        </p:spPr>
      </p:pic>
      <p:pic>
        <p:nvPicPr>
          <p:cNvPr id="1030" name="Picture 6" descr="I:\BPR Files version 040915\04_06_15\DSC_0456.JPG"/>
          <p:cNvPicPr>
            <a:picLocks noChangeAspect="1" noChangeArrowheads="1"/>
          </p:cNvPicPr>
          <p:nvPr/>
        </p:nvPicPr>
        <p:blipFill>
          <a:blip r:embed="rId8" cstate="print"/>
          <a:srcRect/>
          <a:stretch>
            <a:fillRect/>
          </a:stretch>
        </p:blipFill>
        <p:spPr bwMode="auto">
          <a:xfrm>
            <a:off x="3962400" y="2438400"/>
            <a:ext cx="4629150" cy="3048000"/>
          </a:xfrm>
          <a:prstGeom prst="ellipse">
            <a:avLst/>
          </a:prstGeom>
          <a:ln>
            <a:noFill/>
          </a:ln>
          <a:effectLst>
            <a:softEdge rad="112500"/>
          </a:effectLst>
        </p:spPr>
      </p:pic>
    </p:spTree>
    <p:extLst>
      <p:ext uri="{BB962C8B-B14F-4D97-AF65-F5344CB8AC3E}">
        <p14:creationId xmlns:p14="http://schemas.microsoft.com/office/powerpoint/2010/main" val="1831995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a:spLocks/>
          </p:cNvSpPr>
          <p:nvPr/>
        </p:nvSpPr>
        <p:spPr bwMode="auto">
          <a:xfrm>
            <a:off x="243706" y="212290"/>
            <a:ext cx="11932167" cy="553255"/>
          </a:xfrm>
          <a:prstGeom prst="rect">
            <a:avLst/>
          </a:prstGeom>
          <a:noFill/>
          <a:ln w="9525">
            <a:solidFill>
              <a:schemeClr val="bg1"/>
            </a:solidFill>
            <a:miter lim="800000"/>
            <a:headEnd/>
            <a:tailEnd/>
          </a:ln>
        </p:spPr>
        <p:txBody>
          <a:bodyPr/>
          <a:lstStyle/>
          <a:p>
            <a:pPr marL="342900" indent="-342900" eaLnBrk="1" hangingPunct="1">
              <a:spcBef>
                <a:spcPct val="20000"/>
              </a:spcBef>
              <a:buFont typeface="Arial" pitchFamily="34" charset="0"/>
              <a:buNone/>
            </a:pPr>
            <a:r>
              <a:rPr lang="en-US" sz="4000" b="1" dirty="0">
                <a:latin typeface="Times New Roman" pitchFamily="18" charset="0"/>
                <a:cs typeface="Times New Roman" pitchFamily="18" charset="0"/>
              </a:rPr>
              <a:t>ISSUES/CONCERNS</a:t>
            </a:r>
          </a:p>
        </p:txBody>
      </p:sp>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p:cNvGrpSpPr/>
          <p:nvPr/>
        </p:nvGrpSpPr>
        <p:grpSpPr>
          <a:xfrm>
            <a:off x="1276350" y="1314450"/>
            <a:ext cx="9067800" cy="5372100"/>
            <a:chOff x="1276350" y="1485900"/>
            <a:chExt cx="9067800" cy="5372100"/>
          </a:xfrm>
        </p:grpSpPr>
        <p:pic>
          <p:nvPicPr>
            <p:cNvPr id="14" name="Picture 2" descr="I:\BPR Files version 040915\11_18-22_14\Sawn_timber\DSC00001.JPG"/>
            <p:cNvPicPr>
              <a:picLocks noChangeAspect="1" noChangeArrowheads="1"/>
            </p:cNvPicPr>
            <p:nvPr/>
          </p:nvPicPr>
          <p:blipFill>
            <a:blip r:embed="rId4" cstate="print"/>
            <a:srcRect/>
            <a:stretch>
              <a:fillRect/>
            </a:stretch>
          </p:blipFill>
          <p:spPr bwMode="auto">
            <a:xfrm>
              <a:off x="1276350" y="1485900"/>
              <a:ext cx="4305300" cy="2476500"/>
            </a:xfrm>
            <a:prstGeom prst="rect">
              <a:avLst/>
            </a:prstGeom>
            <a:ln>
              <a:noFill/>
            </a:ln>
            <a:effectLst>
              <a:outerShdw blurRad="292100" dist="139700" dir="2700000" algn="tl" rotWithShape="0">
                <a:srgbClr val="333333">
                  <a:alpha val="65000"/>
                </a:srgbClr>
              </a:outerShdw>
            </a:effectLst>
          </p:spPr>
        </p:pic>
        <p:pic>
          <p:nvPicPr>
            <p:cNvPr id="2053" name="Picture 5" descr="I:\BPR Files version 040915\11_18-22_14\DSC00009.JPG"/>
            <p:cNvPicPr>
              <a:picLocks noChangeAspect="1" noChangeArrowheads="1"/>
            </p:cNvPicPr>
            <p:nvPr/>
          </p:nvPicPr>
          <p:blipFill>
            <a:blip r:embed="rId5" cstate="print"/>
            <a:srcRect/>
            <a:stretch>
              <a:fillRect/>
            </a:stretch>
          </p:blipFill>
          <p:spPr bwMode="auto">
            <a:xfrm>
              <a:off x="1295400" y="4343400"/>
              <a:ext cx="4286250" cy="2514600"/>
            </a:xfrm>
            <a:prstGeom prst="rect">
              <a:avLst/>
            </a:prstGeom>
            <a:ln>
              <a:noFill/>
            </a:ln>
            <a:effectLst>
              <a:outerShdw blurRad="292100" dist="139700" dir="2700000" algn="tl" rotWithShape="0">
                <a:srgbClr val="333333">
                  <a:alpha val="65000"/>
                </a:srgbClr>
              </a:outerShdw>
            </a:effectLst>
          </p:spPr>
        </p:pic>
        <p:pic>
          <p:nvPicPr>
            <p:cNvPr id="2054" name="Picture 6" descr="I:\BPR Files version 040915\DPWH pix 112014\1416634868677.jpg"/>
            <p:cNvPicPr>
              <a:picLocks noChangeAspect="1" noChangeArrowheads="1"/>
            </p:cNvPicPr>
            <p:nvPr/>
          </p:nvPicPr>
          <p:blipFill>
            <a:blip r:embed="rId6" cstate="print"/>
            <a:srcRect/>
            <a:stretch>
              <a:fillRect/>
            </a:stretch>
          </p:blipFill>
          <p:spPr bwMode="auto">
            <a:xfrm>
              <a:off x="6038850" y="4310062"/>
              <a:ext cx="4305300" cy="2547938"/>
            </a:xfrm>
            <a:prstGeom prst="rect">
              <a:avLst/>
            </a:prstGeom>
            <a:ln>
              <a:noFill/>
            </a:ln>
            <a:effectLst>
              <a:outerShdw blurRad="292100" dist="139700" dir="2700000" algn="tl" rotWithShape="0">
                <a:srgbClr val="333333">
                  <a:alpha val="65000"/>
                </a:srgbClr>
              </a:outerShdw>
            </a:effectLst>
          </p:spPr>
        </p:pic>
        <p:pic>
          <p:nvPicPr>
            <p:cNvPr id="2055" name="Picture 7" descr="I:\BPR Files version 040915\DPWH pix 112014\1416634581680.jpg"/>
            <p:cNvPicPr>
              <a:picLocks noChangeAspect="1" noChangeArrowheads="1"/>
            </p:cNvPicPr>
            <p:nvPr/>
          </p:nvPicPr>
          <p:blipFill>
            <a:blip r:embed="rId7" cstate="print"/>
            <a:srcRect/>
            <a:stretch>
              <a:fillRect/>
            </a:stretch>
          </p:blipFill>
          <p:spPr bwMode="auto">
            <a:xfrm>
              <a:off x="6038850" y="1504950"/>
              <a:ext cx="4305300" cy="2457450"/>
            </a:xfrm>
            <a:prstGeom prst="rect">
              <a:avLst/>
            </a:prstGeom>
            <a:ln>
              <a:noFill/>
            </a:ln>
            <a:effectLst>
              <a:outerShdw blurRad="292100" dist="139700" dir="2700000" algn="tl" rotWithShape="0">
                <a:srgbClr val="333333">
                  <a:alpha val="65000"/>
                </a:srgbClr>
              </a:outerShdw>
            </a:effectLst>
          </p:spPr>
        </p:pic>
        <p:pic>
          <p:nvPicPr>
            <p:cNvPr id="2056" name="Picture 8" descr="I:\SPS 06-11-12\Field 11-06-2016\From Tab\1465601565464.jpg"/>
            <p:cNvPicPr>
              <a:picLocks noChangeAspect="1" noChangeArrowheads="1"/>
            </p:cNvPicPr>
            <p:nvPr/>
          </p:nvPicPr>
          <p:blipFill>
            <a:blip r:embed="rId8" cstate="print">
              <a:lum bright="20000"/>
            </a:blip>
            <a:srcRect/>
            <a:stretch>
              <a:fillRect/>
            </a:stretch>
          </p:blipFill>
          <p:spPr bwMode="auto">
            <a:xfrm>
              <a:off x="3771900" y="2571750"/>
              <a:ext cx="4305300" cy="3048000"/>
            </a:xfrm>
            <a:prstGeom prst="ellipse">
              <a:avLst/>
            </a:prstGeom>
            <a:ln>
              <a:noFill/>
            </a:ln>
            <a:effectLst>
              <a:softEdge rad="112500"/>
            </a:effectLst>
          </p:spPr>
        </p:pic>
      </p:grpSp>
      <p:sp>
        <p:nvSpPr>
          <p:cNvPr id="7" name="TextBox 6"/>
          <p:cNvSpPr txBox="1"/>
          <p:nvPr/>
        </p:nvSpPr>
        <p:spPr>
          <a:xfrm>
            <a:off x="3390900" y="1312540"/>
            <a:ext cx="3219450" cy="584775"/>
          </a:xfrm>
          <a:prstGeom prst="rect">
            <a:avLst/>
          </a:prstGeom>
          <a:solidFill>
            <a:schemeClr val="accent1">
              <a:lumMod val="20000"/>
              <a:lumOff val="80000"/>
            </a:schemeClr>
          </a:solidFill>
        </p:spPr>
        <p:txBody>
          <a:bodyPr wrap="square" rtlCol="0">
            <a:spAutoFit/>
          </a:bodyPr>
          <a:lstStyle/>
          <a:p>
            <a:pPr algn="ctr"/>
            <a:r>
              <a:rPr lang="en-US" sz="3200" b="1" dirty="0"/>
              <a:t>Timber Poaching</a:t>
            </a:r>
          </a:p>
        </p:txBody>
      </p:sp>
    </p:spTree>
    <p:extLst>
      <p:ext uri="{BB962C8B-B14F-4D97-AF65-F5344CB8AC3E}">
        <p14:creationId xmlns:p14="http://schemas.microsoft.com/office/powerpoint/2010/main" val="314928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a:spLocks/>
          </p:cNvSpPr>
          <p:nvPr/>
        </p:nvSpPr>
        <p:spPr bwMode="auto">
          <a:xfrm>
            <a:off x="243706" y="212290"/>
            <a:ext cx="11932167" cy="553255"/>
          </a:xfrm>
          <a:prstGeom prst="rect">
            <a:avLst/>
          </a:prstGeom>
          <a:noFill/>
          <a:ln w="9525">
            <a:solidFill>
              <a:schemeClr val="bg1"/>
            </a:solidFill>
            <a:miter lim="800000"/>
            <a:headEnd/>
            <a:tailEnd/>
          </a:ln>
        </p:spPr>
        <p:txBody>
          <a:bodyPr/>
          <a:lstStyle/>
          <a:p>
            <a:pPr marL="342900" indent="-342900" eaLnBrk="1" hangingPunct="1">
              <a:spcBef>
                <a:spcPct val="20000"/>
              </a:spcBef>
              <a:buFont typeface="Arial" pitchFamily="34" charset="0"/>
              <a:buNone/>
            </a:pPr>
            <a:r>
              <a:rPr lang="en-US" sz="4000" b="1" dirty="0">
                <a:latin typeface="Times New Roman" pitchFamily="18" charset="0"/>
                <a:cs typeface="Times New Roman" pitchFamily="18" charset="0"/>
              </a:rPr>
              <a:t>ISSUES/CONCERNS</a:t>
            </a:r>
          </a:p>
        </p:txBody>
      </p:sp>
      <p:sp>
        <p:nvSpPr>
          <p:cNvPr id="10" name="TextBox 9"/>
          <p:cNvSpPr txBox="1"/>
          <p:nvPr/>
        </p:nvSpPr>
        <p:spPr>
          <a:xfrm>
            <a:off x="6268312" y="1501691"/>
            <a:ext cx="3390038" cy="584775"/>
          </a:xfrm>
          <a:prstGeom prst="rect">
            <a:avLst/>
          </a:prstGeom>
          <a:solidFill>
            <a:schemeClr val="accent1">
              <a:lumMod val="20000"/>
              <a:lumOff val="80000"/>
            </a:schemeClr>
          </a:solidFill>
        </p:spPr>
        <p:txBody>
          <a:bodyPr wrap="square" rtlCol="0">
            <a:spAutoFit/>
          </a:bodyPr>
          <a:lstStyle/>
          <a:p>
            <a:pPr algn="ctr"/>
            <a:r>
              <a:rPr lang="en-US" sz="3200" b="1" dirty="0"/>
              <a:t>Charcoal Making</a:t>
            </a:r>
          </a:p>
        </p:txBody>
      </p:sp>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610" y="1501691"/>
            <a:ext cx="4593021" cy="3444766"/>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82457" y="2350586"/>
            <a:ext cx="5144814" cy="3858611"/>
          </a:xfrm>
          <a:prstGeom prst="rect">
            <a:avLst/>
          </a:prstGeom>
        </p:spPr>
      </p:pic>
    </p:spTree>
    <p:extLst>
      <p:ext uri="{BB962C8B-B14F-4D97-AF65-F5344CB8AC3E}">
        <p14:creationId xmlns:p14="http://schemas.microsoft.com/office/powerpoint/2010/main" val="1602970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a:spLocks/>
          </p:cNvSpPr>
          <p:nvPr/>
        </p:nvSpPr>
        <p:spPr bwMode="auto">
          <a:xfrm>
            <a:off x="243706" y="212290"/>
            <a:ext cx="11932167" cy="553255"/>
          </a:xfrm>
          <a:prstGeom prst="rect">
            <a:avLst/>
          </a:prstGeom>
          <a:noFill/>
          <a:ln w="9525">
            <a:solidFill>
              <a:schemeClr val="bg1"/>
            </a:solidFill>
            <a:miter lim="800000"/>
            <a:headEnd/>
            <a:tailEnd/>
          </a:ln>
        </p:spPr>
        <p:txBody>
          <a:bodyPr/>
          <a:lstStyle/>
          <a:p>
            <a:pPr marL="342900" indent="-342900" eaLnBrk="1" hangingPunct="1">
              <a:spcBef>
                <a:spcPct val="20000"/>
              </a:spcBef>
              <a:buFont typeface="Arial" pitchFamily="34" charset="0"/>
              <a:buNone/>
            </a:pPr>
            <a:r>
              <a:rPr lang="en-US" sz="4000" b="1" dirty="0">
                <a:latin typeface="Times New Roman" pitchFamily="18" charset="0"/>
                <a:cs typeface="Times New Roman" pitchFamily="18" charset="0"/>
              </a:rPr>
              <a:t>ISSUES/CONCERNS</a:t>
            </a:r>
          </a:p>
        </p:txBody>
      </p:sp>
      <p:sp>
        <p:nvSpPr>
          <p:cNvPr id="7" name="TextBox 6"/>
          <p:cNvSpPr txBox="1"/>
          <p:nvPr/>
        </p:nvSpPr>
        <p:spPr>
          <a:xfrm>
            <a:off x="6438900" y="1834981"/>
            <a:ext cx="2664084" cy="584775"/>
          </a:xfrm>
          <a:prstGeom prst="rect">
            <a:avLst/>
          </a:prstGeom>
          <a:solidFill>
            <a:schemeClr val="accent1">
              <a:lumMod val="20000"/>
              <a:lumOff val="80000"/>
            </a:schemeClr>
          </a:solidFill>
        </p:spPr>
        <p:txBody>
          <a:bodyPr wrap="square" rtlCol="0">
            <a:spAutoFit/>
          </a:bodyPr>
          <a:lstStyle/>
          <a:p>
            <a:pPr algn="ctr"/>
            <a:r>
              <a:rPr lang="en-US" sz="3200" b="1" dirty="0"/>
              <a:t>Quarrying </a:t>
            </a:r>
          </a:p>
        </p:txBody>
      </p:sp>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pic>
        <p:nvPicPr>
          <p:cNvPr id="15" name="Picture 14" descr="C:\Users\PhilForest\Desktop\PERSONALS\JFL\Documentation on quarry\DSC00719.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482700"/>
            <a:ext cx="5200650" cy="3279800"/>
          </a:xfrm>
          <a:prstGeom prst="rect">
            <a:avLst/>
          </a:prstGeom>
          <a:noFill/>
          <a:ln>
            <a:noFill/>
          </a:ln>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C:\Users\PhilForest\Desktop\PERSONALS\JFL\Documentation on quarry\DSC0070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1600" y="2951405"/>
            <a:ext cx="5181600" cy="3316045"/>
          </a:xfrm>
          <a:prstGeom prst="rect">
            <a:avLst/>
          </a:prstGeom>
          <a:noFill/>
          <a:ln>
            <a:noFill/>
          </a:ln>
        </p:spPr>
      </p:pic>
      <p:sp>
        <p:nvSpPr>
          <p:cNvPr id="8" name="TextBox 7"/>
          <p:cNvSpPr txBox="1"/>
          <p:nvPr/>
        </p:nvSpPr>
        <p:spPr>
          <a:xfrm>
            <a:off x="0" y="4248150"/>
            <a:ext cx="5162550" cy="523220"/>
          </a:xfrm>
          <a:prstGeom prst="rect">
            <a:avLst/>
          </a:prstGeom>
          <a:solidFill>
            <a:schemeClr val="accent1">
              <a:lumMod val="20000"/>
              <a:lumOff val="80000"/>
            </a:schemeClr>
          </a:solidFill>
        </p:spPr>
        <p:txBody>
          <a:bodyPr wrap="square" rtlCol="0">
            <a:spAutoFit/>
          </a:bodyPr>
          <a:lstStyle/>
          <a:p>
            <a:pPr algn="ctr"/>
            <a:r>
              <a:rPr lang="en-US" sz="2800" b="1" dirty="0"/>
              <a:t>Sand and Gravel (SAG) quarrying </a:t>
            </a:r>
          </a:p>
        </p:txBody>
      </p:sp>
      <p:sp>
        <p:nvSpPr>
          <p:cNvPr id="9" name="Oval 8"/>
          <p:cNvSpPr/>
          <p:nvPr/>
        </p:nvSpPr>
        <p:spPr>
          <a:xfrm>
            <a:off x="2343150" y="2324100"/>
            <a:ext cx="2800350" cy="1600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181600" y="2933700"/>
            <a:ext cx="5181600" cy="400110"/>
          </a:xfrm>
          <a:prstGeom prst="rect">
            <a:avLst/>
          </a:prstGeom>
          <a:solidFill>
            <a:schemeClr val="accent1">
              <a:lumMod val="60000"/>
              <a:lumOff val="40000"/>
            </a:schemeClr>
          </a:solidFill>
        </p:spPr>
        <p:txBody>
          <a:bodyPr wrap="square" rtlCol="0">
            <a:spAutoFit/>
          </a:bodyPr>
          <a:lstStyle/>
          <a:p>
            <a:pPr algn="ctr"/>
            <a:r>
              <a:rPr lang="en-US" sz="2000" b="1" dirty="0"/>
              <a:t>Earth Quarrying for road filling materials </a:t>
            </a:r>
          </a:p>
        </p:txBody>
      </p:sp>
    </p:spTree>
    <p:extLst>
      <p:ext uri="{BB962C8B-B14F-4D97-AF65-F5344CB8AC3E}">
        <p14:creationId xmlns:p14="http://schemas.microsoft.com/office/powerpoint/2010/main" val="1753019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a:spLocks/>
          </p:cNvSpPr>
          <p:nvPr/>
        </p:nvSpPr>
        <p:spPr bwMode="auto">
          <a:xfrm>
            <a:off x="243706" y="212290"/>
            <a:ext cx="11932167" cy="553255"/>
          </a:xfrm>
          <a:prstGeom prst="rect">
            <a:avLst/>
          </a:prstGeom>
          <a:noFill/>
          <a:ln w="9525">
            <a:solidFill>
              <a:schemeClr val="bg1"/>
            </a:solidFill>
            <a:miter lim="800000"/>
            <a:headEnd/>
            <a:tailEnd/>
          </a:ln>
        </p:spPr>
        <p:txBody>
          <a:bodyPr/>
          <a:lstStyle/>
          <a:p>
            <a:pPr marL="342900" indent="-342900" eaLnBrk="1" hangingPunct="1">
              <a:spcBef>
                <a:spcPct val="20000"/>
              </a:spcBef>
              <a:buFont typeface="Arial" pitchFamily="34" charset="0"/>
              <a:buNone/>
            </a:pPr>
            <a:r>
              <a:rPr lang="en-US" sz="3600" b="1" dirty="0">
                <a:latin typeface="Times New Roman" pitchFamily="18" charset="0"/>
                <a:cs typeface="Times New Roman" pitchFamily="18" charset="0"/>
              </a:rPr>
              <a:t>ISSUES/CONCERNS (EPILA issued by </a:t>
            </a:r>
            <a:r>
              <a:rPr lang="en-US" sz="3600" b="1" dirty="0" err="1">
                <a:latin typeface="Times New Roman" pitchFamily="18" charset="0"/>
                <a:cs typeface="Times New Roman" pitchFamily="18" charset="0"/>
              </a:rPr>
              <a:t>PhilForest</a:t>
            </a:r>
            <a:r>
              <a:rPr lang="en-US" sz="3600" b="1" dirty="0">
                <a:latin typeface="Times New Roman" pitchFamily="18" charset="0"/>
                <a:cs typeface="Times New Roman" pitchFamily="18" charset="0"/>
              </a:rPr>
              <a:t>)</a:t>
            </a:r>
          </a:p>
        </p:txBody>
      </p:sp>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 xmlns:a16="http://schemas.microsoft.com/office/drawing/2014/main" id="{47584005-DA6B-4D6C-B4F4-6929825686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2996" y="765545"/>
            <a:ext cx="8474187" cy="5991687"/>
          </a:xfrm>
          <a:prstGeom prst="rect">
            <a:avLst/>
          </a:prstGeom>
        </p:spPr>
      </p:pic>
    </p:spTree>
    <p:extLst>
      <p:ext uri="{BB962C8B-B14F-4D97-AF65-F5344CB8AC3E}">
        <p14:creationId xmlns:p14="http://schemas.microsoft.com/office/powerpoint/2010/main" val="263970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a:spLocks/>
          </p:cNvSpPr>
          <p:nvPr/>
        </p:nvSpPr>
        <p:spPr bwMode="auto">
          <a:xfrm>
            <a:off x="243706" y="212290"/>
            <a:ext cx="11932167" cy="553255"/>
          </a:xfrm>
          <a:prstGeom prst="rect">
            <a:avLst/>
          </a:prstGeom>
          <a:noFill/>
          <a:ln w="9525">
            <a:solidFill>
              <a:schemeClr val="bg1"/>
            </a:solidFill>
            <a:miter lim="800000"/>
            <a:headEnd/>
            <a:tailEnd/>
          </a:ln>
        </p:spPr>
        <p:txBody>
          <a:bodyPr/>
          <a:lstStyle/>
          <a:p>
            <a:pPr marL="342900" indent="-342900" eaLnBrk="1" hangingPunct="1">
              <a:spcBef>
                <a:spcPct val="20000"/>
              </a:spcBef>
              <a:buFont typeface="Arial" pitchFamily="34" charset="0"/>
              <a:buNone/>
            </a:pPr>
            <a:r>
              <a:rPr lang="en-US" sz="3600" b="1" dirty="0">
                <a:latin typeface="Times New Roman" pitchFamily="18" charset="0"/>
                <a:cs typeface="Times New Roman" pitchFamily="18" charset="0"/>
              </a:rPr>
              <a:t>ISSUES/CONCERNS (EPILA issued by </a:t>
            </a:r>
            <a:r>
              <a:rPr lang="en-US" sz="3600" b="1" dirty="0" err="1">
                <a:latin typeface="Times New Roman" pitchFamily="18" charset="0"/>
                <a:cs typeface="Times New Roman" pitchFamily="18" charset="0"/>
              </a:rPr>
              <a:t>PhilForest</a:t>
            </a:r>
            <a:r>
              <a:rPr lang="en-US" sz="3600" b="1" dirty="0">
                <a:latin typeface="Times New Roman" pitchFamily="18" charset="0"/>
                <a:cs typeface="Times New Roman" pitchFamily="18" charset="0"/>
              </a:rPr>
              <a:t>)*</a:t>
            </a:r>
          </a:p>
        </p:txBody>
      </p:sp>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823965" y="886133"/>
            <a:ext cx="10771648" cy="6463308"/>
          </a:xfrm>
          <a:prstGeom prst="rect">
            <a:avLst/>
          </a:prstGeom>
          <a:noFill/>
        </p:spPr>
        <p:txBody>
          <a:bodyPr wrap="square" rtlCol="0">
            <a:spAutoFit/>
          </a:bodyPr>
          <a:lstStyle/>
          <a:p>
            <a:pPr marL="285750" indent="-285750">
              <a:buFont typeface="Arial" panose="020B0604020202020204" pitchFamily="34" charset="0"/>
              <a:buChar char="•"/>
            </a:pPr>
            <a:r>
              <a:rPr lang="en-PH" dirty="0">
                <a:latin typeface="Times New Roman" panose="02020603050405020304" pitchFamily="18" charset="0"/>
                <a:cs typeface="Times New Roman" panose="02020603050405020304" pitchFamily="18" charset="0"/>
              </a:rPr>
              <a:t>Economic Productivity Out of Idle Lands (EPIL) Agreements issued to 10 corporations by </a:t>
            </a:r>
            <a:r>
              <a:rPr lang="en-PH" dirty="0" err="1">
                <a:latin typeface="Times New Roman" panose="02020603050405020304" pitchFamily="18" charset="0"/>
                <a:cs typeface="Times New Roman" panose="02020603050405020304" pitchFamily="18" charset="0"/>
              </a:rPr>
              <a:t>PhilForest</a:t>
            </a:r>
            <a:r>
              <a:rPr lang="en-PH" dirty="0">
                <a:latin typeface="Times New Roman" panose="02020603050405020304" pitchFamily="18" charset="0"/>
                <a:cs typeface="Times New Roman" panose="02020603050405020304" pitchFamily="18" charset="0"/>
              </a:rPr>
              <a:t> Corporation (former Administrator of BPR) </a:t>
            </a:r>
          </a:p>
          <a:p>
            <a:pPr marL="285750" indent="-285750">
              <a:buFont typeface="Arial" panose="020B0604020202020204" pitchFamily="34" charset="0"/>
              <a:buChar char="•"/>
            </a:pPr>
            <a:endParaRPr lang="en-PH" sz="12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PH" dirty="0">
                <a:latin typeface="Times New Roman" panose="02020603050405020304" pitchFamily="18" charset="0"/>
                <a:cs typeface="Times New Roman" panose="02020603050405020304" pitchFamily="18" charset="0"/>
              </a:rPr>
              <a:t>EPIL Agreements cancelled by </a:t>
            </a:r>
            <a:r>
              <a:rPr lang="en-PH" dirty="0" err="1">
                <a:latin typeface="Times New Roman" panose="02020603050405020304" pitchFamily="18" charset="0"/>
                <a:cs typeface="Times New Roman" panose="02020603050405020304" pitchFamily="18" charset="0"/>
              </a:rPr>
              <a:t>PhilForest</a:t>
            </a:r>
            <a:r>
              <a:rPr lang="en-PH" dirty="0">
                <a:latin typeface="Times New Roman" panose="02020603050405020304" pitchFamily="18" charset="0"/>
                <a:cs typeface="Times New Roman" panose="02020603050405020304" pitchFamily="18" charset="0"/>
              </a:rPr>
              <a:t> on 09 December 2011</a:t>
            </a:r>
          </a:p>
          <a:p>
            <a:endParaRPr lang="en-PH" sz="12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PH" dirty="0">
                <a:latin typeface="Times New Roman" panose="02020603050405020304" pitchFamily="18" charset="0"/>
                <a:cs typeface="Times New Roman" panose="02020603050405020304" pitchFamily="18" charset="0"/>
              </a:rPr>
              <a:t>FMB affirmed the cancellation of EPIL Agreements in 2015 (upon the transfer of administration from </a:t>
            </a:r>
            <a:r>
              <a:rPr lang="en-PH" dirty="0" err="1">
                <a:latin typeface="Times New Roman" panose="02020603050405020304" pitchFamily="18" charset="0"/>
                <a:cs typeface="Times New Roman" panose="02020603050405020304" pitchFamily="18" charset="0"/>
              </a:rPr>
              <a:t>PhilForest</a:t>
            </a:r>
            <a:r>
              <a:rPr lang="en-PH" dirty="0">
                <a:latin typeface="Times New Roman" panose="02020603050405020304" pitchFamily="18" charset="0"/>
                <a:cs typeface="Times New Roman" panose="02020603050405020304" pitchFamily="18" charset="0"/>
              </a:rPr>
              <a:t> to FMB) </a:t>
            </a:r>
          </a:p>
          <a:p>
            <a:endParaRPr lang="en-PH" sz="12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PH" b="1" dirty="0">
                <a:latin typeface="Times New Roman" panose="02020603050405020304" pitchFamily="18" charset="0"/>
                <a:cs typeface="Times New Roman" panose="02020603050405020304" pitchFamily="18" charset="0"/>
              </a:rPr>
              <a:t>New San Jose Builders Inc. </a:t>
            </a:r>
            <a:r>
              <a:rPr lang="en-PH" dirty="0">
                <a:latin typeface="Times New Roman" panose="02020603050405020304" pitchFamily="18" charset="0"/>
                <a:cs typeface="Times New Roman" panose="02020603050405020304" pitchFamily="18" charset="0"/>
              </a:rPr>
              <a:t>(EPILA holder) filed a complaint on 14 February 2014 against </a:t>
            </a:r>
            <a:r>
              <a:rPr lang="en-PH" dirty="0" err="1">
                <a:latin typeface="Times New Roman" panose="02020603050405020304" pitchFamily="18" charset="0"/>
                <a:cs typeface="Times New Roman" panose="02020603050405020304" pitchFamily="18" charset="0"/>
              </a:rPr>
              <a:t>PhilForest</a:t>
            </a:r>
            <a:r>
              <a:rPr lang="en-PH" dirty="0">
                <a:latin typeface="Times New Roman" panose="02020603050405020304" pitchFamily="18" charset="0"/>
                <a:cs typeface="Times New Roman" panose="02020603050405020304" pitchFamily="18" charset="0"/>
              </a:rPr>
              <a:t> for breach of contract and specific performance with damages (Civil Case No. R-QZN-14-01501-CV)</a:t>
            </a:r>
          </a:p>
          <a:p>
            <a:endParaRPr lang="en-PH" sz="1200"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FMB received a letter dated 04 June 2020 from the Legal Counsel of New San Jose Builders Inc., Atty. </a:t>
            </a:r>
            <a:r>
              <a:rPr lang="en-US" dirty="0" err="1">
                <a:latin typeface="Times New Roman" panose="02020603050405020304" pitchFamily="18" charset="0"/>
                <a:cs typeface="Times New Roman" panose="02020603050405020304" pitchFamily="18" charset="0"/>
              </a:rPr>
              <a:t>Jeric</a:t>
            </a:r>
            <a:r>
              <a:rPr lang="en-US" dirty="0">
                <a:latin typeface="Times New Roman" panose="02020603050405020304" pitchFamily="18" charset="0"/>
                <a:cs typeface="Times New Roman" panose="02020603050405020304" pitchFamily="18" charset="0"/>
              </a:rPr>
              <a:t> J. </a:t>
            </a:r>
            <a:r>
              <a:rPr lang="en-US" dirty="0" err="1">
                <a:latin typeface="Times New Roman" panose="02020603050405020304" pitchFamily="18" charset="0"/>
                <a:cs typeface="Times New Roman" panose="02020603050405020304" pitchFamily="18" charset="0"/>
              </a:rPr>
              <a:t>Jucaban</a:t>
            </a:r>
            <a:r>
              <a:rPr lang="en-US" dirty="0">
                <a:latin typeface="Times New Roman" panose="02020603050405020304" pitchFamily="18" charset="0"/>
                <a:cs typeface="Times New Roman" panose="02020603050405020304" pitchFamily="18" charset="0"/>
              </a:rPr>
              <a:t>, proposing for the termination of the case through a compromise agreement</a:t>
            </a:r>
            <a:endParaRPr lang="en-PH"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PH" sz="12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PH" b="1" dirty="0" err="1">
                <a:latin typeface="Times New Roman" panose="02020603050405020304" pitchFamily="18" charset="0"/>
                <a:cs typeface="Times New Roman" panose="02020603050405020304" pitchFamily="18" charset="0"/>
              </a:rPr>
              <a:t>Agristruction</a:t>
            </a:r>
            <a:r>
              <a:rPr lang="en-PH" b="1" dirty="0">
                <a:latin typeface="Times New Roman" panose="02020603050405020304" pitchFamily="18" charset="0"/>
                <a:cs typeface="Times New Roman" panose="02020603050405020304" pitchFamily="18" charset="0"/>
              </a:rPr>
              <a:t>, Inc. </a:t>
            </a:r>
            <a:r>
              <a:rPr lang="en-PH" dirty="0">
                <a:latin typeface="Times New Roman" panose="02020603050405020304" pitchFamily="18" charset="0"/>
                <a:cs typeface="Times New Roman" panose="02020603050405020304" pitchFamily="18" charset="0"/>
              </a:rPr>
              <a:t>(EPILA holder) filed a complaint on 03 April 2018 against </a:t>
            </a:r>
            <a:r>
              <a:rPr lang="en-PH" dirty="0" err="1">
                <a:latin typeface="Times New Roman" panose="02020603050405020304" pitchFamily="18" charset="0"/>
                <a:cs typeface="Times New Roman" panose="02020603050405020304" pitchFamily="18" charset="0"/>
              </a:rPr>
              <a:t>PhilForest</a:t>
            </a:r>
            <a:r>
              <a:rPr lang="en-PH" dirty="0">
                <a:latin typeface="Times New Roman" panose="02020603050405020304" pitchFamily="18" charset="0"/>
                <a:cs typeface="Times New Roman" panose="02020603050405020304" pitchFamily="18" charset="0"/>
              </a:rPr>
              <a:t> with prayer for the nullification of the cancellation of the EPIL Agreement and for payment of actual and compensatory damages amounting to 1 Million Pesos (Civil Case No. R-QZN-18-03506-CV) </a:t>
            </a:r>
          </a:p>
          <a:p>
            <a:endParaRPr lang="en-PH" sz="1200"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en-PH" dirty="0">
                <a:latin typeface="Times New Roman" panose="02020603050405020304" pitchFamily="18" charset="0"/>
                <a:cs typeface="Times New Roman" panose="02020603050405020304" pitchFamily="18" charset="0"/>
              </a:rPr>
              <a:t>Regional Trial Court issued an Order on 05 December 2019 approving the Compromise Agreement between the </a:t>
            </a:r>
            <a:r>
              <a:rPr lang="en-PH" dirty="0" err="1">
                <a:latin typeface="Times New Roman" panose="02020603050405020304" pitchFamily="18" charset="0"/>
                <a:cs typeface="Times New Roman" panose="02020603050405020304" pitchFamily="18" charset="0"/>
              </a:rPr>
              <a:t>Agristruction</a:t>
            </a:r>
            <a:r>
              <a:rPr lang="en-PH" dirty="0">
                <a:latin typeface="Times New Roman" panose="02020603050405020304" pitchFamily="18" charset="0"/>
                <a:cs typeface="Times New Roman" panose="02020603050405020304" pitchFamily="18" charset="0"/>
              </a:rPr>
              <a:t> Inc. and Forest Management Bureau dated 22 November 2019</a:t>
            </a:r>
          </a:p>
          <a:p>
            <a:pPr marL="742950" lvl="1" indent="-285750">
              <a:buFont typeface="Wingdings" panose="05000000000000000000" pitchFamily="2" charset="2"/>
              <a:buChar char="Ø"/>
            </a:pPr>
            <a:endParaRPr lang="en-PH" sz="1800" dirty="0">
              <a:latin typeface="Times New Roman" panose="02020603050405020304" pitchFamily="18" charset="0"/>
              <a:cs typeface="Times New Roman" panose="02020603050405020304" pitchFamily="18" charset="0"/>
            </a:endParaRPr>
          </a:p>
          <a:p>
            <a:pPr marL="0" lvl="1"/>
            <a:r>
              <a:rPr lang="en-PH" sz="1800" dirty="0">
                <a:latin typeface="Times New Roman" panose="02020603050405020304" pitchFamily="18" charset="0"/>
                <a:cs typeface="Times New Roman" panose="02020603050405020304" pitchFamily="18" charset="0"/>
              </a:rPr>
              <a:t>*</a:t>
            </a:r>
            <a:r>
              <a:rPr lang="en-PH" sz="1800" dirty="0" err="1">
                <a:latin typeface="Times New Roman" panose="02020603050405020304" pitchFamily="18" charset="0"/>
                <a:cs typeface="Times New Roman" panose="02020603050405020304" pitchFamily="18" charset="0"/>
              </a:rPr>
              <a:t>PhilForest</a:t>
            </a:r>
            <a:r>
              <a:rPr lang="en-PH" sz="1800" dirty="0">
                <a:latin typeface="Times New Roman" panose="02020603050405020304" pitchFamily="18" charset="0"/>
                <a:cs typeface="Times New Roman" panose="02020603050405020304" pitchFamily="18" charset="0"/>
              </a:rPr>
              <a:t>/EPILA cases within BPR handled by then FMB Legal Officer</a:t>
            </a:r>
          </a:p>
          <a:p>
            <a:pPr marL="0" lvl="1"/>
            <a:endParaRPr lang="en-PH" dirty="0">
              <a:latin typeface="Times New Roman" panose="02020603050405020304" pitchFamily="18" charset="0"/>
              <a:cs typeface="Times New Roman" panose="02020603050405020304" pitchFamily="18" charset="0"/>
            </a:endParaRPr>
          </a:p>
          <a:p>
            <a:endParaRPr lang="en-PH" dirty="0"/>
          </a:p>
          <a:p>
            <a:pPr marL="285750" indent="-285750">
              <a:buFont typeface="Arial" panose="020B0604020202020204" pitchFamily="34" charset="0"/>
              <a:buChar char="•"/>
            </a:pPr>
            <a:endParaRPr lang="en-PH" dirty="0"/>
          </a:p>
        </p:txBody>
      </p:sp>
    </p:spTree>
    <p:extLst>
      <p:ext uri="{BB962C8B-B14F-4D97-AF65-F5344CB8AC3E}">
        <p14:creationId xmlns:p14="http://schemas.microsoft.com/office/powerpoint/2010/main" val="2920942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8005" y="980484"/>
            <a:ext cx="10521489" cy="5139869"/>
          </a:xfrm>
          <a:prstGeom prst="rect">
            <a:avLst/>
          </a:prstGeom>
          <a:noFill/>
        </p:spPr>
        <p:txBody>
          <a:bodyPr wrap="square" lIns="91440" tIns="45720" rIns="91440" bIns="45720" rtlCol="0" anchor="t">
            <a:spAutoFit/>
          </a:bodyPr>
          <a:lstStyle/>
          <a:p>
            <a:pPr marL="742950" indent="-742950" algn="just">
              <a:buFont typeface="Arial" panose="020B0604020202020204" pitchFamily="34" charset="0"/>
              <a:buChar char="•"/>
            </a:pPr>
            <a:r>
              <a:rPr lang="en-US" sz="2800" dirty="0">
                <a:latin typeface="Times New Roman"/>
                <a:cs typeface="Times New Roman"/>
              </a:rPr>
              <a:t>Executive Order No. 75 was issued by President Duterte on February 2019 directing DAR to dispose of government-owned lands to qualified agrarian reform beneficiaries.</a:t>
            </a:r>
          </a:p>
          <a:p>
            <a:pPr algn="just"/>
            <a:endParaRPr lang="en-US" dirty="0"/>
          </a:p>
          <a:p>
            <a:pPr marL="742950" indent="-742950" algn="just">
              <a:buFont typeface="Arial" panose="020B0604020202020204" pitchFamily="34" charset="0"/>
              <a:buChar char="•"/>
            </a:pPr>
            <a:r>
              <a:rPr lang="en-US" sz="2800" dirty="0">
                <a:latin typeface="Times New Roman"/>
                <a:cs typeface="Times New Roman"/>
              </a:rPr>
              <a:t>On 19 November 2019, the DAR Validation Committee sent a letter to Sec. </a:t>
            </a:r>
            <a:r>
              <a:rPr lang="en-US" sz="2800" dirty="0" err="1">
                <a:latin typeface="Times New Roman"/>
                <a:cs typeface="Times New Roman"/>
              </a:rPr>
              <a:t>Cimatu</a:t>
            </a:r>
            <a:r>
              <a:rPr lang="en-US" sz="2800" dirty="0">
                <a:latin typeface="Times New Roman"/>
                <a:cs typeface="Times New Roman"/>
              </a:rPr>
              <a:t> requesting for execution of a Deed of Transfer (DOT) of certain landholdings inside BPR.</a:t>
            </a:r>
          </a:p>
          <a:p>
            <a:pPr algn="just"/>
            <a:endParaRPr lang="en-US" sz="2800" dirty="0">
              <a:latin typeface="Times New Roman"/>
              <a:cs typeface="Times New Roman"/>
            </a:endParaRPr>
          </a:p>
          <a:p>
            <a:pPr marL="742950" indent="-742950" algn="just">
              <a:buFont typeface="Arial" panose="020B0604020202020204" pitchFamily="34" charset="0"/>
              <a:buChar char="•"/>
            </a:pPr>
            <a:r>
              <a:rPr lang="en-US" sz="2800" dirty="0">
                <a:latin typeface="Times New Roman"/>
                <a:cs typeface="Times New Roman"/>
              </a:rPr>
              <a:t>On 17 February 2020, the DAR issued a Notice to Proceed Acquistion (NTPA) because of failure to execute the DOT within fifteen (15) days upon receipt of request.</a:t>
            </a:r>
          </a:p>
          <a:p>
            <a:pPr marL="742950" indent="-742950">
              <a:buFont typeface="Arial" panose="020B0604020202020204" pitchFamily="34" charset="0"/>
              <a:buChar char="•"/>
            </a:pPr>
            <a:endParaRPr lang="en-US" sz="3000" dirty="0">
              <a:latin typeface="Times New Roman" pitchFamily="18" charset="0"/>
              <a:cs typeface="Times New Roman" pitchFamily="18" charset="0"/>
            </a:endParaRPr>
          </a:p>
        </p:txBody>
      </p:sp>
      <p:sp>
        <p:nvSpPr>
          <p:cNvPr id="7" name="Content Placeholder 2"/>
          <p:cNvSpPr>
            <a:spLocks/>
          </p:cNvSpPr>
          <p:nvPr/>
        </p:nvSpPr>
        <p:spPr bwMode="auto">
          <a:xfrm>
            <a:off x="358006" y="212290"/>
            <a:ext cx="11932167" cy="553255"/>
          </a:xfrm>
          <a:prstGeom prst="rect">
            <a:avLst/>
          </a:prstGeom>
          <a:noFill/>
          <a:ln w="9525">
            <a:solidFill>
              <a:schemeClr val="bg1"/>
            </a:solidFill>
            <a:miter lim="800000"/>
            <a:headEnd/>
            <a:tailEnd/>
          </a:ln>
        </p:spPr>
        <p:txBody>
          <a:bodyPr lIns="91440" tIns="45720" rIns="91440" bIns="45720" anchor="t"/>
          <a:lstStyle/>
          <a:p>
            <a:pPr marL="342900" indent="-342900">
              <a:spcBef>
                <a:spcPct val="20000"/>
              </a:spcBef>
            </a:pPr>
            <a:r>
              <a:rPr lang="en-PH" sz="4000" b="1" dirty="0">
                <a:latin typeface="Times New Roman"/>
                <a:cs typeface="Times New Roman"/>
              </a:rPr>
              <a:t>ISSUES and CONCERNS (Executive Order No. 75)</a:t>
            </a:r>
            <a:endParaRPr lang="en-US" sz="4000" b="1" dirty="0">
              <a:latin typeface="Times New Roman"/>
              <a:cs typeface="Times New Roman"/>
            </a:endParaRPr>
          </a:p>
        </p:txBody>
      </p:sp>
    </p:spTree>
    <p:extLst>
      <p:ext uri="{BB962C8B-B14F-4D97-AF65-F5344CB8AC3E}">
        <p14:creationId xmlns:p14="http://schemas.microsoft.com/office/powerpoint/2010/main" val="723215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8005" y="1296365"/>
            <a:ext cx="10116563" cy="6740307"/>
          </a:xfrm>
          <a:prstGeom prst="rect">
            <a:avLst/>
          </a:prstGeom>
          <a:noFill/>
        </p:spPr>
        <p:txBody>
          <a:bodyPr wrap="square" lIns="91440" tIns="45720" rIns="91440" bIns="45720" rtlCol="0" anchor="t">
            <a:spAutoFit/>
          </a:bodyPr>
          <a:lstStyle/>
          <a:p>
            <a:pPr marL="742950" indent="-742950">
              <a:buFont typeface="Arial" panose="020B0604020202020204" pitchFamily="34" charset="0"/>
              <a:buChar char="•"/>
            </a:pPr>
            <a:r>
              <a:rPr lang="en-US" sz="2400" dirty="0">
                <a:latin typeface="Times New Roman" pitchFamily="18" charset="0"/>
                <a:cs typeface="Times New Roman" pitchFamily="18" charset="0"/>
              </a:rPr>
              <a:t>The DENR through FMB has undergone a series of conciliation proceedings with DAR but failed to reach a settlement and was terminated on 17 August 2020.</a:t>
            </a:r>
          </a:p>
          <a:p>
            <a:endParaRPr lang="en-US" sz="2400" dirty="0">
              <a:latin typeface="Times New Roman"/>
              <a:cs typeface="Times New Roman"/>
            </a:endParaRPr>
          </a:p>
          <a:p>
            <a:pPr marL="742950" indent="-742950" algn="just">
              <a:buFont typeface="Arial" panose="020B0604020202020204" pitchFamily="34" charset="0"/>
              <a:buChar char="•"/>
            </a:pPr>
            <a:r>
              <a:rPr lang="en-US" sz="2400" dirty="0">
                <a:latin typeface="Times New Roman"/>
                <a:cs typeface="Times New Roman"/>
              </a:rPr>
              <a:t>The FMB filed a protest on 11 September 2020 with the DAR Adjudication Board (DARAB), arguing for the cancellation of the NTPA. The DARAB ordered both DAR and FMB to file their respective position papers within 10 days. DAR filed a position paper on 14 January 2021 praying for to dismiss FMB’s protest.</a:t>
            </a:r>
          </a:p>
          <a:p>
            <a:pPr marL="742950" indent="-742950" algn="just">
              <a:buFont typeface="Arial" panose="020B0604020202020204" pitchFamily="34" charset="0"/>
              <a:buChar char="•"/>
            </a:pPr>
            <a:endParaRPr lang="en-US" sz="2400" dirty="0">
              <a:latin typeface="Times New Roman"/>
              <a:cs typeface="Times New Roman"/>
            </a:endParaRPr>
          </a:p>
          <a:p>
            <a:pPr marL="742950" indent="-742950" algn="just">
              <a:buFont typeface="Arial" panose="020B0604020202020204" pitchFamily="34" charset="0"/>
              <a:buChar char="•"/>
            </a:pPr>
            <a:r>
              <a:rPr lang="en-US" sz="2400" b="0" i="0" u="none" strike="noStrike" dirty="0">
                <a:solidFill>
                  <a:srgbClr val="000000"/>
                </a:solidFill>
                <a:effectLst/>
                <a:latin typeface="Times New Roman" panose="02020603050405020304" pitchFamily="18" charset="0"/>
              </a:rPr>
              <a:t>FMB Filed a Motion to Admit Protestant’s Position Paper and Position Paper to DARAB on 27 October 2021 regarding the cancellation of the Notice to Proceed Acquisition dated 17 February 2020 pursuant to EO No. 75 series of 2019.</a:t>
            </a:r>
          </a:p>
          <a:p>
            <a:pPr marL="742950" indent="-742950" algn="just">
              <a:buFont typeface="Arial" panose="020B0604020202020204" pitchFamily="34" charset="0"/>
              <a:buChar char="•"/>
            </a:pPr>
            <a:endParaRPr lang="en-US" sz="2400" dirty="0">
              <a:latin typeface="Times New Roman"/>
              <a:cs typeface="Times New Roman"/>
            </a:endParaRPr>
          </a:p>
          <a:p>
            <a:pPr marL="742950" indent="-742950">
              <a:buFont typeface="Arial" panose="020B0604020202020204" pitchFamily="34" charset="0"/>
              <a:buChar char="•"/>
            </a:pP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
        <p:nvSpPr>
          <p:cNvPr id="7" name="Content Placeholder 2"/>
          <p:cNvSpPr>
            <a:spLocks/>
          </p:cNvSpPr>
          <p:nvPr/>
        </p:nvSpPr>
        <p:spPr bwMode="auto">
          <a:xfrm>
            <a:off x="358006" y="212290"/>
            <a:ext cx="11932167" cy="553255"/>
          </a:xfrm>
          <a:prstGeom prst="rect">
            <a:avLst/>
          </a:prstGeom>
          <a:noFill/>
          <a:ln w="9525">
            <a:solidFill>
              <a:schemeClr val="bg1"/>
            </a:solidFill>
            <a:miter lim="800000"/>
            <a:headEnd/>
            <a:tailEnd/>
          </a:ln>
        </p:spPr>
        <p:txBody>
          <a:bodyPr/>
          <a:lstStyle/>
          <a:p>
            <a:pPr marL="342900" indent="-342900">
              <a:spcBef>
                <a:spcPct val="20000"/>
              </a:spcBef>
            </a:pPr>
            <a:r>
              <a:rPr lang="en-PH" sz="4000" b="1" dirty="0">
                <a:latin typeface="Times New Roman"/>
                <a:cs typeface="Times New Roman"/>
              </a:rPr>
              <a:t>ISSUES and CONCERNS (Executive Order No. 75)</a:t>
            </a:r>
            <a:endParaRPr lang="en-US" sz="4000" b="1" dirty="0">
              <a:latin typeface="Times New Roman"/>
              <a:cs typeface="Times New Roman"/>
            </a:endParaRPr>
          </a:p>
        </p:txBody>
      </p:sp>
    </p:spTree>
    <p:extLst>
      <p:ext uri="{BB962C8B-B14F-4D97-AF65-F5344CB8AC3E}">
        <p14:creationId xmlns:p14="http://schemas.microsoft.com/office/powerpoint/2010/main" val="1403761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8005" y="1296365"/>
            <a:ext cx="10116563" cy="4524315"/>
          </a:xfrm>
          <a:prstGeom prst="rect">
            <a:avLst/>
          </a:prstGeom>
          <a:noFill/>
        </p:spPr>
        <p:txBody>
          <a:bodyPr wrap="square" lIns="91440" tIns="45720" rIns="91440" bIns="45720" rtlCol="0" anchor="t">
            <a:spAutoFit/>
          </a:bodyPr>
          <a:lstStyle/>
          <a:p>
            <a:endParaRPr lang="en-US" sz="2400" dirty="0">
              <a:latin typeface="Times New Roman" pitchFamily="18" charset="0"/>
              <a:cs typeface="Times New Roman" pitchFamily="18" charset="0"/>
            </a:endParaRPr>
          </a:p>
          <a:p>
            <a:r>
              <a:rPr lang="en-US" sz="2400" b="1" i="0" u="none" strike="noStrike" dirty="0">
                <a:solidFill>
                  <a:srgbClr val="000000"/>
                </a:solidFill>
                <a:effectLst/>
                <a:latin typeface="Times New Roman" panose="02020603050405020304" pitchFamily="18" charset="0"/>
              </a:rPr>
              <a:t>Issue: </a:t>
            </a:r>
            <a:r>
              <a:rPr lang="en-US" sz="2400" b="0" i="0" u="none" strike="noStrike" dirty="0">
                <a:solidFill>
                  <a:srgbClr val="000000"/>
                </a:solidFill>
                <a:effectLst/>
                <a:latin typeface="Times New Roman" panose="02020603050405020304" pitchFamily="18" charset="0"/>
              </a:rPr>
              <a:t>The CLOA signed by DAR Secretary John R. </a:t>
            </a:r>
            <a:r>
              <a:rPr lang="en-US" sz="2400" b="0" i="0" u="none" strike="noStrike" dirty="0" err="1">
                <a:solidFill>
                  <a:srgbClr val="000000"/>
                </a:solidFill>
                <a:effectLst/>
                <a:latin typeface="Times New Roman" panose="02020603050405020304" pitchFamily="18" charset="0"/>
              </a:rPr>
              <a:t>Castriciones</a:t>
            </a:r>
            <a:r>
              <a:rPr lang="en-US" sz="2400" b="0" i="0" u="none" strike="noStrike" dirty="0">
                <a:solidFill>
                  <a:srgbClr val="000000"/>
                </a:solidFill>
                <a:effectLst/>
                <a:latin typeface="Times New Roman" panose="02020603050405020304" pitchFamily="18" charset="0"/>
              </a:rPr>
              <a:t> covers Lot No. 535 and Lot No. 385, CAD 1150-D and Lot Number 697, CAD 1150-Case D with an area of 27.5807, 127.5156, and 427 hectares, respectively within BPR was issued despite the pending protest of this Office and in the absence of validation of the area.</a:t>
            </a:r>
          </a:p>
          <a:p>
            <a:endParaRPr lang="en-US" sz="2400" dirty="0">
              <a:latin typeface="Times New Roman" pitchFamily="18" charset="0"/>
              <a:cs typeface="Times New Roman" pitchFamily="18" charset="0"/>
            </a:endParaRPr>
          </a:p>
          <a:p>
            <a:pPr marL="447675"/>
            <a:r>
              <a:rPr lang="en-US" sz="2400" b="1" i="0" u="none" strike="noStrike" dirty="0">
                <a:solidFill>
                  <a:srgbClr val="000000"/>
                </a:solidFill>
                <a:effectLst/>
                <a:latin typeface="Times New Roman" panose="02020603050405020304" pitchFamily="18" charset="0"/>
              </a:rPr>
              <a:t>Status: </a:t>
            </a:r>
            <a:r>
              <a:rPr lang="en-US" sz="2400" b="0" i="0" u="none" strike="noStrike" dirty="0">
                <a:solidFill>
                  <a:srgbClr val="000000"/>
                </a:solidFill>
                <a:effectLst/>
                <a:latin typeface="Times New Roman" panose="02020603050405020304" pitchFamily="18" charset="0"/>
              </a:rPr>
              <a:t>FMB issued a letter dated 20 October 2021 to Undersecretary Elmer </a:t>
            </a:r>
            <a:r>
              <a:rPr lang="en-US" sz="2400" b="0" i="0" u="none" strike="noStrike" dirty="0" err="1">
                <a:solidFill>
                  <a:srgbClr val="000000"/>
                </a:solidFill>
                <a:effectLst/>
                <a:latin typeface="Times New Roman" panose="02020603050405020304" pitchFamily="18" charset="0"/>
              </a:rPr>
              <a:t>Distor</a:t>
            </a:r>
            <a:r>
              <a:rPr lang="en-US" sz="2400" b="0" i="0" u="none" strike="noStrike" dirty="0">
                <a:solidFill>
                  <a:srgbClr val="000000"/>
                </a:solidFill>
                <a:effectLst/>
                <a:latin typeface="Times New Roman" panose="02020603050405020304" pitchFamily="18" charset="0"/>
              </a:rPr>
              <a:t>, Field Operation, Department of Agrarian Reform (DAR) requesting the said office to immediate hold in abeyance the issuance of CLOAs within BPR until the issues surrounding the matter has been resolved.</a:t>
            </a: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
        <p:nvSpPr>
          <p:cNvPr id="7" name="Content Placeholder 2"/>
          <p:cNvSpPr>
            <a:spLocks/>
          </p:cNvSpPr>
          <p:nvPr/>
        </p:nvSpPr>
        <p:spPr bwMode="auto">
          <a:xfrm>
            <a:off x="358006" y="212290"/>
            <a:ext cx="11628585" cy="553255"/>
          </a:xfrm>
          <a:prstGeom prst="rect">
            <a:avLst/>
          </a:prstGeom>
          <a:noFill/>
          <a:ln w="9525">
            <a:solidFill>
              <a:schemeClr val="bg1"/>
            </a:solidFill>
            <a:miter lim="800000"/>
            <a:headEnd/>
            <a:tailEnd/>
          </a:ln>
        </p:spPr>
        <p:txBody>
          <a:bodyPr/>
          <a:lstStyle/>
          <a:p>
            <a:pPr marL="342900" indent="-342900">
              <a:spcBef>
                <a:spcPct val="20000"/>
              </a:spcBef>
            </a:pPr>
            <a:r>
              <a:rPr lang="en-PH" sz="4000" b="1" dirty="0">
                <a:latin typeface="Times New Roman"/>
                <a:cs typeface="Times New Roman"/>
              </a:rPr>
              <a:t>ISSUES and CONCERNS (Executive Order No. 75)</a:t>
            </a:r>
            <a:endParaRPr lang="en-US" sz="4000" b="1" dirty="0">
              <a:latin typeface="Times New Roman"/>
              <a:cs typeface="Times New Roman"/>
            </a:endParaRPr>
          </a:p>
        </p:txBody>
      </p:sp>
    </p:spTree>
    <p:extLst>
      <p:ext uri="{BB962C8B-B14F-4D97-AF65-F5344CB8AC3E}">
        <p14:creationId xmlns:p14="http://schemas.microsoft.com/office/powerpoint/2010/main" val="2723790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4"/>
          <p:cNvSpPr txBox="1">
            <a:spLocks/>
          </p:cNvSpPr>
          <p:nvPr/>
        </p:nvSpPr>
        <p:spPr>
          <a:xfrm>
            <a:off x="551349" y="1029665"/>
            <a:ext cx="10515600" cy="5255936"/>
          </a:xfrm>
          <a:prstGeom prst="rect">
            <a:avLst/>
          </a:prstGeom>
        </p:spPr>
        <p:txBody>
          <a:bodyPr vert="horz" lIns="91440" tIns="45720" rIns="91440" bIns="45720" rtlCol="0" anchor="t">
            <a:noAutofit/>
          </a:bodyPr>
          <a:lstStyle/>
          <a:p>
            <a:pPr lvl="0">
              <a:lnSpc>
                <a:spcPct val="90000"/>
              </a:lnSpc>
              <a:spcBef>
                <a:spcPts val="1000"/>
              </a:spcBef>
            </a:pPr>
            <a:endParaRPr lang="en-US" sz="3000" dirty="0">
              <a:solidFill>
                <a:schemeClr val="dk1"/>
              </a:solidFill>
              <a:latin typeface="Times New Roman" pitchFamily="18" charset="0"/>
              <a:ea typeface="Times New Roman"/>
              <a:cs typeface="Times New Roman" pitchFamily="18" charset="0"/>
            </a:endParaRPr>
          </a:p>
          <a:p>
            <a:pPr marL="400050" lvl="0" indent="-400050">
              <a:lnSpc>
                <a:spcPct val="90000"/>
              </a:lnSpc>
              <a:spcBef>
                <a:spcPts val="1000"/>
              </a:spcBef>
              <a:buFont typeface="Arial" pitchFamily="34" charset="0"/>
              <a:buChar char="•"/>
              <a:defRPr/>
            </a:pPr>
            <a:endParaRPr lang="en-US" sz="3000" dirty="0">
              <a:latin typeface="Times New Roman" pitchFamily="18" charset="0"/>
              <a:cs typeface="Times New Roman" pitchFamily="18" charset="0"/>
            </a:endParaRPr>
          </a:p>
        </p:txBody>
      </p:sp>
      <p:sp>
        <p:nvSpPr>
          <p:cNvPr id="9" name="Content Placeholder 2"/>
          <p:cNvSpPr>
            <a:spLocks/>
          </p:cNvSpPr>
          <p:nvPr/>
        </p:nvSpPr>
        <p:spPr bwMode="auto">
          <a:xfrm>
            <a:off x="358007" y="212290"/>
            <a:ext cx="11370168" cy="553255"/>
          </a:xfrm>
          <a:prstGeom prst="rect">
            <a:avLst/>
          </a:prstGeom>
          <a:noFill/>
          <a:ln w="9525">
            <a:solidFill>
              <a:schemeClr val="bg1"/>
            </a:solidFill>
            <a:miter lim="800000"/>
            <a:headEnd/>
            <a:tailEnd/>
          </a:ln>
        </p:spPr>
        <p:txBody>
          <a:bodyPr/>
          <a:lstStyle/>
          <a:p>
            <a:pPr marL="342900" indent="-342900">
              <a:spcBef>
                <a:spcPct val="20000"/>
              </a:spcBef>
            </a:pPr>
            <a:r>
              <a:rPr lang="en-US" sz="4000" b="1" dirty="0">
                <a:latin typeface="Times New Roman" pitchFamily="18" charset="0"/>
                <a:cs typeface="Times New Roman" pitchFamily="18" charset="0"/>
              </a:rPr>
              <a:t>Status of </a:t>
            </a:r>
            <a:r>
              <a:rPr lang="en-US" sz="4000" b="1">
                <a:latin typeface="Times New Roman" pitchFamily="18" charset="0"/>
                <a:cs typeface="Times New Roman" pitchFamily="18" charset="0"/>
              </a:rPr>
              <a:t>Cases Filed*</a:t>
            </a:r>
            <a:endParaRPr lang="en-US" sz="4000" b="1" dirty="0">
              <a:latin typeface="Times New Roman" pitchFamily="18" charset="0"/>
              <a:cs typeface="Times New Roman" pitchFamily="18" charset="0"/>
            </a:endParaRPr>
          </a:p>
        </p:txBody>
      </p:sp>
      <p:graphicFrame>
        <p:nvGraphicFramePr>
          <p:cNvPr id="3" name="Table 2">
            <a:extLst>
              <a:ext uri="{FF2B5EF4-FFF2-40B4-BE49-F238E27FC236}">
                <a16:creationId xmlns="" xmlns:a16="http://schemas.microsoft.com/office/drawing/2014/main" id="{014F62B3-CF22-4131-9528-2BE8C6252E8F}"/>
              </a:ext>
            </a:extLst>
          </p:cNvPr>
          <p:cNvGraphicFramePr>
            <a:graphicFrameLocks noGrp="1"/>
          </p:cNvGraphicFramePr>
          <p:nvPr>
            <p:extLst>
              <p:ext uri="{D42A27DB-BD31-4B8C-83A1-F6EECF244321}">
                <p14:modId xmlns:p14="http://schemas.microsoft.com/office/powerpoint/2010/main" val="3567670905"/>
              </p:ext>
            </p:extLst>
          </p:nvPr>
        </p:nvGraphicFramePr>
        <p:xfrm>
          <a:off x="248479" y="936073"/>
          <a:ext cx="11718235" cy="5524392"/>
        </p:xfrm>
        <a:graphic>
          <a:graphicData uri="http://schemas.openxmlformats.org/drawingml/2006/table">
            <a:tbl>
              <a:tblPr>
                <a:tableStyleId>{5C22544A-7EE6-4342-B048-85BDC9FD1C3A}</a:tableStyleId>
              </a:tblPr>
              <a:tblGrid>
                <a:gridCol w="1257441">
                  <a:extLst>
                    <a:ext uri="{9D8B030D-6E8A-4147-A177-3AD203B41FA5}">
                      <a16:colId xmlns="" xmlns:a16="http://schemas.microsoft.com/office/drawing/2014/main" val="3917176917"/>
                    </a:ext>
                  </a:extLst>
                </a:gridCol>
                <a:gridCol w="1686557">
                  <a:extLst>
                    <a:ext uri="{9D8B030D-6E8A-4147-A177-3AD203B41FA5}">
                      <a16:colId xmlns="" xmlns:a16="http://schemas.microsoft.com/office/drawing/2014/main" val="4094333103"/>
                    </a:ext>
                  </a:extLst>
                </a:gridCol>
                <a:gridCol w="1893497">
                  <a:extLst>
                    <a:ext uri="{9D8B030D-6E8A-4147-A177-3AD203B41FA5}">
                      <a16:colId xmlns="" xmlns:a16="http://schemas.microsoft.com/office/drawing/2014/main" val="2864528412"/>
                    </a:ext>
                  </a:extLst>
                </a:gridCol>
                <a:gridCol w="3217910">
                  <a:extLst>
                    <a:ext uri="{9D8B030D-6E8A-4147-A177-3AD203B41FA5}">
                      <a16:colId xmlns="" xmlns:a16="http://schemas.microsoft.com/office/drawing/2014/main" val="1370031628"/>
                    </a:ext>
                  </a:extLst>
                </a:gridCol>
                <a:gridCol w="3662830">
                  <a:extLst>
                    <a:ext uri="{9D8B030D-6E8A-4147-A177-3AD203B41FA5}">
                      <a16:colId xmlns="" xmlns:a16="http://schemas.microsoft.com/office/drawing/2014/main" val="1508786957"/>
                    </a:ext>
                  </a:extLst>
                </a:gridCol>
              </a:tblGrid>
              <a:tr h="184284">
                <a:tc>
                  <a:txBody>
                    <a:bodyPr/>
                    <a:lstStyle/>
                    <a:p>
                      <a:pPr algn="ctr" fontAlgn="t"/>
                      <a:r>
                        <a:rPr lang="en-PH" sz="1400" b="1" u="none" strike="noStrike" dirty="0">
                          <a:effectLst/>
                          <a:latin typeface="Times New Roman" panose="02020603050405020304" pitchFamily="18" charset="0"/>
                          <a:cs typeface="Times New Roman" panose="02020603050405020304" pitchFamily="18" charset="0"/>
                        </a:rPr>
                        <a:t>Case No.</a:t>
                      </a:r>
                      <a:endParaRPr lang="en-PH"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t"/>
                      <a:r>
                        <a:rPr lang="en-PH" sz="1400" b="1" u="none" strike="noStrike" dirty="0">
                          <a:effectLst/>
                          <a:latin typeface="Times New Roman" panose="02020603050405020304" pitchFamily="18" charset="0"/>
                          <a:cs typeface="Times New Roman" panose="02020603050405020304" pitchFamily="18" charset="0"/>
                        </a:rPr>
                        <a:t>Date Filed</a:t>
                      </a:r>
                      <a:endParaRPr lang="en-PH"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t"/>
                      <a:r>
                        <a:rPr lang="en-PH" sz="1400" b="1" u="none" strike="noStrike" dirty="0">
                          <a:effectLst/>
                          <a:latin typeface="Times New Roman" panose="02020603050405020304" pitchFamily="18" charset="0"/>
                          <a:cs typeface="Times New Roman" panose="02020603050405020304" pitchFamily="18" charset="0"/>
                        </a:rPr>
                        <a:t>Name </a:t>
                      </a:r>
                      <a:endParaRPr lang="en-PH"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t"/>
                      <a:r>
                        <a:rPr lang="en-PH" sz="1400" b="1" i="0" u="none" strike="noStrike" dirty="0">
                          <a:solidFill>
                            <a:srgbClr val="000000"/>
                          </a:solidFill>
                          <a:effectLst/>
                          <a:latin typeface="Times New Roman" panose="02020603050405020304" pitchFamily="18" charset="0"/>
                          <a:cs typeface="Times New Roman" panose="02020603050405020304" pitchFamily="18" charset="0"/>
                        </a:rPr>
                        <a:t>Status</a:t>
                      </a:r>
                    </a:p>
                    <a:p>
                      <a:pPr algn="ctr" fontAlgn="t"/>
                      <a:endParaRPr lang="en-PH"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t"/>
                      <a:r>
                        <a:rPr lang="en-PH" sz="1400" b="1" u="none" strike="noStrike" dirty="0">
                          <a:effectLst/>
                          <a:latin typeface="Times New Roman" panose="02020603050405020304" pitchFamily="18" charset="0"/>
                          <a:cs typeface="Times New Roman" panose="02020603050405020304" pitchFamily="18" charset="0"/>
                        </a:rPr>
                        <a:t>Remarks</a:t>
                      </a:r>
                      <a:endParaRPr lang="en-PH"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extLst>
                  <a:ext uri="{0D108BD9-81ED-4DB2-BD59-A6C34878D82A}">
                    <a16:rowId xmlns="" xmlns:a16="http://schemas.microsoft.com/office/drawing/2014/main" val="3190934540"/>
                  </a:ext>
                </a:extLst>
              </a:tr>
              <a:tr h="571278">
                <a:tc rowSpan="3">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Docket No. IV-08-INV-18G-0397                               Criminal Case No. 3965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t"/>
                      <a:r>
                        <a:rPr lang="en-PH" sz="1400" u="none" strike="noStrike" dirty="0">
                          <a:effectLst/>
                          <a:latin typeface="Times New Roman" panose="02020603050405020304" pitchFamily="18" charset="0"/>
                          <a:cs typeface="Times New Roman" panose="02020603050405020304" pitchFamily="18" charset="0"/>
                        </a:rPr>
                        <a:t>July 17, 2018</a:t>
                      </a:r>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rowSpan="3">
                  <a:txBody>
                    <a:bodyPr/>
                    <a:lstStyle/>
                    <a:p>
                      <a:pPr algn="ctr" fontAlgn="t"/>
                      <a:r>
                        <a:rPr lang="es-ES" sz="1400" u="none" strike="noStrike" dirty="0" err="1">
                          <a:effectLst/>
                          <a:latin typeface="Times New Roman" panose="02020603050405020304" pitchFamily="18" charset="0"/>
                          <a:cs typeface="Times New Roman" panose="02020603050405020304" pitchFamily="18" charset="0"/>
                        </a:rPr>
                        <a:t>Moises</a:t>
                      </a:r>
                      <a:r>
                        <a:rPr lang="es-ES" sz="1400" u="none" strike="noStrike" dirty="0">
                          <a:effectLst/>
                          <a:latin typeface="Times New Roman" panose="02020603050405020304" pitchFamily="18" charset="0"/>
                          <a:cs typeface="Times New Roman" panose="02020603050405020304" pitchFamily="18" charset="0"/>
                        </a:rPr>
                        <a:t> Rodolfo</a:t>
                      </a:r>
                      <a:br>
                        <a:rPr lang="es-ES" sz="1400" u="none" strike="noStrike" dirty="0">
                          <a:effectLst/>
                          <a:latin typeface="Times New Roman" panose="02020603050405020304" pitchFamily="18" charset="0"/>
                          <a:cs typeface="Times New Roman" panose="02020603050405020304" pitchFamily="18" charset="0"/>
                        </a:rPr>
                      </a:br>
                      <a:r>
                        <a:rPr lang="es-ES" sz="1400" u="none" strike="noStrike" dirty="0">
                          <a:effectLst/>
                          <a:latin typeface="Times New Roman" panose="02020603050405020304" pitchFamily="18" charset="0"/>
                          <a:cs typeface="Times New Roman" panose="02020603050405020304" pitchFamily="18" charset="0"/>
                        </a:rPr>
                        <a:t>Julie Lucena</a:t>
                      </a:r>
                      <a:br>
                        <a:rPr lang="es-ES" sz="1400" u="none" strike="noStrike" dirty="0">
                          <a:effectLst/>
                          <a:latin typeface="Times New Roman" panose="02020603050405020304" pitchFamily="18" charset="0"/>
                          <a:cs typeface="Times New Roman" panose="02020603050405020304" pitchFamily="18" charset="0"/>
                        </a:rPr>
                      </a:br>
                      <a:r>
                        <a:rPr lang="es-ES" sz="1400" u="none" strike="noStrike" dirty="0">
                          <a:effectLst/>
                          <a:latin typeface="Times New Roman" panose="02020603050405020304" pitchFamily="18" charset="0"/>
                          <a:cs typeface="Times New Roman" panose="02020603050405020304" pitchFamily="18" charset="0"/>
                        </a:rPr>
                        <a:t>Arlen </a:t>
                      </a:r>
                      <a:r>
                        <a:rPr lang="es-ES" sz="1400" u="none" strike="noStrike" dirty="0" err="1">
                          <a:effectLst/>
                          <a:latin typeface="Times New Roman" panose="02020603050405020304" pitchFamily="18" charset="0"/>
                          <a:cs typeface="Times New Roman" panose="02020603050405020304" pitchFamily="18" charset="0"/>
                        </a:rPr>
                        <a:t>Sison</a:t>
                      </a:r>
                      <a:r>
                        <a:rPr lang="es-ES" sz="1400" u="none" strike="noStrike" dirty="0">
                          <a:effectLst/>
                          <a:latin typeface="Times New Roman" panose="02020603050405020304" pitchFamily="18" charset="0"/>
                          <a:cs typeface="Times New Roman" panose="02020603050405020304" pitchFamily="18" charset="0"/>
                        </a:rPr>
                        <a:t/>
                      </a:r>
                      <a:br>
                        <a:rPr lang="es-ES" sz="1400" u="none" strike="noStrike" dirty="0">
                          <a:effectLst/>
                          <a:latin typeface="Times New Roman" panose="02020603050405020304" pitchFamily="18" charset="0"/>
                          <a:cs typeface="Times New Roman" panose="02020603050405020304" pitchFamily="18" charset="0"/>
                        </a:rPr>
                      </a:br>
                      <a:r>
                        <a:rPr lang="es-ES" sz="1400" u="none" strike="noStrike" dirty="0">
                          <a:effectLst/>
                          <a:latin typeface="Times New Roman" panose="02020603050405020304" pitchFamily="18" charset="0"/>
                          <a:cs typeface="Times New Roman" panose="02020603050405020304" pitchFamily="18" charset="0"/>
                        </a:rPr>
                        <a:t>Melchor </a:t>
                      </a:r>
                      <a:r>
                        <a:rPr lang="es-ES" sz="1400" u="none" strike="noStrike" dirty="0" err="1">
                          <a:effectLst/>
                          <a:latin typeface="Times New Roman" panose="02020603050405020304" pitchFamily="18" charset="0"/>
                          <a:cs typeface="Times New Roman" panose="02020603050405020304" pitchFamily="18" charset="0"/>
                        </a:rPr>
                        <a:t>Andico</a:t>
                      </a:r>
                      <a:r>
                        <a:rPr lang="es-ES" sz="1400" u="none" strike="noStrike" dirty="0">
                          <a:effectLst/>
                          <a:latin typeface="Times New Roman" panose="02020603050405020304" pitchFamily="18" charset="0"/>
                          <a:cs typeface="Times New Roman" panose="02020603050405020304" pitchFamily="18" charset="0"/>
                        </a:rPr>
                        <a:t/>
                      </a:r>
                      <a:br>
                        <a:rPr lang="es-ES" sz="1400" u="none" strike="noStrike" dirty="0">
                          <a:effectLst/>
                          <a:latin typeface="Times New Roman" panose="02020603050405020304" pitchFamily="18" charset="0"/>
                          <a:cs typeface="Times New Roman" panose="02020603050405020304" pitchFamily="18" charset="0"/>
                        </a:rPr>
                      </a:br>
                      <a:r>
                        <a:rPr lang="es-ES" sz="1400" u="none" strike="noStrike" dirty="0" err="1">
                          <a:effectLst/>
                          <a:latin typeface="Times New Roman" panose="02020603050405020304" pitchFamily="18" charset="0"/>
                          <a:cs typeface="Times New Roman" panose="02020603050405020304" pitchFamily="18" charset="0"/>
                        </a:rPr>
                        <a:t>Monaliza</a:t>
                      </a:r>
                      <a:r>
                        <a:rPr lang="es-ES" sz="1400" u="none" strike="noStrike" dirty="0">
                          <a:effectLst/>
                          <a:latin typeface="Times New Roman" panose="02020603050405020304" pitchFamily="18" charset="0"/>
                          <a:cs typeface="Times New Roman" panose="02020603050405020304" pitchFamily="18" charset="0"/>
                        </a:rPr>
                        <a:t> G. </a:t>
                      </a:r>
                      <a:r>
                        <a:rPr lang="es-ES" sz="1400" u="none" strike="noStrike" dirty="0" err="1">
                          <a:effectLst/>
                          <a:latin typeface="Times New Roman" panose="02020603050405020304" pitchFamily="18" charset="0"/>
                          <a:cs typeface="Times New Roman" panose="02020603050405020304" pitchFamily="18" charset="0"/>
                        </a:rPr>
                        <a:t>Razote</a:t>
                      </a:r>
                      <a:r>
                        <a:rPr lang="es-ES" sz="1400" u="none" strike="noStrike" dirty="0">
                          <a:effectLst/>
                          <a:latin typeface="Times New Roman" panose="02020603050405020304" pitchFamily="18" charset="0"/>
                          <a:cs typeface="Times New Roman" panose="02020603050405020304" pitchFamily="18" charset="0"/>
                        </a:rPr>
                        <a:t/>
                      </a:r>
                      <a:br>
                        <a:rPr lang="es-ES" sz="1400" u="none" strike="noStrike" dirty="0">
                          <a:effectLst/>
                          <a:latin typeface="Times New Roman" panose="02020603050405020304" pitchFamily="18" charset="0"/>
                          <a:cs typeface="Times New Roman" panose="02020603050405020304" pitchFamily="18" charset="0"/>
                        </a:rPr>
                      </a:br>
                      <a:r>
                        <a:rPr lang="es-ES" sz="1400" u="none" strike="noStrike" dirty="0" err="1">
                          <a:effectLst/>
                          <a:latin typeface="Times New Roman" panose="02020603050405020304" pitchFamily="18" charset="0"/>
                          <a:cs typeface="Times New Roman" panose="02020603050405020304" pitchFamily="18" charset="0"/>
                        </a:rPr>
                        <a:t>Lorma</a:t>
                      </a:r>
                      <a:r>
                        <a:rPr lang="es-ES" sz="1400" u="none" strike="noStrike" dirty="0">
                          <a:effectLst/>
                          <a:latin typeface="Times New Roman" panose="02020603050405020304" pitchFamily="18" charset="0"/>
                          <a:cs typeface="Times New Roman" panose="02020603050405020304" pitchFamily="18" charset="0"/>
                        </a:rPr>
                        <a:t> </a:t>
                      </a:r>
                      <a:r>
                        <a:rPr lang="es-ES" sz="1400" u="none" strike="noStrike" dirty="0" err="1">
                          <a:effectLst/>
                          <a:latin typeface="Times New Roman" panose="02020603050405020304" pitchFamily="18" charset="0"/>
                          <a:cs typeface="Times New Roman" panose="02020603050405020304" pitchFamily="18" charset="0"/>
                        </a:rPr>
                        <a:t>Basallo</a:t>
                      </a:r>
                      <a:r>
                        <a:rPr lang="es-ES" sz="1400" u="none" strike="noStrike" dirty="0">
                          <a:effectLst/>
                          <a:latin typeface="Times New Roman" panose="02020603050405020304" pitchFamily="18" charset="0"/>
                          <a:cs typeface="Times New Roman" panose="02020603050405020304" pitchFamily="18" charset="0"/>
                        </a:rPr>
                        <a:t/>
                      </a:r>
                      <a:br>
                        <a:rPr lang="es-ES" sz="1400" u="none" strike="noStrike" dirty="0">
                          <a:effectLst/>
                          <a:latin typeface="Times New Roman" panose="02020603050405020304" pitchFamily="18" charset="0"/>
                          <a:cs typeface="Times New Roman" panose="02020603050405020304" pitchFamily="18" charset="0"/>
                        </a:rPr>
                      </a:br>
                      <a:r>
                        <a:rPr lang="es-ES" sz="1400" u="none" strike="noStrike" dirty="0">
                          <a:effectLst/>
                          <a:latin typeface="Times New Roman" panose="02020603050405020304" pitchFamily="18" charset="0"/>
                          <a:cs typeface="Times New Roman" panose="02020603050405020304" pitchFamily="18" charset="0"/>
                        </a:rPr>
                        <a:t>Yolanda Borja</a:t>
                      </a:r>
                      <a:br>
                        <a:rPr lang="es-ES" sz="1400" u="none" strike="noStrike" dirty="0">
                          <a:effectLst/>
                          <a:latin typeface="Times New Roman" panose="02020603050405020304" pitchFamily="18" charset="0"/>
                          <a:cs typeface="Times New Roman" panose="02020603050405020304" pitchFamily="18" charset="0"/>
                        </a:rPr>
                      </a:br>
                      <a:r>
                        <a:rPr lang="es-ES" sz="1400" u="none" strike="noStrike" dirty="0">
                          <a:effectLst/>
                          <a:latin typeface="Times New Roman" panose="02020603050405020304" pitchFamily="18" charset="0"/>
                          <a:cs typeface="Times New Roman" panose="02020603050405020304" pitchFamily="18" charset="0"/>
                        </a:rPr>
                        <a:t>Mercedes Ancheta</a:t>
                      </a:r>
                      <a:br>
                        <a:rPr lang="es-ES" sz="1400" u="none" strike="noStrike" dirty="0">
                          <a:effectLst/>
                          <a:latin typeface="Times New Roman" panose="02020603050405020304" pitchFamily="18" charset="0"/>
                          <a:cs typeface="Times New Roman" panose="02020603050405020304" pitchFamily="18" charset="0"/>
                        </a:rPr>
                      </a:br>
                      <a:r>
                        <a:rPr lang="es-ES" sz="1400" u="none" strike="noStrike" dirty="0" err="1">
                          <a:effectLst/>
                          <a:latin typeface="Times New Roman" panose="02020603050405020304" pitchFamily="18" charset="0"/>
                          <a:cs typeface="Times New Roman" panose="02020603050405020304" pitchFamily="18" charset="0"/>
                        </a:rPr>
                        <a:t>Benjamin</a:t>
                      </a:r>
                      <a:r>
                        <a:rPr lang="es-ES" sz="1400" u="none" strike="noStrike" dirty="0">
                          <a:effectLst/>
                          <a:latin typeface="Times New Roman" panose="02020603050405020304" pitchFamily="18" charset="0"/>
                          <a:cs typeface="Times New Roman" panose="02020603050405020304" pitchFamily="18" charset="0"/>
                        </a:rPr>
                        <a:t> </a:t>
                      </a:r>
                      <a:r>
                        <a:rPr lang="es-ES" sz="1400" u="none" strike="noStrike" dirty="0" err="1">
                          <a:effectLst/>
                          <a:latin typeface="Times New Roman" panose="02020603050405020304" pitchFamily="18" charset="0"/>
                          <a:cs typeface="Times New Roman" panose="02020603050405020304" pitchFamily="18" charset="0"/>
                        </a:rPr>
                        <a:t>Naoe</a:t>
                      </a:r>
                      <a:endParaRPr lang="es-E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rowSpan="3">
                  <a:txBody>
                    <a:bodyPr/>
                    <a:lstStyle/>
                    <a:p>
                      <a:pPr algn="l"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Court decision: 1 year of imprisonment </a:t>
                      </a:r>
                    </a:p>
                    <a:p>
                      <a:pPr algn="l"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Fine : </a:t>
                      </a:r>
                      <a:r>
                        <a:rPr lang="en-US" sz="1400" b="0" i="0" u="none" strike="noStrike" dirty="0" err="1">
                          <a:solidFill>
                            <a:srgbClr val="000000"/>
                          </a:solidFill>
                          <a:effectLst/>
                          <a:latin typeface="Times New Roman" panose="02020603050405020304" pitchFamily="18" charset="0"/>
                          <a:cs typeface="Times New Roman" panose="02020603050405020304" pitchFamily="18" charset="0"/>
                        </a:rPr>
                        <a:t>Php</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 10,000</a:t>
                      </a:r>
                    </a:p>
                    <a:p>
                      <a:pPr algn="l"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Payment of: </a:t>
                      </a:r>
                      <a:r>
                        <a:rPr lang="en-US" sz="1400" b="0" i="0" u="none" strike="noStrike" dirty="0" err="1">
                          <a:solidFill>
                            <a:srgbClr val="000000"/>
                          </a:solidFill>
                          <a:effectLst/>
                          <a:latin typeface="Times New Roman" panose="02020603050405020304" pitchFamily="18" charset="0"/>
                          <a:cs typeface="Times New Roman" panose="02020603050405020304" pitchFamily="18" charset="0"/>
                        </a:rPr>
                        <a:t>Php</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 39, 223.00 for annual rental and/or other charges (2016-2018)</a:t>
                      </a:r>
                    </a:p>
                    <a:p>
                      <a:pPr algn="l" fontAlgn="t"/>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rowSpan="3">
                  <a:txBody>
                    <a:bodyPr/>
                    <a:lstStyle/>
                    <a:p>
                      <a:pPr algn="l"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-The Court rendered its decision in favor of the DENR signed by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signed by Lovelle Moana R. </a:t>
                      </a:r>
                      <a:r>
                        <a:rPr lang="en-US" sz="1400" kern="1200" dirty="0" err="1">
                          <a:solidFill>
                            <a:schemeClr val="dk1"/>
                          </a:solidFill>
                          <a:effectLst/>
                          <a:latin typeface="Times New Roman" panose="02020603050405020304" pitchFamily="18" charset="0"/>
                          <a:ea typeface="+mn-ea"/>
                          <a:cs typeface="Times New Roman" panose="02020603050405020304" pitchFamily="18" charset="0"/>
                        </a:rPr>
                        <a:t>Hitosis</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 of MCTC (</a:t>
                      </a:r>
                      <a:r>
                        <a:rPr lang="en-US" sz="1400" kern="1200" dirty="0" err="1">
                          <a:solidFill>
                            <a:schemeClr val="dk1"/>
                          </a:solidFill>
                          <a:effectLst/>
                          <a:latin typeface="Times New Roman" panose="02020603050405020304" pitchFamily="18" charset="0"/>
                          <a:ea typeface="+mn-ea"/>
                          <a:cs typeface="Times New Roman" panose="02020603050405020304" pitchFamily="18" charset="0"/>
                        </a:rPr>
                        <a:t>Coron-Busuanga</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 on the </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on 30</a:t>
                      </a:r>
                      <a:r>
                        <a:rPr lang="en-US" sz="1400" b="0" i="0" u="none" strike="noStrike" baseline="30000" dirty="0">
                          <a:solidFill>
                            <a:srgbClr val="000000"/>
                          </a:solidFill>
                          <a:effectLst/>
                          <a:latin typeface="Times New Roman" panose="02020603050405020304" pitchFamily="18" charset="0"/>
                          <a:cs typeface="Times New Roman" panose="02020603050405020304" pitchFamily="18" charset="0"/>
                        </a:rPr>
                        <a:t>th</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 of September 2021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extLst>
                  <a:ext uri="{0D108BD9-81ED-4DB2-BD59-A6C34878D82A}">
                    <a16:rowId xmlns="" xmlns:a16="http://schemas.microsoft.com/office/drawing/2014/main" val="3664970749"/>
                  </a:ext>
                </a:extLst>
              </a:tr>
              <a:tr h="534421">
                <a:tc vMerge="1">
                  <a:txBody>
                    <a:bodyPr/>
                    <a:lstStyle/>
                    <a:p>
                      <a:endParaRPr lang="en-PH"/>
                    </a:p>
                  </a:txBody>
                  <a:tcPr/>
                </a:tc>
                <a:tc>
                  <a:txBody>
                    <a:bodyPr/>
                    <a:lstStyle/>
                    <a:p>
                      <a:pPr algn="l" fontAlgn="t"/>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vMerge="1">
                  <a:txBody>
                    <a:bodyPr/>
                    <a:lstStyle/>
                    <a:p>
                      <a:endParaRPr lang="en-PH"/>
                    </a:p>
                  </a:txBody>
                  <a:tcPr/>
                </a:tc>
                <a:tc vMerge="1">
                  <a:txBody>
                    <a:bodyPr/>
                    <a:lstStyle/>
                    <a:p>
                      <a:pPr algn="l" fontAlgn="t"/>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vMerge="1">
                  <a:txBody>
                    <a:bodyPr/>
                    <a:lstStyle/>
                    <a:p>
                      <a:pPr algn="l" fontAlgn="t"/>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extLst>
                  <a:ext uri="{0D108BD9-81ED-4DB2-BD59-A6C34878D82A}">
                    <a16:rowId xmlns="" xmlns:a16="http://schemas.microsoft.com/office/drawing/2014/main" val="1411289543"/>
                  </a:ext>
                </a:extLst>
              </a:tr>
              <a:tr h="718705">
                <a:tc vMerge="1">
                  <a:txBody>
                    <a:bodyPr/>
                    <a:lstStyle/>
                    <a:p>
                      <a:endParaRPr lang="en-PH"/>
                    </a:p>
                  </a:txBody>
                  <a:tcPr/>
                </a:tc>
                <a:tc>
                  <a:txBody>
                    <a:bodyPr/>
                    <a:lstStyle/>
                    <a:p>
                      <a:pPr algn="l" fontAlgn="t"/>
                      <a:r>
                        <a:rPr lang="en-PH" sz="1400" u="none" strike="noStrike" dirty="0">
                          <a:effectLst/>
                          <a:latin typeface="Times New Roman" panose="02020603050405020304" pitchFamily="18" charset="0"/>
                          <a:cs typeface="Times New Roman" panose="02020603050405020304" pitchFamily="18" charset="0"/>
                        </a:rPr>
                        <a:t> </a:t>
                      </a:r>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vMerge="1">
                  <a:txBody>
                    <a:bodyPr/>
                    <a:lstStyle/>
                    <a:p>
                      <a:endParaRPr lang="en-PH"/>
                    </a:p>
                  </a:txBody>
                  <a:tcPr/>
                </a:tc>
                <a:tc vMerge="1">
                  <a:txBody>
                    <a:bodyPr/>
                    <a:lstStyle/>
                    <a:p>
                      <a:pPr algn="l" fontAlgn="t"/>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vMerge="1">
                  <a:txBody>
                    <a:bodyPr/>
                    <a:lstStyle/>
                    <a:p>
                      <a:pPr algn="l" fontAlgn="t"/>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4900" marR="4900" marT="4900" marB="0"/>
                </a:tc>
                <a:extLst>
                  <a:ext uri="{0D108BD9-81ED-4DB2-BD59-A6C34878D82A}">
                    <a16:rowId xmlns="" xmlns:a16="http://schemas.microsoft.com/office/drawing/2014/main" val="974181360"/>
                  </a:ext>
                </a:extLst>
              </a:tr>
              <a:tr h="350139">
                <a:tc rowSpan="5">
                  <a:txBody>
                    <a:bodyPr/>
                    <a:lstStyle/>
                    <a:p>
                      <a:pPr algn="ctr" fontAlgn="t"/>
                      <a:r>
                        <a:rPr lang="en-PH" sz="1400" u="none" strike="noStrike">
                          <a:effectLst/>
                          <a:latin typeface="Times New Roman" panose="02020603050405020304" pitchFamily="18" charset="0"/>
                          <a:cs typeface="Times New Roman" panose="02020603050405020304" pitchFamily="18" charset="0"/>
                        </a:rPr>
                        <a:t>Docket No. IV-08-INV-6A-0034                                    Criminal case No. 3855</a:t>
                      </a:r>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t"/>
                      <a:r>
                        <a:rPr lang="en-PH" sz="1400" u="none" strike="noStrike" dirty="0">
                          <a:effectLst/>
                          <a:latin typeface="Times New Roman" panose="02020603050405020304" pitchFamily="18" charset="0"/>
                          <a:cs typeface="Times New Roman" panose="02020603050405020304" pitchFamily="18" charset="0"/>
                        </a:rPr>
                        <a:t>January 21, 2016</a:t>
                      </a:r>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ctr"/>
                      <a:r>
                        <a:rPr lang="en-PH" sz="1400" u="none" strike="noStrike" dirty="0" err="1">
                          <a:effectLst/>
                          <a:latin typeface="Times New Roman" panose="02020603050405020304" pitchFamily="18" charset="0"/>
                          <a:cs typeface="Times New Roman" panose="02020603050405020304" pitchFamily="18" charset="0"/>
                        </a:rPr>
                        <a:t>Cholly</a:t>
                      </a:r>
                      <a:r>
                        <a:rPr lang="en-PH" sz="1400" u="none" strike="noStrike" dirty="0">
                          <a:effectLst/>
                          <a:latin typeface="Times New Roman" panose="02020603050405020304" pitchFamily="18" charset="0"/>
                          <a:cs typeface="Times New Roman" panose="02020603050405020304" pitchFamily="18" charset="0"/>
                        </a:rPr>
                        <a:t> Vidal</a:t>
                      </a:r>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nchor="ctr"/>
                </a:tc>
                <a:tc>
                  <a:txBody>
                    <a:bodyPr/>
                    <a:lstStyle/>
                    <a:p>
                      <a:pPr algn="l" fontAlgn="t"/>
                      <a:r>
                        <a:rPr lang="en-US" sz="1400" u="none" strike="noStrike" dirty="0">
                          <a:effectLst/>
                          <a:latin typeface="Times New Roman" panose="02020603050405020304" pitchFamily="18" charset="0"/>
                          <a:cs typeface="Times New Roman" panose="02020603050405020304" pitchFamily="18" charset="0"/>
                        </a:rPr>
                        <a:t>Notice to Vacate: September 1, 2015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rowSpan="3">
                  <a:txBody>
                    <a:bodyPr/>
                    <a:lstStyle/>
                    <a:p>
                      <a:pPr algn="l" fontAlgn="t"/>
                      <a:r>
                        <a:rPr lang="en-US" sz="1400" u="none" strike="noStrike" dirty="0">
                          <a:effectLst/>
                          <a:latin typeface="Times New Roman" panose="02020603050405020304" pitchFamily="18" charset="0"/>
                          <a:cs typeface="Times New Roman" panose="02020603050405020304" pitchFamily="18" charset="0"/>
                        </a:rPr>
                        <a:t>-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The Court rendered its Decision in favor of the DENR signed by </a:t>
                      </a:r>
                      <a:r>
                        <a:rPr lang="en-US" sz="1400" kern="1200" dirty="0" err="1">
                          <a:solidFill>
                            <a:schemeClr val="dk1"/>
                          </a:solidFill>
                          <a:effectLst/>
                          <a:latin typeface="Times New Roman" panose="02020603050405020304" pitchFamily="18" charset="0"/>
                          <a:ea typeface="+mn-ea"/>
                          <a:cs typeface="Times New Roman" panose="02020603050405020304" pitchFamily="18" charset="0"/>
                        </a:rPr>
                        <a:t>Lovelle</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 Moana R. </a:t>
                      </a:r>
                      <a:r>
                        <a:rPr lang="en-US" sz="1400" kern="1200" dirty="0" err="1">
                          <a:solidFill>
                            <a:schemeClr val="dk1"/>
                          </a:solidFill>
                          <a:effectLst/>
                          <a:latin typeface="Times New Roman" panose="02020603050405020304" pitchFamily="18" charset="0"/>
                          <a:ea typeface="+mn-ea"/>
                          <a:cs typeface="Times New Roman" panose="02020603050405020304" pitchFamily="18" charset="0"/>
                        </a:rPr>
                        <a:t>Hitosis</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 of MCTC (</a:t>
                      </a:r>
                      <a:r>
                        <a:rPr lang="en-US" sz="1400" kern="1200" dirty="0" err="1">
                          <a:solidFill>
                            <a:schemeClr val="dk1"/>
                          </a:solidFill>
                          <a:effectLst/>
                          <a:latin typeface="Times New Roman" panose="02020603050405020304" pitchFamily="18" charset="0"/>
                          <a:ea typeface="+mn-ea"/>
                          <a:cs typeface="Times New Roman" panose="02020603050405020304" pitchFamily="18" charset="0"/>
                        </a:rPr>
                        <a:t>Coron-Busuanga</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 on the 22nd of June 2018.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extLst>
                  <a:ext uri="{0D108BD9-81ED-4DB2-BD59-A6C34878D82A}">
                    <a16:rowId xmlns="" xmlns:a16="http://schemas.microsoft.com/office/drawing/2014/main" val="3908252205"/>
                  </a:ext>
                </a:extLst>
              </a:tr>
              <a:tr h="356281">
                <a:tc vMerge="1">
                  <a:txBody>
                    <a:bodyPr/>
                    <a:lstStyle/>
                    <a:p>
                      <a:endParaRPr lang="en-PH"/>
                    </a:p>
                  </a:txBody>
                  <a:tcPr/>
                </a:tc>
                <a:tc>
                  <a:txBody>
                    <a:bodyPr/>
                    <a:lstStyle/>
                    <a:p>
                      <a:pPr algn="l" fontAlgn="t"/>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ctr"/>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nchor="ctr"/>
                </a:tc>
                <a:tc>
                  <a:txBody>
                    <a:bodyPr/>
                    <a:lstStyle/>
                    <a:p>
                      <a:pPr algn="l" fontAlgn="t"/>
                      <a:r>
                        <a:rPr lang="en-US" sz="1400" u="none" strike="noStrike" dirty="0">
                          <a:effectLst/>
                          <a:latin typeface="Times New Roman" panose="02020603050405020304" pitchFamily="18" charset="0"/>
                          <a:cs typeface="Times New Roman" panose="02020603050405020304" pitchFamily="18" charset="0"/>
                        </a:rPr>
                        <a:t>Final Notice to Vacate: October 18, 2015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vMerge="1">
                  <a:txBody>
                    <a:bodyPr/>
                    <a:lstStyle/>
                    <a:p>
                      <a:endParaRPr lang="en-PH"/>
                    </a:p>
                  </a:txBody>
                  <a:tcPr/>
                </a:tc>
                <a:extLst>
                  <a:ext uri="{0D108BD9-81ED-4DB2-BD59-A6C34878D82A}">
                    <a16:rowId xmlns="" xmlns:a16="http://schemas.microsoft.com/office/drawing/2014/main" val="3897101336"/>
                  </a:ext>
                </a:extLst>
              </a:tr>
              <a:tr h="423852">
                <a:tc vMerge="1">
                  <a:txBody>
                    <a:bodyPr/>
                    <a:lstStyle/>
                    <a:p>
                      <a:endParaRPr lang="en-PH"/>
                    </a:p>
                  </a:txBody>
                  <a:tcPr/>
                </a:tc>
                <a:tc>
                  <a:txBody>
                    <a:bodyPr/>
                    <a:lstStyle/>
                    <a:p>
                      <a:pPr algn="l" fontAlgn="t"/>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ctr"/>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nchor="ctr"/>
                </a:tc>
                <a:tc>
                  <a:txBody>
                    <a:bodyPr/>
                    <a:lstStyle/>
                    <a:p>
                      <a:pPr algn="l" fontAlgn="t"/>
                      <a:r>
                        <a:rPr lang="en-US" sz="1400" u="none" strike="noStrike" dirty="0">
                          <a:effectLst/>
                          <a:latin typeface="Times New Roman" panose="02020603050405020304" pitchFamily="18" charset="0"/>
                          <a:cs typeface="Times New Roman" panose="02020603050405020304" pitchFamily="18" charset="0"/>
                        </a:rPr>
                        <a:t>Court Hearing: started August 2016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vMerge="1">
                  <a:txBody>
                    <a:bodyPr/>
                    <a:lstStyle/>
                    <a:p>
                      <a:endParaRPr lang="en-PH"/>
                    </a:p>
                  </a:txBody>
                  <a:tcPr/>
                </a:tc>
                <a:extLst>
                  <a:ext uri="{0D108BD9-81ED-4DB2-BD59-A6C34878D82A}">
                    <a16:rowId xmlns="" xmlns:a16="http://schemas.microsoft.com/office/drawing/2014/main" val="177355265"/>
                  </a:ext>
                </a:extLst>
              </a:tr>
              <a:tr h="380853">
                <a:tc vMerge="1">
                  <a:txBody>
                    <a:bodyPr/>
                    <a:lstStyle/>
                    <a:p>
                      <a:endParaRPr lang="en-PH"/>
                    </a:p>
                  </a:txBody>
                  <a:tcPr/>
                </a:tc>
                <a:tc>
                  <a:txBody>
                    <a:bodyPr/>
                    <a:lstStyle/>
                    <a:p>
                      <a:pPr algn="l" fontAlgn="t"/>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ctr"/>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nchor="ctr"/>
                </a:tc>
                <a:tc>
                  <a:txBody>
                    <a:bodyPr/>
                    <a:lstStyle/>
                    <a:p>
                      <a:pPr algn="l" fontAlgn="t"/>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l" fontAlgn="t"/>
                      <a:r>
                        <a:rPr lang="en-US" sz="1400" u="none" strike="noStrike" dirty="0">
                          <a:effectLst/>
                          <a:latin typeface="Times New Roman" panose="02020603050405020304" pitchFamily="18" charset="0"/>
                          <a:cs typeface="Times New Roman" panose="02020603050405020304" pitchFamily="18" charset="0"/>
                        </a:rPr>
                        <a:t>- Appealed to the Regional trial court on October 29, 2018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extLst>
                  <a:ext uri="{0D108BD9-81ED-4DB2-BD59-A6C34878D82A}">
                    <a16:rowId xmlns="" xmlns:a16="http://schemas.microsoft.com/office/drawing/2014/main" val="1783286076"/>
                  </a:ext>
                </a:extLst>
              </a:tr>
              <a:tr h="589707">
                <a:tc vMerge="1">
                  <a:txBody>
                    <a:bodyPr/>
                    <a:lstStyle/>
                    <a:p>
                      <a:endParaRPr lang="en-PH"/>
                    </a:p>
                  </a:txBody>
                  <a:tcPr/>
                </a:tc>
                <a:tc>
                  <a:txBody>
                    <a:bodyPr/>
                    <a:lstStyle/>
                    <a:p>
                      <a:pPr algn="l" fontAlgn="t"/>
                      <a:r>
                        <a:rPr lang="en-PH" sz="1400" u="none" strike="noStrike">
                          <a:effectLst/>
                          <a:latin typeface="Times New Roman" panose="02020603050405020304" pitchFamily="18" charset="0"/>
                          <a:cs typeface="Times New Roman" panose="02020603050405020304" pitchFamily="18" charset="0"/>
                        </a:rPr>
                        <a:t> </a:t>
                      </a:r>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ctr"/>
                      <a:r>
                        <a:rPr lang="en-PH" sz="1400" u="none" strike="noStrike">
                          <a:effectLst/>
                          <a:latin typeface="Times New Roman" panose="02020603050405020304" pitchFamily="18" charset="0"/>
                          <a:cs typeface="Times New Roman" panose="02020603050405020304" pitchFamily="18" charset="0"/>
                        </a:rPr>
                        <a:t> </a:t>
                      </a:r>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nchor="ctr"/>
                </a:tc>
                <a:tc>
                  <a:txBody>
                    <a:bodyPr/>
                    <a:lstStyle/>
                    <a:p>
                      <a:pPr algn="l" fontAlgn="t"/>
                      <a:r>
                        <a:rPr lang="en-PH" sz="1400" u="none" strike="noStrike">
                          <a:effectLst/>
                          <a:latin typeface="Times New Roman" panose="02020603050405020304" pitchFamily="18" charset="0"/>
                          <a:cs typeface="Times New Roman" panose="02020603050405020304" pitchFamily="18" charset="0"/>
                        </a:rPr>
                        <a:t> </a:t>
                      </a:r>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l" fontAlgn="t"/>
                      <a:r>
                        <a:rPr lang="en-US" sz="1400" u="none" strike="noStrike" dirty="0">
                          <a:effectLst/>
                          <a:latin typeface="Times New Roman" panose="02020603050405020304" pitchFamily="18" charset="0"/>
                          <a:cs typeface="Times New Roman" panose="02020603050405020304" pitchFamily="18" charset="0"/>
                        </a:rPr>
                        <a:t>- On august 8, 2019 a court decision was issued by the RTC signed by </a:t>
                      </a:r>
                      <a:r>
                        <a:rPr lang="en-US" sz="1400" u="none" strike="noStrike" dirty="0" err="1">
                          <a:effectLst/>
                          <a:latin typeface="Times New Roman" panose="02020603050405020304" pitchFamily="18" charset="0"/>
                          <a:cs typeface="Times New Roman" panose="02020603050405020304" pitchFamily="18" charset="0"/>
                        </a:rPr>
                        <a:t>Arnel</a:t>
                      </a:r>
                      <a:r>
                        <a:rPr lang="en-US" sz="1400" u="none" strike="noStrike" dirty="0">
                          <a:effectLst/>
                          <a:latin typeface="Times New Roman" panose="02020603050405020304" pitchFamily="18" charset="0"/>
                          <a:cs typeface="Times New Roman" panose="02020603050405020304" pitchFamily="18" charset="0"/>
                        </a:rPr>
                        <a:t> P. Cezar.</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extLst>
                  <a:ext uri="{0D108BD9-81ED-4DB2-BD59-A6C34878D82A}">
                    <a16:rowId xmlns="" xmlns:a16="http://schemas.microsoft.com/office/drawing/2014/main" val="1826943152"/>
                  </a:ext>
                </a:extLst>
              </a:tr>
              <a:tr h="368567">
                <a:tc rowSpan="3">
                  <a:txBody>
                    <a:bodyPr/>
                    <a:lstStyle/>
                    <a:p>
                      <a:pPr algn="ctr" fontAlgn="t"/>
                      <a:r>
                        <a:rPr lang="en-PH" sz="1400" u="none" strike="noStrike" dirty="0">
                          <a:effectLst/>
                          <a:latin typeface="Times New Roman" panose="02020603050405020304" pitchFamily="18" charset="0"/>
                          <a:cs typeface="Times New Roman" panose="02020603050405020304" pitchFamily="18" charset="0"/>
                        </a:rPr>
                        <a:t>Docket No. IV-08-INV-6A-0035                               Criminal Case No. 3846</a:t>
                      </a:r>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t"/>
                      <a:r>
                        <a:rPr lang="en-PH" sz="1400" u="none" strike="noStrike" dirty="0">
                          <a:effectLst/>
                          <a:latin typeface="Times New Roman" panose="02020603050405020304" pitchFamily="18" charset="0"/>
                          <a:cs typeface="Times New Roman" panose="02020603050405020304" pitchFamily="18" charset="0"/>
                        </a:rPr>
                        <a:t>January 21, 2016</a:t>
                      </a:r>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ctr" fontAlgn="ctr"/>
                      <a:r>
                        <a:rPr lang="en-PH" sz="1400" u="none" strike="noStrike">
                          <a:effectLst/>
                          <a:latin typeface="Times New Roman" panose="02020603050405020304" pitchFamily="18" charset="0"/>
                          <a:cs typeface="Times New Roman" panose="02020603050405020304" pitchFamily="18" charset="0"/>
                        </a:rPr>
                        <a:t>Harilyeto Panginaban</a:t>
                      </a:r>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nchor="ctr"/>
                </a:tc>
                <a:tc>
                  <a:txBody>
                    <a:bodyPr/>
                    <a:lstStyle/>
                    <a:p>
                      <a:pPr algn="l" fontAlgn="t"/>
                      <a:r>
                        <a:rPr lang="en-US" sz="1400" u="none" strike="noStrike">
                          <a:effectLst/>
                          <a:latin typeface="Times New Roman" panose="02020603050405020304" pitchFamily="18" charset="0"/>
                          <a:cs typeface="Times New Roman" panose="02020603050405020304" pitchFamily="18" charset="0"/>
                        </a:rPr>
                        <a:t>Court Hearing: started August 2016</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rowSpan="3">
                  <a:txBody>
                    <a:bodyPr/>
                    <a:lstStyle/>
                    <a:p>
                      <a:pPr algn="l" fontAlgn="t"/>
                      <a:r>
                        <a:rPr lang="en-US" sz="1400" u="none" strike="noStrike" dirty="0">
                          <a:effectLst/>
                          <a:latin typeface="Times New Roman" panose="02020603050405020304" pitchFamily="18" charset="0"/>
                          <a:cs typeface="Times New Roman" panose="02020603050405020304" pitchFamily="18" charset="0"/>
                        </a:rPr>
                        <a:t>-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The court rendered its order based on Compromise Agreement that the DENR and Mr. Panganiban agreed upon which to demolish the structures within his occupied area.</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extLst>
                  <a:ext uri="{0D108BD9-81ED-4DB2-BD59-A6C34878D82A}">
                    <a16:rowId xmlns="" xmlns:a16="http://schemas.microsoft.com/office/drawing/2014/main" val="3177071925"/>
                  </a:ext>
                </a:extLst>
              </a:tr>
              <a:tr h="178140">
                <a:tc vMerge="1">
                  <a:txBody>
                    <a:bodyPr/>
                    <a:lstStyle/>
                    <a:p>
                      <a:endParaRPr lang="en-PH"/>
                    </a:p>
                  </a:txBody>
                  <a:tcPr/>
                </a:tc>
                <a:tc>
                  <a:txBody>
                    <a:bodyPr/>
                    <a:lstStyle/>
                    <a:p>
                      <a:pPr algn="l" fontAlgn="t"/>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l" fontAlgn="t"/>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l" fontAlgn="t"/>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vMerge="1">
                  <a:txBody>
                    <a:bodyPr/>
                    <a:lstStyle/>
                    <a:p>
                      <a:endParaRPr lang="en-PH"/>
                    </a:p>
                  </a:txBody>
                  <a:tcPr/>
                </a:tc>
                <a:extLst>
                  <a:ext uri="{0D108BD9-81ED-4DB2-BD59-A6C34878D82A}">
                    <a16:rowId xmlns="" xmlns:a16="http://schemas.microsoft.com/office/drawing/2014/main" val="1758817231"/>
                  </a:ext>
                </a:extLst>
              </a:tr>
              <a:tr h="429206">
                <a:tc vMerge="1">
                  <a:txBody>
                    <a:bodyPr/>
                    <a:lstStyle/>
                    <a:p>
                      <a:endParaRPr lang="en-PH"/>
                    </a:p>
                  </a:txBody>
                  <a:tcPr/>
                </a:tc>
                <a:tc>
                  <a:txBody>
                    <a:bodyPr/>
                    <a:lstStyle/>
                    <a:p>
                      <a:pPr algn="l" fontAlgn="t"/>
                      <a:r>
                        <a:rPr lang="en-PH" sz="1400" u="none" strike="noStrike">
                          <a:effectLst/>
                          <a:latin typeface="Times New Roman" panose="02020603050405020304" pitchFamily="18" charset="0"/>
                          <a:cs typeface="Times New Roman" panose="02020603050405020304" pitchFamily="18" charset="0"/>
                        </a:rPr>
                        <a:t> </a:t>
                      </a:r>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l" fontAlgn="t"/>
                      <a:r>
                        <a:rPr lang="en-PH" sz="1400" u="none" strike="noStrike">
                          <a:effectLst/>
                          <a:latin typeface="Times New Roman" panose="02020603050405020304" pitchFamily="18" charset="0"/>
                          <a:cs typeface="Times New Roman" panose="02020603050405020304" pitchFamily="18" charset="0"/>
                        </a:rPr>
                        <a:t> </a:t>
                      </a:r>
                      <a:endParaRPr lang="en-PH"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a:txBody>
                    <a:bodyPr/>
                    <a:lstStyle/>
                    <a:p>
                      <a:pPr algn="l" fontAlgn="t"/>
                      <a:r>
                        <a:rPr lang="en-PH" sz="1400" u="none" strike="noStrike" dirty="0">
                          <a:effectLst/>
                          <a:latin typeface="Times New Roman" panose="02020603050405020304" pitchFamily="18" charset="0"/>
                          <a:cs typeface="Times New Roman" panose="02020603050405020304" pitchFamily="18" charset="0"/>
                        </a:rPr>
                        <a:t> </a:t>
                      </a:r>
                      <a:endParaRPr lang="en-PH"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00" marR="4900" marT="4900" marB="0"/>
                </a:tc>
                <a:tc vMerge="1">
                  <a:txBody>
                    <a:bodyPr/>
                    <a:lstStyle/>
                    <a:p>
                      <a:endParaRPr lang="en-PH"/>
                    </a:p>
                  </a:txBody>
                  <a:tcPr/>
                </a:tc>
                <a:extLst>
                  <a:ext uri="{0D108BD9-81ED-4DB2-BD59-A6C34878D82A}">
                    <a16:rowId xmlns="" xmlns:a16="http://schemas.microsoft.com/office/drawing/2014/main" val="3744782452"/>
                  </a:ext>
                </a:extLst>
              </a:tr>
            </a:tbl>
          </a:graphicData>
        </a:graphic>
      </p:graphicFrame>
      <p:sp>
        <p:nvSpPr>
          <p:cNvPr id="2" name="TextBox 1">
            <a:extLst>
              <a:ext uri="{FF2B5EF4-FFF2-40B4-BE49-F238E27FC236}">
                <a16:creationId xmlns="" xmlns:a16="http://schemas.microsoft.com/office/drawing/2014/main" id="{E8C9BA65-F3E0-4507-BC28-4C04EE74ABB1}"/>
              </a:ext>
            </a:extLst>
          </p:cNvPr>
          <p:cNvSpPr txBox="1"/>
          <p:nvPr/>
        </p:nvSpPr>
        <p:spPr>
          <a:xfrm>
            <a:off x="123966" y="6596416"/>
            <a:ext cx="8423686" cy="307777"/>
          </a:xfrm>
          <a:prstGeom prst="rect">
            <a:avLst/>
          </a:prstGeom>
          <a:noFill/>
        </p:spPr>
        <p:txBody>
          <a:bodyPr wrap="square" rtlCol="0">
            <a:spAutoFit/>
          </a:bodyPr>
          <a:lstStyle/>
          <a:p>
            <a:r>
              <a:rPr lang="en-PH" sz="1400" dirty="0">
                <a:latin typeface="Times New Roman" panose="02020603050405020304" pitchFamily="18" charset="0"/>
                <a:cs typeface="Times New Roman" panose="02020603050405020304" pitchFamily="18" charset="0"/>
              </a:rPr>
              <a:t>*cases handled by the DENR Legal Affairs Service</a:t>
            </a:r>
          </a:p>
        </p:txBody>
      </p:sp>
    </p:spTree>
    <p:extLst>
      <p:ext uri="{BB962C8B-B14F-4D97-AF65-F5344CB8AC3E}">
        <p14:creationId xmlns:p14="http://schemas.microsoft.com/office/powerpoint/2010/main" val="3787730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8006" y="1703869"/>
            <a:ext cx="10116563" cy="4832092"/>
          </a:xfrm>
          <a:prstGeom prst="rect">
            <a:avLst/>
          </a:prstGeom>
          <a:noFill/>
        </p:spPr>
        <p:txBody>
          <a:bodyPr wrap="square" lIns="91440" tIns="45720" rIns="91440" bIns="45720" rtlCol="0" anchor="t">
            <a:spAutoFit/>
          </a:bodyPr>
          <a:lstStyle/>
          <a:p>
            <a:pPr algn="just" rtl="0" fontAlgn="base">
              <a:spcBef>
                <a:spcPts val="0"/>
              </a:spcBef>
              <a:spcAft>
                <a:spcPts val="0"/>
              </a:spcAft>
            </a:pPr>
            <a:r>
              <a:rPr lang="en-US" sz="2200" b="1" i="0" u="none" strike="noStrike" dirty="0">
                <a:solidFill>
                  <a:srgbClr val="000000"/>
                </a:solidFill>
                <a:effectLst/>
                <a:latin typeface="Times New Roman" panose="02020603050405020304" pitchFamily="18" charset="0"/>
              </a:rPr>
              <a:t>DENR Stand: </a:t>
            </a:r>
            <a:r>
              <a:rPr lang="en-US" sz="2200" b="0" i="0" u="none" strike="noStrike" dirty="0">
                <a:solidFill>
                  <a:srgbClr val="000000"/>
                </a:solidFill>
                <a:effectLst/>
                <a:latin typeface="Times New Roman" panose="02020603050405020304" pitchFamily="18" charset="0"/>
              </a:rPr>
              <a:t>Based on the result of the investigation of DENR MIMAROPA, it is not possible for the DENR to lift the hold in abeyance order therefore the project cannot proceed. With that, the DENR recommends for NHA to identify other areas that are within public lands but not within BPR anymore, which the DENR may be of assistance as presented during the YPHP TWG Meeting last March 8, 2022.</a:t>
            </a:r>
          </a:p>
          <a:p>
            <a:pPr marL="971550" algn="just" fontAlgn="base"/>
            <a:r>
              <a:rPr lang="en-US" sz="2200" b="0" dirty="0">
                <a:effectLst/>
              </a:rPr>
              <a:t/>
            </a:r>
            <a:br>
              <a:rPr lang="en-US" sz="2200" b="0" dirty="0">
                <a:effectLst/>
              </a:rPr>
            </a:br>
            <a:r>
              <a:rPr lang="en-US" sz="2200" b="1" i="0" u="none" strike="noStrike" dirty="0">
                <a:solidFill>
                  <a:srgbClr val="000000"/>
                </a:solidFill>
                <a:effectLst/>
                <a:latin typeface="Times New Roman" panose="02020603050405020304" pitchFamily="18" charset="0"/>
              </a:rPr>
              <a:t>Latest Update:</a:t>
            </a:r>
            <a:r>
              <a:rPr lang="en-US" sz="2200" b="0" i="0" u="none" strike="noStrike" dirty="0">
                <a:solidFill>
                  <a:srgbClr val="000000"/>
                </a:solidFill>
                <a:effectLst/>
                <a:latin typeface="Times New Roman" panose="02020603050405020304" pitchFamily="18" charset="0"/>
              </a:rPr>
              <a:t> The Office of The Undersecretary for Legal, Administration, Human Resources, and Legislative Affairs released the Legal Opinion regarding the matter through Memorandum dated 19 April 2022. </a:t>
            </a:r>
          </a:p>
          <a:p>
            <a:pPr marL="971550" algn="just" fontAlgn="base"/>
            <a:endParaRPr lang="en-US" sz="2200" dirty="0">
              <a:solidFill>
                <a:srgbClr val="000000"/>
              </a:solidFill>
              <a:latin typeface="Times New Roman" panose="02020603050405020304" pitchFamily="18" charset="0"/>
            </a:endParaRPr>
          </a:p>
          <a:p>
            <a:pPr marL="971550" algn="just" fontAlgn="base"/>
            <a:r>
              <a:rPr lang="en-US" sz="2200" i="1" u="none" strike="noStrike" dirty="0">
                <a:solidFill>
                  <a:srgbClr val="000000"/>
                </a:solidFill>
                <a:effectLst/>
                <a:latin typeface="Times New Roman" panose="02020603050405020304" pitchFamily="18" charset="0"/>
              </a:rPr>
              <a:t>“DENR MIMAROPA Region should be instructed to conduct the necessary procedure for purposes of instituting reversion proceedings”</a:t>
            </a:r>
          </a:p>
          <a:p>
            <a:pPr marL="971550" algn="just" fontAlgn="base"/>
            <a:endParaRPr lang="en-US" sz="2200" dirty="0">
              <a:solidFill>
                <a:srgbClr val="000000"/>
              </a:solidFill>
              <a:latin typeface="Times New Roman" panose="02020603050405020304" pitchFamily="18" charset="0"/>
            </a:endParaRPr>
          </a:p>
          <a:p>
            <a:pPr marL="971550" algn="just" fontAlgn="base"/>
            <a:r>
              <a:rPr lang="en-US" sz="2200" b="1" i="0" u="none" strike="noStrike" dirty="0">
                <a:solidFill>
                  <a:srgbClr val="000000"/>
                </a:solidFill>
                <a:effectLst/>
                <a:latin typeface="Times New Roman" panose="02020603050405020304" pitchFamily="18" charset="0"/>
              </a:rPr>
              <a:t>Way Forward: </a:t>
            </a:r>
            <a:r>
              <a:rPr lang="en-US" sz="2200" i="0" u="none" strike="noStrike" dirty="0">
                <a:solidFill>
                  <a:srgbClr val="000000"/>
                </a:solidFill>
                <a:effectLst/>
                <a:latin typeface="Times New Roman" panose="02020603050405020304" pitchFamily="18" charset="0"/>
              </a:rPr>
              <a:t>(?)</a:t>
            </a:r>
            <a:endParaRPr lang="en-US" sz="2200" dirty="0">
              <a:latin typeface="Times New Roman" pitchFamily="18" charset="0"/>
              <a:cs typeface="Times New Roman" pitchFamily="18" charset="0"/>
            </a:endParaRPr>
          </a:p>
        </p:txBody>
      </p:sp>
      <p:sp>
        <p:nvSpPr>
          <p:cNvPr id="7" name="Content Placeholder 2"/>
          <p:cNvSpPr>
            <a:spLocks/>
          </p:cNvSpPr>
          <p:nvPr/>
        </p:nvSpPr>
        <p:spPr bwMode="auto">
          <a:xfrm>
            <a:off x="358006" y="212290"/>
            <a:ext cx="11932167" cy="553255"/>
          </a:xfrm>
          <a:prstGeom prst="rect">
            <a:avLst/>
          </a:prstGeom>
          <a:noFill/>
          <a:ln w="9525">
            <a:solidFill>
              <a:schemeClr val="bg1"/>
            </a:solidFill>
            <a:miter lim="800000"/>
            <a:headEnd/>
            <a:tailEnd/>
          </a:ln>
        </p:spPr>
        <p:txBody>
          <a:bodyPr/>
          <a:lstStyle/>
          <a:p>
            <a:pPr marL="342900" indent="-342900">
              <a:spcBef>
                <a:spcPct val="20000"/>
              </a:spcBef>
            </a:pPr>
            <a:r>
              <a:rPr lang="en-PH" sz="4000" b="1" dirty="0">
                <a:latin typeface="Times New Roman" pitchFamily="18" charset="0"/>
                <a:cs typeface="Times New Roman" pitchFamily="18" charset="0"/>
              </a:rPr>
              <a:t>YOLANDA PERMANENT HOUSING PROJECT WITH BPR</a:t>
            </a:r>
            <a:endParaRPr lang="en-US" sz="4000" b="1" dirty="0">
              <a:latin typeface="Times New Roman" pitchFamily="18" charset="0"/>
              <a:cs typeface="Times New Roman" pitchFamily="18" charset="0"/>
            </a:endParaRPr>
          </a:p>
        </p:txBody>
      </p:sp>
    </p:spTree>
    <p:extLst>
      <p:ext uri="{BB962C8B-B14F-4D97-AF65-F5344CB8AC3E}">
        <p14:creationId xmlns:p14="http://schemas.microsoft.com/office/powerpoint/2010/main" val="1828146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a:spLocks/>
          </p:cNvSpPr>
          <p:nvPr/>
        </p:nvSpPr>
        <p:spPr bwMode="auto">
          <a:xfrm>
            <a:off x="358007" y="212290"/>
            <a:ext cx="11497110" cy="553255"/>
          </a:xfrm>
          <a:prstGeom prst="rect">
            <a:avLst/>
          </a:prstGeom>
          <a:noFill/>
          <a:ln w="9525">
            <a:solidFill>
              <a:schemeClr val="bg1"/>
            </a:solidFill>
            <a:miter lim="800000"/>
            <a:headEnd/>
            <a:tailEnd/>
          </a:ln>
        </p:spPr>
        <p:txBody>
          <a:bodyPr/>
          <a:lstStyle/>
          <a:p>
            <a:pPr marL="342900" indent="-342900">
              <a:spcBef>
                <a:spcPct val="20000"/>
              </a:spcBef>
            </a:pPr>
            <a:r>
              <a:rPr lang="en-US" sz="4000" b="1">
                <a:latin typeface="Times New Roman" pitchFamily="18" charset="0"/>
                <a:cs typeface="Times New Roman" pitchFamily="18" charset="0"/>
              </a:rPr>
              <a:t>FMB-DENR Management Initiatives in the BPR</a:t>
            </a:r>
          </a:p>
        </p:txBody>
      </p:sp>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8006" y="1281901"/>
            <a:ext cx="9776594" cy="7525137"/>
          </a:xfrm>
          <a:prstGeom prst="rect">
            <a:avLst/>
          </a:prstGeom>
          <a:noFill/>
        </p:spPr>
        <p:txBody>
          <a:bodyPr wrap="square" rtlCol="0">
            <a:spAutoFit/>
          </a:bodyPr>
          <a:lstStyle/>
          <a:p>
            <a:pPr marL="514350" indent="-514350">
              <a:buAutoNum type="arabicPeriod"/>
            </a:pPr>
            <a:r>
              <a:rPr lang="en-US" sz="2400" dirty="0">
                <a:latin typeface="Times New Roman" pitchFamily="18" charset="0"/>
                <a:cs typeface="Times New Roman" pitchFamily="18" charset="0"/>
              </a:rPr>
              <a:t>Delineated the boundary of the reservation;</a:t>
            </a:r>
          </a:p>
          <a:p>
            <a:endParaRPr lang="en-US" sz="2400" dirty="0">
              <a:latin typeface="Times New Roman" pitchFamily="18" charset="0"/>
              <a:cs typeface="Times New Roman" pitchFamily="18" charset="0"/>
            </a:endParaRPr>
          </a:p>
          <a:p>
            <a:pPr marL="514350" indent="-514350">
              <a:buAutoNum type="arabicPeriod" startAt="2"/>
            </a:pPr>
            <a:r>
              <a:rPr lang="en-US" sz="2400" dirty="0">
                <a:latin typeface="Times New Roman" pitchFamily="18" charset="0"/>
                <a:cs typeface="Times New Roman" pitchFamily="18" charset="0"/>
              </a:rPr>
              <a:t>Established and maintained BPR Management Office (BPRMO) and monitoring station in </a:t>
            </a:r>
            <a:r>
              <a:rPr lang="en-US" sz="2400" dirty="0" err="1">
                <a:latin typeface="Times New Roman" pitchFamily="18" charset="0"/>
                <a:cs typeface="Times New Roman" pitchFamily="18" charset="0"/>
              </a:rPr>
              <a:t>Coron</a:t>
            </a:r>
            <a:r>
              <a:rPr lang="en-US" sz="2400" dirty="0">
                <a:latin typeface="Times New Roman" pitchFamily="18" charset="0"/>
                <a:cs typeface="Times New Roman" pitchFamily="18" charset="0"/>
              </a:rPr>
              <a:t>, Palawan;</a:t>
            </a:r>
          </a:p>
          <a:p>
            <a:pPr marL="514350" indent="-514350">
              <a:buAutoNum type="arabicPeriod" startAt="2"/>
            </a:pPr>
            <a:endParaRPr lang="en-US" sz="2400" dirty="0">
              <a:latin typeface="Times New Roman" pitchFamily="18" charset="0"/>
              <a:cs typeface="Times New Roman" pitchFamily="18" charset="0"/>
            </a:endParaRPr>
          </a:p>
          <a:p>
            <a:pPr marL="514350" indent="-514350">
              <a:buAutoNum type="arabicPeriod" startAt="2"/>
            </a:pPr>
            <a:r>
              <a:rPr lang="en-US" sz="2400" dirty="0">
                <a:latin typeface="Times New Roman" pitchFamily="18" charset="0"/>
                <a:cs typeface="Times New Roman" pitchFamily="18" charset="0"/>
              </a:rPr>
              <a:t>Conducted inventory and profiling of informal settlers;</a:t>
            </a:r>
          </a:p>
          <a:p>
            <a:pPr marL="514350" indent="-514350">
              <a:buAutoNum type="arabicPeriod" startAt="2"/>
            </a:pPr>
            <a:endParaRPr lang="en-US" sz="2400" dirty="0">
              <a:latin typeface="Times New Roman" pitchFamily="18" charset="0"/>
              <a:cs typeface="Times New Roman" pitchFamily="18" charset="0"/>
            </a:endParaRPr>
          </a:p>
          <a:p>
            <a:pPr marL="514350" indent="-514350">
              <a:buAutoNum type="arabicPeriod" startAt="2"/>
            </a:pPr>
            <a:r>
              <a:rPr lang="en-US" sz="2400" dirty="0">
                <a:latin typeface="Times New Roman" pitchFamily="18" charset="0"/>
                <a:cs typeface="Times New Roman" pitchFamily="18" charset="0"/>
              </a:rPr>
              <a:t>Implemented Forest Protection and Law Enforcement through LAWIN;</a:t>
            </a:r>
          </a:p>
          <a:p>
            <a:pPr marL="514350" indent="-514350">
              <a:buAutoNum type="arabicPeriod" startAt="2"/>
            </a:pPr>
            <a:endParaRPr lang="en-US" sz="2400" dirty="0">
              <a:latin typeface="Times New Roman" pitchFamily="18" charset="0"/>
              <a:cs typeface="Times New Roman" pitchFamily="18" charset="0"/>
            </a:endParaRPr>
          </a:p>
          <a:p>
            <a:pPr marL="514350" indent="-514350">
              <a:buAutoNum type="arabicPeriod" startAt="2"/>
            </a:pPr>
            <a:r>
              <a:rPr lang="en-US" sz="2400" dirty="0">
                <a:latin typeface="Times New Roman" pitchFamily="18" charset="0"/>
                <a:cs typeface="Times New Roman" pitchFamily="18" charset="0"/>
              </a:rPr>
              <a:t>Assisted CENRO in case build-up for the filing of cases concerning violation of Section 68 and 69 of PD 705, as amended.</a:t>
            </a:r>
          </a:p>
          <a:p>
            <a:pPr marL="514350" indent="-514350">
              <a:buAutoNum type="arabicPeriod" startAt="2"/>
            </a:pPr>
            <a:endParaRPr lang="en-US" sz="2400" dirty="0">
              <a:latin typeface="Times New Roman" pitchFamily="18" charset="0"/>
              <a:cs typeface="Times New Roman" pitchFamily="18" charset="0"/>
            </a:endParaRPr>
          </a:p>
          <a:p>
            <a:pPr marL="514350" indent="-514350">
              <a:buAutoNum type="arabicPeriod" startAt="2"/>
            </a:pPr>
            <a:r>
              <a:rPr lang="en-US" sz="2400" dirty="0">
                <a:latin typeface="Times New Roman" pitchFamily="18" charset="0"/>
                <a:cs typeface="Times New Roman" pitchFamily="18" charset="0"/>
              </a:rPr>
              <a:t>Conducted Land Capability and Suitability Assessment of BPR using GIS.</a:t>
            </a:r>
          </a:p>
          <a:p>
            <a:pPr marL="514350" indent="-514350">
              <a:buAutoNum type="arabicPeriod" startAt="2"/>
            </a:pPr>
            <a:endParaRPr lang="en-US" sz="2700" dirty="0">
              <a:latin typeface="Times New Roman" pitchFamily="18" charset="0"/>
              <a:cs typeface="Times New Roman" pitchFamily="18" charset="0"/>
            </a:endParaRPr>
          </a:p>
          <a:p>
            <a:pPr marL="742950" indent="-742950">
              <a:buFont typeface="+mj-lt"/>
              <a:buAutoNum type="arabicPeriod"/>
            </a:pPr>
            <a:endParaRPr lang="en-US" sz="3000" dirty="0">
              <a:latin typeface="Times New Roman" pitchFamily="18" charset="0"/>
              <a:cs typeface="Times New Roman" pitchFamily="18" charset="0"/>
            </a:endParaRPr>
          </a:p>
          <a:p>
            <a:pPr marL="742950" indent="-742950">
              <a:buFont typeface="+mj-lt"/>
              <a:buAutoNum type="arabicPeriod"/>
            </a:pPr>
            <a:endParaRPr lang="en-US" sz="3000" dirty="0">
              <a:latin typeface="Times New Roman"/>
              <a:ea typeface="Times New Roman"/>
              <a:cs typeface="Times New Roman"/>
              <a:sym typeface="Times New Roman"/>
            </a:endParaRPr>
          </a:p>
          <a:p>
            <a:pPr marL="742950" indent="-742950">
              <a:buFont typeface="+mj-lt"/>
              <a:buAutoNum type="arabicPeriod"/>
            </a:pPr>
            <a:endParaRPr lang="en-US" sz="3000" dirty="0">
              <a:latin typeface="Times New Roman" pitchFamily="18" charset="0"/>
              <a:cs typeface="Times New Roman" pitchFamily="18" charset="0"/>
            </a:endParaRPr>
          </a:p>
          <a:p>
            <a:pPr marL="742950" indent="-742950">
              <a:buFont typeface="+mj-lt"/>
              <a:buAutoNum type="arabicPeriod"/>
            </a:pPr>
            <a:endParaRPr lang="en-US" sz="3000" dirty="0">
              <a:latin typeface="Times New Roman" pitchFamily="18" charset="0"/>
              <a:cs typeface="Times New Roman" pitchFamily="18" charset="0"/>
            </a:endParaRPr>
          </a:p>
        </p:txBody>
      </p:sp>
    </p:spTree>
    <p:extLst>
      <p:ext uri="{BB962C8B-B14F-4D97-AF65-F5344CB8AC3E}">
        <p14:creationId xmlns:p14="http://schemas.microsoft.com/office/powerpoint/2010/main" val="2992964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8005" y="1296365"/>
            <a:ext cx="10116563" cy="3908762"/>
          </a:xfrm>
          <a:prstGeom prst="rect">
            <a:avLst/>
          </a:prstGeom>
          <a:noFill/>
        </p:spPr>
        <p:txBody>
          <a:bodyPr wrap="square" lIns="91440" tIns="45720" rIns="91440" bIns="45720" rtlCol="0" anchor="t">
            <a:spAutoFit/>
          </a:bodyPr>
          <a:lstStyle/>
          <a:p>
            <a:endParaRPr lang="en-US" sz="2800" dirty="0">
              <a:latin typeface="Times New Roman" pitchFamily="18" charset="0"/>
              <a:cs typeface="Times New Roman" pitchFamily="18" charset="0"/>
            </a:endParaRPr>
          </a:p>
          <a:p>
            <a:pPr marL="742950" indent="-742950">
              <a:buFont typeface="Arial" panose="020B0604020202020204" pitchFamily="34" charset="0"/>
              <a:buChar char="•"/>
            </a:pPr>
            <a:r>
              <a:rPr lang="en-US" sz="2800" dirty="0">
                <a:latin typeface="Times New Roman" pitchFamily="18" charset="0"/>
                <a:cs typeface="Times New Roman" pitchFamily="18" charset="0"/>
              </a:rPr>
              <a:t>Preparation of Comprehensive Management Plan of BPR in consonance with the </a:t>
            </a:r>
            <a:r>
              <a:rPr lang="en-US" sz="2800" dirty="0" err="1">
                <a:latin typeface="Times New Roman" pitchFamily="18" charset="0"/>
                <a:cs typeface="Times New Roman" pitchFamily="18" charset="0"/>
              </a:rPr>
              <a:t>Busuanga</a:t>
            </a:r>
            <a:r>
              <a:rPr lang="en-US" sz="2800" dirty="0">
                <a:latin typeface="Times New Roman" pitchFamily="18" charset="0"/>
                <a:cs typeface="Times New Roman" pitchFamily="18" charset="0"/>
              </a:rPr>
              <a:t> Island Chain Master Plan.</a:t>
            </a:r>
          </a:p>
          <a:p>
            <a:pPr marL="742950" indent="-742950">
              <a:buFont typeface="Arial" panose="020B0604020202020204" pitchFamily="34" charset="0"/>
              <a:buChar char="•"/>
            </a:pPr>
            <a:endParaRPr lang="en-US" sz="2800" dirty="0">
              <a:latin typeface="Times New Roman" pitchFamily="18" charset="0"/>
              <a:cs typeface="Times New Roman" pitchFamily="18" charset="0"/>
            </a:endParaRPr>
          </a:p>
          <a:p>
            <a:pPr marL="742950" indent="-742950">
              <a:buFont typeface="Arial" panose="020B0604020202020204" pitchFamily="34" charset="0"/>
              <a:buChar char="•"/>
            </a:pPr>
            <a:r>
              <a:rPr lang="en-US" sz="2800" dirty="0">
                <a:latin typeface="Times New Roman" pitchFamily="18" charset="0"/>
                <a:cs typeface="Times New Roman" pitchFamily="18" charset="0"/>
              </a:rPr>
              <a:t>Propose Presidential Proclamation amending PP 663 for the administration of BPR.</a:t>
            </a:r>
          </a:p>
          <a:p>
            <a:endParaRPr lang="en-US" sz="2800"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
        <p:nvSpPr>
          <p:cNvPr id="7" name="Content Placeholder 2"/>
          <p:cNvSpPr>
            <a:spLocks/>
          </p:cNvSpPr>
          <p:nvPr/>
        </p:nvSpPr>
        <p:spPr bwMode="auto">
          <a:xfrm>
            <a:off x="358007" y="212290"/>
            <a:ext cx="11509316" cy="553255"/>
          </a:xfrm>
          <a:prstGeom prst="rect">
            <a:avLst/>
          </a:prstGeom>
          <a:noFill/>
          <a:ln w="9525">
            <a:solidFill>
              <a:schemeClr val="bg1"/>
            </a:solidFill>
            <a:miter lim="800000"/>
            <a:headEnd/>
            <a:tailEnd/>
          </a:ln>
        </p:spPr>
        <p:txBody>
          <a:bodyPr/>
          <a:lstStyle/>
          <a:p>
            <a:pPr marL="342900" indent="-342900">
              <a:spcBef>
                <a:spcPct val="20000"/>
              </a:spcBef>
            </a:pPr>
            <a:r>
              <a:rPr lang="en-PH" sz="4000" b="1" dirty="0">
                <a:latin typeface="Times New Roman" pitchFamily="18" charset="0"/>
                <a:cs typeface="Times New Roman" pitchFamily="18" charset="0"/>
              </a:rPr>
              <a:t>WAYS FORWARD</a:t>
            </a:r>
            <a:endParaRPr lang="en-US" sz="4000" b="1" dirty="0">
              <a:latin typeface="Times New Roman" pitchFamily="18" charset="0"/>
              <a:cs typeface="Times New Roman" pitchFamily="18" charset="0"/>
            </a:endParaRPr>
          </a:p>
        </p:txBody>
      </p:sp>
    </p:spTree>
    <p:extLst>
      <p:ext uri="{BB962C8B-B14F-4D97-AF65-F5344CB8AC3E}">
        <p14:creationId xmlns:p14="http://schemas.microsoft.com/office/powerpoint/2010/main" val="2722665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8005" y="1296365"/>
            <a:ext cx="10116563" cy="4832092"/>
          </a:xfrm>
          <a:prstGeom prst="rect">
            <a:avLst/>
          </a:prstGeom>
          <a:noFill/>
        </p:spPr>
        <p:txBody>
          <a:bodyPr wrap="square" lIns="91440" tIns="45720" rIns="91440" bIns="45720" rtlCol="0" anchor="t">
            <a:spAutoFit/>
          </a:bodyPr>
          <a:lstStyle/>
          <a:p>
            <a:r>
              <a:rPr lang="en-US" sz="2800" dirty="0">
                <a:latin typeface="Times New Roman" pitchFamily="18" charset="0"/>
                <a:cs typeface="Times New Roman" pitchFamily="18" charset="0"/>
              </a:rPr>
              <a:t>Propose Presidential Proclamation amending PP 663 for the administration of BPR.</a:t>
            </a:r>
          </a:p>
          <a:p>
            <a:endParaRPr lang="en-US" sz="2800" dirty="0">
              <a:latin typeface="Times New Roman" pitchFamily="18" charset="0"/>
              <a:cs typeface="Times New Roman" pitchFamily="18" charset="0"/>
            </a:endParaRPr>
          </a:p>
          <a:p>
            <a:pPr marL="971550" algn="just" rtl="0" fontAlgn="base">
              <a:spcBef>
                <a:spcPts val="0"/>
              </a:spcBef>
              <a:spcAft>
                <a:spcPts val="0"/>
              </a:spcAft>
            </a:pPr>
            <a:r>
              <a:rPr lang="en-US" sz="2000" b="0" i="0" u="none" strike="noStrike" dirty="0">
                <a:solidFill>
                  <a:srgbClr val="000000"/>
                </a:solidFill>
                <a:effectLst/>
                <a:latin typeface="Times New Roman" panose="02020603050405020304" pitchFamily="18" charset="0"/>
              </a:rPr>
              <a:t>The proposed policy aims to provide a more efficient and strategic management of BPR since the DENR MIMAROPA has the line functions and has jurisdiction over CENRO </a:t>
            </a:r>
            <a:r>
              <a:rPr lang="en-US" sz="2000" b="0" i="0" u="none" strike="noStrike" dirty="0" err="1">
                <a:solidFill>
                  <a:srgbClr val="000000"/>
                </a:solidFill>
                <a:effectLst/>
                <a:latin typeface="Times New Roman" panose="02020603050405020304" pitchFamily="18" charset="0"/>
              </a:rPr>
              <a:t>Calamianes</a:t>
            </a:r>
            <a:r>
              <a:rPr lang="en-US" sz="2000" b="0" i="0" u="none" strike="noStrike" dirty="0">
                <a:solidFill>
                  <a:srgbClr val="000000"/>
                </a:solidFill>
                <a:effectLst/>
                <a:latin typeface="Times New Roman" panose="02020603050405020304" pitchFamily="18" charset="0"/>
              </a:rPr>
              <a:t> Islands, where the BPR is also located.</a:t>
            </a:r>
          </a:p>
          <a:p>
            <a:pPr marL="971550" algn="just" rtl="0" fontAlgn="base">
              <a:spcBef>
                <a:spcPts val="0"/>
              </a:spcBef>
              <a:spcAft>
                <a:spcPts val="0"/>
              </a:spcAft>
            </a:pPr>
            <a:r>
              <a:rPr lang="en-US" sz="3200" b="0" dirty="0">
                <a:effectLst/>
              </a:rPr>
              <a:t/>
            </a:r>
            <a:br>
              <a:rPr lang="en-US" sz="3200" b="0" dirty="0">
                <a:effectLst/>
              </a:rPr>
            </a:br>
            <a:r>
              <a:rPr lang="en-US" sz="2000" b="1" dirty="0">
                <a:effectLst/>
                <a:latin typeface="Times New Roman" panose="02020603050405020304" pitchFamily="18" charset="0"/>
                <a:cs typeface="Times New Roman" panose="02020603050405020304" pitchFamily="18" charset="0"/>
              </a:rPr>
              <a:t>Status: </a:t>
            </a:r>
            <a:r>
              <a:rPr lang="en-US" sz="2000" b="0" i="0" u="none" strike="noStrike" dirty="0">
                <a:solidFill>
                  <a:srgbClr val="000000"/>
                </a:solidFill>
                <a:effectLst/>
                <a:latin typeface="Times New Roman" panose="02020603050405020304" pitchFamily="18" charset="0"/>
              </a:rPr>
              <a:t>The draft policy was presented to and concurred by the DENR MIMAROPA and DENR Legal Affairs Service in a meeting dated 04 March 2022. </a:t>
            </a:r>
          </a:p>
          <a:p>
            <a:pPr marL="971550" algn="just" rtl="0" fontAlgn="base">
              <a:spcBef>
                <a:spcPts val="0"/>
              </a:spcBef>
              <a:spcAft>
                <a:spcPts val="0"/>
              </a:spcAft>
            </a:pPr>
            <a:r>
              <a:rPr lang="en-US" sz="3200" b="0" dirty="0">
                <a:effectLst/>
              </a:rPr>
              <a:t/>
            </a:r>
            <a:br>
              <a:rPr lang="en-US" sz="3200" b="0" dirty="0">
                <a:effectLst/>
              </a:rPr>
            </a:br>
            <a:r>
              <a:rPr lang="en-US" sz="2000" b="1" i="0" u="none" strike="noStrike" dirty="0">
                <a:solidFill>
                  <a:srgbClr val="000000"/>
                </a:solidFill>
                <a:effectLst/>
                <a:latin typeface="Times New Roman" panose="02020603050405020304" pitchFamily="18" charset="0"/>
              </a:rPr>
              <a:t>Latest Update:</a:t>
            </a:r>
            <a:r>
              <a:rPr lang="en-US" sz="2000" b="0" i="0" u="none" strike="noStrike" dirty="0">
                <a:solidFill>
                  <a:srgbClr val="000000"/>
                </a:solidFill>
                <a:effectLst/>
                <a:latin typeface="Times New Roman" panose="02020603050405020304" pitchFamily="18" charset="0"/>
              </a:rPr>
              <a:t> The Office of the </a:t>
            </a:r>
            <a:r>
              <a:rPr lang="en-US" sz="2000" dirty="0">
                <a:latin typeface="Times New Roman" panose="02020603050405020304" pitchFamily="18" charset="0"/>
              </a:rPr>
              <a:t>DENR Secretary requested the FMB to limit the Memorandum for the President into three (3) pages. Furthermore, a Certificate of Completed Staff Work and Certificate of Concurrence (COC) is requested from FMB. </a:t>
            </a:r>
            <a:endParaRPr lang="en-US" sz="2400" dirty="0">
              <a:latin typeface="Times New Roman" pitchFamily="18" charset="0"/>
              <a:cs typeface="Times New Roman" pitchFamily="18" charset="0"/>
            </a:endParaRPr>
          </a:p>
        </p:txBody>
      </p:sp>
      <p:sp>
        <p:nvSpPr>
          <p:cNvPr id="7" name="Content Placeholder 2"/>
          <p:cNvSpPr>
            <a:spLocks/>
          </p:cNvSpPr>
          <p:nvPr/>
        </p:nvSpPr>
        <p:spPr bwMode="auto">
          <a:xfrm>
            <a:off x="358007" y="212290"/>
            <a:ext cx="11509316" cy="553255"/>
          </a:xfrm>
          <a:prstGeom prst="rect">
            <a:avLst/>
          </a:prstGeom>
          <a:noFill/>
          <a:ln w="9525">
            <a:solidFill>
              <a:schemeClr val="bg1"/>
            </a:solidFill>
            <a:miter lim="800000"/>
            <a:headEnd/>
            <a:tailEnd/>
          </a:ln>
        </p:spPr>
        <p:txBody>
          <a:bodyPr/>
          <a:lstStyle/>
          <a:p>
            <a:pPr marL="342900" indent="-342900">
              <a:spcBef>
                <a:spcPct val="20000"/>
              </a:spcBef>
            </a:pPr>
            <a:r>
              <a:rPr lang="en-PH" sz="4000" b="1" dirty="0">
                <a:latin typeface="Times New Roman" pitchFamily="18" charset="0"/>
                <a:cs typeface="Times New Roman" pitchFamily="18" charset="0"/>
              </a:rPr>
              <a:t>WAYS FORWARD</a:t>
            </a:r>
            <a:endParaRPr lang="en-US" sz="4000" b="1" dirty="0">
              <a:latin typeface="Times New Roman" pitchFamily="18" charset="0"/>
              <a:cs typeface="Times New Roman" pitchFamily="18" charset="0"/>
            </a:endParaRPr>
          </a:p>
        </p:txBody>
      </p:sp>
    </p:spTree>
    <p:extLst>
      <p:ext uri="{BB962C8B-B14F-4D97-AF65-F5344CB8AC3E}">
        <p14:creationId xmlns:p14="http://schemas.microsoft.com/office/powerpoint/2010/main" val="782917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8" name="Content Placeholder 4"/>
          <p:cNvSpPr txBox="1">
            <a:spLocks/>
          </p:cNvSpPr>
          <p:nvPr/>
        </p:nvSpPr>
        <p:spPr>
          <a:xfrm>
            <a:off x="551349" y="1029665"/>
            <a:ext cx="10515600" cy="5255936"/>
          </a:xfrm>
          <a:prstGeom prst="rect">
            <a:avLst/>
          </a:prstGeom>
        </p:spPr>
        <p:txBody>
          <a:bodyPr vert="horz" lIns="91440" tIns="45720" rIns="91440" bIns="45720" rtlCol="0" anchor="t">
            <a:noAutofit/>
          </a:bodyPr>
          <a:lstStyle/>
          <a:p>
            <a:pPr marL="400050" lvl="0" indent="-400050">
              <a:lnSpc>
                <a:spcPct val="90000"/>
              </a:lnSpc>
              <a:spcBef>
                <a:spcPts val="1000"/>
              </a:spcBef>
              <a:buFont typeface="Arial" pitchFamily="34" charset="0"/>
              <a:buChar char="•"/>
              <a:defRPr/>
            </a:pPr>
            <a:endParaRPr lang="en-US" sz="3000" dirty="0">
              <a:latin typeface="Times New Roman" pitchFamily="18" charset="0"/>
              <a:cs typeface="Times New Roman" pitchFamily="18" charset="0"/>
            </a:endParaRPr>
          </a:p>
          <a:p>
            <a:pPr marL="400050" lvl="0" indent="-400050">
              <a:lnSpc>
                <a:spcPct val="90000"/>
              </a:lnSpc>
              <a:spcBef>
                <a:spcPts val="1000"/>
              </a:spcBef>
              <a:buFont typeface="Arial" pitchFamily="34" charset="0"/>
              <a:buChar char="•"/>
            </a:pPr>
            <a:endParaRPr lang="en-US" sz="3000" dirty="0">
              <a:solidFill>
                <a:schemeClr val="dk1"/>
              </a:solidFill>
              <a:latin typeface="Times New Roman" pitchFamily="18" charset="0"/>
              <a:ea typeface="Times New Roman"/>
              <a:cs typeface="Times New Roman" pitchFamily="18" charset="0"/>
            </a:endParaRPr>
          </a:p>
          <a:p>
            <a:pPr marL="400050" lvl="0" indent="-400050">
              <a:lnSpc>
                <a:spcPct val="90000"/>
              </a:lnSpc>
              <a:spcBef>
                <a:spcPts val="1000"/>
              </a:spcBef>
              <a:buFont typeface="Arial" pitchFamily="34" charset="0"/>
              <a:buChar char="•"/>
              <a:defRPr/>
            </a:pPr>
            <a:endParaRPr lang="en-US" sz="3000" dirty="0">
              <a:latin typeface="Times New Roman" pitchFamily="18" charset="0"/>
              <a:cs typeface="Times New Roman" pitchFamily="18" charset="0"/>
            </a:endParaRPr>
          </a:p>
        </p:txBody>
      </p:sp>
      <p:sp>
        <p:nvSpPr>
          <p:cNvPr id="9" name="Content Placeholder 2"/>
          <p:cNvSpPr>
            <a:spLocks/>
          </p:cNvSpPr>
          <p:nvPr/>
        </p:nvSpPr>
        <p:spPr bwMode="auto">
          <a:xfrm>
            <a:off x="358007" y="212290"/>
            <a:ext cx="11529194" cy="553255"/>
          </a:xfrm>
          <a:prstGeom prst="rect">
            <a:avLst/>
          </a:prstGeom>
          <a:noFill/>
          <a:ln w="9525">
            <a:solidFill>
              <a:schemeClr val="bg1"/>
            </a:solidFill>
            <a:miter lim="800000"/>
            <a:headEnd/>
            <a:tailEnd/>
          </a:ln>
        </p:spPr>
        <p:txBody>
          <a:bodyPr/>
          <a:lstStyle/>
          <a:p>
            <a:pPr marL="342900" indent="-342900">
              <a:spcBef>
                <a:spcPct val="20000"/>
              </a:spcBef>
            </a:pPr>
            <a:r>
              <a:rPr lang="en-US" sz="4000" b="1" dirty="0">
                <a:latin typeface="Times New Roman" pitchFamily="18" charset="0"/>
                <a:cs typeface="Times New Roman" pitchFamily="18" charset="0"/>
              </a:rPr>
              <a:t>Personnel Complement (</a:t>
            </a:r>
            <a:r>
              <a:rPr lang="en-US" sz="4000" b="1">
                <a:latin typeface="Times New Roman" pitchFamily="18" charset="0"/>
                <a:cs typeface="Times New Roman" pitchFamily="18" charset="0"/>
              </a:rPr>
              <a:t>COS) based </a:t>
            </a:r>
            <a:r>
              <a:rPr lang="en-US" sz="4000" b="1" dirty="0">
                <a:latin typeface="Times New Roman" pitchFamily="18" charset="0"/>
                <a:cs typeface="Times New Roman" pitchFamily="18" charset="0"/>
              </a:rPr>
              <a:t>on FY 2022 WFP:</a:t>
            </a:r>
          </a:p>
        </p:txBody>
      </p:sp>
      <p:graphicFrame>
        <p:nvGraphicFramePr>
          <p:cNvPr id="2" name="Table 2">
            <a:extLst>
              <a:ext uri="{FF2B5EF4-FFF2-40B4-BE49-F238E27FC236}">
                <a16:creationId xmlns="" xmlns:a16="http://schemas.microsoft.com/office/drawing/2014/main" id="{0B9579E8-BD11-4C1F-ADCB-234C88314DA0}"/>
              </a:ext>
            </a:extLst>
          </p:cNvPr>
          <p:cNvGraphicFramePr>
            <a:graphicFrameLocks noGrp="1"/>
          </p:cNvGraphicFramePr>
          <p:nvPr>
            <p:extLst>
              <p:ext uri="{D42A27DB-BD31-4B8C-83A1-F6EECF244321}">
                <p14:modId xmlns:p14="http://schemas.microsoft.com/office/powerpoint/2010/main" val="2207527169"/>
              </p:ext>
            </p:extLst>
          </p:nvPr>
        </p:nvGraphicFramePr>
        <p:xfrm>
          <a:off x="1049410" y="1843183"/>
          <a:ext cx="9307164" cy="4251618"/>
        </p:xfrm>
        <a:graphic>
          <a:graphicData uri="http://schemas.openxmlformats.org/drawingml/2006/table">
            <a:tbl>
              <a:tblPr firstRow="1" bandRow="1">
                <a:tableStyleId>{5C22544A-7EE6-4342-B048-85BDC9FD1C3A}</a:tableStyleId>
              </a:tblPr>
              <a:tblGrid>
                <a:gridCol w="2326791">
                  <a:extLst>
                    <a:ext uri="{9D8B030D-6E8A-4147-A177-3AD203B41FA5}">
                      <a16:colId xmlns="" xmlns:a16="http://schemas.microsoft.com/office/drawing/2014/main" val="2411281825"/>
                    </a:ext>
                  </a:extLst>
                </a:gridCol>
                <a:gridCol w="2326791">
                  <a:extLst>
                    <a:ext uri="{9D8B030D-6E8A-4147-A177-3AD203B41FA5}">
                      <a16:colId xmlns="" xmlns:a16="http://schemas.microsoft.com/office/drawing/2014/main" val="3544316298"/>
                    </a:ext>
                  </a:extLst>
                </a:gridCol>
                <a:gridCol w="2326791">
                  <a:extLst>
                    <a:ext uri="{9D8B030D-6E8A-4147-A177-3AD203B41FA5}">
                      <a16:colId xmlns="" xmlns:a16="http://schemas.microsoft.com/office/drawing/2014/main" val="808497801"/>
                    </a:ext>
                  </a:extLst>
                </a:gridCol>
                <a:gridCol w="2326791">
                  <a:extLst>
                    <a:ext uri="{9D8B030D-6E8A-4147-A177-3AD203B41FA5}">
                      <a16:colId xmlns="" xmlns:a16="http://schemas.microsoft.com/office/drawing/2014/main" val="1364062536"/>
                    </a:ext>
                  </a:extLst>
                </a:gridCol>
              </a:tblGrid>
              <a:tr h="940713">
                <a:tc>
                  <a:txBody>
                    <a:bodyPr/>
                    <a:lstStyle/>
                    <a:p>
                      <a:pPr algn="ctr"/>
                      <a:r>
                        <a:rPr lang="en-PH" b="1" dirty="0">
                          <a:latin typeface="Times New Roman" panose="02020603050405020304" pitchFamily="18" charset="0"/>
                          <a:cs typeface="Times New Roman" panose="02020603050405020304" pitchFamily="18" charset="0"/>
                        </a:rPr>
                        <a:t>Approved Personnel for Hiring</a:t>
                      </a:r>
                    </a:p>
                  </a:txBody>
                  <a:tcPr anchor="ctr"/>
                </a:tc>
                <a:tc>
                  <a:txBody>
                    <a:bodyPr/>
                    <a:lstStyle/>
                    <a:p>
                      <a:pPr algn="ctr"/>
                      <a:r>
                        <a:rPr lang="en-PH" b="1" dirty="0">
                          <a:latin typeface="Times New Roman" panose="02020603050405020304" pitchFamily="18" charset="0"/>
                          <a:cs typeface="Times New Roman" panose="02020603050405020304" pitchFamily="18" charset="0"/>
                        </a:rPr>
                        <a:t>Approved Number of Personnel </a:t>
                      </a:r>
                    </a:p>
                  </a:txBody>
                  <a:tcPr anchor="ctr"/>
                </a:tc>
                <a:tc>
                  <a:txBody>
                    <a:bodyPr/>
                    <a:lstStyle/>
                    <a:p>
                      <a:pPr algn="ctr"/>
                      <a:r>
                        <a:rPr lang="en-PH" b="1" dirty="0">
                          <a:latin typeface="Times New Roman" panose="02020603050405020304" pitchFamily="18" charset="0"/>
                          <a:cs typeface="Times New Roman" panose="02020603050405020304" pitchFamily="18" charset="0"/>
                        </a:rPr>
                        <a:t>Hired Personnel (no.)</a:t>
                      </a:r>
                    </a:p>
                  </a:txBody>
                  <a:tcPr anchor="ctr"/>
                </a:tc>
                <a:tc>
                  <a:txBody>
                    <a:bodyPr/>
                    <a:lstStyle/>
                    <a:p>
                      <a:pPr algn="ctr"/>
                      <a:r>
                        <a:rPr lang="en-PH" b="1" dirty="0">
                          <a:latin typeface="Times New Roman" panose="02020603050405020304" pitchFamily="18" charset="0"/>
                          <a:cs typeface="Times New Roman" panose="02020603050405020304" pitchFamily="18" charset="0"/>
                        </a:rPr>
                        <a:t>Vacant Personnel</a:t>
                      </a:r>
                    </a:p>
                  </a:txBody>
                  <a:tcPr anchor="ctr"/>
                </a:tc>
                <a:extLst>
                  <a:ext uri="{0D108BD9-81ED-4DB2-BD59-A6C34878D82A}">
                    <a16:rowId xmlns="" xmlns:a16="http://schemas.microsoft.com/office/drawing/2014/main" val="816321225"/>
                  </a:ext>
                </a:extLst>
              </a:tr>
              <a:tr h="940713">
                <a:tc>
                  <a:txBody>
                    <a:bodyPr/>
                    <a:lstStyle/>
                    <a:p>
                      <a:pPr algn="ctr"/>
                      <a:r>
                        <a:rPr lang="en-PH" dirty="0">
                          <a:latin typeface="Times New Roman" panose="02020603050405020304" pitchFamily="18" charset="0"/>
                          <a:cs typeface="Times New Roman" panose="02020603050405020304" pitchFamily="18" charset="0"/>
                        </a:rPr>
                        <a:t>Project Operations Control Officer</a:t>
                      </a:r>
                    </a:p>
                  </a:txBody>
                  <a:tcPr/>
                </a:tc>
                <a:tc>
                  <a:txBody>
                    <a:bodyPr/>
                    <a:lstStyle/>
                    <a:p>
                      <a:pPr algn="ctr"/>
                      <a:r>
                        <a:rPr lang="en-PH" dirty="0">
                          <a:latin typeface="Times New Roman" panose="02020603050405020304" pitchFamily="18" charset="0"/>
                          <a:cs typeface="Times New Roman" panose="02020603050405020304" pitchFamily="18" charset="0"/>
                        </a:rPr>
                        <a:t>1</a:t>
                      </a:r>
                    </a:p>
                  </a:txBody>
                  <a:tcPr/>
                </a:tc>
                <a:tc>
                  <a:txBody>
                    <a:bodyPr/>
                    <a:lstStyle/>
                    <a:p>
                      <a:pPr algn="ctr"/>
                      <a:r>
                        <a:rPr lang="en-PH" dirty="0">
                          <a:latin typeface="Times New Roman" panose="02020603050405020304" pitchFamily="18" charset="0"/>
                          <a:cs typeface="Times New Roman" panose="02020603050405020304" pitchFamily="18" charset="0"/>
                        </a:rPr>
                        <a:t>1</a:t>
                      </a:r>
                    </a:p>
                  </a:txBody>
                  <a:tcPr/>
                </a:tc>
                <a:tc>
                  <a:txBody>
                    <a:bodyPr/>
                    <a:lstStyle/>
                    <a:p>
                      <a:pPr algn="ctr"/>
                      <a:r>
                        <a:rPr lang="en-PH" dirty="0">
                          <a:latin typeface="Times New Roman" panose="02020603050405020304" pitchFamily="18" charset="0"/>
                          <a:cs typeface="Times New Roman" panose="02020603050405020304" pitchFamily="18" charset="0"/>
                        </a:rPr>
                        <a:t>0</a:t>
                      </a:r>
                    </a:p>
                  </a:txBody>
                  <a:tcPr/>
                </a:tc>
                <a:extLst>
                  <a:ext uri="{0D108BD9-81ED-4DB2-BD59-A6C34878D82A}">
                    <a16:rowId xmlns="" xmlns:a16="http://schemas.microsoft.com/office/drawing/2014/main" val="4160455265"/>
                  </a:ext>
                </a:extLst>
              </a:tr>
              <a:tr h="545016">
                <a:tc>
                  <a:txBody>
                    <a:bodyPr/>
                    <a:lstStyle/>
                    <a:p>
                      <a:pPr algn="ctr"/>
                      <a:r>
                        <a:rPr lang="en-PH" dirty="0">
                          <a:latin typeface="Times New Roman" panose="02020603050405020304" pitchFamily="18" charset="0"/>
                          <a:cs typeface="Times New Roman" panose="02020603050405020304" pitchFamily="18" charset="0"/>
                        </a:rPr>
                        <a:t>Project Development Officer</a:t>
                      </a:r>
                    </a:p>
                  </a:txBody>
                  <a:tcPr/>
                </a:tc>
                <a:tc>
                  <a:txBody>
                    <a:bodyPr/>
                    <a:lstStyle/>
                    <a:p>
                      <a:pPr algn="ctr"/>
                      <a:r>
                        <a:rPr lang="en-PH" dirty="0">
                          <a:latin typeface="Times New Roman" panose="02020603050405020304" pitchFamily="18" charset="0"/>
                          <a:cs typeface="Times New Roman" panose="02020603050405020304" pitchFamily="18" charset="0"/>
                        </a:rPr>
                        <a:t>2</a:t>
                      </a:r>
                    </a:p>
                  </a:txBody>
                  <a:tcPr/>
                </a:tc>
                <a:tc>
                  <a:txBody>
                    <a:bodyPr/>
                    <a:lstStyle/>
                    <a:p>
                      <a:pPr algn="ctr"/>
                      <a:r>
                        <a:rPr lang="en-PH" dirty="0">
                          <a:latin typeface="Times New Roman" panose="02020603050405020304" pitchFamily="18" charset="0"/>
                          <a:cs typeface="Times New Roman" panose="02020603050405020304" pitchFamily="18" charset="0"/>
                        </a:rPr>
                        <a:t>2</a:t>
                      </a:r>
                    </a:p>
                  </a:txBody>
                  <a:tcPr/>
                </a:tc>
                <a:tc>
                  <a:txBody>
                    <a:bodyPr/>
                    <a:lstStyle/>
                    <a:p>
                      <a:pPr algn="ctr"/>
                      <a:r>
                        <a:rPr lang="en-PH" dirty="0">
                          <a:latin typeface="Times New Roman" panose="02020603050405020304" pitchFamily="18" charset="0"/>
                          <a:cs typeface="Times New Roman" panose="02020603050405020304" pitchFamily="18" charset="0"/>
                        </a:rPr>
                        <a:t>1</a:t>
                      </a:r>
                    </a:p>
                  </a:txBody>
                  <a:tcPr/>
                </a:tc>
                <a:extLst>
                  <a:ext uri="{0D108BD9-81ED-4DB2-BD59-A6C34878D82A}">
                    <a16:rowId xmlns="" xmlns:a16="http://schemas.microsoft.com/office/drawing/2014/main" val="3735767321"/>
                  </a:ext>
                </a:extLst>
              </a:tr>
              <a:tr h="545016">
                <a:tc>
                  <a:txBody>
                    <a:bodyPr/>
                    <a:lstStyle/>
                    <a:p>
                      <a:pPr algn="ctr"/>
                      <a:r>
                        <a:rPr lang="en-PH" dirty="0">
                          <a:latin typeface="Times New Roman" panose="02020603050405020304" pitchFamily="18" charset="0"/>
                          <a:cs typeface="Times New Roman" panose="02020603050405020304" pitchFamily="18" charset="0"/>
                        </a:rPr>
                        <a:t>Administrative Assistant</a:t>
                      </a:r>
                    </a:p>
                  </a:txBody>
                  <a:tcPr/>
                </a:tc>
                <a:tc>
                  <a:txBody>
                    <a:bodyPr/>
                    <a:lstStyle/>
                    <a:p>
                      <a:pPr algn="ctr"/>
                      <a:r>
                        <a:rPr lang="en-PH" dirty="0">
                          <a:latin typeface="Times New Roman" panose="02020603050405020304" pitchFamily="18" charset="0"/>
                          <a:cs typeface="Times New Roman" panose="02020603050405020304" pitchFamily="18" charset="0"/>
                        </a:rPr>
                        <a:t>1</a:t>
                      </a:r>
                    </a:p>
                  </a:txBody>
                  <a:tcPr/>
                </a:tc>
                <a:tc>
                  <a:txBody>
                    <a:bodyPr/>
                    <a:lstStyle/>
                    <a:p>
                      <a:pPr algn="ctr"/>
                      <a:r>
                        <a:rPr lang="en-PH" dirty="0">
                          <a:latin typeface="Times New Roman" panose="02020603050405020304" pitchFamily="18" charset="0"/>
                          <a:cs typeface="Times New Roman" panose="02020603050405020304" pitchFamily="18" charset="0"/>
                        </a:rPr>
                        <a:t>1</a:t>
                      </a:r>
                    </a:p>
                  </a:txBody>
                  <a:tcPr/>
                </a:tc>
                <a:tc>
                  <a:txBody>
                    <a:bodyPr/>
                    <a:lstStyle/>
                    <a:p>
                      <a:pPr algn="ctr"/>
                      <a:r>
                        <a:rPr lang="en-PH" dirty="0">
                          <a:latin typeface="Times New Roman" panose="02020603050405020304" pitchFamily="18" charset="0"/>
                          <a:cs typeface="Times New Roman" panose="02020603050405020304" pitchFamily="18" charset="0"/>
                        </a:rPr>
                        <a:t>0</a:t>
                      </a:r>
                    </a:p>
                  </a:txBody>
                  <a:tcPr/>
                </a:tc>
                <a:extLst>
                  <a:ext uri="{0D108BD9-81ED-4DB2-BD59-A6C34878D82A}">
                    <a16:rowId xmlns="" xmlns:a16="http://schemas.microsoft.com/office/drawing/2014/main" val="4229582942"/>
                  </a:ext>
                </a:extLst>
              </a:tr>
              <a:tr h="545016">
                <a:tc>
                  <a:txBody>
                    <a:bodyPr/>
                    <a:lstStyle/>
                    <a:p>
                      <a:pPr algn="ctr"/>
                      <a:r>
                        <a:rPr lang="en-PH" dirty="0">
                          <a:latin typeface="Times New Roman" panose="02020603050405020304" pitchFamily="18" charset="0"/>
                          <a:cs typeface="Times New Roman" panose="02020603050405020304" pitchFamily="18" charset="0"/>
                        </a:rPr>
                        <a:t>Bantay </a:t>
                      </a:r>
                      <a:r>
                        <a:rPr lang="en-PH" dirty="0" smtClean="0">
                          <a:latin typeface="Times New Roman" panose="02020603050405020304" pitchFamily="18" charset="0"/>
                          <a:cs typeface="Times New Roman" panose="02020603050405020304" pitchFamily="18" charset="0"/>
                        </a:rPr>
                        <a:t>Gubat</a:t>
                      </a:r>
                      <a:endParaRPr lang="en-PH" dirty="0">
                        <a:latin typeface="Times New Roman" panose="02020603050405020304" pitchFamily="18" charset="0"/>
                        <a:cs typeface="Times New Roman" panose="02020603050405020304" pitchFamily="18" charset="0"/>
                      </a:endParaRPr>
                    </a:p>
                  </a:txBody>
                  <a:tcPr/>
                </a:tc>
                <a:tc>
                  <a:txBody>
                    <a:bodyPr/>
                    <a:lstStyle/>
                    <a:p>
                      <a:pPr algn="ctr"/>
                      <a:r>
                        <a:rPr lang="en-PH" dirty="0" smtClean="0">
                          <a:latin typeface="Times New Roman" panose="02020603050405020304" pitchFamily="18" charset="0"/>
                          <a:cs typeface="Times New Roman" panose="02020603050405020304" pitchFamily="18" charset="0"/>
                        </a:rPr>
                        <a:t>9</a:t>
                      </a:r>
                      <a:endParaRPr lang="en-PH" dirty="0">
                        <a:latin typeface="Times New Roman" panose="02020603050405020304" pitchFamily="18" charset="0"/>
                        <a:cs typeface="Times New Roman" panose="02020603050405020304" pitchFamily="18" charset="0"/>
                      </a:endParaRPr>
                    </a:p>
                  </a:txBody>
                  <a:tcPr/>
                </a:tc>
                <a:tc>
                  <a:txBody>
                    <a:bodyPr/>
                    <a:lstStyle/>
                    <a:p>
                      <a:pPr algn="ctr"/>
                      <a:r>
                        <a:rPr lang="en-PH" dirty="0">
                          <a:latin typeface="Times New Roman" panose="02020603050405020304" pitchFamily="18" charset="0"/>
                          <a:cs typeface="Times New Roman" panose="02020603050405020304" pitchFamily="18" charset="0"/>
                        </a:rPr>
                        <a:t>9</a:t>
                      </a:r>
                    </a:p>
                  </a:txBody>
                  <a:tcPr/>
                </a:tc>
                <a:tc>
                  <a:txBody>
                    <a:bodyPr/>
                    <a:lstStyle/>
                    <a:p>
                      <a:pPr algn="ctr"/>
                      <a:r>
                        <a:rPr lang="en-PH" dirty="0" smtClean="0">
                          <a:latin typeface="Times New Roman" panose="02020603050405020304" pitchFamily="18" charset="0"/>
                          <a:cs typeface="Times New Roman" panose="02020603050405020304" pitchFamily="18" charset="0"/>
                        </a:rPr>
                        <a:t>2</a:t>
                      </a:r>
                      <a:endParaRPr lang="en-PH"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666293662"/>
                  </a:ext>
                </a:extLst>
              </a:tr>
              <a:tr h="545016">
                <a:tc>
                  <a:txBody>
                    <a:bodyPr/>
                    <a:lstStyle/>
                    <a:p>
                      <a:pPr algn="ctr"/>
                      <a:r>
                        <a:rPr lang="en-PH" b="1" dirty="0">
                          <a:latin typeface="Times New Roman" panose="02020603050405020304" pitchFamily="18" charset="0"/>
                          <a:cs typeface="Times New Roman" panose="02020603050405020304" pitchFamily="18" charset="0"/>
                        </a:rPr>
                        <a:t>TOTAL</a:t>
                      </a:r>
                    </a:p>
                  </a:txBody>
                  <a:tcPr/>
                </a:tc>
                <a:tc>
                  <a:txBody>
                    <a:bodyPr/>
                    <a:lstStyle/>
                    <a:p>
                      <a:pPr algn="ctr"/>
                      <a:r>
                        <a:rPr lang="en-PH" b="1" dirty="0" smtClean="0">
                          <a:latin typeface="Times New Roman" panose="02020603050405020304" pitchFamily="18" charset="0"/>
                          <a:cs typeface="Times New Roman" panose="02020603050405020304" pitchFamily="18" charset="0"/>
                        </a:rPr>
                        <a:t>13</a:t>
                      </a:r>
                      <a:endParaRPr lang="en-PH" b="1" dirty="0">
                        <a:latin typeface="Times New Roman" panose="02020603050405020304" pitchFamily="18" charset="0"/>
                        <a:cs typeface="Times New Roman" panose="02020603050405020304" pitchFamily="18" charset="0"/>
                      </a:endParaRPr>
                    </a:p>
                  </a:txBody>
                  <a:tcPr/>
                </a:tc>
                <a:tc>
                  <a:txBody>
                    <a:bodyPr/>
                    <a:lstStyle/>
                    <a:p>
                      <a:pPr algn="ctr"/>
                      <a:r>
                        <a:rPr lang="en-PH" b="1" dirty="0" smtClean="0">
                          <a:latin typeface="Times New Roman" panose="02020603050405020304" pitchFamily="18" charset="0"/>
                          <a:cs typeface="Times New Roman" panose="02020603050405020304" pitchFamily="18" charset="0"/>
                        </a:rPr>
                        <a:t>13</a:t>
                      </a:r>
                      <a:endParaRPr lang="en-PH" b="1" dirty="0">
                        <a:latin typeface="Times New Roman" panose="02020603050405020304" pitchFamily="18" charset="0"/>
                        <a:cs typeface="Times New Roman" panose="02020603050405020304" pitchFamily="18" charset="0"/>
                      </a:endParaRPr>
                    </a:p>
                  </a:txBody>
                  <a:tcPr/>
                </a:tc>
                <a:tc>
                  <a:txBody>
                    <a:bodyPr/>
                    <a:lstStyle/>
                    <a:p>
                      <a:pPr algn="ctr"/>
                      <a:r>
                        <a:rPr lang="en-PH" b="1" dirty="0">
                          <a:latin typeface="Times New Roman" panose="02020603050405020304" pitchFamily="18" charset="0"/>
                          <a:cs typeface="Times New Roman" panose="02020603050405020304" pitchFamily="18" charset="0"/>
                        </a:rPr>
                        <a:t>3</a:t>
                      </a:r>
                    </a:p>
                  </a:txBody>
                  <a:tcPr/>
                </a:tc>
                <a:extLst>
                  <a:ext uri="{0D108BD9-81ED-4DB2-BD59-A6C34878D82A}">
                    <a16:rowId xmlns="" xmlns:a16="http://schemas.microsoft.com/office/drawing/2014/main" val="4217924029"/>
                  </a:ext>
                </a:extLst>
              </a:tr>
            </a:tbl>
          </a:graphicData>
        </a:graphic>
      </p:graphicFrame>
    </p:spTree>
    <p:extLst>
      <p:ext uri="{BB962C8B-B14F-4D97-AF65-F5344CB8AC3E}">
        <p14:creationId xmlns:p14="http://schemas.microsoft.com/office/powerpoint/2010/main" val="3889426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659880"/>
            <a:ext cx="12192000" cy="203982"/>
          </a:xfrm>
          <a:prstGeom prst="rect">
            <a:avLst/>
          </a:prstGeom>
          <a:solidFill>
            <a:srgbClr val="368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4569" y="5208079"/>
            <a:ext cx="1184761" cy="1187681"/>
          </a:xfrm>
          <a:prstGeom prst="rect">
            <a:avLst/>
          </a:prstGeom>
        </p:spPr>
      </p:pic>
      <p:sp>
        <p:nvSpPr>
          <p:cNvPr id="4" name="Title 1"/>
          <p:cNvSpPr>
            <a:spLocks noGrp="1"/>
          </p:cNvSpPr>
          <p:nvPr>
            <p:ph type="ctrTitle"/>
          </p:nvPr>
        </p:nvSpPr>
        <p:spPr>
          <a:xfrm>
            <a:off x="1524000" y="1711741"/>
            <a:ext cx="9144000" cy="1550499"/>
          </a:xfrm>
        </p:spPr>
        <p:txBody>
          <a:bodyPr>
            <a:normAutofit/>
          </a:bodyPr>
          <a:lstStyle/>
          <a:p>
            <a:r>
              <a:rPr lang="en-PH" b="1">
                <a:latin typeface="Times New Roman" panose="02020603050405020304" pitchFamily="18" charset="0"/>
                <a:cs typeface="Times New Roman" panose="02020603050405020304" pitchFamily="18" charset="0"/>
              </a:rPr>
              <a:t>THANK YOU!</a:t>
            </a:r>
          </a:p>
        </p:txBody>
      </p:sp>
    </p:spTree>
    <p:extLst>
      <p:ext uri="{BB962C8B-B14F-4D97-AF65-F5344CB8AC3E}">
        <p14:creationId xmlns:p14="http://schemas.microsoft.com/office/powerpoint/2010/main" val="405083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1310</TotalTime>
  <Words>1600</Words>
  <Application>Microsoft Office PowerPoint</Application>
  <PresentationFormat>Custom</PresentationFormat>
  <Paragraphs>219</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BUSUANGA PASTURE RESERVE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BPRMO FMB</dc:creator>
  <cp:lastModifiedBy>HP</cp:lastModifiedBy>
  <cp:revision>80</cp:revision>
  <cp:lastPrinted>2022-04-12T00:53:46Z</cp:lastPrinted>
  <dcterms:created xsi:type="dcterms:W3CDTF">2021-02-17T06:12:04Z</dcterms:created>
  <dcterms:modified xsi:type="dcterms:W3CDTF">2022-07-25T04:03:07Z</dcterms:modified>
</cp:coreProperties>
</file>