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88163" cy="100203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1872">
          <p15:clr>
            <a:srgbClr val="A4A3A4"/>
          </p15:clr>
        </p15:guide>
        <p15:guide id="3" orient="horz" pos="291">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e1YphURfpw6EHO1cQSghnP2rv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9A298A-17E8-4E56-8B0E-944B87FBBF25}">
  <a:tblStyle styleId="{3B9A298A-17E8-4E56-8B0E-944B87FBBF2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DE0C74F7-8864-41D9-9DFF-9A8361E6235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guide orient="horz" pos="1620"/>
        <p:guide pos="1872"/>
        <p:guide orient="horz" pos="29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4500" cy="5016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02075" y="0"/>
            <a:ext cx="2984500" cy="50165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7735" y="1252538"/>
            <a:ext cx="6012600" cy="3381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975" y="4822825"/>
            <a:ext cx="5510213" cy="39449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8650"/>
            <a:ext cx="2984500" cy="5016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8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02075" y="9518650"/>
            <a:ext cx="2984500" cy="50165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PH"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47732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8975" y="4822825"/>
            <a:ext cx="5510213" cy="39449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902075" y="9518650"/>
            <a:ext cx="2984500" cy="5016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a:t>
            </a:fld>
            <a:endParaRPr/>
          </a:p>
        </p:txBody>
      </p:sp>
    </p:spTree>
    <p:extLst>
      <p:ext uri="{BB962C8B-B14F-4D97-AF65-F5344CB8AC3E}">
        <p14:creationId xmlns:p14="http://schemas.microsoft.com/office/powerpoint/2010/main" val="1481354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94" name="Google Shape;94;p2: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2</a:t>
            </a:fld>
            <a:endParaRPr/>
          </a:p>
        </p:txBody>
      </p:sp>
    </p:spTree>
    <p:extLst>
      <p:ext uri="{BB962C8B-B14F-4D97-AF65-F5344CB8AC3E}">
        <p14:creationId xmlns:p14="http://schemas.microsoft.com/office/powerpoint/2010/main" val="1867783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34ec790d90_5_0: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g134ec790d90_5_0: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01" name="Google Shape;101;g134ec790d90_5_0: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3</a:t>
            </a:fld>
            <a:endParaRPr/>
          </a:p>
        </p:txBody>
      </p:sp>
    </p:spTree>
    <p:extLst>
      <p:ext uri="{BB962C8B-B14F-4D97-AF65-F5344CB8AC3E}">
        <p14:creationId xmlns:p14="http://schemas.microsoft.com/office/powerpoint/2010/main" val="3411935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37eb39957a_5_6: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137eb39957a_5_6: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08" name="Google Shape;108;g137eb39957a_5_6: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4</a:t>
            </a:fld>
            <a:endParaRPr/>
          </a:p>
        </p:txBody>
      </p:sp>
    </p:spTree>
    <p:extLst>
      <p:ext uri="{BB962C8B-B14F-4D97-AF65-F5344CB8AC3E}">
        <p14:creationId xmlns:p14="http://schemas.microsoft.com/office/powerpoint/2010/main" val="917197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37eb39957a_5_12: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137eb39957a_5_12: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15" name="Google Shape;115;g137eb39957a_5_12: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5</a:t>
            </a:fld>
            <a:endParaRPr/>
          </a:p>
        </p:txBody>
      </p:sp>
    </p:spTree>
    <p:extLst>
      <p:ext uri="{BB962C8B-B14F-4D97-AF65-F5344CB8AC3E}">
        <p14:creationId xmlns:p14="http://schemas.microsoft.com/office/powerpoint/2010/main" val="1442654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37eb39957a_3_6: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g137eb39957a_3_6: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23" name="Google Shape;123;g137eb39957a_3_6: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6</a:t>
            </a:fld>
            <a:endParaRPr/>
          </a:p>
        </p:txBody>
      </p:sp>
    </p:spTree>
    <p:extLst>
      <p:ext uri="{BB962C8B-B14F-4D97-AF65-F5344CB8AC3E}">
        <p14:creationId xmlns:p14="http://schemas.microsoft.com/office/powerpoint/2010/main" val="2467720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37eb39957a_3_30: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137eb39957a_3_30: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30" name="Google Shape;130;g137eb39957a_3_30: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7</a:t>
            </a:fld>
            <a:endParaRPr/>
          </a:p>
        </p:txBody>
      </p:sp>
    </p:spTree>
    <p:extLst>
      <p:ext uri="{BB962C8B-B14F-4D97-AF65-F5344CB8AC3E}">
        <p14:creationId xmlns:p14="http://schemas.microsoft.com/office/powerpoint/2010/main" val="229691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37eb39957a_3_36: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137eb39957a_3_36: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37" name="Google Shape;137;g137eb39957a_3_36: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8</a:t>
            </a:fld>
            <a:endParaRPr/>
          </a:p>
        </p:txBody>
      </p:sp>
    </p:spTree>
    <p:extLst>
      <p:ext uri="{BB962C8B-B14F-4D97-AF65-F5344CB8AC3E}">
        <p14:creationId xmlns:p14="http://schemas.microsoft.com/office/powerpoint/2010/main" val="1650001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37eb39957a_3_42: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137eb39957a_3_42: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44" name="Google Shape;144;g137eb39957a_3_42: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9</a:t>
            </a:fld>
            <a:endParaRPr/>
          </a:p>
        </p:txBody>
      </p:sp>
    </p:spTree>
    <p:extLst>
      <p:ext uri="{BB962C8B-B14F-4D97-AF65-F5344CB8AC3E}">
        <p14:creationId xmlns:p14="http://schemas.microsoft.com/office/powerpoint/2010/main" val="1481328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37eb39957a_0_25: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137eb39957a_0_25: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51" name="Google Shape;151;g137eb39957a_0_25: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10</a:t>
            </a:fld>
            <a:endParaRPr/>
          </a:p>
        </p:txBody>
      </p:sp>
    </p:spTree>
    <p:extLst>
      <p:ext uri="{BB962C8B-B14F-4D97-AF65-F5344CB8AC3E}">
        <p14:creationId xmlns:p14="http://schemas.microsoft.com/office/powerpoint/2010/main" val="1550357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34ec790d90_5_6: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g134ec790d90_5_6: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59" name="Google Shape;159;g134ec790d90_5_6: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11</a:t>
            </a:fld>
            <a:endParaRPr/>
          </a:p>
        </p:txBody>
      </p:sp>
    </p:spTree>
    <p:extLst>
      <p:ext uri="{BB962C8B-B14F-4D97-AF65-F5344CB8AC3E}">
        <p14:creationId xmlns:p14="http://schemas.microsoft.com/office/powerpoint/2010/main" val="290289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37eb39957a_8_6: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g137eb39957a_8_6: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66" name="Google Shape;166;g137eb39957a_8_6: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12</a:t>
            </a:fld>
            <a:endParaRPr/>
          </a:p>
        </p:txBody>
      </p:sp>
    </p:spTree>
    <p:extLst>
      <p:ext uri="{BB962C8B-B14F-4D97-AF65-F5344CB8AC3E}">
        <p14:creationId xmlns:p14="http://schemas.microsoft.com/office/powerpoint/2010/main" val="2941895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7eb39957a_8_12: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37eb39957a_8_12: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73" name="Google Shape;173;g137eb39957a_8_12: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13</a:t>
            </a:fld>
            <a:endParaRPr/>
          </a:p>
        </p:txBody>
      </p:sp>
    </p:spTree>
    <p:extLst>
      <p:ext uri="{BB962C8B-B14F-4D97-AF65-F5344CB8AC3E}">
        <p14:creationId xmlns:p14="http://schemas.microsoft.com/office/powerpoint/2010/main" val="2083341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7eb39957a_2_0: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137eb39957a_2_0: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80" name="Google Shape;180;g137eb39957a_2_0: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14</a:t>
            </a:fld>
            <a:endParaRPr/>
          </a:p>
        </p:txBody>
      </p:sp>
    </p:spTree>
    <p:extLst>
      <p:ext uri="{BB962C8B-B14F-4D97-AF65-F5344CB8AC3E}">
        <p14:creationId xmlns:p14="http://schemas.microsoft.com/office/powerpoint/2010/main" val="4096904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37eb39957a_0_38: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137eb39957a_0_38: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87" name="Google Shape;187;g137eb39957a_0_38: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15</a:t>
            </a:fld>
            <a:endParaRPr/>
          </a:p>
        </p:txBody>
      </p:sp>
    </p:spTree>
    <p:extLst>
      <p:ext uri="{BB962C8B-B14F-4D97-AF65-F5344CB8AC3E}">
        <p14:creationId xmlns:p14="http://schemas.microsoft.com/office/powerpoint/2010/main" val="1852960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34ec790d90_1_31: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134ec790d90_1_31: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195" name="Google Shape;195;g134ec790d90_1_31: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16</a:t>
            </a:fld>
            <a:endParaRPr/>
          </a:p>
        </p:txBody>
      </p:sp>
    </p:spTree>
    <p:extLst>
      <p:ext uri="{BB962C8B-B14F-4D97-AF65-F5344CB8AC3E}">
        <p14:creationId xmlns:p14="http://schemas.microsoft.com/office/powerpoint/2010/main" val="2195051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202" name="Google Shape;202;p4: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17</a:t>
            </a:fld>
            <a:endParaRPr/>
          </a:p>
        </p:txBody>
      </p:sp>
    </p:spTree>
    <p:extLst>
      <p:ext uri="{BB962C8B-B14F-4D97-AF65-F5344CB8AC3E}">
        <p14:creationId xmlns:p14="http://schemas.microsoft.com/office/powerpoint/2010/main" val="2306603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37eb39957a_5_28: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137eb39957a_5_28: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210" name="Google Shape;210;g137eb39957a_5_28: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18</a:t>
            </a:fld>
            <a:endParaRPr/>
          </a:p>
        </p:txBody>
      </p:sp>
    </p:spTree>
    <p:extLst>
      <p:ext uri="{BB962C8B-B14F-4D97-AF65-F5344CB8AC3E}">
        <p14:creationId xmlns:p14="http://schemas.microsoft.com/office/powerpoint/2010/main" val="1319630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7eb39957a_5_35: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37eb39957a_5_35: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218" name="Google Shape;218;g137eb39957a_5_35: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19</a:t>
            </a:fld>
            <a:endParaRPr/>
          </a:p>
        </p:txBody>
      </p:sp>
    </p:spTree>
    <p:extLst>
      <p:ext uri="{BB962C8B-B14F-4D97-AF65-F5344CB8AC3E}">
        <p14:creationId xmlns:p14="http://schemas.microsoft.com/office/powerpoint/2010/main" val="1179616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37eb39957a_5_42: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137eb39957a_5_42: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226" name="Google Shape;226;g137eb39957a_5_42: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20</a:t>
            </a:fld>
            <a:endParaRPr/>
          </a:p>
        </p:txBody>
      </p:sp>
    </p:spTree>
    <p:extLst>
      <p:ext uri="{BB962C8B-B14F-4D97-AF65-F5344CB8AC3E}">
        <p14:creationId xmlns:p14="http://schemas.microsoft.com/office/powerpoint/2010/main" val="2103897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d2d6fd1073_11_0:notes"/>
          <p:cNvSpPr>
            <a:spLocks noGrp="1" noRot="1" noChangeAspect="1"/>
          </p:cNvSpPr>
          <p:nvPr>
            <p:ph type="sldImg" idx="2"/>
          </p:nvPr>
        </p:nvSpPr>
        <p:spPr>
          <a:xfrm>
            <a:off x="438150" y="1252538"/>
            <a:ext cx="6011863"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d2d6fd1073_11_0: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285750" marR="0" lvl="0" indent="-200025" algn="l" rtl="0">
              <a:lnSpc>
                <a:spcPct val="100000"/>
              </a:lnSpc>
              <a:spcBef>
                <a:spcPts val="0"/>
              </a:spcBef>
              <a:spcAft>
                <a:spcPts val="0"/>
              </a:spcAft>
              <a:buClr>
                <a:schemeClr val="dk1"/>
              </a:buClr>
              <a:buSzPts val="1350"/>
              <a:buFont typeface="Arial"/>
              <a:buNone/>
            </a:pPr>
            <a:endParaRPr/>
          </a:p>
        </p:txBody>
      </p:sp>
      <p:sp>
        <p:nvSpPr>
          <p:cNvPr id="234" name="Google Shape;234;gd2d6fd1073_11_0: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PH"/>
              <a:t>21</a:t>
            </a:fld>
            <a:endParaRPr/>
          </a:p>
        </p:txBody>
      </p:sp>
    </p:spTree>
    <p:extLst>
      <p:ext uri="{BB962C8B-B14F-4D97-AF65-F5344CB8AC3E}">
        <p14:creationId xmlns:p14="http://schemas.microsoft.com/office/powerpoint/2010/main" val="77830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143001" y="841774"/>
            <a:ext cx="6858000" cy="1790700"/>
          </a:xfrm>
          <a:prstGeom prst="rect">
            <a:avLst/>
          </a:prstGeom>
          <a:noFill/>
          <a:ln>
            <a:noFill/>
          </a:ln>
        </p:spPr>
        <p:txBody>
          <a:bodyPr spcFirstLastPara="1" wrap="square" lIns="58050" tIns="29025" rIns="58050" bIns="2902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17" name="Google Shape;17;p7"/>
          <p:cNvSpPr txBox="1">
            <a:spLocks noGrp="1"/>
          </p:cNvSpPr>
          <p:nvPr>
            <p:ph type="subTitle" idx="1"/>
          </p:nvPr>
        </p:nvSpPr>
        <p:spPr>
          <a:xfrm>
            <a:off x="1143001" y="2701533"/>
            <a:ext cx="6858000" cy="1241700"/>
          </a:xfrm>
          <a:prstGeom prst="rect">
            <a:avLst/>
          </a:prstGeom>
          <a:noFill/>
          <a:ln>
            <a:noFill/>
          </a:ln>
        </p:spPr>
        <p:txBody>
          <a:bodyPr spcFirstLastPara="1" wrap="square" lIns="58050" tIns="29025" rIns="58050" bIns="29025" anchor="t" anchorCtr="0">
            <a:normAutofit/>
          </a:bodyPr>
          <a:lstStyle>
            <a:lvl1pPr lvl="0" algn="ctr">
              <a:lnSpc>
                <a:spcPct val="90000"/>
              </a:lnSpc>
              <a:spcBef>
                <a:spcPts val="7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8" name="Google Shape;18;p7"/>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19" name="Google Shape;19;p7"/>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0" name="Google Shape;20;p7"/>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3" name="Google Shape;23;p8"/>
          <p:cNvSpPr txBox="1">
            <a:spLocks noGrp="1"/>
          </p:cNvSpPr>
          <p:nvPr>
            <p:ph type="body" idx="1"/>
          </p:nvPr>
        </p:nvSpPr>
        <p:spPr>
          <a:xfrm>
            <a:off x="628651" y="1369221"/>
            <a:ext cx="7886700" cy="32634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24" name="Google Shape;24;p8"/>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5" name="Google Shape;25;p8"/>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 name="Google Shape;26;p8"/>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23888" y="1282306"/>
            <a:ext cx="7886700" cy="2139600"/>
          </a:xfrm>
          <a:prstGeom prst="rect">
            <a:avLst/>
          </a:prstGeom>
          <a:noFill/>
          <a:ln>
            <a:noFill/>
          </a:ln>
        </p:spPr>
        <p:txBody>
          <a:bodyPr spcFirstLastPara="1" wrap="square" lIns="58050" tIns="29025" rIns="58050" bIns="2902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9" name="Google Shape;29;p9"/>
          <p:cNvSpPr txBox="1">
            <a:spLocks noGrp="1"/>
          </p:cNvSpPr>
          <p:nvPr>
            <p:ph type="body" idx="1"/>
          </p:nvPr>
        </p:nvSpPr>
        <p:spPr>
          <a:xfrm>
            <a:off x="623888" y="3442103"/>
            <a:ext cx="7886700" cy="1125000"/>
          </a:xfrm>
          <a:prstGeom prst="rect">
            <a:avLst/>
          </a:prstGeom>
          <a:noFill/>
          <a:ln>
            <a:noFill/>
          </a:ln>
        </p:spPr>
        <p:txBody>
          <a:bodyPr spcFirstLastPara="1" wrap="square" lIns="58050" tIns="29025" rIns="58050" bIns="29025" anchor="t" anchorCtr="0">
            <a:normAutofit/>
          </a:bodyPr>
          <a:lstStyle>
            <a:lvl1pPr marL="457200" lvl="0" indent="-228600" algn="l">
              <a:lnSpc>
                <a:spcPct val="90000"/>
              </a:lnSpc>
              <a:spcBef>
                <a:spcPts val="7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0" name="Google Shape;30;p9"/>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1" name="Google Shape;31;p9"/>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2" name="Google Shape;32;p9"/>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5" name="Google Shape;35;p10"/>
          <p:cNvSpPr txBox="1">
            <a:spLocks noGrp="1"/>
          </p:cNvSpPr>
          <p:nvPr>
            <p:ph type="body" idx="1"/>
          </p:nvPr>
        </p:nvSpPr>
        <p:spPr>
          <a:xfrm>
            <a:off x="628650" y="1369221"/>
            <a:ext cx="3886200" cy="32634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36" name="Google Shape;36;p10"/>
          <p:cNvSpPr txBox="1">
            <a:spLocks noGrp="1"/>
          </p:cNvSpPr>
          <p:nvPr>
            <p:ph type="body" idx="2"/>
          </p:nvPr>
        </p:nvSpPr>
        <p:spPr>
          <a:xfrm>
            <a:off x="4629154" y="1369221"/>
            <a:ext cx="3886200" cy="32634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37" name="Google Shape;37;p10"/>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8" name="Google Shape;38;p10"/>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9" name="Google Shape;39;p10"/>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29841" y="273845"/>
            <a:ext cx="7886700" cy="9942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2" name="Google Shape;42;p11"/>
          <p:cNvSpPr txBox="1">
            <a:spLocks noGrp="1"/>
          </p:cNvSpPr>
          <p:nvPr>
            <p:ph type="body" idx="1"/>
          </p:nvPr>
        </p:nvSpPr>
        <p:spPr>
          <a:xfrm>
            <a:off x="629842" y="1260874"/>
            <a:ext cx="3868200" cy="618000"/>
          </a:xfrm>
          <a:prstGeom prst="rect">
            <a:avLst/>
          </a:prstGeom>
          <a:noFill/>
          <a:ln>
            <a:noFill/>
          </a:ln>
        </p:spPr>
        <p:txBody>
          <a:bodyPr spcFirstLastPara="1" wrap="square" lIns="58050" tIns="29025" rIns="58050" bIns="29025" anchor="b" anchorCtr="0">
            <a:normAutofit/>
          </a:bodyPr>
          <a:lstStyle>
            <a:lvl1pPr marL="457200" lvl="0" indent="-228600" algn="l">
              <a:lnSpc>
                <a:spcPct val="90000"/>
              </a:lnSpc>
              <a:spcBef>
                <a:spcPts val="7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3" name="Google Shape;43;p11"/>
          <p:cNvSpPr txBox="1">
            <a:spLocks noGrp="1"/>
          </p:cNvSpPr>
          <p:nvPr>
            <p:ph type="body" idx="2"/>
          </p:nvPr>
        </p:nvSpPr>
        <p:spPr>
          <a:xfrm>
            <a:off x="629842" y="1878809"/>
            <a:ext cx="3868200" cy="27636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44" name="Google Shape;44;p11"/>
          <p:cNvSpPr txBox="1">
            <a:spLocks noGrp="1"/>
          </p:cNvSpPr>
          <p:nvPr>
            <p:ph type="body" idx="3"/>
          </p:nvPr>
        </p:nvSpPr>
        <p:spPr>
          <a:xfrm>
            <a:off x="4629154" y="1260874"/>
            <a:ext cx="3887400" cy="618000"/>
          </a:xfrm>
          <a:prstGeom prst="rect">
            <a:avLst/>
          </a:prstGeom>
          <a:noFill/>
          <a:ln>
            <a:noFill/>
          </a:ln>
        </p:spPr>
        <p:txBody>
          <a:bodyPr spcFirstLastPara="1" wrap="square" lIns="58050" tIns="29025" rIns="58050" bIns="29025" anchor="b" anchorCtr="0">
            <a:normAutofit/>
          </a:bodyPr>
          <a:lstStyle>
            <a:lvl1pPr marL="457200" lvl="0" indent="-228600" algn="l">
              <a:lnSpc>
                <a:spcPct val="90000"/>
              </a:lnSpc>
              <a:spcBef>
                <a:spcPts val="7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5" name="Google Shape;45;p11"/>
          <p:cNvSpPr txBox="1">
            <a:spLocks noGrp="1"/>
          </p:cNvSpPr>
          <p:nvPr>
            <p:ph type="body" idx="4"/>
          </p:nvPr>
        </p:nvSpPr>
        <p:spPr>
          <a:xfrm>
            <a:off x="4629154" y="1878809"/>
            <a:ext cx="3887400" cy="27636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46" name="Google Shape;46;p11"/>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7" name="Google Shape;47;p11"/>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8" name="Google Shape;48;p11"/>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1" name="Google Shape;51;p12"/>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2" name="Google Shape;52;p12"/>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3" name="Google Shape;53;p12"/>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6" name="Google Shape;56;p13"/>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7" name="Google Shape;57;p13"/>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2" y="342900"/>
            <a:ext cx="2949300" cy="1200300"/>
          </a:xfrm>
          <a:prstGeom prst="rect">
            <a:avLst/>
          </a:prstGeom>
          <a:noFill/>
          <a:ln>
            <a:noFill/>
          </a:ln>
        </p:spPr>
        <p:txBody>
          <a:bodyPr spcFirstLastPara="1" wrap="square" lIns="58050" tIns="29025" rIns="58050" bIns="2902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60" name="Google Shape;60;p14"/>
          <p:cNvSpPr txBox="1">
            <a:spLocks noGrp="1"/>
          </p:cNvSpPr>
          <p:nvPr>
            <p:ph type="body" idx="1"/>
          </p:nvPr>
        </p:nvSpPr>
        <p:spPr>
          <a:xfrm>
            <a:off x="3887394" y="740570"/>
            <a:ext cx="4629300" cy="3655200"/>
          </a:xfrm>
          <a:prstGeom prst="rect">
            <a:avLst/>
          </a:prstGeom>
          <a:noFill/>
          <a:ln>
            <a:noFill/>
          </a:ln>
        </p:spPr>
        <p:txBody>
          <a:bodyPr spcFirstLastPara="1" wrap="square" lIns="58050" tIns="29025" rIns="58050" bIns="29025" anchor="t" anchorCtr="0">
            <a:normAutofit/>
          </a:bodyPr>
          <a:lstStyle>
            <a:lvl1pPr marL="457200" lvl="0" indent="-381000" algn="l">
              <a:lnSpc>
                <a:spcPct val="90000"/>
              </a:lnSpc>
              <a:spcBef>
                <a:spcPts val="7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61" name="Google Shape;61;p14"/>
          <p:cNvSpPr txBox="1">
            <a:spLocks noGrp="1"/>
          </p:cNvSpPr>
          <p:nvPr>
            <p:ph type="body" idx="2"/>
          </p:nvPr>
        </p:nvSpPr>
        <p:spPr>
          <a:xfrm>
            <a:off x="629842" y="1543053"/>
            <a:ext cx="2949300" cy="2858700"/>
          </a:xfrm>
          <a:prstGeom prst="rect">
            <a:avLst/>
          </a:prstGeom>
          <a:noFill/>
          <a:ln>
            <a:noFill/>
          </a:ln>
        </p:spPr>
        <p:txBody>
          <a:bodyPr spcFirstLastPara="1" wrap="square" lIns="58050" tIns="29025" rIns="58050" bIns="29025" anchor="t" anchorCtr="0">
            <a:normAutofit/>
          </a:bodyPr>
          <a:lstStyle>
            <a:lvl1pPr marL="457200" lvl="0" indent="-228600" algn="l">
              <a:lnSpc>
                <a:spcPct val="90000"/>
              </a:lnSpc>
              <a:spcBef>
                <a:spcPts val="7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700"/>
              <a:buNone/>
              <a:defRPr sz="700"/>
            </a:lvl4pPr>
            <a:lvl5pPr marL="2286000" lvl="4" indent="-228600" algn="l">
              <a:lnSpc>
                <a:spcPct val="90000"/>
              </a:lnSpc>
              <a:spcBef>
                <a:spcPts val="400"/>
              </a:spcBef>
              <a:spcAft>
                <a:spcPts val="0"/>
              </a:spcAft>
              <a:buClr>
                <a:schemeClr val="dk1"/>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62" name="Google Shape;62;p14"/>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63" name="Google Shape;63;p14"/>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64" name="Google Shape;64;p14"/>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9842" y="342900"/>
            <a:ext cx="2949300" cy="1200300"/>
          </a:xfrm>
          <a:prstGeom prst="rect">
            <a:avLst/>
          </a:prstGeom>
          <a:noFill/>
          <a:ln>
            <a:noFill/>
          </a:ln>
        </p:spPr>
        <p:txBody>
          <a:bodyPr spcFirstLastPara="1" wrap="square" lIns="58050" tIns="29025" rIns="58050" bIns="2902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67" name="Google Shape;67;p15"/>
          <p:cNvSpPr>
            <a:spLocks noGrp="1"/>
          </p:cNvSpPr>
          <p:nvPr>
            <p:ph type="pic" idx="2"/>
          </p:nvPr>
        </p:nvSpPr>
        <p:spPr>
          <a:xfrm>
            <a:off x="3887394" y="740570"/>
            <a:ext cx="4629300" cy="3655200"/>
          </a:xfrm>
          <a:prstGeom prst="rect">
            <a:avLst/>
          </a:prstGeom>
          <a:noFill/>
          <a:ln>
            <a:noFill/>
          </a:ln>
        </p:spPr>
      </p:sp>
      <p:sp>
        <p:nvSpPr>
          <p:cNvPr id="68" name="Google Shape;68;p15"/>
          <p:cNvSpPr txBox="1">
            <a:spLocks noGrp="1"/>
          </p:cNvSpPr>
          <p:nvPr>
            <p:ph type="body" idx="1"/>
          </p:nvPr>
        </p:nvSpPr>
        <p:spPr>
          <a:xfrm>
            <a:off x="629842" y="1543053"/>
            <a:ext cx="2949300" cy="2858700"/>
          </a:xfrm>
          <a:prstGeom prst="rect">
            <a:avLst/>
          </a:prstGeom>
          <a:noFill/>
          <a:ln>
            <a:noFill/>
          </a:ln>
        </p:spPr>
        <p:txBody>
          <a:bodyPr spcFirstLastPara="1" wrap="square" lIns="58050" tIns="29025" rIns="58050" bIns="29025" anchor="t" anchorCtr="0">
            <a:normAutofit/>
          </a:bodyPr>
          <a:lstStyle>
            <a:lvl1pPr marL="457200" lvl="0" indent="-228600" algn="l">
              <a:lnSpc>
                <a:spcPct val="90000"/>
              </a:lnSpc>
              <a:spcBef>
                <a:spcPts val="7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700"/>
              <a:buNone/>
              <a:defRPr sz="700"/>
            </a:lvl4pPr>
            <a:lvl5pPr marL="2286000" lvl="4" indent="-228600" algn="l">
              <a:lnSpc>
                <a:spcPct val="90000"/>
              </a:lnSpc>
              <a:spcBef>
                <a:spcPts val="400"/>
              </a:spcBef>
              <a:spcAft>
                <a:spcPts val="0"/>
              </a:spcAft>
              <a:buClr>
                <a:schemeClr val="dk1"/>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69" name="Google Shape;69;p15"/>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70" name="Google Shape;70;p15"/>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71" name="Google Shape;71;p15"/>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74" name="Google Shape;74;p16"/>
          <p:cNvSpPr txBox="1">
            <a:spLocks noGrp="1"/>
          </p:cNvSpPr>
          <p:nvPr>
            <p:ph type="body" idx="1"/>
          </p:nvPr>
        </p:nvSpPr>
        <p:spPr>
          <a:xfrm rot="5400000">
            <a:off x="2940307" y="-942429"/>
            <a:ext cx="3263400" cy="78867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75" name="Google Shape;75;p16"/>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76" name="Google Shape;76;p16"/>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77" name="Google Shape;77;p16"/>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350058" y="1467544"/>
            <a:ext cx="4359000" cy="1971600"/>
          </a:xfrm>
          <a:prstGeom prst="rect">
            <a:avLst/>
          </a:prstGeom>
          <a:noFill/>
          <a:ln>
            <a:noFill/>
          </a:ln>
        </p:spPr>
        <p:txBody>
          <a:bodyPr spcFirstLastPara="1" wrap="square" lIns="58050" tIns="29025" rIns="58050" bIns="29025"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80" name="Google Shape;80;p17"/>
          <p:cNvSpPr txBox="1">
            <a:spLocks noGrp="1"/>
          </p:cNvSpPr>
          <p:nvPr>
            <p:ph type="body" idx="1"/>
          </p:nvPr>
        </p:nvSpPr>
        <p:spPr>
          <a:xfrm rot="5400000">
            <a:off x="1349482" y="-447056"/>
            <a:ext cx="4359000" cy="5800800"/>
          </a:xfrm>
          <a:prstGeom prst="rect">
            <a:avLst/>
          </a:prstGeom>
          <a:noFill/>
          <a:ln>
            <a:noFill/>
          </a:ln>
        </p:spPr>
        <p:txBody>
          <a:bodyPr spcFirstLastPara="1" wrap="square" lIns="58050" tIns="29025" rIns="58050" bIns="29025" anchor="t" anchorCtr="0">
            <a:normAutofit/>
          </a:bodyPr>
          <a:lstStyle>
            <a:lvl1pPr marL="457200" lvl="0" indent="-298450" algn="l">
              <a:lnSpc>
                <a:spcPct val="90000"/>
              </a:lnSpc>
              <a:spcBef>
                <a:spcPts val="7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81" name="Google Shape;81;p17"/>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82" name="Google Shape;82;p17"/>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83" name="Google Shape;83;p17"/>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900"/>
              <a:buFont typeface="Arial"/>
              <a:buNone/>
              <a:defRPr sz="1100" b="0" i="0" u="none" strike="noStrike" cap="none">
                <a:solidFill>
                  <a:srgbClr val="000000"/>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628651" y="1369221"/>
            <a:ext cx="7886700" cy="3263400"/>
          </a:xfrm>
          <a:prstGeom prst="rect">
            <a:avLst/>
          </a:prstGeom>
          <a:noFill/>
          <a:ln>
            <a:noFill/>
          </a:ln>
        </p:spPr>
        <p:txBody>
          <a:bodyPr spcFirstLastPara="1" wrap="square" lIns="58050" tIns="29025" rIns="58050" bIns="29025" anchor="t" anchorCtr="0">
            <a:normAutofit/>
          </a:bodyPr>
          <a:lstStyle>
            <a:lvl1pPr marL="457200" marR="0" lvl="0" indent="-361950" algn="l" rtl="0">
              <a:lnSpc>
                <a:spcPct val="90000"/>
              </a:lnSpc>
              <a:spcBef>
                <a:spcPts val="7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28651" y="4767270"/>
            <a:ext cx="2057400" cy="273900"/>
          </a:xfrm>
          <a:prstGeom prst="rect">
            <a:avLst/>
          </a:prstGeom>
          <a:noFill/>
          <a:ln>
            <a:noFill/>
          </a:ln>
        </p:spPr>
        <p:txBody>
          <a:bodyPr spcFirstLastPara="1" wrap="square" lIns="58050" tIns="29025" rIns="58050" bIns="29025" anchor="ctr" anchorCtr="0">
            <a:noAutofit/>
          </a:bodyPr>
          <a:lstStyle>
            <a:lvl1pPr marR="0" lvl="0" algn="l"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028953" y="4767270"/>
            <a:ext cx="3086100" cy="273900"/>
          </a:xfrm>
          <a:prstGeom prst="rect">
            <a:avLst/>
          </a:prstGeom>
          <a:noFill/>
          <a:ln>
            <a:noFill/>
          </a:ln>
        </p:spPr>
        <p:txBody>
          <a:bodyPr spcFirstLastPara="1" wrap="square" lIns="58050" tIns="29025" rIns="58050" bIns="29025" anchor="ctr" anchorCtr="0">
            <a:noAutofit/>
          </a:bodyPr>
          <a:lstStyle>
            <a:lvl1pPr marR="0" lvl="0" algn="ct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9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457956" y="4767270"/>
            <a:ext cx="2057400" cy="273900"/>
          </a:xfrm>
          <a:prstGeom prst="rect">
            <a:avLst/>
          </a:prstGeom>
          <a:noFill/>
          <a:ln>
            <a:noFill/>
          </a:ln>
        </p:spPr>
        <p:txBody>
          <a:bodyPr spcFirstLastPara="1" wrap="square" lIns="58050" tIns="29025" rIns="58050" bIns="2902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60664" y="0"/>
            <a:ext cx="9385503" cy="5143507"/>
          </a:xfrm>
          <a:prstGeom prst="rect">
            <a:avLst/>
          </a:prstGeom>
          <a:noFill/>
          <a:ln>
            <a:noFill/>
          </a:ln>
        </p:spPr>
      </p:pic>
      <p:sp>
        <p:nvSpPr>
          <p:cNvPr id="90" name="Google Shape;90;p1"/>
          <p:cNvSpPr txBox="1"/>
          <p:nvPr/>
        </p:nvSpPr>
        <p:spPr>
          <a:xfrm>
            <a:off x="696702" y="723237"/>
            <a:ext cx="7870800" cy="3901200"/>
          </a:xfrm>
          <a:prstGeom prst="rect">
            <a:avLst/>
          </a:prstGeom>
          <a:noFill/>
          <a:ln>
            <a:noFill/>
          </a:ln>
        </p:spPr>
        <p:txBody>
          <a:bodyPr spcFirstLastPara="1" wrap="square" lIns="58050" tIns="29025" rIns="58050" bIns="29025" anchor="t" anchorCtr="0">
            <a:spAutoFit/>
          </a:bodyPr>
          <a:lstStyle/>
          <a:p>
            <a:pPr marL="215900" marR="0" lvl="0" indent="-215900" algn="ctr" rtl="0">
              <a:lnSpc>
                <a:spcPct val="115000"/>
              </a:lnSpc>
              <a:spcBef>
                <a:spcPts val="0"/>
              </a:spcBef>
              <a:spcAft>
                <a:spcPts val="0"/>
              </a:spcAft>
              <a:buClr>
                <a:srgbClr val="000000"/>
              </a:buClr>
              <a:buSzPts val="3800"/>
              <a:buFont typeface="Arial"/>
              <a:buNone/>
            </a:pPr>
            <a:r>
              <a:rPr lang="en-PH" sz="3800" b="1" i="0" u="none" strike="noStrike" cap="none">
                <a:solidFill>
                  <a:srgbClr val="000000"/>
                </a:solidFill>
                <a:latin typeface="Cambria"/>
                <a:ea typeface="Cambria"/>
                <a:cs typeface="Cambria"/>
                <a:sym typeface="Cambria"/>
              </a:rPr>
              <a:t>SYNTHESIS</a:t>
            </a:r>
            <a:endParaRPr sz="900" b="0" i="0" u="none" strike="noStrike" cap="none">
              <a:solidFill>
                <a:srgbClr val="000000"/>
              </a:solidFill>
              <a:latin typeface="Arial"/>
              <a:ea typeface="Arial"/>
              <a:cs typeface="Arial"/>
              <a:sym typeface="Arial"/>
            </a:endParaRPr>
          </a:p>
          <a:p>
            <a:pPr marL="215900" marR="0" lvl="0" indent="-215900" algn="ctr" rtl="0">
              <a:lnSpc>
                <a:spcPct val="115000"/>
              </a:lnSpc>
              <a:spcBef>
                <a:spcPts val="0"/>
              </a:spcBef>
              <a:spcAft>
                <a:spcPts val="0"/>
              </a:spcAft>
              <a:buClr>
                <a:srgbClr val="000000"/>
              </a:buClr>
              <a:buSzPts val="3000"/>
              <a:buFont typeface="Arial"/>
              <a:buNone/>
            </a:pPr>
            <a:endParaRPr sz="3000" b="1" i="0" u="none" strike="noStrike" cap="none">
              <a:solidFill>
                <a:srgbClr val="000000"/>
              </a:solidFill>
              <a:latin typeface="Cambria"/>
              <a:ea typeface="Cambria"/>
              <a:cs typeface="Cambria"/>
              <a:sym typeface="Cambria"/>
            </a:endParaRPr>
          </a:p>
          <a:p>
            <a:pPr marL="215900" marR="0" lvl="0" indent="-215900" algn="ctr" rtl="0">
              <a:lnSpc>
                <a:spcPct val="115000"/>
              </a:lnSpc>
              <a:spcBef>
                <a:spcPts val="0"/>
              </a:spcBef>
              <a:spcAft>
                <a:spcPts val="0"/>
              </a:spcAft>
              <a:buClr>
                <a:srgbClr val="000000"/>
              </a:buClr>
              <a:buSzPts val="3000"/>
              <a:buFont typeface="Arial"/>
              <a:buNone/>
            </a:pPr>
            <a:r>
              <a:rPr lang="en-PH" sz="3000" b="1" i="0" u="none" strike="noStrike" cap="none">
                <a:solidFill>
                  <a:schemeClr val="dk1"/>
                </a:solidFill>
                <a:latin typeface="Cambria"/>
                <a:ea typeface="Cambria"/>
                <a:cs typeface="Cambria"/>
                <a:sym typeface="Cambria"/>
              </a:rPr>
              <a:t>Meeting </a:t>
            </a:r>
            <a:r>
              <a:rPr lang="en-PH" sz="3000" b="1" i="0" u="none" strike="noStrike" cap="none">
                <a:solidFill>
                  <a:srgbClr val="000000"/>
                </a:solidFill>
                <a:latin typeface="Cambria"/>
                <a:ea typeface="Cambria"/>
                <a:cs typeface="Cambria"/>
                <a:sym typeface="Cambria"/>
              </a:rPr>
              <a:t>of the NIPAS National Review Committee</a:t>
            </a:r>
            <a:endParaRPr sz="3000" b="1" i="0" u="none" strike="noStrike" cap="none">
              <a:solidFill>
                <a:srgbClr val="000000"/>
              </a:solidFill>
              <a:latin typeface="Cambria"/>
              <a:ea typeface="Cambria"/>
              <a:cs typeface="Cambria"/>
              <a:sym typeface="Cambria"/>
            </a:endParaRPr>
          </a:p>
          <a:p>
            <a:pPr marL="215900" marR="0" lvl="0" indent="-215900" algn="ctr" rtl="0">
              <a:lnSpc>
                <a:spcPct val="115000"/>
              </a:lnSpc>
              <a:spcBef>
                <a:spcPts val="0"/>
              </a:spcBef>
              <a:spcAft>
                <a:spcPts val="0"/>
              </a:spcAft>
              <a:buClr>
                <a:srgbClr val="000000"/>
              </a:buClr>
              <a:buSzPts val="3000"/>
              <a:buFont typeface="Arial"/>
              <a:buNone/>
            </a:pPr>
            <a:endParaRPr sz="3000" b="1" i="0" u="none" strike="noStrike" cap="none">
              <a:solidFill>
                <a:srgbClr val="000000"/>
              </a:solidFill>
              <a:latin typeface="Cambria"/>
              <a:ea typeface="Cambria"/>
              <a:cs typeface="Cambria"/>
              <a:sym typeface="Cambria"/>
            </a:endParaRPr>
          </a:p>
          <a:p>
            <a:pPr marL="215900" marR="0" lvl="0" indent="-215900" algn="ctr" rtl="0">
              <a:lnSpc>
                <a:spcPct val="115000"/>
              </a:lnSpc>
              <a:spcBef>
                <a:spcPts val="0"/>
              </a:spcBef>
              <a:spcAft>
                <a:spcPts val="0"/>
              </a:spcAft>
              <a:buClr>
                <a:srgbClr val="000000"/>
              </a:buClr>
              <a:buSzPts val="3000"/>
              <a:buFont typeface="Arial"/>
              <a:buNone/>
            </a:pPr>
            <a:r>
              <a:rPr lang="en-PH" sz="2700">
                <a:latin typeface="Cambria"/>
                <a:ea typeface="Cambria"/>
                <a:cs typeface="Cambria"/>
                <a:sym typeface="Cambria"/>
              </a:rPr>
              <a:t>28</a:t>
            </a:r>
            <a:r>
              <a:rPr lang="en-PH" sz="2700" b="0" i="0" u="none" strike="noStrike" cap="none">
                <a:solidFill>
                  <a:srgbClr val="000000"/>
                </a:solidFill>
                <a:latin typeface="Cambria"/>
                <a:ea typeface="Cambria"/>
                <a:cs typeface="Cambria"/>
                <a:sym typeface="Cambria"/>
              </a:rPr>
              <a:t> June 2022</a:t>
            </a:r>
            <a:endParaRPr sz="2700" b="0" i="0" u="none" strike="noStrike" cap="none">
              <a:solidFill>
                <a:srgbClr val="000000"/>
              </a:solidFill>
              <a:latin typeface="Cambria"/>
              <a:ea typeface="Cambria"/>
              <a:cs typeface="Cambria"/>
              <a:sym typeface="Cambria"/>
            </a:endParaRPr>
          </a:p>
          <a:p>
            <a:pPr marL="215900" marR="0" lvl="0" indent="-215900" algn="ctr" rtl="0">
              <a:lnSpc>
                <a:spcPct val="115000"/>
              </a:lnSpc>
              <a:spcBef>
                <a:spcPts val="0"/>
              </a:spcBef>
              <a:spcAft>
                <a:spcPts val="0"/>
              </a:spcAft>
              <a:buClr>
                <a:srgbClr val="000000"/>
              </a:buClr>
              <a:buSzPts val="3000"/>
              <a:buFont typeface="Arial"/>
              <a:buNone/>
            </a:pPr>
            <a:endParaRPr sz="600" b="0" i="0" u="none" strike="noStrike" cap="none">
              <a:solidFill>
                <a:srgbClr val="000000"/>
              </a:solidFill>
              <a:latin typeface="Arial"/>
              <a:ea typeface="Arial"/>
              <a:cs typeface="Arial"/>
              <a:sym typeface="Arial"/>
            </a:endParaRPr>
          </a:p>
          <a:p>
            <a:pPr marL="215900" marR="0" lvl="0" indent="-215900" algn="ctr" rtl="0">
              <a:lnSpc>
                <a:spcPct val="115000"/>
              </a:lnSpc>
              <a:spcBef>
                <a:spcPts val="0"/>
              </a:spcBef>
              <a:spcAft>
                <a:spcPts val="0"/>
              </a:spcAft>
              <a:buClr>
                <a:srgbClr val="000000"/>
              </a:buClr>
              <a:buSzPts val="3000"/>
              <a:buFont typeface="Arial"/>
              <a:buNone/>
            </a:pPr>
            <a:endParaRPr sz="3000" b="1" i="0" u="none" strike="noStrike" cap="none">
              <a:solidFill>
                <a:srgbClr val="000000"/>
              </a:solidFill>
              <a:latin typeface="Cambria"/>
              <a:ea typeface="Cambria"/>
              <a:cs typeface="Cambria"/>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97" name="Google Shape;97;p2"/>
          <p:cNvGraphicFramePr/>
          <p:nvPr/>
        </p:nvGraphicFramePr>
        <p:xfrm>
          <a:off x="221771" y="406810"/>
          <a:ext cx="3000000" cy="3000000"/>
        </p:xfrm>
        <a:graphic>
          <a:graphicData uri="http://schemas.openxmlformats.org/drawingml/2006/table">
            <a:tbl>
              <a:tblPr>
                <a:noFill/>
                <a:tableStyleId>{3B9A298A-17E8-4E56-8B0E-944B87FBBF25}</a:tableStyleId>
              </a:tblPr>
              <a:tblGrid>
                <a:gridCol w="4215650"/>
                <a:gridCol w="4475725"/>
              </a:tblGrid>
              <a:tr h="4496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a:txBody>
                    <a:bodyPr/>
                    <a:lstStyle/>
                    <a:p>
                      <a:pPr marL="266700" marR="0" lvl="0" indent="-241300" algn="l" rtl="0">
                        <a:lnSpc>
                          <a:spcPct val="115000"/>
                        </a:lnSpc>
                        <a:spcBef>
                          <a:spcPts val="0"/>
                        </a:spcBef>
                        <a:spcAft>
                          <a:spcPts val="0"/>
                        </a:spcAft>
                        <a:buClr>
                          <a:srgbClr val="000000"/>
                        </a:buClr>
                        <a:buSzPts val="1600"/>
                        <a:buFont typeface="Cambria"/>
                        <a:buAutoNum type="romanUcPeriod"/>
                      </a:pPr>
                      <a:r>
                        <a:rPr lang="en-PH" sz="1600" b="1" u="none" strike="noStrike" cap="none">
                          <a:latin typeface="Cambria"/>
                          <a:ea typeface="Cambria"/>
                          <a:cs typeface="Cambria"/>
                          <a:sym typeface="Cambria"/>
                        </a:rPr>
                        <a:t>UPDATES FROM PREVIOUS MEETINGS:</a:t>
                      </a:r>
                      <a:endParaRPr sz="1600" b="1" u="none" strike="noStrike" cap="none">
                        <a:latin typeface="Cambria"/>
                        <a:ea typeface="Cambria"/>
                        <a:cs typeface="Cambria"/>
                        <a:sym typeface="Cambria"/>
                      </a:endParaRPr>
                    </a:p>
                    <a:p>
                      <a:pPr marL="457200" marR="0" lvl="0" indent="-330200" algn="l" rtl="0">
                        <a:lnSpc>
                          <a:spcPct val="115000"/>
                        </a:lnSpc>
                        <a:spcBef>
                          <a:spcPts val="0"/>
                        </a:spcBef>
                        <a:spcAft>
                          <a:spcPts val="0"/>
                        </a:spcAft>
                        <a:buSzPts val="1600"/>
                        <a:buFont typeface="Cambria"/>
                        <a:buAutoNum type="alphaUcPeriod"/>
                      </a:pPr>
                      <a:r>
                        <a:rPr lang="en-PH" sz="1600">
                          <a:latin typeface="Cambria"/>
                          <a:ea typeface="Cambria"/>
                          <a:cs typeface="Cambria"/>
                          <a:sym typeface="Cambria"/>
                        </a:rPr>
                        <a:t>NNRC Meeting re Lower Agno Watershed Forest Reserve proposed as Lower Agno Natural Biotic Area (LANBA)</a:t>
                      </a: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r>
                        <a:rPr lang="en-PH" sz="1600">
                          <a:latin typeface="Cambria"/>
                          <a:ea typeface="Cambria"/>
                          <a:cs typeface="Cambria"/>
                          <a:sym typeface="Cambria"/>
                        </a:rPr>
                        <a:t>Clarification on the approval of the NNRC Resolution.</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r>
                        <a:rPr lang="en-PH" sz="1600">
                          <a:latin typeface="Cambria"/>
                          <a:ea typeface="Cambria"/>
                          <a:cs typeface="Cambria"/>
                          <a:sym typeface="Cambria"/>
                        </a:rPr>
                        <a:t>The draft Resolution had been submitted to the OUFOE. </a:t>
                      </a: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r>
                        <a:rPr lang="en-PH" sz="1600">
                          <a:latin typeface="Cambria"/>
                          <a:ea typeface="Cambria"/>
                          <a:cs typeface="Cambria"/>
                          <a:sym typeface="Cambria"/>
                        </a:rPr>
                        <a:t>Advance copies were provided to the Member-Offices for review prior to signing the original copy of the Resolution.</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lvl="0" indent="0" algn="l" rtl="0">
                        <a:lnSpc>
                          <a:spcPct val="115000"/>
                        </a:lnSpc>
                        <a:spcBef>
                          <a:spcPts val="0"/>
                        </a:spcBef>
                        <a:spcAft>
                          <a:spcPts val="0"/>
                        </a:spcAft>
                        <a:buClr>
                          <a:schemeClr val="dk1"/>
                        </a:buClr>
                        <a:buSzPts val="1400"/>
                        <a:buFont typeface="Arial"/>
                        <a:buNone/>
                      </a:pPr>
                      <a:r>
                        <a:rPr lang="en-PH" sz="1800">
                          <a:latin typeface="Cambria"/>
                          <a:ea typeface="Cambria"/>
                          <a:cs typeface="Cambria"/>
                          <a:sym typeface="Cambria"/>
                        </a:rPr>
                        <a:t>B. NNRC-TWG Meeting</a:t>
                      </a:r>
                      <a:endParaRPr sz="1600" b="1"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g134ec790d90_5_0"/>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04" name="Google Shape;104;g134ec790d90_5_0"/>
          <p:cNvGraphicFramePr/>
          <p:nvPr/>
        </p:nvGraphicFramePr>
        <p:xfrm>
          <a:off x="226308" y="158073"/>
          <a:ext cx="3000000" cy="3000000"/>
        </p:xfrm>
        <a:graphic>
          <a:graphicData uri="http://schemas.openxmlformats.org/drawingml/2006/table">
            <a:tbl>
              <a:tblPr>
                <a:noFill/>
                <a:tableStyleId>{3B9A298A-17E8-4E56-8B0E-944B87FBBF25}</a:tableStyleId>
              </a:tblPr>
              <a:tblGrid>
                <a:gridCol w="4206925"/>
                <a:gridCol w="448445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800"/>
                        <a:buFont typeface="Arial"/>
                        <a:buNone/>
                      </a:pPr>
                      <a:r>
                        <a:rPr lang="en-PH" sz="1600" b="1" u="none" strike="noStrike" cap="none">
                          <a:solidFill>
                            <a:schemeClr val="dk1"/>
                          </a:solidFill>
                          <a:latin typeface="Cambria"/>
                          <a:ea typeface="Cambria"/>
                          <a:cs typeface="Cambria"/>
                          <a:sym typeface="Cambria"/>
                        </a:rPr>
                        <a:t>II. Ursula Island Game Refuge and Bird Sanctuary </a:t>
                      </a:r>
                      <a:r>
                        <a:rPr lang="en-PH" sz="1600" b="1" u="none" strike="noStrike" cap="none">
                          <a:latin typeface="Cambria"/>
                          <a:ea typeface="Cambria"/>
                          <a:cs typeface="Cambria"/>
                          <a:sym typeface="Cambria"/>
                        </a:rPr>
                        <a:t>(</a:t>
                      </a:r>
                      <a:r>
                        <a:rPr lang="en-PH" sz="1600" b="1" u="none" strike="noStrike" cap="none">
                          <a:solidFill>
                            <a:schemeClr val="dk1"/>
                          </a:solidFill>
                          <a:latin typeface="Cambria"/>
                          <a:ea typeface="Cambria"/>
                          <a:cs typeface="Cambria"/>
                          <a:sym typeface="Cambria"/>
                        </a:rPr>
                        <a:t>proposed as </a:t>
                      </a:r>
                      <a:r>
                        <a:rPr lang="en-PH" sz="1600" b="1" i="1" u="none" strike="noStrike" cap="none">
                          <a:solidFill>
                            <a:schemeClr val="dk1"/>
                          </a:solidFill>
                          <a:latin typeface="Cambria"/>
                          <a:ea typeface="Cambria"/>
                          <a:cs typeface="Cambria"/>
                          <a:sym typeface="Cambria"/>
                        </a:rPr>
                        <a:t>Ursula Island Wildlife Sanctuary</a:t>
                      </a:r>
                      <a:r>
                        <a:rPr lang="en-PH" sz="1600" b="1" u="none" strike="noStrike" cap="none">
                          <a:solidFill>
                            <a:schemeClr val="dk1"/>
                          </a:solidFill>
                          <a:latin typeface="Cambria"/>
                          <a:ea typeface="Cambria"/>
                          <a:cs typeface="Cambria"/>
                          <a:sym typeface="Cambria"/>
                        </a:rPr>
                        <a:t>)</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marR="0" lvl="0" indent="0" algn="l" rtl="0">
                        <a:lnSpc>
                          <a:spcPct val="115000"/>
                        </a:lnSpc>
                        <a:spcBef>
                          <a:spcPts val="0"/>
                        </a:spcBef>
                        <a:spcAft>
                          <a:spcPts val="0"/>
                        </a:spcAft>
                        <a:buClr>
                          <a:schemeClr val="dk1"/>
                        </a:buClr>
                        <a:buSzPts val="1100"/>
                        <a:buFont typeface="Arial"/>
                        <a:buNone/>
                      </a:pPr>
                      <a:r>
                        <a:rPr lang="en-PH" sz="1600">
                          <a:latin typeface="Cambria"/>
                          <a:ea typeface="Cambria"/>
                          <a:cs typeface="Cambria"/>
                          <a:sym typeface="Cambria"/>
                        </a:rPr>
                        <a:t>PPS: Clarification on the actions taken by the PAMO on the recommendations of the NNRC during its first meeting in 2021.</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chemeClr val="dk1"/>
                        </a:buClr>
                        <a:buSzPts val="1100"/>
                        <a:buFont typeface="Arial"/>
                        <a:buNone/>
                      </a:pPr>
                      <a:r>
                        <a:rPr lang="en-PH" sz="1600">
                          <a:latin typeface="Cambria"/>
                          <a:ea typeface="Cambria"/>
                          <a:cs typeface="Cambria"/>
                          <a:sym typeface="Cambria"/>
                        </a:rPr>
                        <a:t>The recommendation was to conduct another round of consultation for the communities to be aware of the limitations of establishing PA under the NIPAS. For this, 3 public consultations with the community has already been completed and results of which showed that the communities are supportive of the establishment of UIWS. </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PPS: Clarification on why the LGU proposed the disestablishment of UIGRBS</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The LGU actually proposed the disestablishment of all areas covered by Proc. 219 (whole Palawan Island), not specifically Ursula Island. This might be driven by the potential for ecotourism of the Palawan Island. Despite this, communities and IPs/ICCs support the protection and conservation of the area.</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g137eb39957a_5_6"/>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11" name="Google Shape;111;g137eb39957a_5_6"/>
          <p:cNvGraphicFramePr/>
          <p:nvPr/>
        </p:nvGraphicFramePr>
        <p:xfrm>
          <a:off x="226308" y="158073"/>
          <a:ext cx="3000000" cy="3000000"/>
        </p:xfrm>
        <a:graphic>
          <a:graphicData uri="http://schemas.openxmlformats.org/drawingml/2006/table">
            <a:tbl>
              <a:tblPr>
                <a:noFill/>
                <a:tableStyleId>{3B9A298A-17E8-4E56-8B0E-944B87FBBF25}</a:tableStyleId>
              </a:tblPr>
              <a:tblGrid>
                <a:gridCol w="2982275"/>
                <a:gridCol w="570910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800"/>
                        <a:buFont typeface="Arial"/>
                        <a:buNone/>
                      </a:pPr>
                      <a:r>
                        <a:rPr lang="en-PH" sz="1600" b="1" u="none" strike="noStrike" cap="none">
                          <a:solidFill>
                            <a:schemeClr val="dk1"/>
                          </a:solidFill>
                          <a:latin typeface="Cambria"/>
                          <a:ea typeface="Cambria"/>
                          <a:cs typeface="Cambria"/>
                          <a:sym typeface="Cambria"/>
                        </a:rPr>
                        <a:t>II. Ursula Island Game Refuge and Bird Sanctuary </a:t>
                      </a:r>
                      <a:r>
                        <a:rPr lang="en-PH" sz="1600" b="1" u="none" strike="noStrike" cap="none">
                          <a:latin typeface="Cambria"/>
                          <a:ea typeface="Cambria"/>
                          <a:cs typeface="Cambria"/>
                          <a:sym typeface="Cambria"/>
                        </a:rPr>
                        <a:t>(</a:t>
                      </a:r>
                      <a:r>
                        <a:rPr lang="en-PH" sz="1600" b="1" u="none" strike="noStrike" cap="none">
                          <a:solidFill>
                            <a:schemeClr val="dk1"/>
                          </a:solidFill>
                          <a:latin typeface="Cambria"/>
                          <a:ea typeface="Cambria"/>
                          <a:cs typeface="Cambria"/>
                          <a:sym typeface="Cambria"/>
                        </a:rPr>
                        <a:t>proposed as </a:t>
                      </a:r>
                      <a:r>
                        <a:rPr lang="en-PH" sz="1600" b="1" i="1" u="none" strike="noStrike" cap="none">
                          <a:solidFill>
                            <a:schemeClr val="dk1"/>
                          </a:solidFill>
                          <a:latin typeface="Cambria"/>
                          <a:ea typeface="Cambria"/>
                          <a:cs typeface="Cambria"/>
                          <a:sym typeface="Cambria"/>
                        </a:rPr>
                        <a:t>Ursula Island Wildlife Sanctuary</a:t>
                      </a:r>
                      <a:r>
                        <a:rPr lang="en-PH" sz="1600" b="1" u="none" strike="noStrike" cap="none">
                          <a:solidFill>
                            <a:schemeClr val="dk1"/>
                          </a:solidFill>
                          <a:latin typeface="Cambria"/>
                          <a:ea typeface="Cambria"/>
                          <a:cs typeface="Cambria"/>
                          <a:sym typeface="Cambria"/>
                        </a:rPr>
                        <a:t>)</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PPS: Interventions undertaken by the Regional Office to address the coral bleaching in the area</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NGOs in Palawan have been providing assistance and researches in addressing coral bleaching in the area. Due to limited number of personnel, the best that the PAMO can do is to patrol and monitor the area against illegal fishing (dynamite fishing) and passing of large fishing boats in cooperation with the LGU and with the support of the two mining companies.</a:t>
                      </a:r>
                      <a:endParaRPr sz="1600">
                        <a:latin typeface="Cambria"/>
                        <a:ea typeface="Cambria"/>
                        <a:cs typeface="Cambria"/>
                        <a:sym typeface="Cambria"/>
                      </a:endParaRPr>
                    </a:p>
                    <a:p>
                      <a:pPr marL="0" lvl="0" indent="0" algn="l" rtl="0">
                        <a:lnSpc>
                          <a:spcPct val="115000"/>
                        </a:lnSpc>
                        <a:spcBef>
                          <a:spcPts val="0"/>
                        </a:spcBef>
                        <a:spcAft>
                          <a:spcPts val="0"/>
                        </a:spcAft>
                        <a:buClr>
                          <a:schemeClr val="dk1"/>
                        </a:buClr>
                        <a:buSzPts val="1100"/>
                        <a:buFont typeface="Arial"/>
                        <a:buNone/>
                      </a:pPr>
                      <a:endParaRPr sz="1600">
                        <a:latin typeface="Cambria"/>
                        <a:ea typeface="Cambria"/>
                        <a:cs typeface="Cambria"/>
                        <a:sym typeface="Cambria"/>
                      </a:endParaRPr>
                    </a:p>
                    <a:p>
                      <a:pPr marL="0" lvl="0" indent="0" algn="l" rtl="0">
                        <a:lnSpc>
                          <a:spcPct val="115000"/>
                        </a:lnSpc>
                        <a:spcBef>
                          <a:spcPts val="0"/>
                        </a:spcBef>
                        <a:spcAft>
                          <a:spcPts val="0"/>
                        </a:spcAft>
                        <a:buNone/>
                      </a:pPr>
                      <a:r>
                        <a:rPr lang="en-PH" sz="1600">
                          <a:latin typeface="Cambria"/>
                          <a:ea typeface="Cambria"/>
                          <a:cs typeface="Cambria"/>
                          <a:sym typeface="Cambria"/>
                        </a:rPr>
                        <a:t>Establishment of the protected area will strengthen protection, particularly in the personnel and logistical and financial requirements of the area.</a:t>
                      </a:r>
                      <a:endParaRPr sz="1600">
                        <a:latin typeface="Cambria"/>
                        <a:ea typeface="Cambria"/>
                        <a:cs typeface="Cambria"/>
                        <a:sym typeface="Cambria"/>
                      </a:endParaRPr>
                    </a:p>
                    <a:p>
                      <a:pPr marL="0" lvl="0" indent="0" algn="l" rtl="0">
                        <a:lnSpc>
                          <a:spcPct val="115000"/>
                        </a:lnSpc>
                        <a:spcBef>
                          <a:spcPts val="0"/>
                        </a:spcBef>
                        <a:spcAft>
                          <a:spcPts val="0"/>
                        </a:spcAft>
                        <a:buNone/>
                      </a:pPr>
                      <a:endParaRPr sz="1600">
                        <a:latin typeface="Cambria"/>
                        <a:ea typeface="Cambria"/>
                        <a:cs typeface="Cambria"/>
                        <a:sym typeface="Cambria"/>
                      </a:endParaRPr>
                    </a:p>
                    <a:p>
                      <a:pPr marL="0" lvl="0" indent="0" algn="l" rtl="0">
                        <a:lnSpc>
                          <a:spcPct val="115000"/>
                        </a:lnSpc>
                        <a:spcBef>
                          <a:spcPts val="0"/>
                        </a:spcBef>
                        <a:spcAft>
                          <a:spcPts val="0"/>
                        </a:spcAft>
                        <a:buClr>
                          <a:schemeClr val="dk1"/>
                        </a:buClr>
                        <a:buSzPts val="1100"/>
                        <a:buFont typeface="Arial"/>
                        <a:buNone/>
                      </a:pPr>
                      <a:r>
                        <a:rPr lang="en-PH" sz="1600">
                          <a:latin typeface="Cambria"/>
                          <a:ea typeface="Cambria"/>
                          <a:cs typeface="Cambria"/>
                          <a:sym typeface="Cambria"/>
                        </a:rPr>
                        <a:t>Mining companies contribute to the protection of the area as part of their social development program. Assistance include PAMO and PAMB operations and assessment and monitoring of corals.</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g137eb39957a_5_12"/>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18" name="Google Shape;118;g137eb39957a_5_12"/>
          <p:cNvGraphicFramePr/>
          <p:nvPr/>
        </p:nvGraphicFramePr>
        <p:xfrm>
          <a:off x="407363" y="387295"/>
          <a:ext cx="3000000" cy="3000000"/>
        </p:xfrm>
        <a:graphic>
          <a:graphicData uri="http://schemas.openxmlformats.org/drawingml/2006/table">
            <a:tbl>
              <a:tblPr>
                <a:noFill/>
                <a:tableStyleId>{DE0C74F7-8864-41D9-9DFF-9A8361E62353}</a:tableStyleId>
              </a:tblPr>
              <a:tblGrid>
                <a:gridCol w="907975"/>
                <a:gridCol w="1239050"/>
                <a:gridCol w="1735125"/>
                <a:gridCol w="4643125"/>
              </a:tblGrid>
              <a:tr h="341625">
                <a:tc>
                  <a:txBody>
                    <a:bodyPr/>
                    <a:lstStyle/>
                    <a:p>
                      <a:pPr marL="0" lvl="0" indent="0" algn="ctr" rtl="0">
                        <a:spcBef>
                          <a:spcPts val="0"/>
                        </a:spcBef>
                        <a:spcAft>
                          <a:spcPts val="0"/>
                        </a:spcAft>
                        <a:buNone/>
                      </a:pPr>
                      <a:r>
                        <a:rPr lang="en-PH" sz="1300" b="1">
                          <a:latin typeface="Cambria"/>
                          <a:ea typeface="Cambria"/>
                          <a:cs typeface="Cambria"/>
                          <a:sym typeface="Cambria"/>
                        </a:rPr>
                        <a:t>Office</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Does not 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Remarks</a:t>
                      </a:r>
                      <a:endParaRPr sz="1300" b="1">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LAS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BMB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FMB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r>
                        <a:rPr lang="en-PH">
                          <a:solidFill>
                            <a:schemeClr val="dk1"/>
                          </a:solidFill>
                          <a:latin typeface="Cambria"/>
                          <a:ea typeface="Cambria"/>
                          <a:cs typeface="Cambria"/>
                          <a:sym typeface="Cambria"/>
                        </a:rPr>
                        <a:t>Subject to approval by the Director</a:t>
                      </a: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EMB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Clr>
                          <a:schemeClr val="dk1"/>
                        </a:buClr>
                        <a:buSzPts val="1100"/>
                        <a:buFont typeface="Arial"/>
                        <a:buNone/>
                      </a:pPr>
                      <a:r>
                        <a:rPr lang="en-PH">
                          <a:solidFill>
                            <a:schemeClr val="dk1"/>
                          </a:solidFill>
                          <a:latin typeface="Cambria"/>
                          <a:ea typeface="Cambria"/>
                          <a:cs typeface="Cambria"/>
                          <a:sym typeface="Cambria"/>
                        </a:rPr>
                        <a:t>Subject to approval by the Director</a:t>
                      </a:r>
                      <a:endParaRPr>
                        <a:latin typeface="Cambria"/>
                        <a:ea typeface="Cambria"/>
                        <a:cs typeface="Cambria"/>
                        <a:sym typeface="Cambria"/>
                      </a:endParaRPr>
                    </a:p>
                  </a:txBody>
                  <a:tcPr marL="91425" marR="91425" marT="91425" marB="91425">
                    <a:solidFill>
                      <a:schemeClr val="lt1"/>
                    </a:solidFill>
                  </a:tcPr>
                </a:tc>
              </a:tr>
              <a:tr h="583725">
                <a:tc>
                  <a:txBody>
                    <a:bodyPr/>
                    <a:lstStyle/>
                    <a:p>
                      <a:pPr marL="0" lvl="0" indent="0" algn="l" rtl="0">
                        <a:spcBef>
                          <a:spcPts val="0"/>
                        </a:spcBef>
                        <a:spcAft>
                          <a:spcPts val="0"/>
                        </a:spcAft>
                        <a:buNone/>
                      </a:pPr>
                      <a:r>
                        <a:rPr lang="en-PH">
                          <a:latin typeface="Cambria"/>
                          <a:ea typeface="Cambria"/>
                          <a:cs typeface="Cambria"/>
                          <a:sym typeface="Cambria"/>
                        </a:rPr>
                        <a:t>MGB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r>
                        <a:rPr lang="en-PH">
                          <a:solidFill>
                            <a:schemeClr val="dk1"/>
                          </a:solidFill>
                          <a:latin typeface="Cambria"/>
                          <a:ea typeface="Cambria"/>
                          <a:cs typeface="Cambria"/>
                          <a:sym typeface="Cambria"/>
                        </a:rPr>
                        <a:t>Will recommend to the Director to support the proposal</a:t>
                      </a:r>
                      <a:endParaRPr sz="1000" b="1">
                        <a:solidFill>
                          <a:srgbClr val="202124"/>
                        </a:solidFill>
                        <a:highlight>
                          <a:srgbClr val="FFFFFF"/>
                        </a:highlight>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NAMRIA</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792200">
                <a:tc>
                  <a:txBody>
                    <a:bodyPr/>
                    <a:lstStyle/>
                    <a:p>
                      <a:pPr marL="0" lvl="0" indent="0" algn="l" rtl="0">
                        <a:spcBef>
                          <a:spcPts val="0"/>
                        </a:spcBef>
                        <a:spcAft>
                          <a:spcPts val="0"/>
                        </a:spcAft>
                        <a:buNone/>
                      </a:pPr>
                      <a:r>
                        <a:rPr lang="en-PH">
                          <a:latin typeface="Cambria"/>
                          <a:ea typeface="Cambria"/>
                          <a:cs typeface="Cambria"/>
                          <a:sym typeface="Cambria"/>
                        </a:rPr>
                        <a:t>PPS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Clr>
                          <a:schemeClr val="dk1"/>
                        </a:buClr>
                        <a:buSzPts val="1100"/>
                        <a:buFont typeface="Arial"/>
                        <a:buNone/>
                      </a:pPr>
                      <a:r>
                        <a:rPr lang="en-PH">
                          <a:solidFill>
                            <a:schemeClr val="dk1"/>
                          </a:solidFill>
                          <a:latin typeface="Cambria"/>
                          <a:ea typeface="Cambria"/>
                          <a:cs typeface="Cambria"/>
                          <a:sym typeface="Cambria"/>
                        </a:rPr>
                        <a:t>Subject to actual visit in the area, to which the RED invited members of the Committee to visit Ursula Island.</a:t>
                      </a: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gridSpan="4">
                  <a:txBody>
                    <a:bodyPr/>
                    <a:lstStyle/>
                    <a:p>
                      <a:pPr marL="0" lvl="0" indent="0" algn="ctr" rtl="0">
                        <a:spcBef>
                          <a:spcPts val="0"/>
                        </a:spcBef>
                        <a:spcAft>
                          <a:spcPts val="0"/>
                        </a:spcAft>
                        <a:buNone/>
                      </a:pPr>
                      <a:r>
                        <a:rPr lang="en-PH" b="1">
                          <a:latin typeface="Cambria"/>
                          <a:ea typeface="Cambria"/>
                          <a:cs typeface="Cambria"/>
                          <a:sym typeface="Cambria"/>
                        </a:rPr>
                        <a:t>Members of the NNRC unanimously agree to recommend the establishment of UIWS</a:t>
                      </a:r>
                      <a:endParaRPr b="1">
                        <a:latin typeface="Cambria"/>
                        <a:ea typeface="Cambria"/>
                        <a:cs typeface="Cambria"/>
                        <a:sym typeface="Cambria"/>
                      </a:endParaRPr>
                    </a:p>
                  </a:txBody>
                  <a:tcPr marL="91425" marR="91425" marT="91425" marB="91425">
                    <a:solidFill>
                      <a:schemeClr val="lt1"/>
                    </a:solid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119" name="Google Shape;119;g137eb39957a_5_12"/>
          <p:cNvSpPr txBox="1"/>
          <p:nvPr/>
        </p:nvSpPr>
        <p:spPr>
          <a:xfrm>
            <a:off x="0" y="30875"/>
            <a:ext cx="9144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PH" sz="1600" b="1">
                <a:solidFill>
                  <a:schemeClr val="dk1"/>
                </a:solidFill>
                <a:latin typeface="Cambria"/>
                <a:ea typeface="Cambria"/>
                <a:cs typeface="Cambria"/>
                <a:sym typeface="Cambria"/>
              </a:rPr>
              <a:t>Ursula Island Game Refuge and Bird Sanctuary (proposed as </a:t>
            </a:r>
            <a:r>
              <a:rPr lang="en-PH" sz="1600" b="1" i="1">
                <a:solidFill>
                  <a:schemeClr val="dk1"/>
                </a:solidFill>
                <a:latin typeface="Cambria"/>
                <a:ea typeface="Cambria"/>
                <a:cs typeface="Cambria"/>
                <a:sym typeface="Cambria"/>
              </a:rPr>
              <a:t>Ursula Island Wildlife Sanctuary</a:t>
            </a:r>
            <a:r>
              <a:rPr lang="en-PH" sz="1600" b="1">
                <a:solidFill>
                  <a:schemeClr val="dk1"/>
                </a:solidFill>
                <a:latin typeface="Cambria"/>
                <a:ea typeface="Cambria"/>
                <a:cs typeface="Cambria"/>
                <a:sym typeface="Cambria"/>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g137eb39957a_3_6"/>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26" name="Google Shape;126;g137eb39957a_3_6"/>
          <p:cNvGraphicFramePr/>
          <p:nvPr/>
        </p:nvGraphicFramePr>
        <p:xfrm>
          <a:off x="226308" y="150973"/>
          <a:ext cx="3000000" cy="3000000"/>
        </p:xfrm>
        <a:graphic>
          <a:graphicData uri="http://schemas.openxmlformats.org/drawingml/2006/table">
            <a:tbl>
              <a:tblPr>
                <a:noFill/>
                <a:tableStyleId>{3B9A298A-17E8-4E56-8B0E-944B87FBBF25}</a:tableStyleId>
              </a:tblPr>
              <a:tblGrid>
                <a:gridCol w="3858475"/>
                <a:gridCol w="483290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500"/>
                        <a:buFont typeface="Arial"/>
                        <a:buNone/>
                      </a:pPr>
                      <a:r>
                        <a:rPr lang="en-PH" sz="1500" b="1" i="1">
                          <a:latin typeface="Cambria"/>
                          <a:ea typeface="Cambria"/>
                          <a:cs typeface="Cambria"/>
                          <a:sym typeface="Cambria"/>
                        </a:rPr>
                        <a:t>II</a:t>
                      </a:r>
                      <a:r>
                        <a:rPr lang="en-PH" sz="1500" b="1" i="1" u="none" strike="noStrike" cap="none">
                          <a:latin typeface="Cambria"/>
                          <a:ea typeface="Cambria"/>
                          <a:cs typeface="Cambria"/>
                          <a:sym typeface="Cambria"/>
                        </a:rPr>
                        <a:t>I.  </a:t>
                      </a:r>
                      <a:r>
                        <a:rPr lang="en-PH" sz="1500" b="1" u="none" strike="noStrike" cap="none">
                          <a:latin typeface="Cambria"/>
                          <a:ea typeface="Cambria"/>
                          <a:cs typeface="Cambria"/>
                          <a:sym typeface="Cambria"/>
                        </a:rPr>
                        <a:t>Malasag-Mahugunao Watershed Forest Reserve </a:t>
                      </a:r>
                      <a:r>
                        <a:rPr lang="en-PH" sz="1500" b="1" i="1" u="none" strike="noStrike" cap="none">
                          <a:latin typeface="Cambria"/>
                          <a:ea typeface="Cambria"/>
                          <a:cs typeface="Cambria"/>
                          <a:sym typeface="Cambria"/>
                        </a:rPr>
                        <a:t>(proposed as Cugman-Catanico Protected Landscape) </a:t>
                      </a:r>
                      <a:endParaRPr sz="1500" b="1" i="1"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marR="0" lvl="0" indent="0" algn="l" rtl="0">
                        <a:lnSpc>
                          <a:spcPct val="115000"/>
                        </a:lnSpc>
                        <a:spcBef>
                          <a:spcPts val="0"/>
                        </a:spcBef>
                        <a:spcAft>
                          <a:spcPts val="0"/>
                        </a:spcAft>
                        <a:buClr>
                          <a:srgbClr val="000000"/>
                        </a:buClr>
                        <a:buSzPts val="1500"/>
                        <a:buFont typeface="Arial"/>
                        <a:buNone/>
                      </a:pPr>
                      <a:r>
                        <a:rPr lang="en-PH" sz="1500">
                          <a:latin typeface="Cambria"/>
                          <a:ea typeface="Cambria"/>
                          <a:cs typeface="Cambria"/>
                          <a:sym typeface="Cambria"/>
                        </a:rPr>
                        <a:t>LMB: Clarification on the existence of  tenurial instrument issued by FMB</a:t>
                      </a:r>
                      <a:endParaRPr sz="15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500"/>
                        <a:buFont typeface="Arial"/>
                        <a:buNone/>
                      </a:pPr>
                      <a:r>
                        <a:rPr lang="en-PH" sz="1500">
                          <a:latin typeface="Cambria"/>
                          <a:ea typeface="Cambria"/>
                          <a:cs typeface="Cambria"/>
                          <a:sym typeface="Cambria"/>
                        </a:rPr>
                        <a:t> There is an existing Integrated Social Forestry (ISF) area inside the proposed CuCaPL. </a:t>
                      </a:r>
                      <a:endParaRPr sz="15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LAS: Clarification if NCIP as one of the agencies that issued concurrence for the establishment of the area.</a:t>
                      </a:r>
                      <a:endParaRPr sz="15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NCIP was not requested to issue concurrence. </a:t>
                      </a:r>
                      <a:endParaRPr sz="1500">
                        <a:latin typeface="Cambria"/>
                        <a:ea typeface="Cambria"/>
                        <a:cs typeface="Cambria"/>
                        <a:sym typeface="Cambria"/>
                      </a:endParaRPr>
                    </a:p>
                    <a:p>
                      <a:pPr marL="0" marR="0" lvl="0" indent="0" algn="l" rtl="0">
                        <a:lnSpc>
                          <a:spcPct val="115000"/>
                        </a:lnSpc>
                        <a:spcBef>
                          <a:spcPts val="0"/>
                        </a:spcBef>
                        <a:spcAft>
                          <a:spcPts val="0"/>
                        </a:spcAft>
                        <a:buNone/>
                      </a:pPr>
                      <a:endParaRPr sz="1500">
                        <a:latin typeface="Cambria"/>
                        <a:ea typeface="Cambria"/>
                        <a:cs typeface="Cambria"/>
                        <a:sym typeface="Cambria"/>
                      </a:endParaRPr>
                    </a:p>
                    <a:p>
                      <a:pPr marL="0" marR="0" lvl="0" indent="0" algn="l" rtl="0">
                        <a:lnSpc>
                          <a:spcPct val="115000"/>
                        </a:lnSpc>
                        <a:spcBef>
                          <a:spcPts val="0"/>
                        </a:spcBef>
                        <a:spcAft>
                          <a:spcPts val="0"/>
                        </a:spcAft>
                        <a:buNone/>
                      </a:pPr>
                      <a:r>
                        <a:rPr lang="en-PH" sz="1500">
                          <a:latin typeface="Cambria"/>
                          <a:ea typeface="Cambria"/>
                          <a:cs typeface="Cambria"/>
                          <a:sym typeface="Cambria"/>
                        </a:rPr>
                        <a:t>During the conduct of PASA, there was no Ancestral Domain claims in the area. It was during the Public Hearing stage that the IPs came out claiming to be in the area since time immemorial. During the consultation, the ICCs were supportive of the establishment of the PA.</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LMB: Clarification on the area of titled property in the proposed PA </a:t>
                      </a:r>
                      <a:endParaRPr sz="15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1.36 hectares of the forest land area is titled. This is subject to reversion of the title since the area covered by  the title is forest land. The owner of the titled property is supportive of the establishment of the PA.</a:t>
                      </a:r>
                      <a:endParaRPr sz="1500">
                        <a:latin typeface="Cambria"/>
                        <a:ea typeface="Cambria"/>
                        <a:cs typeface="Cambria"/>
                        <a:sym typeface="Cambria"/>
                      </a:endParaRPr>
                    </a:p>
                    <a:p>
                      <a:pPr marL="0" marR="0" lvl="0" indent="0" algn="l" rtl="0">
                        <a:lnSpc>
                          <a:spcPct val="115000"/>
                        </a:lnSpc>
                        <a:spcBef>
                          <a:spcPts val="0"/>
                        </a:spcBef>
                        <a:spcAft>
                          <a:spcPts val="0"/>
                        </a:spcAft>
                        <a:buNone/>
                      </a:pP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137eb39957a_3_30"/>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33" name="Google Shape;133;g137eb39957a_3_30"/>
          <p:cNvGraphicFramePr/>
          <p:nvPr/>
        </p:nvGraphicFramePr>
        <p:xfrm>
          <a:off x="226308" y="150973"/>
          <a:ext cx="3000000" cy="3000000"/>
        </p:xfrm>
        <a:graphic>
          <a:graphicData uri="http://schemas.openxmlformats.org/drawingml/2006/table">
            <a:tbl>
              <a:tblPr>
                <a:noFill/>
                <a:tableStyleId>{3B9A298A-17E8-4E56-8B0E-944B87FBBF25}</a:tableStyleId>
              </a:tblPr>
              <a:tblGrid>
                <a:gridCol w="3858475"/>
                <a:gridCol w="483290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500"/>
                        <a:buFont typeface="Arial"/>
                        <a:buNone/>
                      </a:pPr>
                      <a:r>
                        <a:rPr lang="en-PH" sz="1500" b="1" i="1">
                          <a:latin typeface="Cambria"/>
                          <a:ea typeface="Cambria"/>
                          <a:cs typeface="Cambria"/>
                          <a:sym typeface="Cambria"/>
                        </a:rPr>
                        <a:t>II</a:t>
                      </a:r>
                      <a:r>
                        <a:rPr lang="en-PH" sz="1500" b="1" i="1" u="none" strike="noStrike" cap="none">
                          <a:latin typeface="Cambria"/>
                          <a:ea typeface="Cambria"/>
                          <a:cs typeface="Cambria"/>
                          <a:sym typeface="Cambria"/>
                        </a:rPr>
                        <a:t>I.  </a:t>
                      </a:r>
                      <a:r>
                        <a:rPr lang="en-PH" sz="1500" b="1" u="none" strike="noStrike" cap="none">
                          <a:latin typeface="Cambria"/>
                          <a:ea typeface="Cambria"/>
                          <a:cs typeface="Cambria"/>
                          <a:sym typeface="Cambria"/>
                        </a:rPr>
                        <a:t>Malasag-Mahugunao Watershed Forest Reserve </a:t>
                      </a:r>
                      <a:r>
                        <a:rPr lang="en-PH" sz="1500" b="1" i="1" u="none" strike="noStrike" cap="none">
                          <a:latin typeface="Cambria"/>
                          <a:ea typeface="Cambria"/>
                          <a:cs typeface="Cambria"/>
                          <a:sym typeface="Cambria"/>
                        </a:rPr>
                        <a:t>(proposed as Cugman-Catanico Protected Landscape) </a:t>
                      </a:r>
                      <a:endParaRPr sz="1500" b="1" i="1"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lvl="0" indent="0" algn="l" rtl="0">
                        <a:lnSpc>
                          <a:spcPct val="115000"/>
                        </a:lnSpc>
                        <a:spcBef>
                          <a:spcPts val="0"/>
                        </a:spcBef>
                        <a:spcAft>
                          <a:spcPts val="0"/>
                        </a:spcAft>
                        <a:buClr>
                          <a:schemeClr val="dk1"/>
                        </a:buClr>
                        <a:buSzPts val="1100"/>
                        <a:buFont typeface="Arial"/>
                        <a:buNone/>
                      </a:pPr>
                      <a:r>
                        <a:rPr lang="en-PH" sz="1500">
                          <a:latin typeface="Cambria"/>
                          <a:ea typeface="Cambria"/>
                          <a:cs typeface="Cambria"/>
                          <a:sym typeface="Cambria"/>
                        </a:rPr>
                        <a:t>FMB: Status of the reforestation project</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Clr>
                          <a:schemeClr val="dk1"/>
                        </a:buClr>
                        <a:buSzPts val="1100"/>
                        <a:buFont typeface="Arial"/>
                        <a:buNone/>
                      </a:pPr>
                      <a:r>
                        <a:rPr lang="en-PH" sz="1500">
                          <a:latin typeface="Cambria"/>
                          <a:ea typeface="Cambria"/>
                          <a:cs typeface="Cambria"/>
                          <a:sym typeface="Cambria"/>
                        </a:rPr>
                        <a:t>62% of the area is man-made, 38% is natural forest. The reforestation project in the area is doing well in terms of the increase in forest cover.</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10909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FMB: Clarification on the plans for the ISF and IFMA once the area is established as a protected area.</a:t>
                      </a:r>
                      <a:endParaRPr sz="1500">
                        <a:latin typeface="Cambria"/>
                        <a:ea typeface="Cambria"/>
                        <a:cs typeface="Cambria"/>
                        <a:sym typeface="Cambria"/>
                      </a:endParaRPr>
                    </a:p>
                    <a:p>
                      <a:pPr marL="0" marR="0" lvl="0" indent="0" algn="l" rtl="0">
                        <a:lnSpc>
                          <a:spcPct val="115000"/>
                        </a:lnSpc>
                        <a:spcBef>
                          <a:spcPts val="0"/>
                        </a:spcBef>
                        <a:spcAft>
                          <a:spcPts val="0"/>
                        </a:spcAft>
                        <a:buNone/>
                      </a:pP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If the area is to be established under the NIPAS, the CBFMA will be converted into PACBRMA. There are no IFMA areas within the proposed PA since the IFMA area had already been culled out in the proposed protected area.</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FMB: Reason for the increase in the area</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The area was expanded to cover the forested areas as a result of the public consultation. </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FMB: Clarification on why is the area being proposed as PA even if it is protected under the forest protection activities.</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DENR R10: There are areas that are still needing rehabilitation. The program on protected areas is a more holistic approach in terms of conservation.</a:t>
                      </a:r>
                      <a:endParaRPr sz="1500">
                        <a:latin typeface="Cambria"/>
                        <a:ea typeface="Cambria"/>
                        <a:cs typeface="Cambria"/>
                        <a:sym typeface="Cambria"/>
                      </a:endParaRPr>
                    </a:p>
                    <a:p>
                      <a:pPr marL="0" marR="0" lvl="0" indent="0" algn="l" rtl="0">
                        <a:lnSpc>
                          <a:spcPct val="115000"/>
                        </a:lnSpc>
                        <a:spcBef>
                          <a:spcPts val="0"/>
                        </a:spcBef>
                        <a:spcAft>
                          <a:spcPts val="0"/>
                        </a:spcAft>
                        <a:buNone/>
                      </a:pPr>
                      <a:endParaRPr sz="1500">
                        <a:latin typeface="Cambria"/>
                        <a:ea typeface="Cambria"/>
                        <a:cs typeface="Cambria"/>
                        <a:sym typeface="Cambria"/>
                      </a:endParaRPr>
                    </a:p>
                    <a:p>
                      <a:pPr marL="0" marR="0" lvl="0" indent="0" algn="l" rtl="0">
                        <a:lnSpc>
                          <a:spcPct val="115000"/>
                        </a:lnSpc>
                        <a:spcBef>
                          <a:spcPts val="0"/>
                        </a:spcBef>
                        <a:spcAft>
                          <a:spcPts val="0"/>
                        </a:spcAft>
                        <a:buNone/>
                      </a:pPr>
                      <a:r>
                        <a:rPr lang="en-PH" sz="1500">
                          <a:latin typeface="Cambria"/>
                          <a:ea typeface="Cambria"/>
                          <a:cs typeface="Cambria"/>
                          <a:sym typeface="Cambria"/>
                        </a:rPr>
                        <a:t>Chair: The proposal for establishment is to add more teeth and further strengthen protection and conservation.</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g137eb39957a_3_36"/>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40" name="Google Shape;140;g137eb39957a_3_36"/>
          <p:cNvGraphicFramePr/>
          <p:nvPr/>
        </p:nvGraphicFramePr>
        <p:xfrm>
          <a:off x="226308" y="150973"/>
          <a:ext cx="3000000" cy="3000000"/>
        </p:xfrm>
        <a:graphic>
          <a:graphicData uri="http://schemas.openxmlformats.org/drawingml/2006/table">
            <a:tbl>
              <a:tblPr>
                <a:noFill/>
                <a:tableStyleId>{3B9A298A-17E8-4E56-8B0E-944B87FBBF25}</a:tableStyleId>
              </a:tblPr>
              <a:tblGrid>
                <a:gridCol w="3858475"/>
                <a:gridCol w="483290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500"/>
                        <a:buFont typeface="Arial"/>
                        <a:buNone/>
                      </a:pPr>
                      <a:r>
                        <a:rPr lang="en-PH" sz="1500" b="1" i="1">
                          <a:latin typeface="Cambria"/>
                          <a:ea typeface="Cambria"/>
                          <a:cs typeface="Cambria"/>
                          <a:sym typeface="Cambria"/>
                        </a:rPr>
                        <a:t>II</a:t>
                      </a:r>
                      <a:r>
                        <a:rPr lang="en-PH" sz="1500" b="1" i="1" u="none" strike="noStrike" cap="none">
                          <a:latin typeface="Cambria"/>
                          <a:ea typeface="Cambria"/>
                          <a:cs typeface="Cambria"/>
                          <a:sym typeface="Cambria"/>
                        </a:rPr>
                        <a:t>I.  </a:t>
                      </a:r>
                      <a:r>
                        <a:rPr lang="en-PH" sz="1500" b="1" u="none" strike="noStrike" cap="none">
                          <a:latin typeface="Cambria"/>
                          <a:ea typeface="Cambria"/>
                          <a:cs typeface="Cambria"/>
                          <a:sym typeface="Cambria"/>
                        </a:rPr>
                        <a:t>Malasag-Mahugunao Watershed Forest Reserve </a:t>
                      </a:r>
                      <a:r>
                        <a:rPr lang="en-PH" sz="1500" b="1" i="1" u="none" strike="noStrike" cap="none">
                          <a:latin typeface="Cambria"/>
                          <a:ea typeface="Cambria"/>
                          <a:cs typeface="Cambria"/>
                          <a:sym typeface="Cambria"/>
                        </a:rPr>
                        <a:t>(proposed as Cugman-Catanico Protected Landscape) </a:t>
                      </a:r>
                      <a:endParaRPr sz="1500" b="1" i="1"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FMB: The area is a watershed and is an established plantation area, hence contains exotic species. What are the plans for the area considering the exotic species?</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Two (2) exotic species were planted in the area - teak and mahogany. Through the “Grow a Tree, Adopt a Mountain” program and NGP, the area is being planted with  native/indigenous species. </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Recommendation of NAMRIA and FMB to be included in the next meeting</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457200" lvl="0" indent="-323850" algn="l" rtl="0">
                        <a:lnSpc>
                          <a:spcPct val="115000"/>
                        </a:lnSpc>
                        <a:spcBef>
                          <a:spcPts val="0"/>
                        </a:spcBef>
                        <a:spcAft>
                          <a:spcPts val="0"/>
                        </a:spcAft>
                        <a:buSzPts val="1500"/>
                        <a:buFont typeface="Cambria"/>
                        <a:buAutoNum type="arabicPeriod"/>
                      </a:pPr>
                      <a:r>
                        <a:rPr lang="en-PH" sz="1500">
                          <a:latin typeface="Cambria"/>
                          <a:ea typeface="Cambria"/>
                          <a:cs typeface="Cambria"/>
                          <a:sym typeface="Cambria"/>
                        </a:rPr>
                        <a:t>Include current land cover.</a:t>
                      </a:r>
                      <a:endParaRPr sz="1500">
                        <a:latin typeface="Cambria"/>
                        <a:ea typeface="Cambria"/>
                        <a:cs typeface="Cambria"/>
                        <a:sym typeface="Cambria"/>
                      </a:endParaRPr>
                    </a:p>
                    <a:p>
                      <a:pPr marL="457200" lvl="0" indent="-323850" algn="l" rtl="0">
                        <a:lnSpc>
                          <a:spcPct val="115000"/>
                        </a:lnSpc>
                        <a:spcBef>
                          <a:spcPts val="0"/>
                        </a:spcBef>
                        <a:spcAft>
                          <a:spcPts val="0"/>
                        </a:spcAft>
                        <a:buSzPts val="1500"/>
                        <a:buFont typeface="Cambria"/>
                        <a:buAutoNum type="arabicPeriod"/>
                      </a:pPr>
                      <a:r>
                        <a:rPr lang="en-PH" sz="1500">
                          <a:latin typeface="Cambria"/>
                          <a:ea typeface="Cambria"/>
                          <a:cs typeface="Cambria"/>
                          <a:sym typeface="Cambria"/>
                        </a:rPr>
                        <a:t>Comparative analysis on the management of protected areas: whether or not an increase in the spatial coverage of protected areas leads to better management.</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LAS: suggest to defer until such time that the concerns of FMB and NAMRIA are addressed</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500">
                          <a:latin typeface="Cambria"/>
                          <a:ea typeface="Cambria"/>
                          <a:cs typeface="Cambria"/>
                          <a:sym typeface="Cambria"/>
                        </a:rPr>
                        <a:t>Chair: The decision will be deferred until the information requested by the members of the Committee are addressed. </a:t>
                      </a:r>
                      <a:endParaRPr sz="1500">
                        <a:latin typeface="Cambria"/>
                        <a:ea typeface="Cambria"/>
                        <a:cs typeface="Cambria"/>
                        <a:sym typeface="Cambria"/>
                      </a:endParaRPr>
                    </a:p>
                    <a:p>
                      <a:pPr marL="0" marR="0" lvl="0" indent="0" algn="l" rtl="0">
                        <a:lnSpc>
                          <a:spcPct val="115000"/>
                        </a:lnSpc>
                        <a:spcBef>
                          <a:spcPts val="0"/>
                        </a:spcBef>
                        <a:spcAft>
                          <a:spcPts val="0"/>
                        </a:spcAft>
                        <a:buNone/>
                      </a:pPr>
                      <a:r>
                        <a:rPr lang="en-PH" sz="1500">
                          <a:latin typeface="Cambria"/>
                          <a:ea typeface="Cambria"/>
                          <a:cs typeface="Cambria"/>
                          <a:sym typeface="Cambria"/>
                        </a:rPr>
                        <a:t>The Chair stated that the issue should have been discussed by the TWG. Thus he requested that the TWG presentation be shown.</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g137eb39957a_3_42"/>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47" name="Google Shape;147;g137eb39957a_3_42"/>
          <p:cNvGraphicFramePr/>
          <p:nvPr/>
        </p:nvGraphicFramePr>
        <p:xfrm>
          <a:off x="226308" y="150973"/>
          <a:ext cx="3000000" cy="3000000"/>
        </p:xfrm>
        <a:graphic>
          <a:graphicData uri="http://schemas.openxmlformats.org/drawingml/2006/table">
            <a:tbl>
              <a:tblPr>
                <a:noFill/>
                <a:tableStyleId>{3B9A298A-17E8-4E56-8B0E-944B87FBBF25}</a:tableStyleId>
              </a:tblPr>
              <a:tblGrid>
                <a:gridCol w="3858475"/>
                <a:gridCol w="4832900"/>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500"/>
                        <a:buFont typeface="Arial"/>
                        <a:buNone/>
                      </a:pPr>
                      <a:r>
                        <a:rPr lang="en-PH" sz="1500" b="1" i="1">
                          <a:latin typeface="Cambria"/>
                          <a:ea typeface="Cambria"/>
                          <a:cs typeface="Cambria"/>
                          <a:sym typeface="Cambria"/>
                        </a:rPr>
                        <a:t>II</a:t>
                      </a:r>
                      <a:r>
                        <a:rPr lang="en-PH" sz="1500" b="1" i="1" u="none" strike="noStrike" cap="none">
                          <a:latin typeface="Cambria"/>
                          <a:ea typeface="Cambria"/>
                          <a:cs typeface="Cambria"/>
                          <a:sym typeface="Cambria"/>
                        </a:rPr>
                        <a:t>I.  </a:t>
                      </a:r>
                      <a:r>
                        <a:rPr lang="en-PH" sz="1500" b="1" u="none" strike="noStrike" cap="none">
                          <a:latin typeface="Cambria"/>
                          <a:ea typeface="Cambria"/>
                          <a:cs typeface="Cambria"/>
                          <a:sym typeface="Cambria"/>
                        </a:rPr>
                        <a:t>Malasag-Mahugunao Watershed Forest Reserve </a:t>
                      </a:r>
                      <a:r>
                        <a:rPr lang="en-PH" sz="1500" b="1" i="1" u="none" strike="noStrike" cap="none">
                          <a:latin typeface="Cambria"/>
                          <a:ea typeface="Cambria"/>
                          <a:cs typeface="Cambria"/>
                          <a:sym typeface="Cambria"/>
                        </a:rPr>
                        <a:t>(proposed as Cugman-Catanico Protected Landscape) </a:t>
                      </a:r>
                      <a:endParaRPr sz="1500" b="1" i="1"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lvl="0" indent="0" algn="l" rtl="0">
                        <a:lnSpc>
                          <a:spcPct val="115000"/>
                        </a:lnSpc>
                        <a:spcBef>
                          <a:spcPts val="0"/>
                        </a:spcBef>
                        <a:spcAft>
                          <a:spcPts val="0"/>
                        </a:spcAft>
                        <a:buClr>
                          <a:schemeClr val="dk1"/>
                        </a:buClr>
                        <a:buSzPts val="1100"/>
                        <a:buFont typeface="Arial"/>
                        <a:buNone/>
                      </a:pPr>
                      <a:r>
                        <a:rPr lang="en-PH" sz="1500">
                          <a:latin typeface="Cambria"/>
                          <a:ea typeface="Cambria"/>
                          <a:cs typeface="Cambria"/>
                          <a:sym typeface="Cambria"/>
                        </a:rPr>
                        <a:t>Chair: Reconsideration of the proposal given that the issues and concerns raised have already been discussed in the TWG.</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PH" sz="1500">
                          <a:latin typeface="Cambria"/>
                          <a:ea typeface="Cambria"/>
                          <a:cs typeface="Cambria"/>
                          <a:sym typeface="Cambria"/>
                        </a:rPr>
                        <a:t>DENR 10: The area covered by the proposed protected area was already cleansed and the areas with issues have been excised. The TD of the protected area was validated by the NAMRIA to be within forest land.</a:t>
                      </a:r>
                      <a:endParaRPr sz="1500">
                        <a:latin typeface="Cambria"/>
                        <a:ea typeface="Cambria"/>
                        <a:cs typeface="Cambria"/>
                        <a:sym typeface="Cambria"/>
                      </a:endParaRPr>
                    </a:p>
                    <a:p>
                      <a:pPr marL="0" lvl="0" indent="0" algn="l" rtl="0">
                        <a:lnSpc>
                          <a:spcPct val="115000"/>
                        </a:lnSpc>
                        <a:spcBef>
                          <a:spcPts val="0"/>
                        </a:spcBef>
                        <a:spcAft>
                          <a:spcPts val="0"/>
                        </a:spcAft>
                        <a:buNone/>
                      </a:pPr>
                      <a:endParaRPr sz="1500">
                        <a:latin typeface="Cambria"/>
                        <a:ea typeface="Cambria"/>
                        <a:cs typeface="Cambria"/>
                        <a:sym typeface="Cambria"/>
                      </a:endParaRPr>
                    </a:p>
                    <a:p>
                      <a:pPr marL="0" lvl="0" indent="0" algn="l" rtl="0">
                        <a:lnSpc>
                          <a:spcPct val="115000"/>
                        </a:lnSpc>
                        <a:spcBef>
                          <a:spcPts val="0"/>
                        </a:spcBef>
                        <a:spcAft>
                          <a:spcPts val="0"/>
                        </a:spcAft>
                        <a:buNone/>
                      </a:pPr>
                      <a:r>
                        <a:rPr lang="en-PH" sz="1500">
                          <a:latin typeface="Cambria"/>
                          <a:ea typeface="Cambria"/>
                          <a:cs typeface="Cambria"/>
                          <a:sym typeface="Cambria"/>
                        </a:rPr>
                        <a:t>Given that conservation is a race against time, the area was proposed as a protected area under the NIPAS.</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94500">
                <a:tc>
                  <a:txBody>
                    <a:bodyPr/>
                    <a:lstStyle/>
                    <a:p>
                      <a:pPr marL="0" lvl="0" indent="0" algn="l" rtl="0">
                        <a:lnSpc>
                          <a:spcPct val="115000"/>
                        </a:lnSpc>
                        <a:spcBef>
                          <a:spcPts val="0"/>
                        </a:spcBef>
                        <a:spcAft>
                          <a:spcPts val="0"/>
                        </a:spcAft>
                        <a:buNone/>
                      </a:pPr>
                      <a:r>
                        <a:rPr lang="en-PH" sz="1500">
                          <a:latin typeface="Cambria"/>
                          <a:ea typeface="Cambria"/>
                          <a:cs typeface="Cambria"/>
                          <a:sym typeface="Cambria"/>
                        </a:rPr>
                        <a:t>Given the discussions, the Chair states that he is constrained to call for a vote to decide on the proposal. </a:t>
                      </a: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5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g137eb39957a_0_25"/>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54" name="Google Shape;154;g137eb39957a_0_25"/>
          <p:cNvGraphicFramePr/>
          <p:nvPr/>
        </p:nvGraphicFramePr>
        <p:xfrm>
          <a:off x="376763" y="540370"/>
          <a:ext cx="3000000" cy="3000000"/>
        </p:xfrm>
        <a:graphic>
          <a:graphicData uri="http://schemas.openxmlformats.org/drawingml/2006/table">
            <a:tbl>
              <a:tblPr>
                <a:noFill/>
                <a:tableStyleId>{DE0C74F7-8864-41D9-9DFF-9A8361E62353}</a:tableStyleId>
              </a:tblPr>
              <a:tblGrid>
                <a:gridCol w="907975"/>
                <a:gridCol w="1239050"/>
                <a:gridCol w="1735125"/>
                <a:gridCol w="4643125"/>
              </a:tblGrid>
              <a:tr h="341625">
                <a:tc>
                  <a:txBody>
                    <a:bodyPr/>
                    <a:lstStyle/>
                    <a:p>
                      <a:pPr marL="0" lvl="0" indent="0" algn="ctr" rtl="0">
                        <a:spcBef>
                          <a:spcPts val="0"/>
                        </a:spcBef>
                        <a:spcAft>
                          <a:spcPts val="0"/>
                        </a:spcAft>
                        <a:buNone/>
                      </a:pPr>
                      <a:r>
                        <a:rPr lang="en-PH" sz="1300" b="1">
                          <a:latin typeface="Cambria"/>
                          <a:ea typeface="Cambria"/>
                          <a:cs typeface="Cambria"/>
                          <a:sym typeface="Cambria"/>
                        </a:rPr>
                        <a:t>Office</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Does not 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Remarks</a:t>
                      </a:r>
                      <a:endParaRPr sz="1300" b="1">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LAS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rgbClr val="FFFFFF"/>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BMB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FMB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r>
                        <a:rPr lang="en-PH">
                          <a:latin typeface="Cambria"/>
                          <a:ea typeface="Cambria"/>
                          <a:cs typeface="Cambria"/>
                          <a:sym typeface="Cambria"/>
                        </a:rPr>
                        <a:t>Subject to the protection of the existing vegetation</a:t>
                      </a: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EMB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26550">
                <a:tc>
                  <a:txBody>
                    <a:bodyPr/>
                    <a:lstStyle/>
                    <a:p>
                      <a:pPr marL="0" lvl="0" indent="0" algn="l" rtl="0">
                        <a:spcBef>
                          <a:spcPts val="0"/>
                        </a:spcBef>
                        <a:spcAft>
                          <a:spcPts val="0"/>
                        </a:spcAft>
                        <a:buNone/>
                      </a:pPr>
                      <a:r>
                        <a:rPr lang="en-PH">
                          <a:latin typeface="Cambria"/>
                          <a:ea typeface="Cambria"/>
                          <a:cs typeface="Cambria"/>
                          <a:sym typeface="Cambria"/>
                        </a:rPr>
                        <a:t>MGB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NAMRIA</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12125">
                <a:tc>
                  <a:txBody>
                    <a:bodyPr/>
                    <a:lstStyle/>
                    <a:p>
                      <a:pPr marL="0" lvl="0" indent="0" algn="l" rtl="0">
                        <a:spcBef>
                          <a:spcPts val="0"/>
                        </a:spcBef>
                        <a:spcAft>
                          <a:spcPts val="0"/>
                        </a:spcAft>
                        <a:buNone/>
                      </a:pPr>
                      <a:r>
                        <a:rPr lang="en-PH">
                          <a:latin typeface="Cambria"/>
                          <a:ea typeface="Cambria"/>
                          <a:cs typeface="Cambria"/>
                          <a:sym typeface="Cambria"/>
                        </a:rPr>
                        <a:t>PPS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r>
                        <a:rPr lang="en-PH">
                          <a:latin typeface="Cambria"/>
                          <a:ea typeface="Cambria"/>
                          <a:cs typeface="Cambria"/>
                          <a:sym typeface="Cambria"/>
                        </a:rPr>
                        <a:t>PPS Director will be informed</a:t>
                      </a: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gridSpan="4">
                  <a:txBody>
                    <a:bodyPr/>
                    <a:lstStyle/>
                    <a:p>
                      <a:pPr marL="0" lvl="0" indent="0" algn="ctr" rtl="0">
                        <a:spcBef>
                          <a:spcPts val="0"/>
                        </a:spcBef>
                        <a:spcAft>
                          <a:spcPts val="0"/>
                        </a:spcAft>
                        <a:buNone/>
                      </a:pPr>
                      <a:r>
                        <a:rPr lang="en-PH" b="1">
                          <a:latin typeface="Cambria"/>
                          <a:ea typeface="Cambria"/>
                          <a:cs typeface="Cambria"/>
                          <a:sym typeface="Cambria"/>
                        </a:rPr>
                        <a:t>Members of the NNRC unanimously agree to recommend the establishment of CuCa PL, subject to the collatilla raised by FMB</a:t>
                      </a:r>
                      <a:endParaRPr b="1">
                        <a:latin typeface="Cambria"/>
                        <a:ea typeface="Cambria"/>
                        <a:cs typeface="Cambria"/>
                        <a:sym typeface="Cambria"/>
                      </a:endParaRPr>
                    </a:p>
                  </a:txBody>
                  <a:tcPr marL="91425" marR="91425" marT="91425" marB="91425">
                    <a:solidFill>
                      <a:schemeClr val="lt1"/>
                    </a:solid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155" name="Google Shape;155;g137eb39957a_0_25"/>
          <p:cNvSpPr txBox="1"/>
          <p:nvPr/>
        </p:nvSpPr>
        <p:spPr>
          <a:xfrm>
            <a:off x="0" y="30875"/>
            <a:ext cx="9144000" cy="415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500"/>
              <a:buFont typeface="Arial"/>
              <a:buNone/>
            </a:pPr>
            <a:r>
              <a:rPr lang="en-PH" sz="1500" b="1">
                <a:solidFill>
                  <a:schemeClr val="dk1"/>
                </a:solidFill>
                <a:latin typeface="Cambria"/>
                <a:ea typeface="Cambria"/>
                <a:cs typeface="Cambria"/>
                <a:sym typeface="Cambria"/>
              </a:rPr>
              <a:t>Malasag-Mahugunao Watershed Forest Reserve </a:t>
            </a:r>
            <a:r>
              <a:rPr lang="en-PH" sz="1500" b="1" i="1">
                <a:solidFill>
                  <a:schemeClr val="dk1"/>
                </a:solidFill>
                <a:latin typeface="Cambria"/>
                <a:ea typeface="Cambria"/>
                <a:cs typeface="Cambria"/>
                <a:sym typeface="Cambria"/>
              </a:rPr>
              <a:t>(proposed as Cugman-Catanico Protected Landscape)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g134ec790d90_5_6"/>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62" name="Google Shape;162;g134ec790d90_5_6"/>
          <p:cNvGraphicFramePr/>
          <p:nvPr/>
        </p:nvGraphicFramePr>
        <p:xfrm>
          <a:off x="282046" y="85335"/>
          <a:ext cx="3000000" cy="3000000"/>
        </p:xfrm>
        <a:graphic>
          <a:graphicData uri="http://schemas.openxmlformats.org/drawingml/2006/table">
            <a:tbl>
              <a:tblPr>
                <a:noFill/>
                <a:tableStyleId>{3B9A298A-17E8-4E56-8B0E-944B87FBBF25}</a:tableStyleId>
              </a:tblPr>
              <a:tblGrid>
                <a:gridCol w="4215650"/>
                <a:gridCol w="4475725"/>
              </a:tblGrid>
              <a:tr h="285150">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311075">
                <a:tc gridSpan="2">
                  <a:txBody>
                    <a:bodyPr/>
                    <a:lstStyle/>
                    <a:p>
                      <a:pPr marL="0" marR="0" lvl="0" indent="0" algn="l" rtl="0">
                        <a:lnSpc>
                          <a:spcPct val="115000"/>
                        </a:lnSpc>
                        <a:spcBef>
                          <a:spcPts val="0"/>
                        </a:spcBef>
                        <a:spcAft>
                          <a:spcPts val="0"/>
                        </a:spcAft>
                        <a:buClr>
                          <a:srgbClr val="000000"/>
                        </a:buClr>
                        <a:buSzPts val="1600"/>
                        <a:buFont typeface="Arial"/>
                        <a:buNone/>
                      </a:pPr>
                      <a:r>
                        <a:rPr lang="en-PH" sz="1600" b="1" u="none" strike="noStrike" cap="none">
                          <a:solidFill>
                            <a:schemeClr val="dk1"/>
                          </a:solidFill>
                          <a:latin typeface="Cambria"/>
                          <a:ea typeface="Cambria"/>
                          <a:cs typeface="Cambria"/>
                          <a:sym typeface="Cambria"/>
                        </a:rPr>
                        <a:t>I</a:t>
                      </a:r>
                      <a:r>
                        <a:rPr lang="en-PH" sz="1600" b="1">
                          <a:latin typeface="Cambria"/>
                          <a:ea typeface="Cambria"/>
                          <a:cs typeface="Cambria"/>
                          <a:sym typeface="Cambria"/>
                        </a:rPr>
                        <a:t>V.</a:t>
                      </a:r>
                      <a:r>
                        <a:rPr lang="en-PH" sz="1600" b="1" u="none" strike="noStrike" cap="none">
                          <a:solidFill>
                            <a:schemeClr val="dk1"/>
                          </a:solidFill>
                          <a:latin typeface="Cambria"/>
                          <a:ea typeface="Cambria"/>
                          <a:cs typeface="Cambria"/>
                          <a:sym typeface="Cambria"/>
                        </a:rPr>
                        <a:t> </a:t>
                      </a:r>
                      <a:r>
                        <a:rPr lang="en-PH" sz="1600" b="1">
                          <a:latin typeface="Cambria"/>
                          <a:ea typeface="Cambria"/>
                          <a:cs typeface="Cambria"/>
                          <a:sym typeface="Cambria"/>
                        </a:rPr>
                        <a:t>Mt. Tago Range Natural Park</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474750">
                <a:tc>
                  <a:txBody>
                    <a:bodyPr/>
                    <a:lstStyle/>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LMB: Clarification on the CADC within the proposed area; to include as contested area. </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DENR 10: The CADC straddles 2 municipalities. </a:t>
                      </a: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600"/>
                        <a:buFont typeface="Arial"/>
                        <a:buNone/>
                      </a:pP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49190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LMB: Presence of IPs and titled properties</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Clr>
                          <a:schemeClr val="dk1"/>
                        </a:buClr>
                        <a:buSzPts val="1100"/>
                        <a:buFont typeface="Arial"/>
                        <a:buNone/>
                      </a:pPr>
                      <a:r>
                        <a:rPr lang="en-PH" sz="1600">
                          <a:latin typeface="Cambria"/>
                          <a:ea typeface="Cambria"/>
                          <a:cs typeface="Cambria"/>
                          <a:sym typeface="Cambria"/>
                        </a:rPr>
                        <a:t>No titled properties within the area.</a:t>
                      </a:r>
                      <a:endParaRPr sz="1600">
                        <a:latin typeface="Cambria"/>
                        <a:ea typeface="Cambria"/>
                        <a:cs typeface="Cambria"/>
                        <a:sym typeface="Cambria"/>
                      </a:endParaRPr>
                    </a:p>
                    <a:p>
                      <a:pPr marL="0" marR="0" lvl="0" indent="0" algn="l" rtl="0">
                        <a:lnSpc>
                          <a:spcPct val="115000"/>
                        </a:lnSpc>
                        <a:spcBef>
                          <a:spcPts val="0"/>
                        </a:spcBef>
                        <a:spcAft>
                          <a:spcPts val="0"/>
                        </a:spcAft>
                        <a:buNone/>
                      </a:pPr>
                      <a:r>
                        <a:rPr lang="en-PH" sz="1600">
                          <a:latin typeface="Cambria"/>
                          <a:ea typeface="Cambria"/>
                          <a:cs typeface="Cambria"/>
                          <a:sym typeface="Cambria"/>
                        </a:rPr>
                        <a:t>90% is covered by ancestral domain of IPs/CCs. Despite the overlap with CADCs, the proposal is being supported by the IPs since the area is a habitat of the Philippine eagle.</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108340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MGB: Clarification on the quarry activities specially the minahang-bayan within the covered Municipalities</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There are no existing mining or quarrying activities within the proposed protected area. Quarry activities covered by permits issued by LGUs are outside the proposed protected area but all these have long been cancelled by the LGU. Quarry sites in Manolo Fortich including the minahang bayan in Impalutao are far from the proposed PA.</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g137eb39957a_8_6"/>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69" name="Google Shape;169;g137eb39957a_8_6"/>
          <p:cNvGraphicFramePr/>
          <p:nvPr/>
        </p:nvGraphicFramePr>
        <p:xfrm>
          <a:off x="282046" y="85335"/>
          <a:ext cx="3000000" cy="3000000"/>
        </p:xfrm>
        <a:graphic>
          <a:graphicData uri="http://schemas.openxmlformats.org/drawingml/2006/table">
            <a:tbl>
              <a:tblPr>
                <a:noFill/>
                <a:tableStyleId>{3B9A298A-17E8-4E56-8B0E-944B87FBBF25}</a:tableStyleId>
              </a:tblPr>
              <a:tblGrid>
                <a:gridCol w="4215650"/>
                <a:gridCol w="4475725"/>
              </a:tblGrid>
              <a:tr h="418000">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441300">
                <a:tc gridSpan="2">
                  <a:txBody>
                    <a:bodyPr/>
                    <a:lstStyle/>
                    <a:p>
                      <a:pPr marL="0" marR="0" lvl="0" indent="0" algn="l" rtl="0">
                        <a:lnSpc>
                          <a:spcPct val="115000"/>
                        </a:lnSpc>
                        <a:spcBef>
                          <a:spcPts val="0"/>
                        </a:spcBef>
                        <a:spcAft>
                          <a:spcPts val="0"/>
                        </a:spcAft>
                        <a:buClr>
                          <a:srgbClr val="000000"/>
                        </a:buClr>
                        <a:buSzPts val="1600"/>
                        <a:buFont typeface="Arial"/>
                        <a:buNone/>
                      </a:pPr>
                      <a:r>
                        <a:rPr lang="en-PH" sz="1600" b="1" u="none" strike="noStrike" cap="none">
                          <a:solidFill>
                            <a:schemeClr val="dk1"/>
                          </a:solidFill>
                          <a:latin typeface="Cambria"/>
                          <a:ea typeface="Cambria"/>
                          <a:cs typeface="Cambria"/>
                          <a:sym typeface="Cambria"/>
                        </a:rPr>
                        <a:t>I</a:t>
                      </a:r>
                      <a:r>
                        <a:rPr lang="en-PH" sz="1600" b="1">
                          <a:latin typeface="Cambria"/>
                          <a:ea typeface="Cambria"/>
                          <a:cs typeface="Cambria"/>
                          <a:sym typeface="Cambria"/>
                        </a:rPr>
                        <a:t>V.</a:t>
                      </a:r>
                      <a:r>
                        <a:rPr lang="en-PH" sz="1600" b="1" u="none" strike="noStrike" cap="none">
                          <a:solidFill>
                            <a:schemeClr val="dk1"/>
                          </a:solidFill>
                          <a:latin typeface="Cambria"/>
                          <a:ea typeface="Cambria"/>
                          <a:cs typeface="Cambria"/>
                          <a:sym typeface="Cambria"/>
                        </a:rPr>
                        <a:t> </a:t>
                      </a:r>
                      <a:r>
                        <a:rPr lang="en-PH" sz="1600" b="1">
                          <a:latin typeface="Cambria"/>
                          <a:ea typeface="Cambria"/>
                          <a:cs typeface="Cambria"/>
                          <a:sym typeface="Cambria"/>
                        </a:rPr>
                        <a:t>Mt. Tago Range Natural Park</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1277450">
                <a:tc>
                  <a:txBody>
                    <a:bodyPr/>
                    <a:lstStyle/>
                    <a:p>
                      <a:pPr marL="0" marR="0" lvl="0" indent="0" algn="l" rtl="0">
                        <a:lnSpc>
                          <a:spcPct val="115000"/>
                        </a:lnSpc>
                        <a:spcBef>
                          <a:spcPts val="0"/>
                        </a:spcBef>
                        <a:spcAft>
                          <a:spcPts val="0"/>
                        </a:spcAft>
                        <a:buNone/>
                      </a:pPr>
                      <a:r>
                        <a:rPr lang="en-PH" sz="1700">
                          <a:latin typeface="Cambria"/>
                          <a:ea typeface="Cambria"/>
                          <a:cs typeface="Cambria"/>
                          <a:sym typeface="Cambria"/>
                        </a:rPr>
                        <a:t>EMB: Clarification on the location (.shp file) of hydropower facilities (e.g. reservoir) vis-a-vis the proposed protected area</a:t>
                      </a:r>
                      <a:endParaRPr sz="17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700">
                          <a:latin typeface="Cambria"/>
                          <a:ea typeface="Cambria"/>
                          <a:cs typeface="Cambria"/>
                          <a:sym typeface="Cambria"/>
                        </a:rPr>
                        <a:t>The hydropower facilities are situated outside the proposed PA.</a:t>
                      </a:r>
                      <a:endParaRPr sz="17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2407075">
                <a:tc>
                  <a:txBody>
                    <a:bodyPr/>
                    <a:lstStyle/>
                    <a:p>
                      <a:pPr marL="0" marR="0" lvl="0" indent="0" algn="l" rtl="0">
                        <a:lnSpc>
                          <a:spcPct val="115000"/>
                        </a:lnSpc>
                        <a:spcBef>
                          <a:spcPts val="0"/>
                        </a:spcBef>
                        <a:spcAft>
                          <a:spcPts val="0"/>
                        </a:spcAft>
                        <a:buNone/>
                      </a:pPr>
                      <a:r>
                        <a:rPr lang="en-PH" sz="1700">
                          <a:latin typeface="Cambria"/>
                          <a:ea typeface="Cambria"/>
                          <a:cs typeface="Cambria"/>
                          <a:sym typeface="Cambria"/>
                        </a:rPr>
                        <a:t>FMB: Considering that the proposed PA covers large area, what is the mechanism of Region 10 to ensure effective management are in place? How many PAs are there in Region 10?</a:t>
                      </a:r>
                      <a:endParaRPr sz="17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700">
                          <a:latin typeface="Cambria"/>
                          <a:ea typeface="Cambria"/>
                          <a:cs typeface="Cambria"/>
                          <a:sym typeface="Cambria"/>
                        </a:rPr>
                        <a:t>DENR 10: There are 9 legislated PAs, all are  being managed by PAMBs; there are legal liability in protecting the areas. LGUs have support to each of the protected area. PBSAP also targets the increase in spatial coverage of protected areas and secure the areas that provide ecosystem services.</a:t>
                      </a:r>
                      <a:endParaRPr sz="17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g137eb39957a_8_12"/>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76" name="Google Shape;176;g137eb39957a_8_12"/>
          <p:cNvGraphicFramePr/>
          <p:nvPr/>
        </p:nvGraphicFramePr>
        <p:xfrm>
          <a:off x="282046" y="85335"/>
          <a:ext cx="3000000" cy="3000000"/>
        </p:xfrm>
        <a:graphic>
          <a:graphicData uri="http://schemas.openxmlformats.org/drawingml/2006/table">
            <a:tbl>
              <a:tblPr>
                <a:noFill/>
                <a:tableStyleId>{3B9A298A-17E8-4E56-8B0E-944B87FBBF25}</a:tableStyleId>
              </a:tblPr>
              <a:tblGrid>
                <a:gridCol w="4052250"/>
                <a:gridCol w="4639125"/>
              </a:tblGrid>
              <a:tr h="2855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301500">
                <a:tc gridSpan="2">
                  <a:txBody>
                    <a:bodyPr/>
                    <a:lstStyle/>
                    <a:p>
                      <a:pPr marL="0" marR="0" lvl="0" indent="0" algn="l" rtl="0">
                        <a:lnSpc>
                          <a:spcPct val="115000"/>
                        </a:lnSpc>
                        <a:spcBef>
                          <a:spcPts val="0"/>
                        </a:spcBef>
                        <a:spcAft>
                          <a:spcPts val="0"/>
                        </a:spcAft>
                        <a:buClr>
                          <a:srgbClr val="000000"/>
                        </a:buClr>
                        <a:buSzPts val="1600"/>
                        <a:buFont typeface="Arial"/>
                        <a:buNone/>
                      </a:pPr>
                      <a:r>
                        <a:rPr lang="en-PH" sz="1600" b="1" u="none" strike="noStrike" cap="none">
                          <a:solidFill>
                            <a:schemeClr val="dk1"/>
                          </a:solidFill>
                          <a:latin typeface="Cambria"/>
                          <a:ea typeface="Cambria"/>
                          <a:cs typeface="Cambria"/>
                          <a:sym typeface="Cambria"/>
                        </a:rPr>
                        <a:t>I</a:t>
                      </a:r>
                      <a:r>
                        <a:rPr lang="en-PH" sz="1600" b="1">
                          <a:latin typeface="Cambria"/>
                          <a:ea typeface="Cambria"/>
                          <a:cs typeface="Cambria"/>
                          <a:sym typeface="Cambria"/>
                        </a:rPr>
                        <a:t>V.</a:t>
                      </a:r>
                      <a:r>
                        <a:rPr lang="en-PH" sz="1600" b="1" u="none" strike="noStrike" cap="none">
                          <a:solidFill>
                            <a:schemeClr val="dk1"/>
                          </a:solidFill>
                          <a:latin typeface="Cambria"/>
                          <a:ea typeface="Cambria"/>
                          <a:cs typeface="Cambria"/>
                          <a:sym typeface="Cambria"/>
                        </a:rPr>
                        <a:t> </a:t>
                      </a:r>
                      <a:r>
                        <a:rPr lang="en-PH" sz="1600" b="1">
                          <a:latin typeface="Cambria"/>
                          <a:ea typeface="Cambria"/>
                          <a:cs typeface="Cambria"/>
                          <a:sym typeface="Cambria"/>
                        </a:rPr>
                        <a:t>Mt. Tago Range Natural Park</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73170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FMB: If the premise is the increase in coverage of protected areas, all forest land will be established under the NIPAS. We need to establish the advantage of having areas declared as protected areas vis-a-vis other protection mechanisms. </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Not all forest lands will be proposed. Areas are strategically selected for establishment under the NIPAS. A major advantage is the involvement of major stakeholders such as LGUs in the management of protected areas. LGUs can allocate funds for the protected areas. Also, IPAF is a mechanism for sustainable financing of protected areas.</a:t>
                      </a:r>
                      <a:endParaRPr sz="1600">
                        <a:latin typeface="Cambria"/>
                        <a:ea typeface="Cambria"/>
                        <a:cs typeface="Cambria"/>
                        <a:sym typeface="Cambria"/>
                      </a:endParaRPr>
                    </a:p>
                    <a:p>
                      <a:pPr marL="0" marR="0" lvl="0" indent="0" algn="l" rtl="0">
                        <a:lnSpc>
                          <a:spcPct val="115000"/>
                        </a:lnSpc>
                        <a:spcBef>
                          <a:spcPts val="0"/>
                        </a:spcBef>
                        <a:spcAft>
                          <a:spcPts val="0"/>
                        </a:spcAft>
                        <a:buNone/>
                      </a:pPr>
                      <a:r>
                        <a:rPr lang="en-PH" sz="1600">
                          <a:latin typeface="Cambria"/>
                          <a:ea typeface="Cambria"/>
                          <a:cs typeface="Cambria"/>
                          <a:sym typeface="Cambria"/>
                        </a:rPr>
                        <a:t>BMB: PAs in Region 10 are some of the effectively managed PAs. RA 11038 also mandates the creation of a PA Management Office for protected areas. </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1644525">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FMB: Clarification on the watersheds covered by the proposed PA.</a:t>
                      </a:r>
                      <a:endParaRPr sz="1600">
                        <a:latin typeface="Cambria"/>
                        <a:ea typeface="Cambria"/>
                        <a:cs typeface="Cambria"/>
                        <a:sym typeface="Cambria"/>
                      </a:endParaRPr>
                    </a:p>
                    <a:p>
                      <a:pPr marL="0" marR="0" lvl="0" indent="0" algn="l" rtl="0">
                        <a:lnSpc>
                          <a:spcPct val="115000"/>
                        </a:lnSpc>
                        <a:spcBef>
                          <a:spcPts val="0"/>
                        </a:spcBef>
                        <a:spcAft>
                          <a:spcPts val="0"/>
                        </a:spcAft>
                        <a:buNone/>
                      </a:pPr>
                      <a:r>
                        <a:rPr lang="en-PH" sz="1600">
                          <a:latin typeface="Cambria"/>
                          <a:ea typeface="Cambria"/>
                          <a:cs typeface="Cambria"/>
                          <a:sym typeface="Cambria"/>
                        </a:rPr>
                        <a:t>Clarification on whether NPC was consulted since Pulangi River is under the jurisdiction of National Power Corporation.</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Two watersheds are within the proposed PA.</a:t>
                      </a:r>
                      <a:endParaRPr sz="1600">
                        <a:latin typeface="Cambria"/>
                        <a:ea typeface="Cambria"/>
                        <a:cs typeface="Cambria"/>
                        <a:sym typeface="Cambria"/>
                      </a:endParaRPr>
                    </a:p>
                    <a:p>
                      <a:pPr marL="0" marR="0" lvl="0" indent="0" algn="l" rtl="0">
                        <a:lnSpc>
                          <a:spcPct val="115000"/>
                        </a:lnSpc>
                        <a:spcBef>
                          <a:spcPts val="0"/>
                        </a:spcBef>
                        <a:spcAft>
                          <a:spcPts val="0"/>
                        </a:spcAft>
                        <a:buNone/>
                      </a:pPr>
                      <a:endParaRPr sz="1600">
                        <a:latin typeface="Cambria"/>
                        <a:ea typeface="Cambria"/>
                        <a:cs typeface="Cambria"/>
                        <a:sym typeface="Cambria"/>
                      </a:endParaRPr>
                    </a:p>
                    <a:p>
                      <a:pPr marL="0" marR="0" lvl="0" indent="0" algn="l" rtl="0">
                        <a:lnSpc>
                          <a:spcPct val="115000"/>
                        </a:lnSpc>
                        <a:spcBef>
                          <a:spcPts val="0"/>
                        </a:spcBef>
                        <a:spcAft>
                          <a:spcPts val="0"/>
                        </a:spcAft>
                        <a:buNone/>
                      </a:pPr>
                      <a:r>
                        <a:rPr lang="en-PH" sz="1600">
                          <a:latin typeface="Cambria"/>
                          <a:ea typeface="Cambria"/>
                          <a:cs typeface="Cambria"/>
                          <a:sym typeface="Cambria"/>
                        </a:rPr>
                        <a:t>Only portions of the Pulangi River Basin is under the jurisdiction of the NPC.</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137eb39957a_2_0"/>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83" name="Google Shape;183;g137eb39957a_2_0"/>
          <p:cNvGraphicFramePr/>
          <p:nvPr/>
        </p:nvGraphicFramePr>
        <p:xfrm>
          <a:off x="282046" y="85335"/>
          <a:ext cx="3000000" cy="3000000"/>
        </p:xfrm>
        <a:graphic>
          <a:graphicData uri="http://schemas.openxmlformats.org/drawingml/2006/table">
            <a:tbl>
              <a:tblPr>
                <a:noFill/>
                <a:tableStyleId>{3B9A298A-17E8-4E56-8B0E-944B87FBBF25}</a:tableStyleId>
              </a:tblPr>
              <a:tblGrid>
                <a:gridCol w="4215650"/>
                <a:gridCol w="4475725"/>
              </a:tblGrid>
              <a:tr h="285150">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311075">
                <a:tc gridSpan="2">
                  <a:txBody>
                    <a:bodyPr/>
                    <a:lstStyle/>
                    <a:p>
                      <a:pPr marL="0" marR="0" lvl="0" indent="0" algn="l" rtl="0">
                        <a:lnSpc>
                          <a:spcPct val="115000"/>
                        </a:lnSpc>
                        <a:spcBef>
                          <a:spcPts val="0"/>
                        </a:spcBef>
                        <a:spcAft>
                          <a:spcPts val="0"/>
                        </a:spcAft>
                        <a:buClr>
                          <a:srgbClr val="000000"/>
                        </a:buClr>
                        <a:buSzPts val="1600"/>
                        <a:buFont typeface="Arial"/>
                        <a:buNone/>
                      </a:pPr>
                      <a:r>
                        <a:rPr lang="en-PH" sz="1600" b="1" u="none" strike="noStrike" cap="none">
                          <a:solidFill>
                            <a:schemeClr val="dk1"/>
                          </a:solidFill>
                          <a:latin typeface="Cambria"/>
                          <a:ea typeface="Cambria"/>
                          <a:cs typeface="Cambria"/>
                          <a:sym typeface="Cambria"/>
                        </a:rPr>
                        <a:t>I</a:t>
                      </a:r>
                      <a:r>
                        <a:rPr lang="en-PH" sz="1600" b="1">
                          <a:latin typeface="Cambria"/>
                          <a:ea typeface="Cambria"/>
                          <a:cs typeface="Cambria"/>
                          <a:sym typeface="Cambria"/>
                        </a:rPr>
                        <a:t>V.</a:t>
                      </a:r>
                      <a:r>
                        <a:rPr lang="en-PH" sz="1600" b="1" u="none" strike="noStrike" cap="none">
                          <a:solidFill>
                            <a:schemeClr val="dk1"/>
                          </a:solidFill>
                          <a:latin typeface="Cambria"/>
                          <a:ea typeface="Cambria"/>
                          <a:cs typeface="Cambria"/>
                          <a:sym typeface="Cambria"/>
                        </a:rPr>
                        <a:t> </a:t>
                      </a:r>
                      <a:r>
                        <a:rPr lang="en-PH" sz="1600" b="1">
                          <a:latin typeface="Cambria"/>
                          <a:ea typeface="Cambria"/>
                          <a:cs typeface="Cambria"/>
                          <a:sym typeface="Cambria"/>
                        </a:rPr>
                        <a:t>Mt. Tago Range Natural Park</a:t>
                      </a:r>
                      <a:endParaRPr sz="1600" u="none" strike="noStrike" cap="none">
                        <a:solidFill>
                          <a:schemeClr val="dk1"/>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474750">
                <a:tc>
                  <a:txBody>
                    <a:bodyPr/>
                    <a:lstStyle/>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FMB: What is the benefit of declaring so much FL as a PA? </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Multi-sectoral involvement in management.</a:t>
                      </a: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Budget support.</a:t>
                      </a:r>
                      <a:endParaRPr sz="1600">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Creation of management office with plantilla position. </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47475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FMB: How many watersheds are covered by the area?</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There are two major watersheds covered, the Pulangi and Tagaloan River</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47475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NAMRIA: Based on initial review there are errors in the TD. Hopefully this will be fixed before approval.</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The TD already ready on hand for submission. </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r h="474750">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NAMRIA: Concerns on error of closure as raised during the last TWG Meeting.</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None/>
                      </a:pPr>
                      <a:r>
                        <a:rPr lang="en-PH" sz="1600">
                          <a:latin typeface="Cambria"/>
                          <a:ea typeface="Cambria"/>
                          <a:cs typeface="Cambria"/>
                          <a:sym typeface="Cambria"/>
                        </a:rPr>
                        <a:t>DENR 10: already addressed the error of closure; the revised map for submission to The RO has already addressed the concern and will be officially forwarded to NAMRIA.</a:t>
                      </a:r>
                      <a:endParaRPr sz="1600">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g137eb39957a_0_38"/>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90" name="Google Shape;190;g137eb39957a_0_38"/>
          <p:cNvGraphicFramePr/>
          <p:nvPr/>
        </p:nvGraphicFramePr>
        <p:xfrm>
          <a:off x="376763" y="540370"/>
          <a:ext cx="3000000" cy="3000000"/>
        </p:xfrm>
        <a:graphic>
          <a:graphicData uri="http://schemas.openxmlformats.org/drawingml/2006/table">
            <a:tbl>
              <a:tblPr>
                <a:noFill/>
                <a:tableStyleId>{DE0C74F7-8864-41D9-9DFF-9A8361E62353}</a:tableStyleId>
              </a:tblPr>
              <a:tblGrid>
                <a:gridCol w="907975"/>
                <a:gridCol w="1239050"/>
                <a:gridCol w="1735125"/>
                <a:gridCol w="4643125"/>
              </a:tblGrid>
              <a:tr h="341625">
                <a:tc>
                  <a:txBody>
                    <a:bodyPr/>
                    <a:lstStyle/>
                    <a:p>
                      <a:pPr marL="0" lvl="0" indent="0" algn="ctr" rtl="0">
                        <a:spcBef>
                          <a:spcPts val="0"/>
                        </a:spcBef>
                        <a:spcAft>
                          <a:spcPts val="0"/>
                        </a:spcAft>
                        <a:buNone/>
                      </a:pPr>
                      <a:r>
                        <a:rPr lang="en-PH" sz="1300" b="1">
                          <a:latin typeface="Cambria"/>
                          <a:ea typeface="Cambria"/>
                          <a:cs typeface="Cambria"/>
                          <a:sym typeface="Cambria"/>
                        </a:rPr>
                        <a:t>Office</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Does not Support</a:t>
                      </a:r>
                      <a:endParaRPr sz="1300" b="1">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sz="1300" b="1">
                          <a:latin typeface="Cambria"/>
                          <a:ea typeface="Cambria"/>
                          <a:cs typeface="Cambria"/>
                          <a:sym typeface="Cambria"/>
                        </a:rPr>
                        <a:t>Remarks</a:t>
                      </a:r>
                      <a:endParaRPr sz="1300" b="1">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LAS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sz="1800">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BMB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FMB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EMB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26550">
                <a:tc>
                  <a:txBody>
                    <a:bodyPr/>
                    <a:lstStyle/>
                    <a:p>
                      <a:pPr marL="0" lvl="0" indent="0" algn="l" rtl="0">
                        <a:spcBef>
                          <a:spcPts val="0"/>
                        </a:spcBef>
                        <a:spcAft>
                          <a:spcPts val="0"/>
                        </a:spcAft>
                        <a:buNone/>
                      </a:pPr>
                      <a:r>
                        <a:rPr lang="en-PH">
                          <a:latin typeface="Cambria"/>
                          <a:ea typeface="Cambria"/>
                          <a:cs typeface="Cambria"/>
                          <a:sym typeface="Cambria"/>
                        </a:rPr>
                        <a:t>MGB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NAMRIA</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r>
                        <a:rPr lang="en-PH">
                          <a:latin typeface="Cambria"/>
                          <a:ea typeface="Cambria"/>
                          <a:cs typeface="Cambria"/>
                          <a:sym typeface="Cambria"/>
                        </a:rPr>
                        <a:t>Subject to re-evaluation of the latest TD</a:t>
                      </a:r>
                      <a:endParaRPr>
                        <a:latin typeface="Cambria"/>
                        <a:ea typeface="Cambria"/>
                        <a:cs typeface="Cambria"/>
                        <a:sym typeface="Cambria"/>
                      </a:endParaRPr>
                    </a:p>
                  </a:txBody>
                  <a:tcPr marL="91425" marR="91425" marT="91425" marB="91425">
                    <a:solidFill>
                      <a:schemeClr val="lt1"/>
                    </a:solidFill>
                  </a:tcPr>
                </a:tc>
              </a:tr>
              <a:tr h="312125">
                <a:tc>
                  <a:txBody>
                    <a:bodyPr/>
                    <a:lstStyle/>
                    <a:p>
                      <a:pPr marL="0" lvl="0" indent="0" algn="l" rtl="0">
                        <a:spcBef>
                          <a:spcPts val="0"/>
                        </a:spcBef>
                        <a:spcAft>
                          <a:spcPts val="0"/>
                        </a:spcAft>
                        <a:buNone/>
                      </a:pPr>
                      <a:r>
                        <a:rPr lang="en-PH">
                          <a:latin typeface="Cambria"/>
                          <a:ea typeface="Cambria"/>
                          <a:cs typeface="Cambria"/>
                          <a:sym typeface="Cambria"/>
                        </a:rPr>
                        <a:t>PPS</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p>
                  </a:txBody>
                  <a:tcPr marL="91425" marR="91425" marT="91425" marB="91425">
                    <a:solidFill>
                      <a:schemeClr val="lt1"/>
                    </a:solidFill>
                  </a:tcPr>
                </a:tc>
              </a:tr>
              <a:tr h="375250">
                <a:tc>
                  <a:txBody>
                    <a:bodyPr/>
                    <a:lstStyle/>
                    <a:p>
                      <a:pPr marL="0" lvl="0" indent="0" algn="l" rtl="0">
                        <a:spcBef>
                          <a:spcPts val="0"/>
                        </a:spcBef>
                        <a:spcAft>
                          <a:spcPts val="0"/>
                        </a:spcAft>
                        <a:buNone/>
                      </a:pPr>
                      <a:r>
                        <a:rPr lang="en-PH">
                          <a:latin typeface="Cambria"/>
                          <a:ea typeface="Cambria"/>
                          <a:cs typeface="Cambria"/>
                          <a:sym typeface="Cambria"/>
                        </a:rPr>
                        <a:t>LMB</a:t>
                      </a:r>
                      <a:endParaRPr>
                        <a:latin typeface="Cambria"/>
                        <a:ea typeface="Cambria"/>
                        <a:cs typeface="Cambria"/>
                        <a:sym typeface="Cambria"/>
                      </a:endParaRPr>
                    </a:p>
                  </a:txBody>
                  <a:tcPr marL="91425" marR="91425" marT="91425" marB="91425">
                    <a:solidFill>
                      <a:schemeClr val="lt1"/>
                    </a:solidFill>
                  </a:tcPr>
                </a:tc>
                <a:tc>
                  <a:txBody>
                    <a:bodyPr/>
                    <a:lstStyle/>
                    <a:p>
                      <a:pPr marL="0" lvl="0" indent="0" algn="ctr" rtl="0">
                        <a:spcBef>
                          <a:spcPts val="0"/>
                        </a:spcBef>
                        <a:spcAft>
                          <a:spcPts val="0"/>
                        </a:spcAft>
                        <a:buClr>
                          <a:schemeClr val="dk1"/>
                        </a:buClr>
                        <a:buSzPts val="1100"/>
                        <a:buFont typeface="Arial"/>
                        <a:buNone/>
                      </a:pPr>
                      <a:r>
                        <a:rPr lang="en-PH" b="1">
                          <a:solidFill>
                            <a:srgbClr val="202124"/>
                          </a:solidFill>
                          <a:highlight>
                            <a:schemeClr val="lt1"/>
                          </a:highlight>
                        </a:rPr>
                        <a:t>✓</a:t>
                      </a:r>
                      <a:endParaRPr/>
                    </a:p>
                  </a:txBody>
                  <a:tcPr marL="91425" marR="91425" marT="91425" marB="91425">
                    <a:solidFill>
                      <a:schemeClr val="lt1"/>
                    </a:solidFill>
                  </a:tcPr>
                </a:tc>
                <a:tc>
                  <a:txBody>
                    <a:bodyPr/>
                    <a:lstStyle/>
                    <a:p>
                      <a:pPr marL="0" lvl="0" indent="0" algn="ctr"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c>
                  <a:txBody>
                    <a:bodyPr/>
                    <a:lstStyle/>
                    <a:p>
                      <a:pPr marL="0" lvl="0" indent="0" algn="l" rtl="0">
                        <a:spcBef>
                          <a:spcPts val="0"/>
                        </a:spcBef>
                        <a:spcAft>
                          <a:spcPts val="0"/>
                        </a:spcAft>
                        <a:buNone/>
                      </a:pPr>
                      <a:endParaRPr>
                        <a:latin typeface="Cambria"/>
                        <a:ea typeface="Cambria"/>
                        <a:cs typeface="Cambria"/>
                        <a:sym typeface="Cambria"/>
                      </a:endParaRPr>
                    </a:p>
                  </a:txBody>
                  <a:tcPr marL="91425" marR="91425" marT="91425" marB="91425">
                    <a:solidFill>
                      <a:schemeClr val="lt1"/>
                    </a:solidFill>
                  </a:tcPr>
                </a:tc>
              </a:tr>
              <a:tr h="375250">
                <a:tc gridSpan="4">
                  <a:txBody>
                    <a:bodyPr/>
                    <a:lstStyle/>
                    <a:p>
                      <a:pPr marL="0" lvl="0" indent="0" algn="ctr" rtl="0">
                        <a:spcBef>
                          <a:spcPts val="0"/>
                        </a:spcBef>
                        <a:spcAft>
                          <a:spcPts val="0"/>
                        </a:spcAft>
                        <a:buNone/>
                      </a:pPr>
                      <a:r>
                        <a:rPr lang="en-PH" b="1">
                          <a:latin typeface="Cambria"/>
                          <a:ea typeface="Cambria"/>
                          <a:cs typeface="Cambria"/>
                          <a:sym typeface="Cambria"/>
                        </a:rPr>
                        <a:t>Members of the NNRC unanimously agree to recommend the establishment of Mt. Tago RNP</a:t>
                      </a:r>
                      <a:endParaRPr b="1">
                        <a:latin typeface="Cambria"/>
                        <a:ea typeface="Cambria"/>
                        <a:cs typeface="Cambria"/>
                        <a:sym typeface="Cambria"/>
                      </a:endParaRPr>
                    </a:p>
                  </a:txBody>
                  <a:tcPr marL="91425" marR="91425" marT="91425" marB="91425">
                    <a:solidFill>
                      <a:schemeClr val="lt1"/>
                    </a:solid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191" name="Google Shape;191;g137eb39957a_0_38"/>
          <p:cNvSpPr txBox="1"/>
          <p:nvPr/>
        </p:nvSpPr>
        <p:spPr>
          <a:xfrm>
            <a:off x="0" y="30875"/>
            <a:ext cx="9144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600"/>
              <a:buFont typeface="Arial"/>
              <a:buNone/>
            </a:pPr>
            <a:r>
              <a:rPr lang="en-PH" sz="1600" b="1">
                <a:solidFill>
                  <a:schemeClr val="dk1"/>
                </a:solidFill>
                <a:latin typeface="Cambria"/>
                <a:ea typeface="Cambria"/>
                <a:cs typeface="Cambria"/>
                <a:sym typeface="Cambria"/>
              </a:rPr>
              <a:t>Mt. Tago Range Natural Park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g134ec790d90_1_31"/>
          <p:cNvPicPr preferRelativeResize="0"/>
          <p:nvPr/>
        </p:nvPicPr>
        <p:blipFill rotWithShape="1">
          <a:blip r:embed="rId3">
            <a:alphaModFix/>
          </a:blip>
          <a:srcRect t="49124"/>
          <a:stretch/>
        </p:blipFill>
        <p:spPr>
          <a:xfrm>
            <a:off x="-1" y="2790181"/>
            <a:ext cx="9144009" cy="2375103"/>
          </a:xfrm>
          <a:prstGeom prst="rect">
            <a:avLst/>
          </a:prstGeom>
          <a:noFill/>
          <a:ln>
            <a:noFill/>
          </a:ln>
        </p:spPr>
      </p:pic>
      <p:graphicFrame>
        <p:nvGraphicFramePr>
          <p:cNvPr id="198" name="Google Shape;198;g134ec790d90_1_31"/>
          <p:cNvGraphicFramePr/>
          <p:nvPr/>
        </p:nvGraphicFramePr>
        <p:xfrm>
          <a:off x="226308" y="158073"/>
          <a:ext cx="3000000" cy="3000000"/>
        </p:xfrm>
        <a:graphic>
          <a:graphicData uri="http://schemas.openxmlformats.org/drawingml/2006/table">
            <a:tbl>
              <a:tblPr>
                <a:noFill/>
                <a:tableStyleId>{3B9A298A-17E8-4E56-8B0E-944B87FBBF25}</a:tableStyleId>
              </a:tblPr>
              <a:tblGrid>
                <a:gridCol w="4215650"/>
                <a:gridCol w="4475725"/>
              </a:tblGrid>
              <a:tr h="298975">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ISSUES/CONCERNS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600" b="1" u="none" strike="noStrike" cap="none">
                          <a:solidFill>
                            <a:srgbClr val="000000"/>
                          </a:solidFill>
                          <a:latin typeface="Cambria"/>
                          <a:ea typeface="Cambria"/>
                          <a:cs typeface="Cambria"/>
                          <a:sym typeface="Cambria"/>
                        </a:rPr>
                        <a:t>REMARKS</a:t>
                      </a:r>
                      <a:endParaRPr sz="1600" b="1" u="none" strike="noStrike" cap="none">
                        <a:solidFill>
                          <a:srgbClr val="000000"/>
                        </a:solidFill>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r>
              <a:tr h="294500">
                <a:tc gridSpan="2">
                  <a:txBody>
                    <a:bodyPr/>
                    <a:lstStyle/>
                    <a:p>
                      <a:pPr marL="0" marR="0" lvl="0" indent="0" algn="l" rtl="0">
                        <a:lnSpc>
                          <a:spcPct val="115000"/>
                        </a:lnSpc>
                        <a:spcBef>
                          <a:spcPts val="0"/>
                        </a:spcBef>
                        <a:spcAft>
                          <a:spcPts val="0"/>
                        </a:spcAft>
                        <a:buClr>
                          <a:srgbClr val="000000"/>
                        </a:buClr>
                        <a:buSzPts val="1600"/>
                        <a:buFont typeface="Arial"/>
                        <a:buNone/>
                      </a:pPr>
                      <a:r>
                        <a:rPr lang="en-PH" sz="1600" b="1" u="none" strike="noStrike" cap="none">
                          <a:solidFill>
                            <a:schemeClr val="dk1"/>
                          </a:solidFill>
                          <a:latin typeface="Cambria"/>
                          <a:ea typeface="Cambria"/>
                          <a:cs typeface="Cambria"/>
                          <a:sym typeface="Cambria"/>
                        </a:rPr>
                        <a:t>I</a:t>
                      </a:r>
                      <a:r>
                        <a:rPr lang="en-PH" sz="1600" b="1" u="none" strike="noStrike" cap="none">
                          <a:latin typeface="Cambria"/>
                          <a:ea typeface="Cambria"/>
                          <a:cs typeface="Cambria"/>
                          <a:sym typeface="Cambria"/>
                        </a:rPr>
                        <a:t>V</a:t>
                      </a:r>
                      <a:r>
                        <a:rPr lang="en-PH" sz="1600" b="1" u="none" strike="noStrike" cap="none">
                          <a:solidFill>
                            <a:schemeClr val="dk1"/>
                          </a:solidFill>
                          <a:latin typeface="Cambria"/>
                          <a:ea typeface="Cambria"/>
                          <a:cs typeface="Cambria"/>
                          <a:sym typeface="Cambria"/>
                        </a:rPr>
                        <a:t>.  Proposed </a:t>
                      </a:r>
                      <a:r>
                        <a:rPr lang="en-PH" sz="1600" b="1" i="1" u="none" strike="noStrike" cap="none">
                          <a:latin typeface="Cambria"/>
                          <a:ea typeface="Cambria"/>
                          <a:cs typeface="Cambria"/>
                          <a:sym typeface="Cambria"/>
                        </a:rPr>
                        <a:t>Mount Pantaron Range Natural Park </a:t>
                      </a:r>
                      <a:r>
                        <a:rPr lang="en-PH" sz="1600" b="1" u="none" strike="noStrike" cap="none">
                          <a:latin typeface="Cambria"/>
                          <a:ea typeface="Cambria"/>
                          <a:cs typeface="Cambria"/>
                          <a:sym typeface="Cambria"/>
                        </a:rPr>
                        <a:t>an</a:t>
                      </a:r>
                      <a:r>
                        <a:rPr lang="en-PH" sz="1600" b="1">
                          <a:latin typeface="Cambria"/>
                          <a:ea typeface="Cambria"/>
                          <a:cs typeface="Cambria"/>
                          <a:sym typeface="Cambria"/>
                        </a:rPr>
                        <a:t>d </a:t>
                      </a:r>
                      <a:r>
                        <a:rPr lang="en-PH" sz="1700" b="1">
                          <a:latin typeface="Cambria"/>
                          <a:ea typeface="Cambria"/>
                          <a:cs typeface="Cambria"/>
                          <a:sym typeface="Cambria"/>
                        </a:rPr>
                        <a:t>Bagumbang-Malaubang Mangrove Swamp Forest Reserve (proposed as </a:t>
                      </a:r>
                      <a:r>
                        <a:rPr lang="en-PH" sz="1700" b="1" i="1">
                          <a:latin typeface="Cambria"/>
                          <a:ea typeface="Cambria"/>
                          <a:cs typeface="Cambria"/>
                          <a:sym typeface="Cambria"/>
                        </a:rPr>
                        <a:t>Bagumbang-Malaubang Protected Landscape</a:t>
                      </a:r>
                      <a:r>
                        <a:rPr lang="en-PH" sz="1700" b="1">
                          <a:latin typeface="Cambria"/>
                          <a:ea typeface="Cambria"/>
                          <a:cs typeface="Cambria"/>
                          <a:sym typeface="Cambria"/>
                        </a:rPr>
                        <a:t>)</a:t>
                      </a:r>
                      <a:endParaRPr sz="1600" b="1">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r>
              <a:tr h="294500">
                <a:tc>
                  <a:txBody>
                    <a:bodyPr/>
                    <a:lstStyle/>
                    <a:p>
                      <a:pPr marL="0" marR="0" lvl="0" indent="0" algn="l" rtl="0">
                        <a:lnSpc>
                          <a:spcPct val="115000"/>
                        </a:lnSpc>
                        <a:spcBef>
                          <a:spcPts val="0"/>
                        </a:spcBef>
                        <a:spcAft>
                          <a:spcPts val="0"/>
                        </a:spcAft>
                        <a:buClr>
                          <a:srgbClr val="000000"/>
                        </a:buClr>
                        <a:buSzPts val="1600"/>
                        <a:buFont typeface="Arial"/>
                        <a:buNone/>
                      </a:pPr>
                      <a:r>
                        <a:rPr lang="en-PH" sz="1600">
                          <a:latin typeface="Cambria"/>
                          <a:ea typeface="Cambria"/>
                          <a:cs typeface="Cambria"/>
                          <a:sym typeface="Cambria"/>
                        </a:rPr>
                        <a:t>Since there are still compliances to be submitted by the Regions, the deliberation will be deferred subject to submission of the requirements by the Regions. Concerned Provincial LGUs can also be requested to issue an ordinance for the protection of the areas as Local Conservation Areas.</a:t>
                      </a: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600"/>
                        <a:buFont typeface="Arial"/>
                        <a:buNone/>
                      </a:pPr>
                      <a:endParaRPr sz="1600" u="none" strike="noStrike" cap="none">
                        <a:latin typeface="Cambria"/>
                        <a:ea typeface="Cambria"/>
                        <a:cs typeface="Cambria"/>
                        <a:sym typeface="Cambria"/>
                      </a:endParaRPr>
                    </a:p>
                  </a:txBody>
                  <a:tcPr marL="28225" marR="28225"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4"/>
          <p:cNvPicPr preferRelativeResize="0"/>
          <p:nvPr/>
        </p:nvPicPr>
        <p:blipFill rotWithShape="1">
          <a:blip r:embed="rId3">
            <a:alphaModFix/>
          </a:blip>
          <a:srcRect t="49124"/>
          <a:stretch/>
        </p:blipFill>
        <p:spPr>
          <a:xfrm>
            <a:off x="-1" y="2790181"/>
            <a:ext cx="9144009" cy="2375103"/>
          </a:xfrm>
          <a:prstGeom prst="rect">
            <a:avLst/>
          </a:prstGeom>
          <a:noFill/>
          <a:ln>
            <a:noFill/>
          </a:ln>
        </p:spPr>
      </p:pic>
      <p:sp>
        <p:nvSpPr>
          <p:cNvPr id="205" name="Google Shape;205;p4"/>
          <p:cNvSpPr txBox="1"/>
          <p:nvPr/>
        </p:nvSpPr>
        <p:spPr>
          <a:xfrm>
            <a:off x="571882" y="1165815"/>
            <a:ext cx="8000100" cy="1928700"/>
          </a:xfrm>
          <a:prstGeom prst="rect">
            <a:avLst/>
          </a:prstGeom>
          <a:noFill/>
          <a:ln>
            <a:noFill/>
          </a:ln>
        </p:spPr>
        <p:txBody>
          <a:bodyPr spcFirstLastPara="1" wrap="square" lIns="58050" tIns="29025" rIns="58050" bIns="29025" anchor="t" anchorCtr="0">
            <a:spAutoFit/>
          </a:bodyPr>
          <a:lstStyle/>
          <a:p>
            <a:pPr marL="457200" marR="0" lvl="0" indent="-342900" algn="just" rtl="0">
              <a:lnSpc>
                <a:spcPct val="115000"/>
              </a:lnSpc>
              <a:spcBef>
                <a:spcPts val="0"/>
              </a:spcBef>
              <a:spcAft>
                <a:spcPts val="0"/>
              </a:spcAft>
              <a:buClr>
                <a:schemeClr val="dk1"/>
              </a:buClr>
              <a:buSzPts val="1800"/>
              <a:buFont typeface="Cambria"/>
              <a:buAutoNum type="romanUcPeriod"/>
            </a:pPr>
            <a:r>
              <a:rPr lang="en-PH" sz="1800" b="1" i="0" u="none" strike="noStrike" cap="none">
                <a:solidFill>
                  <a:schemeClr val="dk1"/>
                </a:solidFill>
                <a:latin typeface="Cambria"/>
                <a:ea typeface="Cambria"/>
                <a:cs typeface="Cambria"/>
                <a:sym typeface="Cambria"/>
              </a:rPr>
              <a:t>Ursula Island Game Refuge and Wildlife Sanctuary (proposed as </a:t>
            </a:r>
            <a:r>
              <a:rPr lang="en-PH" sz="1800" b="1" i="1" u="none" strike="noStrike" cap="none">
                <a:solidFill>
                  <a:schemeClr val="dk1"/>
                </a:solidFill>
                <a:latin typeface="Cambria"/>
                <a:ea typeface="Cambria"/>
                <a:cs typeface="Cambria"/>
                <a:sym typeface="Cambria"/>
              </a:rPr>
              <a:t>Ursula Island Wildlife Sanctuary</a:t>
            </a:r>
            <a:r>
              <a:rPr lang="en-PH" sz="1800" b="1" i="0" u="none" strike="noStrike" cap="none">
                <a:solidFill>
                  <a:schemeClr val="dk1"/>
                </a:solidFill>
                <a:latin typeface="Cambria"/>
                <a:ea typeface="Cambria"/>
                <a:cs typeface="Cambria"/>
                <a:sym typeface="Cambria"/>
              </a:rPr>
              <a:t>)</a:t>
            </a:r>
            <a:endParaRPr sz="1800" b="1" i="0" u="none" strike="noStrike" cap="none">
              <a:solidFill>
                <a:schemeClr val="dk1"/>
              </a:solidFill>
              <a:latin typeface="Cambria"/>
              <a:ea typeface="Cambria"/>
              <a:cs typeface="Cambria"/>
              <a:sym typeface="Cambria"/>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Cambria"/>
              <a:ea typeface="Cambria"/>
              <a:cs typeface="Cambria"/>
              <a:sym typeface="Cambria"/>
            </a:endParaRPr>
          </a:p>
          <a:p>
            <a:pPr marL="457200" marR="0" lvl="0" indent="-342900" algn="just" rtl="0">
              <a:lnSpc>
                <a:spcPct val="115000"/>
              </a:lnSpc>
              <a:spcBef>
                <a:spcPts val="0"/>
              </a:spcBef>
              <a:spcAft>
                <a:spcPts val="0"/>
              </a:spcAft>
              <a:buClr>
                <a:schemeClr val="dk1"/>
              </a:buClr>
              <a:buSzPts val="1800"/>
              <a:buFont typeface="Cambria"/>
              <a:buChar char="❏"/>
            </a:pPr>
            <a:r>
              <a:rPr lang="en-PH" sz="1800">
                <a:solidFill>
                  <a:schemeClr val="dk1"/>
                </a:solidFill>
                <a:latin typeface="Cambria"/>
                <a:ea typeface="Cambria"/>
                <a:cs typeface="Cambria"/>
                <a:sym typeface="Cambria"/>
              </a:rPr>
              <a:t>The members of the NNRC unanimously agreed to endorse to the Secretary and the President the establishment of the Ursula Island Wildlife Sanctuary.</a:t>
            </a:r>
            <a:endParaRPr sz="1800">
              <a:solidFill>
                <a:schemeClr val="dk1"/>
              </a:solidFill>
              <a:latin typeface="Cambria"/>
              <a:ea typeface="Cambria"/>
              <a:cs typeface="Cambria"/>
              <a:sym typeface="Cambria"/>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Cambria"/>
              <a:ea typeface="Cambria"/>
              <a:cs typeface="Cambria"/>
              <a:sym typeface="Cambria"/>
            </a:endParaRPr>
          </a:p>
        </p:txBody>
      </p:sp>
      <p:sp>
        <p:nvSpPr>
          <p:cNvPr id="206" name="Google Shape;206;p4"/>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p>
            <a:pPr marL="0" lvl="0" indent="0" algn="ctr" rtl="0">
              <a:lnSpc>
                <a:spcPct val="90000"/>
              </a:lnSpc>
              <a:spcBef>
                <a:spcPts val="0"/>
              </a:spcBef>
              <a:spcAft>
                <a:spcPts val="0"/>
              </a:spcAft>
              <a:buSzPts val="1100"/>
              <a:buNone/>
            </a:pPr>
            <a:r>
              <a:rPr lang="en-PH" sz="2800" b="1">
                <a:latin typeface="Cambria"/>
                <a:ea typeface="Cambria"/>
                <a:cs typeface="Cambria"/>
                <a:sym typeface="Cambria"/>
              </a:rPr>
              <a:t>AGREEMENTS and WAYS FORWARD</a:t>
            </a:r>
            <a:endParaRPr sz="2800" b="1">
              <a:latin typeface="Cambria"/>
              <a:ea typeface="Cambria"/>
              <a:cs typeface="Cambria"/>
              <a:sym typeface="Cambr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g137eb39957a_5_28"/>
          <p:cNvPicPr preferRelativeResize="0"/>
          <p:nvPr/>
        </p:nvPicPr>
        <p:blipFill rotWithShape="1">
          <a:blip r:embed="rId3">
            <a:alphaModFix/>
          </a:blip>
          <a:srcRect t="49124"/>
          <a:stretch/>
        </p:blipFill>
        <p:spPr>
          <a:xfrm>
            <a:off x="-1" y="2790181"/>
            <a:ext cx="9144009" cy="2375103"/>
          </a:xfrm>
          <a:prstGeom prst="rect">
            <a:avLst/>
          </a:prstGeom>
          <a:noFill/>
          <a:ln>
            <a:noFill/>
          </a:ln>
        </p:spPr>
      </p:pic>
      <p:sp>
        <p:nvSpPr>
          <p:cNvPr id="213" name="Google Shape;213;g137eb39957a_5_28"/>
          <p:cNvSpPr txBox="1"/>
          <p:nvPr/>
        </p:nvSpPr>
        <p:spPr>
          <a:xfrm>
            <a:off x="571882" y="1165815"/>
            <a:ext cx="8000100" cy="1981800"/>
          </a:xfrm>
          <a:prstGeom prst="rect">
            <a:avLst/>
          </a:prstGeom>
          <a:noFill/>
          <a:ln>
            <a:noFill/>
          </a:ln>
        </p:spPr>
        <p:txBody>
          <a:bodyPr spcFirstLastPara="1" wrap="square" lIns="58050" tIns="29025" rIns="58050" bIns="29025" anchor="t" anchorCtr="0">
            <a:spAutoFit/>
          </a:bodyPr>
          <a:lstStyle/>
          <a:p>
            <a:pPr marL="457200" lvl="0" indent="-361950" algn="l" rtl="0">
              <a:lnSpc>
                <a:spcPct val="115000"/>
              </a:lnSpc>
              <a:spcBef>
                <a:spcPts val="0"/>
              </a:spcBef>
              <a:spcAft>
                <a:spcPts val="0"/>
              </a:spcAft>
              <a:buClr>
                <a:schemeClr val="dk1"/>
              </a:buClr>
              <a:buSzPts val="2100"/>
              <a:buFont typeface="Cambria"/>
              <a:buAutoNum type="romanUcPeriod"/>
            </a:pPr>
            <a:r>
              <a:rPr lang="en-PH" sz="1800" b="1">
                <a:solidFill>
                  <a:schemeClr val="dk1"/>
                </a:solidFill>
                <a:latin typeface="Cambria"/>
                <a:ea typeface="Cambria"/>
                <a:cs typeface="Cambria"/>
                <a:sym typeface="Cambria"/>
              </a:rPr>
              <a:t>Malasag-Mahugunao Watershed Forest Reserve </a:t>
            </a:r>
            <a:r>
              <a:rPr lang="en-PH" sz="1800" b="1" i="1">
                <a:solidFill>
                  <a:schemeClr val="dk1"/>
                </a:solidFill>
                <a:latin typeface="Cambria"/>
                <a:ea typeface="Cambria"/>
                <a:cs typeface="Cambria"/>
                <a:sym typeface="Cambria"/>
              </a:rPr>
              <a:t>(proposed as Cugman-Catanico Protected Landscape) </a:t>
            </a:r>
            <a:endParaRPr sz="2100" b="1" i="0" u="none" strike="noStrike" cap="none">
              <a:solidFill>
                <a:schemeClr val="dk1"/>
              </a:solidFill>
              <a:latin typeface="Cambria"/>
              <a:ea typeface="Cambria"/>
              <a:cs typeface="Cambria"/>
              <a:sym typeface="Cambria"/>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Cambria"/>
              <a:ea typeface="Cambria"/>
              <a:cs typeface="Cambria"/>
              <a:sym typeface="Cambria"/>
            </a:endParaRPr>
          </a:p>
          <a:p>
            <a:pPr marL="457200" marR="0" lvl="0" indent="-342900" algn="just" rtl="0">
              <a:lnSpc>
                <a:spcPct val="115000"/>
              </a:lnSpc>
              <a:spcBef>
                <a:spcPts val="0"/>
              </a:spcBef>
              <a:spcAft>
                <a:spcPts val="0"/>
              </a:spcAft>
              <a:buClr>
                <a:schemeClr val="dk1"/>
              </a:buClr>
              <a:buSzPts val="1800"/>
              <a:buFont typeface="Cambria"/>
              <a:buChar char="❏"/>
            </a:pPr>
            <a:r>
              <a:rPr lang="en-PH" sz="1800">
                <a:solidFill>
                  <a:schemeClr val="dk1"/>
                </a:solidFill>
                <a:latin typeface="Cambria"/>
                <a:ea typeface="Cambria"/>
                <a:cs typeface="Cambria"/>
                <a:sym typeface="Cambria"/>
              </a:rPr>
              <a:t>The members of the NNRC unanimously agreed to endorse to the Secretary and the President the establishment of the Cugman-Catanico Protected Landscape.</a:t>
            </a:r>
            <a:endParaRPr sz="1800" b="0" i="0" u="none" strike="noStrike" cap="none">
              <a:solidFill>
                <a:schemeClr val="dk1"/>
              </a:solidFill>
              <a:latin typeface="Cambria"/>
              <a:ea typeface="Cambria"/>
              <a:cs typeface="Cambria"/>
              <a:sym typeface="Cambria"/>
            </a:endParaRPr>
          </a:p>
        </p:txBody>
      </p:sp>
      <p:sp>
        <p:nvSpPr>
          <p:cNvPr id="214" name="Google Shape;214;g137eb39957a_5_28"/>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p>
            <a:pPr marL="0" lvl="0" indent="0" algn="ctr" rtl="0">
              <a:lnSpc>
                <a:spcPct val="90000"/>
              </a:lnSpc>
              <a:spcBef>
                <a:spcPts val="0"/>
              </a:spcBef>
              <a:spcAft>
                <a:spcPts val="0"/>
              </a:spcAft>
              <a:buSzPts val="1100"/>
              <a:buNone/>
            </a:pPr>
            <a:r>
              <a:rPr lang="en-PH" sz="2800" b="1">
                <a:latin typeface="Cambria"/>
                <a:ea typeface="Cambria"/>
                <a:cs typeface="Cambria"/>
                <a:sym typeface="Cambria"/>
              </a:rPr>
              <a:t>AGREEMENTS and WAYS FORWARD</a:t>
            </a:r>
            <a:endParaRPr sz="2800" b="1">
              <a:latin typeface="Cambria"/>
              <a:ea typeface="Cambria"/>
              <a:cs typeface="Cambria"/>
              <a:sym typeface="Cambri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g137eb39957a_5_35"/>
          <p:cNvPicPr preferRelativeResize="0"/>
          <p:nvPr/>
        </p:nvPicPr>
        <p:blipFill rotWithShape="1">
          <a:blip r:embed="rId3">
            <a:alphaModFix/>
          </a:blip>
          <a:srcRect t="49124"/>
          <a:stretch/>
        </p:blipFill>
        <p:spPr>
          <a:xfrm>
            <a:off x="-1" y="2790181"/>
            <a:ext cx="9144009" cy="2375103"/>
          </a:xfrm>
          <a:prstGeom prst="rect">
            <a:avLst/>
          </a:prstGeom>
          <a:noFill/>
          <a:ln>
            <a:noFill/>
          </a:ln>
        </p:spPr>
      </p:pic>
      <p:sp>
        <p:nvSpPr>
          <p:cNvPr id="221" name="Google Shape;221;g137eb39957a_5_35"/>
          <p:cNvSpPr txBox="1"/>
          <p:nvPr/>
        </p:nvSpPr>
        <p:spPr>
          <a:xfrm>
            <a:off x="571882" y="1165815"/>
            <a:ext cx="8000100" cy="1291500"/>
          </a:xfrm>
          <a:prstGeom prst="rect">
            <a:avLst/>
          </a:prstGeom>
          <a:noFill/>
          <a:ln>
            <a:noFill/>
          </a:ln>
        </p:spPr>
        <p:txBody>
          <a:bodyPr spcFirstLastPara="1" wrap="square" lIns="58050" tIns="29025" rIns="58050" bIns="29025" anchor="t" anchorCtr="0">
            <a:spAutoFit/>
          </a:bodyPr>
          <a:lstStyle/>
          <a:p>
            <a:pPr marL="457200" lvl="0" indent="-342900" algn="l" rtl="0">
              <a:lnSpc>
                <a:spcPct val="115000"/>
              </a:lnSpc>
              <a:spcBef>
                <a:spcPts val="0"/>
              </a:spcBef>
              <a:spcAft>
                <a:spcPts val="0"/>
              </a:spcAft>
              <a:buClr>
                <a:schemeClr val="dk1"/>
              </a:buClr>
              <a:buSzPts val="1800"/>
              <a:buFont typeface="Cambria"/>
              <a:buAutoNum type="romanUcPeriod"/>
            </a:pPr>
            <a:r>
              <a:rPr lang="en-PH" sz="1800" b="1">
                <a:solidFill>
                  <a:schemeClr val="dk1"/>
                </a:solidFill>
                <a:latin typeface="Cambria"/>
                <a:ea typeface="Cambria"/>
                <a:cs typeface="Cambria"/>
                <a:sym typeface="Cambria"/>
              </a:rPr>
              <a:t>Proposed Mt. Tago Range Natural Park</a:t>
            </a:r>
            <a:r>
              <a:rPr lang="en-PH" sz="1800" b="1" i="1">
                <a:solidFill>
                  <a:schemeClr val="dk1"/>
                </a:solidFill>
                <a:latin typeface="Cambria"/>
                <a:ea typeface="Cambria"/>
                <a:cs typeface="Cambria"/>
                <a:sym typeface="Cambria"/>
              </a:rPr>
              <a:t> </a:t>
            </a:r>
            <a:endParaRPr sz="1800" b="1" i="0" u="none" strike="noStrike" cap="none">
              <a:solidFill>
                <a:schemeClr val="dk1"/>
              </a:solidFill>
              <a:latin typeface="Cambria"/>
              <a:ea typeface="Cambria"/>
              <a:cs typeface="Cambria"/>
              <a:sym typeface="Cambria"/>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Cambria"/>
              <a:ea typeface="Cambria"/>
              <a:cs typeface="Cambria"/>
              <a:sym typeface="Cambria"/>
            </a:endParaRPr>
          </a:p>
          <a:p>
            <a:pPr marL="457200" marR="0" lvl="0" indent="-342900" algn="just" rtl="0">
              <a:lnSpc>
                <a:spcPct val="115000"/>
              </a:lnSpc>
              <a:spcBef>
                <a:spcPts val="0"/>
              </a:spcBef>
              <a:spcAft>
                <a:spcPts val="0"/>
              </a:spcAft>
              <a:buClr>
                <a:schemeClr val="dk1"/>
              </a:buClr>
              <a:buSzPts val="1800"/>
              <a:buFont typeface="Cambria"/>
              <a:buChar char="❏"/>
            </a:pPr>
            <a:r>
              <a:rPr lang="en-PH" sz="1800">
                <a:solidFill>
                  <a:schemeClr val="dk1"/>
                </a:solidFill>
                <a:latin typeface="Cambria"/>
                <a:ea typeface="Cambria"/>
                <a:cs typeface="Cambria"/>
                <a:sym typeface="Cambria"/>
              </a:rPr>
              <a:t>The members of the NNRC unanimously agreed to endorse to the Secretary and the President the establishment of the </a:t>
            </a:r>
            <a:r>
              <a:rPr lang="en-PH" sz="1800" b="1">
                <a:solidFill>
                  <a:schemeClr val="dk1"/>
                </a:solidFill>
                <a:latin typeface="Cambria"/>
                <a:ea typeface="Cambria"/>
                <a:cs typeface="Cambria"/>
                <a:sym typeface="Cambria"/>
              </a:rPr>
              <a:t>Mt. Tago Range Natural Park</a:t>
            </a:r>
            <a:r>
              <a:rPr lang="en-PH" sz="1800">
                <a:solidFill>
                  <a:schemeClr val="dk1"/>
                </a:solidFill>
                <a:latin typeface="Cambria"/>
                <a:ea typeface="Cambria"/>
                <a:cs typeface="Cambria"/>
                <a:sym typeface="Cambria"/>
              </a:rPr>
              <a:t>.</a:t>
            </a:r>
            <a:endParaRPr sz="1800" b="0" i="0" u="none" strike="noStrike" cap="none">
              <a:solidFill>
                <a:schemeClr val="dk1"/>
              </a:solidFill>
              <a:latin typeface="Cambria"/>
              <a:ea typeface="Cambria"/>
              <a:cs typeface="Cambria"/>
              <a:sym typeface="Cambria"/>
            </a:endParaRPr>
          </a:p>
        </p:txBody>
      </p:sp>
      <p:sp>
        <p:nvSpPr>
          <p:cNvPr id="222" name="Google Shape;222;g137eb39957a_5_35"/>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p>
            <a:pPr marL="0" lvl="0" indent="0" algn="ctr" rtl="0">
              <a:lnSpc>
                <a:spcPct val="90000"/>
              </a:lnSpc>
              <a:spcBef>
                <a:spcPts val="0"/>
              </a:spcBef>
              <a:spcAft>
                <a:spcPts val="0"/>
              </a:spcAft>
              <a:buSzPts val="1100"/>
              <a:buNone/>
            </a:pPr>
            <a:r>
              <a:rPr lang="en-PH" sz="2800" b="1">
                <a:latin typeface="Cambria"/>
                <a:ea typeface="Cambria"/>
                <a:cs typeface="Cambria"/>
                <a:sym typeface="Cambria"/>
              </a:rPr>
              <a:t>AGREEMENTS and WAYS FORWARD</a:t>
            </a:r>
            <a:endParaRPr sz="2800" b="1">
              <a:latin typeface="Cambria"/>
              <a:ea typeface="Cambria"/>
              <a:cs typeface="Cambria"/>
              <a:sym typeface="Cambri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g137eb39957a_5_42"/>
          <p:cNvPicPr preferRelativeResize="0"/>
          <p:nvPr/>
        </p:nvPicPr>
        <p:blipFill rotWithShape="1">
          <a:blip r:embed="rId3">
            <a:alphaModFix/>
          </a:blip>
          <a:srcRect t="49124"/>
          <a:stretch/>
        </p:blipFill>
        <p:spPr>
          <a:xfrm>
            <a:off x="-1" y="2790181"/>
            <a:ext cx="9144009" cy="2375103"/>
          </a:xfrm>
          <a:prstGeom prst="rect">
            <a:avLst/>
          </a:prstGeom>
          <a:noFill/>
          <a:ln>
            <a:noFill/>
          </a:ln>
        </p:spPr>
      </p:pic>
      <p:sp>
        <p:nvSpPr>
          <p:cNvPr id="229" name="Google Shape;229;g137eb39957a_5_42"/>
          <p:cNvSpPr txBox="1"/>
          <p:nvPr/>
        </p:nvSpPr>
        <p:spPr>
          <a:xfrm>
            <a:off x="571882" y="1165815"/>
            <a:ext cx="8000100" cy="2566200"/>
          </a:xfrm>
          <a:prstGeom prst="rect">
            <a:avLst/>
          </a:prstGeom>
          <a:noFill/>
          <a:ln>
            <a:noFill/>
          </a:ln>
        </p:spPr>
        <p:txBody>
          <a:bodyPr spcFirstLastPara="1" wrap="square" lIns="58050" tIns="29025" rIns="58050" bIns="29025" anchor="t" anchorCtr="0">
            <a:spAutoFit/>
          </a:bodyPr>
          <a:lstStyle/>
          <a:p>
            <a:pPr marL="457200" lvl="0" indent="-342900" algn="l" rtl="0">
              <a:lnSpc>
                <a:spcPct val="115000"/>
              </a:lnSpc>
              <a:spcBef>
                <a:spcPts val="0"/>
              </a:spcBef>
              <a:spcAft>
                <a:spcPts val="0"/>
              </a:spcAft>
              <a:buClr>
                <a:schemeClr val="dk1"/>
              </a:buClr>
              <a:buSzPts val="1800"/>
              <a:buFont typeface="Cambria"/>
              <a:buAutoNum type="romanUcPeriod"/>
            </a:pPr>
            <a:r>
              <a:rPr lang="en-PH" sz="1800" b="1">
                <a:solidFill>
                  <a:schemeClr val="dk1"/>
                </a:solidFill>
                <a:latin typeface="Cambria"/>
                <a:ea typeface="Cambria"/>
                <a:cs typeface="Cambria"/>
                <a:sym typeface="Cambria"/>
              </a:rPr>
              <a:t>Proposed </a:t>
            </a:r>
            <a:r>
              <a:rPr lang="en-PH" sz="1800" b="1" i="1">
                <a:solidFill>
                  <a:schemeClr val="dk1"/>
                </a:solidFill>
                <a:latin typeface="Cambria"/>
                <a:ea typeface="Cambria"/>
                <a:cs typeface="Cambria"/>
                <a:sym typeface="Cambria"/>
              </a:rPr>
              <a:t>Mount Pantaron Range Natural Park </a:t>
            </a:r>
            <a:r>
              <a:rPr lang="en-PH" sz="1800" b="1">
                <a:solidFill>
                  <a:schemeClr val="dk1"/>
                </a:solidFill>
                <a:latin typeface="Cambria"/>
                <a:ea typeface="Cambria"/>
                <a:cs typeface="Cambria"/>
                <a:sym typeface="Cambria"/>
              </a:rPr>
              <a:t>and Bagumbang-Malaubang Mangrove Swamp Forest Reserve (proposed as </a:t>
            </a:r>
            <a:r>
              <a:rPr lang="en-PH" sz="1800" b="1" i="1">
                <a:solidFill>
                  <a:schemeClr val="dk1"/>
                </a:solidFill>
                <a:latin typeface="Cambria"/>
                <a:ea typeface="Cambria"/>
                <a:cs typeface="Cambria"/>
                <a:sym typeface="Cambria"/>
              </a:rPr>
              <a:t>Bagumbang-Malaubang Protected Landscape</a:t>
            </a:r>
            <a:r>
              <a:rPr lang="en-PH" sz="1800" b="1">
                <a:solidFill>
                  <a:schemeClr val="dk1"/>
                </a:solidFill>
                <a:latin typeface="Cambria"/>
                <a:ea typeface="Cambria"/>
                <a:cs typeface="Cambria"/>
                <a:sym typeface="Cambria"/>
              </a:rPr>
              <a:t>)</a:t>
            </a:r>
            <a:r>
              <a:rPr lang="en-PH" sz="1800" b="1" i="1">
                <a:solidFill>
                  <a:schemeClr val="dk1"/>
                </a:solidFill>
                <a:latin typeface="Cambria"/>
                <a:ea typeface="Cambria"/>
                <a:cs typeface="Cambria"/>
                <a:sym typeface="Cambria"/>
              </a:rPr>
              <a:t> </a:t>
            </a:r>
            <a:endParaRPr sz="1800" b="1" i="0" u="none" strike="noStrike" cap="none">
              <a:solidFill>
                <a:schemeClr val="dk1"/>
              </a:solidFill>
              <a:latin typeface="Cambria"/>
              <a:ea typeface="Cambria"/>
              <a:cs typeface="Cambria"/>
              <a:sym typeface="Cambria"/>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Cambria"/>
              <a:ea typeface="Cambria"/>
              <a:cs typeface="Cambria"/>
              <a:sym typeface="Cambria"/>
            </a:endParaRPr>
          </a:p>
          <a:p>
            <a:pPr marL="457200" lvl="0" indent="-342900" algn="l" rtl="0">
              <a:lnSpc>
                <a:spcPct val="115000"/>
              </a:lnSpc>
              <a:spcBef>
                <a:spcPts val="0"/>
              </a:spcBef>
              <a:spcAft>
                <a:spcPts val="0"/>
              </a:spcAft>
              <a:buClr>
                <a:schemeClr val="dk1"/>
              </a:buClr>
              <a:buSzPts val="1800"/>
              <a:buFont typeface="Cambria"/>
              <a:buChar char="❏"/>
            </a:pPr>
            <a:r>
              <a:rPr lang="en-PH" sz="1800">
                <a:solidFill>
                  <a:schemeClr val="dk1"/>
                </a:solidFill>
                <a:latin typeface="Cambria"/>
                <a:ea typeface="Cambria"/>
                <a:cs typeface="Cambria"/>
                <a:sym typeface="Cambria"/>
              </a:rPr>
              <a:t>Since there are still compliances to be submitted by the Regions, the deliberation will be deferred subject to submission of the requirements by the Regions. Concerned Provincial LGUs can also be requested to issue an ordinance for the protection of the areas as Local Conservation Areas.</a:t>
            </a:r>
            <a:endParaRPr sz="1800" b="0" i="0" u="none" strike="noStrike" cap="none">
              <a:solidFill>
                <a:schemeClr val="dk1"/>
              </a:solidFill>
              <a:latin typeface="Cambria"/>
              <a:ea typeface="Cambria"/>
              <a:cs typeface="Cambria"/>
              <a:sym typeface="Cambria"/>
            </a:endParaRPr>
          </a:p>
        </p:txBody>
      </p:sp>
      <p:sp>
        <p:nvSpPr>
          <p:cNvPr id="230" name="Google Shape;230;g137eb39957a_5_42"/>
          <p:cNvSpPr txBox="1">
            <a:spLocks noGrp="1"/>
          </p:cNvSpPr>
          <p:nvPr>
            <p:ph type="title"/>
          </p:nvPr>
        </p:nvSpPr>
        <p:spPr>
          <a:xfrm>
            <a:off x="628651" y="273845"/>
            <a:ext cx="7886700" cy="994200"/>
          </a:xfrm>
          <a:prstGeom prst="rect">
            <a:avLst/>
          </a:prstGeom>
          <a:noFill/>
          <a:ln>
            <a:noFill/>
          </a:ln>
        </p:spPr>
        <p:txBody>
          <a:bodyPr spcFirstLastPara="1" wrap="square" lIns="58050" tIns="29025" rIns="58050" bIns="29025" anchor="ctr" anchorCtr="0">
            <a:normAutofit/>
          </a:bodyPr>
          <a:lstStyle/>
          <a:p>
            <a:pPr marL="0" lvl="0" indent="0" algn="ctr" rtl="0">
              <a:lnSpc>
                <a:spcPct val="90000"/>
              </a:lnSpc>
              <a:spcBef>
                <a:spcPts val="0"/>
              </a:spcBef>
              <a:spcAft>
                <a:spcPts val="0"/>
              </a:spcAft>
              <a:buSzPts val="1100"/>
              <a:buNone/>
            </a:pPr>
            <a:r>
              <a:rPr lang="en-PH" sz="2800" b="1">
                <a:latin typeface="Cambria"/>
                <a:ea typeface="Cambria"/>
                <a:cs typeface="Cambria"/>
                <a:sym typeface="Cambria"/>
              </a:rPr>
              <a:t>AGREEMENTS and WAYS FORWARD</a:t>
            </a:r>
            <a:endParaRPr sz="2800" b="1">
              <a:latin typeface="Cambria"/>
              <a:ea typeface="Cambria"/>
              <a:cs typeface="Cambria"/>
              <a:sym typeface="Cambri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gd2d6fd1073_11_0"/>
          <p:cNvPicPr preferRelativeResize="0"/>
          <p:nvPr/>
        </p:nvPicPr>
        <p:blipFill rotWithShape="1">
          <a:blip r:embed="rId3">
            <a:alphaModFix/>
          </a:blip>
          <a:srcRect t="49124"/>
          <a:stretch/>
        </p:blipFill>
        <p:spPr>
          <a:xfrm>
            <a:off x="-1" y="2790181"/>
            <a:ext cx="9144009" cy="2375103"/>
          </a:xfrm>
          <a:prstGeom prst="rect">
            <a:avLst/>
          </a:prstGeom>
          <a:noFill/>
          <a:ln>
            <a:noFill/>
          </a:ln>
        </p:spPr>
      </p:pic>
      <p:sp>
        <p:nvSpPr>
          <p:cNvPr id="237" name="Google Shape;237;gd2d6fd1073_11_0"/>
          <p:cNvSpPr txBox="1"/>
          <p:nvPr/>
        </p:nvSpPr>
        <p:spPr>
          <a:xfrm>
            <a:off x="2225866" y="1747654"/>
            <a:ext cx="4136100" cy="702300"/>
          </a:xfrm>
          <a:prstGeom prst="rect">
            <a:avLst/>
          </a:prstGeom>
          <a:noFill/>
          <a:ln>
            <a:noFill/>
          </a:ln>
        </p:spPr>
        <p:txBody>
          <a:bodyPr spcFirstLastPara="1" wrap="square" lIns="58050" tIns="58050" rIns="58050" bIns="58050" anchor="t" anchorCtr="0">
            <a:spAutoFit/>
          </a:bodyPr>
          <a:lstStyle/>
          <a:p>
            <a:pPr marL="0" marR="0" lvl="0" indent="0" algn="ctr" rtl="0">
              <a:lnSpc>
                <a:spcPct val="100000"/>
              </a:lnSpc>
              <a:spcBef>
                <a:spcPts val="0"/>
              </a:spcBef>
              <a:spcAft>
                <a:spcPts val="0"/>
              </a:spcAft>
              <a:buClr>
                <a:srgbClr val="000000"/>
              </a:buClr>
              <a:buSzPts val="3800"/>
              <a:buFont typeface="Arial"/>
              <a:buNone/>
            </a:pPr>
            <a:r>
              <a:rPr lang="en-PH" sz="3800" b="1" i="0" u="none" strike="noStrike" cap="none">
                <a:solidFill>
                  <a:srgbClr val="000000"/>
                </a:solidFill>
                <a:latin typeface="Calibri"/>
                <a:ea typeface="Calibri"/>
                <a:cs typeface="Calibri"/>
                <a:sym typeface="Calibri"/>
              </a:rPr>
              <a:t>THANK YOU!</a:t>
            </a:r>
            <a:endParaRPr sz="3800" b="1" i="0" u="none" strike="noStrike" cap="non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2213</Words>
  <Application>Microsoft Office PowerPoint</Application>
  <PresentationFormat>On-screen Show (16:9)</PresentationFormat>
  <Paragraphs>235</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AGREEMENTS and WAYS FORWARD</vt:lpstr>
      <vt:lpstr>AGREEMENTS and WAYS FORWARD</vt:lpstr>
      <vt:lpstr>AGREEMENTS and WAYS FORWARD</vt:lpstr>
      <vt:lpstr>AGREEMENTS and WAYS FORWARD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elpidio gelera</dc:creator>
  <cp:lastModifiedBy>Microsoft account</cp:lastModifiedBy>
  <cp:revision>1</cp:revision>
  <dcterms:created xsi:type="dcterms:W3CDTF">2019-07-25T08:12:48Z</dcterms:created>
  <dcterms:modified xsi:type="dcterms:W3CDTF">2022-06-28T06:23:11Z</dcterms:modified>
</cp:coreProperties>
</file>