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4"/>
  </p:notesMasterIdLst>
  <p:sldIdLst>
    <p:sldId id="260" r:id="rId2"/>
    <p:sldId id="263" r:id="rId3"/>
  </p:sldIdLst>
  <p:sldSz cx="146304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10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6C283-7737-4FFA-A5A8-A1BEDBC89667}" type="datetimeFigureOut">
              <a:rPr lang="en-PH" smtClean="0"/>
              <a:t>22/03/2022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60338" y="1162050"/>
            <a:ext cx="668972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4EEE2-A934-4DBC-8385-4950E7102A9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73558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34EEE2-A934-4DBC-8385-4950E7102A95}" type="slidenum">
              <a:rPr lang="en-PH" smtClean="0"/>
              <a:t>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08418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34EEE2-A934-4DBC-8385-4950E7102A95}" type="slidenum">
              <a:rPr lang="en-PH" smtClean="0"/>
              <a:t>2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00245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4626590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0878" y="1871132"/>
            <a:ext cx="8178803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0878" y="3657597"/>
            <a:ext cx="8178803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579879" y="5037663"/>
            <a:ext cx="1076960" cy="279400"/>
          </a:xfrm>
        </p:spPr>
        <p:txBody>
          <a:bodyPr/>
          <a:lstStyle/>
          <a:p>
            <a:fld id="{C2057928-CE8D-49A6-9F26-9511A12579F2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30877" y="5037663"/>
            <a:ext cx="6257562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48281" y="5037663"/>
            <a:ext cx="661400" cy="279400"/>
          </a:xfrm>
        </p:spPr>
        <p:txBody>
          <a:bodyPr/>
          <a:lstStyle/>
          <a:p>
            <a:fld id="{3A38FB25-8E1F-4176-8273-1C850AFF39B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3230879" y="3522131"/>
            <a:ext cx="817880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5412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675403" y="2421466"/>
            <a:ext cx="1128875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7928-CE8D-49A6-9F26-9511A12579F2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FB25-8E1F-4176-8273-1C850AFF3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420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8083" y="1752606"/>
            <a:ext cx="9790426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18080" y="3846052"/>
            <a:ext cx="9790428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7928-CE8D-49A6-9F26-9511A12579F2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FB25-8E1F-4176-8273-1C850AFF39BD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415268" y="3710585"/>
            <a:ext cx="979605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6636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675403" y="2421466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58138" y="2560320"/>
            <a:ext cx="5661965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17613" y="2560320"/>
            <a:ext cx="5661965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7928-CE8D-49A6-9F26-9511A12579F2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FB25-8E1F-4176-8273-1C850AFF3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0" y="2658533"/>
            <a:ext cx="5661965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54480" y="3243263"/>
            <a:ext cx="5661965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6805" y="2658533"/>
            <a:ext cx="5661965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6805" y="3243263"/>
            <a:ext cx="5661965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7928-CE8D-49A6-9F26-9511A12579F2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FB25-8E1F-4176-8273-1C850AFF39BD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675403" y="2421466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3130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7928-CE8D-49A6-9F26-9511A12579F2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FB25-8E1F-4176-8273-1C850AFF39BD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675403" y="2421466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2426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7928-CE8D-49A6-9F26-9511A12579F2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FB25-8E1F-4176-8273-1C850AFF3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403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2574" y="1388534"/>
            <a:ext cx="4462146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2" y="982132"/>
            <a:ext cx="656335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52574" y="3031065"/>
            <a:ext cx="4462146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7928-CE8D-49A6-9F26-9511A12579F2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FB25-8E1F-4176-8273-1C850AFF39BD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675403" y="2912533"/>
            <a:ext cx="42173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2368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79" y="1883832"/>
            <a:ext cx="74901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713798" y="1041400"/>
            <a:ext cx="3676016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54479" y="3255432"/>
            <a:ext cx="7490179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7928-CE8D-49A6-9F26-9511A12579F2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FB25-8E1F-4176-8273-1C850AFF3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47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1" y="4815415"/>
            <a:ext cx="11531599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49713" y="1041400"/>
            <a:ext cx="12127166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54481" y="5382153"/>
            <a:ext cx="11531599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7928-CE8D-49A6-9F26-9511A12579F2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FB25-8E1F-4176-8273-1C850AFF3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152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4642" y="982132"/>
            <a:ext cx="11511278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4642" y="4343400"/>
            <a:ext cx="1151127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7928-CE8D-49A6-9F26-9511A12579F2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FB25-8E1F-4176-8273-1C850AFF39B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675403" y="4140199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9590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455" y="982132"/>
            <a:ext cx="1115567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09775" y="3352800"/>
            <a:ext cx="1060704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1" y="4343400"/>
            <a:ext cx="11531599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7928-CE8D-49A6-9F26-9511A12579F2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FB25-8E1F-4176-8273-1C850AFF39B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034416" y="879961"/>
            <a:ext cx="73152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720320" y="2827870"/>
            <a:ext cx="73152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675403" y="4140199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20502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2" y="3308581"/>
            <a:ext cx="11531602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1" y="4777381"/>
            <a:ext cx="115316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7928-CE8D-49A6-9F26-9511A12579F2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FB25-8E1F-4176-8273-1C850AFF3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5617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455" y="982132"/>
            <a:ext cx="1115567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554481" y="3639312"/>
            <a:ext cx="11531602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1" y="4529667"/>
            <a:ext cx="11531602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7928-CE8D-49A6-9F26-9511A12579F2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FB25-8E1F-4176-8273-1C850AFF39B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34416" y="879961"/>
            <a:ext cx="73152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720320" y="2599261"/>
            <a:ext cx="73152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675403" y="3429000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82980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1" y="982132"/>
            <a:ext cx="11531599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554481" y="3630168"/>
            <a:ext cx="11531602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0" y="4470400"/>
            <a:ext cx="1153160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7928-CE8D-49A6-9F26-9511A12579F2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FB25-8E1F-4176-8273-1C850AFF39B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675403" y="3429000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0227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7928-CE8D-49A6-9F26-9511A12579F2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FB25-8E1F-4176-8273-1C850AFF39BD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675403" y="2421466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6000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799228" y="982132"/>
            <a:ext cx="2269074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54478" y="982132"/>
            <a:ext cx="8919630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7928-CE8D-49A6-9F26-9511A12579F2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FB25-8E1F-4176-8273-1C850AFF39BD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636668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7852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4626590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54483" y="982133"/>
            <a:ext cx="11521435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1" y="2556932"/>
            <a:ext cx="11521435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13001" y="5969000"/>
            <a:ext cx="192024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2057928-CE8D-49A6-9F26-9511A12579F2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54481" y="5969000"/>
            <a:ext cx="876708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424682" y="5969000"/>
            <a:ext cx="651236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A38FB25-8E1F-4176-8273-1C850AFF3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378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76499" y="2026085"/>
            <a:ext cx="9677401" cy="2805830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ASEC FOR FIELD OPERATIONS</a:t>
            </a:r>
            <a:br>
              <a:rPr lang="en-US" sz="2800" b="1" dirty="0">
                <a:latin typeface="Century Gothic" panose="020B0502020202020204" pitchFamily="34" charset="0"/>
              </a:rPr>
            </a:br>
            <a:r>
              <a:rPr lang="en-US" sz="2800" b="1" dirty="0">
                <a:latin typeface="Century Gothic" panose="020B0502020202020204" pitchFamily="34" charset="0"/>
              </a:rPr>
              <a:t>LUZON AND VISAYAS </a:t>
            </a:r>
            <a:br>
              <a:rPr lang="en-US" sz="2800" b="1" dirty="0">
                <a:latin typeface="Century Gothic" panose="020B0502020202020204" pitchFamily="34" charset="0"/>
              </a:rPr>
            </a:br>
            <a:br>
              <a:rPr lang="en-US" sz="2800" b="1" dirty="0">
                <a:latin typeface="Century Gothic" panose="020B0502020202020204" pitchFamily="34" charset="0"/>
              </a:rPr>
            </a:br>
            <a:r>
              <a:rPr lang="en-US" sz="2800" b="1" dirty="0">
                <a:latin typeface="Century Gothic" panose="020B0502020202020204" pitchFamily="34" charset="0"/>
              </a:rPr>
              <a:t>Operational/Policy Issues and Concerns of the DENR Policy Programs </a:t>
            </a:r>
            <a:br>
              <a:rPr lang="en-US" sz="2800" b="1" dirty="0">
                <a:latin typeface="Century Gothic" panose="020B0502020202020204" pitchFamily="34" charset="0"/>
              </a:rPr>
            </a:br>
            <a:br>
              <a:rPr lang="en-US" sz="2800" b="1" dirty="0">
                <a:latin typeface="Century Gothic" panose="020B0502020202020204" pitchFamily="34" charset="0"/>
              </a:rPr>
            </a:br>
            <a:r>
              <a:rPr lang="en-US" sz="2800" b="1" dirty="0">
                <a:latin typeface="Century Gothic" panose="020B0502020202020204" pitchFamily="34" charset="0"/>
              </a:rPr>
              <a:t>1</a:t>
            </a:r>
            <a:r>
              <a:rPr lang="en-US" sz="2800" b="1" baseline="30000" dirty="0">
                <a:latin typeface="Century Gothic" panose="020B0502020202020204" pitchFamily="34" charset="0"/>
              </a:rPr>
              <a:t>st</a:t>
            </a:r>
            <a:r>
              <a:rPr lang="en-US" sz="2800" b="1" dirty="0">
                <a:latin typeface="Century Gothic" panose="020B0502020202020204" pitchFamily="34" charset="0"/>
              </a:rPr>
              <a:t> Quarter DENR Management Conference</a:t>
            </a:r>
            <a:br>
              <a:rPr lang="en-US" sz="2800" b="1" dirty="0">
                <a:latin typeface="Century Gothic" panose="020B0502020202020204" pitchFamily="34" charset="0"/>
              </a:rPr>
            </a:br>
            <a:r>
              <a:rPr lang="en-US" sz="2800" b="1" dirty="0">
                <a:latin typeface="Century Gothic" panose="020B0502020202020204" pitchFamily="34" charset="0"/>
              </a:rPr>
              <a:t>28 March 2020</a:t>
            </a:r>
          </a:p>
        </p:txBody>
      </p:sp>
    </p:spTree>
    <p:extLst>
      <p:ext uri="{BB962C8B-B14F-4D97-AF65-F5344CB8AC3E}">
        <p14:creationId xmlns:p14="http://schemas.microsoft.com/office/powerpoint/2010/main" val="1986003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6EF037EF-9835-4738-8E89-81E4405C32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2989763"/>
              </p:ext>
            </p:extLst>
          </p:nvPr>
        </p:nvGraphicFramePr>
        <p:xfrm>
          <a:off x="342901" y="141514"/>
          <a:ext cx="13973175" cy="65086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9032">
                  <a:extLst>
                    <a:ext uri="{9D8B030D-6E8A-4147-A177-3AD203B41FA5}">
                      <a16:colId xmlns:a16="http://schemas.microsoft.com/office/drawing/2014/main" val="1790205930"/>
                    </a:ext>
                  </a:extLst>
                </a:gridCol>
                <a:gridCol w="3010238">
                  <a:extLst>
                    <a:ext uri="{9D8B030D-6E8A-4147-A177-3AD203B41FA5}">
                      <a16:colId xmlns:a16="http://schemas.microsoft.com/office/drawing/2014/main" val="4212226043"/>
                    </a:ext>
                  </a:extLst>
                </a:gridCol>
                <a:gridCol w="2794635">
                  <a:extLst>
                    <a:ext uri="{9D8B030D-6E8A-4147-A177-3AD203B41FA5}">
                      <a16:colId xmlns:a16="http://schemas.microsoft.com/office/drawing/2014/main" val="909876216"/>
                    </a:ext>
                  </a:extLst>
                </a:gridCol>
                <a:gridCol w="2794635">
                  <a:extLst>
                    <a:ext uri="{9D8B030D-6E8A-4147-A177-3AD203B41FA5}">
                      <a16:colId xmlns:a16="http://schemas.microsoft.com/office/drawing/2014/main" val="3743226026"/>
                    </a:ext>
                  </a:extLst>
                </a:gridCol>
                <a:gridCol w="2794635">
                  <a:extLst>
                    <a:ext uri="{9D8B030D-6E8A-4147-A177-3AD203B41FA5}">
                      <a16:colId xmlns:a16="http://schemas.microsoft.com/office/drawing/2014/main" val="1066052487"/>
                    </a:ext>
                  </a:extLst>
                </a:gridCol>
              </a:tblGrid>
              <a:tr h="747155">
                <a:tc rowSpan="2">
                  <a:txBody>
                    <a:bodyPr/>
                    <a:lstStyle/>
                    <a:p>
                      <a:r>
                        <a:rPr lang="en-PH" dirty="0"/>
                        <a:t>DENR Priority Program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PH" dirty="0"/>
                        <a:t>Operational/Policy Issue 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PH" dirty="0"/>
                        <a:t>Operational Issues and Concerns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344867"/>
                  </a:ext>
                </a:extLst>
              </a:tr>
              <a:tr h="530556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dirty="0"/>
                        <a:t>Problems Encountered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dirty="0"/>
                        <a:t>Recommended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dirty="0"/>
                        <a:t>Concerned Office/Bureau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774416"/>
                  </a:ext>
                </a:extLst>
              </a:tr>
              <a:tr h="747155">
                <a:tc rowSpan="2">
                  <a:txBody>
                    <a:bodyPr/>
                    <a:lstStyle/>
                    <a:p>
                      <a:r>
                        <a:rPr lang="en-PH" dirty="0"/>
                        <a:t>DENR Priority Program 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Operational</a:t>
                      </a:r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/>
                    </a:p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509705"/>
                  </a:ext>
                </a:extLst>
              </a:tr>
              <a:tr h="1153318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Policy </a:t>
                      </a:r>
                    </a:p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567017"/>
                  </a:ext>
                </a:extLst>
              </a:tr>
              <a:tr h="1289611">
                <a:tc row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dirty="0"/>
                        <a:t>DENR Priority Program  (2) </a:t>
                      </a:r>
                    </a:p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dirty="0"/>
                        <a:t>Operational</a:t>
                      </a:r>
                    </a:p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3329"/>
                  </a:ext>
                </a:extLst>
              </a:tr>
              <a:tr h="1289611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dirty="0"/>
                        <a:t>Policy </a:t>
                      </a:r>
                    </a:p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6672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99084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261</TotalTime>
  <Words>69</Words>
  <Application>Microsoft Office PowerPoint</Application>
  <PresentationFormat>Custom</PresentationFormat>
  <Paragraphs>18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Century Gothic</vt:lpstr>
      <vt:lpstr>Garamond</vt:lpstr>
      <vt:lpstr>Organic</vt:lpstr>
      <vt:lpstr>ASEC FOR FIELD OPERATIONS LUZON AND VISAYAS   Operational/Policy Issues and Concerns of the DENR Policy Programs   1st Quarter DENR Management Conference 28 March 2020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Maricel G. Tadlip</dc:creator>
  <cp:lastModifiedBy>Arwin M. Manageulod</cp:lastModifiedBy>
  <cp:revision>43</cp:revision>
  <cp:lastPrinted>2022-03-22T04:56:33Z</cp:lastPrinted>
  <dcterms:created xsi:type="dcterms:W3CDTF">2019-06-18T07:42:57Z</dcterms:created>
  <dcterms:modified xsi:type="dcterms:W3CDTF">2022-03-22T06:13:46Z</dcterms:modified>
</cp:coreProperties>
</file>