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88150" cy="100203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5" roundtripDataSignature="AMtx7mi/SUNQQWbcadLSojUPe9T4xdgx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4DE03A-EF00-4E63-9641-5A041F87BE0B}">
  <a:tblStyle styleId="{904DE03A-EF00-4E63-9641-5A041F87BE0B}"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8800" y="4759625"/>
            <a:ext cx="5510500" cy="450912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9:notes"/>
          <p:cNvSpPr txBox="1"/>
          <p:nvPr>
            <p:ph idx="1" type="body"/>
          </p:nvPr>
        </p:nvSpPr>
        <p:spPr>
          <a:xfrm>
            <a:off x="688800" y="4759625"/>
            <a:ext cx="5510500" cy="4509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notes"/>
          <p:cNvSpPr/>
          <p:nvPr>
            <p:ph idx="2" type="sldImg"/>
          </p:nvPr>
        </p:nvSpPr>
        <p:spPr>
          <a:xfrm>
            <a:off x="1148250" y="751500"/>
            <a:ext cx="4592325" cy="3757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5.jpg"/><Relationship Id="rId6"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2.jpg"/><Relationship Id="rId5" Type="http://schemas.openxmlformats.org/officeDocument/2006/relationships/image" Target="../media/image13.jpg"/><Relationship Id="rId6"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6.jpg"/><Relationship Id="rId5" Type="http://schemas.openxmlformats.org/officeDocument/2006/relationships/image" Target="../media/image7.jpg"/><Relationship Id="rId6"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4.jpg"/><Relationship Id="rId5"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86571" l="0" r="17020" t="4187"/>
          <a:stretch/>
        </p:blipFill>
        <p:spPr>
          <a:xfrm>
            <a:off x="656218" y="20035"/>
            <a:ext cx="10477946" cy="1409252"/>
          </a:xfrm>
          <a:prstGeom prst="rect">
            <a:avLst/>
          </a:prstGeom>
          <a:noFill/>
          <a:ln>
            <a:noFill/>
          </a:ln>
        </p:spPr>
      </p:pic>
      <p:sp>
        <p:nvSpPr>
          <p:cNvPr id="85" name="Google Shape;85;p1"/>
          <p:cNvSpPr txBox="1"/>
          <p:nvPr/>
        </p:nvSpPr>
        <p:spPr>
          <a:xfrm>
            <a:off x="352243" y="5093474"/>
            <a:ext cx="11668833" cy="558996"/>
          </a:xfrm>
          <a:prstGeom prst="rect">
            <a:avLst/>
          </a:prstGeom>
          <a:noFill/>
          <a:ln>
            <a:noFill/>
          </a:ln>
        </p:spPr>
        <p:txBody>
          <a:bodyPr anchorCtr="0" anchor="t" bIns="55800" lIns="111625" spcFirstLastPara="1" rIns="111625" wrap="square" tIns="55800">
            <a:spAutoFit/>
          </a:bodyPr>
          <a:lstStyle/>
          <a:p>
            <a:pPr indent="0" lvl="0" marL="0" marR="0" rtl="0" algn="ctr">
              <a:spcBef>
                <a:spcPts val="0"/>
              </a:spcBef>
              <a:spcAft>
                <a:spcPts val="0"/>
              </a:spcAft>
              <a:buNone/>
            </a:pPr>
            <a:r>
              <a:rPr b="1" i="0" lang="en-US" sz="2800" u="none" cap="none" strike="noStrike">
                <a:solidFill>
                  <a:srgbClr val="00B050"/>
                </a:solidFill>
                <a:latin typeface="Arial"/>
                <a:ea typeface="Arial"/>
                <a:cs typeface="Arial"/>
                <a:sym typeface="Arial"/>
              </a:rPr>
              <a:t>3 July 2021</a:t>
            </a:r>
            <a:endParaRPr/>
          </a:p>
          <a:p>
            <a:pPr indent="0" lvl="0" marL="0" marR="0" rtl="0" algn="ctr">
              <a:spcBef>
                <a:spcPts val="0"/>
              </a:spcBef>
              <a:spcAft>
                <a:spcPts val="0"/>
              </a:spcAft>
              <a:buNone/>
            </a:pPr>
            <a:r>
              <a:t/>
            </a:r>
            <a:endParaRPr b="1" i="1" sz="100" u="none" cap="none" strike="noStrike">
              <a:solidFill>
                <a:srgbClr val="00B050"/>
              </a:solidFill>
              <a:latin typeface="Arial"/>
              <a:ea typeface="Arial"/>
              <a:cs typeface="Arial"/>
              <a:sym typeface="Arial"/>
            </a:endParaRPr>
          </a:p>
        </p:txBody>
      </p:sp>
      <p:sp>
        <p:nvSpPr>
          <p:cNvPr id="86" name="Google Shape;86;p1"/>
          <p:cNvSpPr txBox="1"/>
          <p:nvPr/>
        </p:nvSpPr>
        <p:spPr>
          <a:xfrm>
            <a:off x="261583" y="2097025"/>
            <a:ext cx="11668833" cy="2328711"/>
          </a:xfrm>
          <a:prstGeom prst="rect">
            <a:avLst/>
          </a:prstGeom>
          <a:noFill/>
          <a:ln>
            <a:noFill/>
          </a:ln>
        </p:spPr>
        <p:txBody>
          <a:bodyPr anchorCtr="0" anchor="t" bIns="55800" lIns="111625" spcFirstLastPara="1" rIns="111625" wrap="square" tIns="55800">
            <a:spAutoFit/>
          </a:bodyPr>
          <a:lstStyle/>
          <a:p>
            <a:pPr indent="0" lvl="0" marL="0" marR="0" rtl="0" algn="ctr">
              <a:spcBef>
                <a:spcPts val="0"/>
              </a:spcBef>
              <a:spcAft>
                <a:spcPts val="0"/>
              </a:spcAft>
              <a:buNone/>
            </a:pPr>
            <a:r>
              <a:rPr b="1" i="0" lang="en-US" sz="4800" u="none" cap="none" strike="noStrike">
                <a:solidFill>
                  <a:srgbClr val="00B050"/>
                </a:solidFill>
                <a:latin typeface="Arial"/>
                <a:ea typeface="Arial"/>
                <a:cs typeface="Arial"/>
                <a:sym typeface="Arial"/>
              </a:rPr>
              <a:t>Update on the Status of NHA’s Yolanda Permanent Housing Program (YPHP) </a:t>
            </a:r>
            <a:endParaRPr/>
          </a:p>
          <a:p>
            <a:pPr indent="0" lvl="0" marL="0" marR="0" rtl="0" algn="ctr">
              <a:spcBef>
                <a:spcPts val="0"/>
              </a:spcBef>
              <a:spcAft>
                <a:spcPts val="0"/>
              </a:spcAft>
              <a:buNone/>
            </a:pPr>
            <a:r>
              <a:rPr b="1" i="0" lang="en-US" sz="4800" u="none" cap="none" strike="noStrike">
                <a:solidFill>
                  <a:srgbClr val="00B050"/>
                </a:solidFill>
                <a:latin typeface="Arial"/>
                <a:ea typeface="Arial"/>
                <a:cs typeface="Arial"/>
                <a:sym typeface="Arial"/>
              </a:rPr>
              <a:t>in The Province of Palawan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nvSpPr>
        <p:spPr>
          <a:xfrm>
            <a:off x="113897" y="167984"/>
            <a:ext cx="5319319" cy="633165"/>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Background Information:</a:t>
            </a:r>
            <a:endParaRPr b="1" i="0" sz="3200" u="none" cap="none" strike="noStrike">
              <a:solidFill>
                <a:schemeClr val="dk1"/>
              </a:solidFill>
              <a:latin typeface="Arial"/>
              <a:ea typeface="Arial"/>
              <a:cs typeface="Arial"/>
              <a:sym typeface="Arial"/>
            </a:endParaRPr>
          </a:p>
        </p:txBody>
      </p:sp>
      <p:sp>
        <p:nvSpPr>
          <p:cNvPr id="92" name="Google Shape;92;p2"/>
          <p:cNvSpPr txBox="1"/>
          <p:nvPr/>
        </p:nvSpPr>
        <p:spPr>
          <a:xfrm>
            <a:off x="541537" y="801150"/>
            <a:ext cx="10901779" cy="5608528"/>
          </a:xfrm>
          <a:prstGeom prst="rect">
            <a:avLst/>
          </a:prstGeom>
          <a:noFill/>
          <a:ln>
            <a:noFill/>
          </a:ln>
        </p:spPr>
        <p:txBody>
          <a:bodyPr anchorCtr="0" anchor="t" bIns="45700" lIns="91425" spcFirstLastPara="1" rIns="91425" wrap="square" tIns="45700">
            <a:normAutofit/>
          </a:bodyPr>
          <a:lstStyle/>
          <a:p>
            <a:pPr indent="-342900" lvl="0" marL="342900" marR="0" rtl="0" algn="just">
              <a:lnSpc>
                <a:spcPct val="107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Based on the total no. of families affected by Typhoon “Yolanda” in Palawan Province, some 8,760 house and lot units intended for affected families will be implemented by the Provincial Government of Palawan (PGP) through a Memorandum of Agreement (MOA) entered into between PGP and NHA on 05 February 2015.</a:t>
            </a:r>
            <a:endParaRPr/>
          </a:p>
          <a:p>
            <a:pPr indent="-342900" lvl="0" marL="342900" marR="0" rtl="0" algn="just">
              <a:lnSpc>
                <a:spcPct val="107000"/>
              </a:lnSpc>
              <a:spcBef>
                <a:spcPts val="10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Under NHA Resolution No. 6569 dated 28 August 2019, the Board has approved and confirmed the mutual termination of the original MOA with an amendment for PGP to undertake the remaining 708 units in the Municipality of Culion. The remaining balance shall be implemented by NHA thru regular procurement in accordance with the provisions of 2016 Revised IRR of R.A 9184, as amended.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C:\Users\NHA\Desktop\palawan WITH RED PLEASE CROP.jpg" id="97" name="Google Shape;97;p3"/>
          <p:cNvPicPr preferRelativeResize="0"/>
          <p:nvPr/>
        </p:nvPicPr>
        <p:blipFill rotWithShape="1">
          <a:blip r:embed="rId3">
            <a:alphaModFix/>
          </a:blip>
          <a:srcRect b="40023" l="8397" r="0" t="0"/>
          <a:stretch/>
        </p:blipFill>
        <p:spPr>
          <a:xfrm>
            <a:off x="726243" y="0"/>
            <a:ext cx="11417781" cy="6879810"/>
          </a:xfrm>
          <a:prstGeom prst="rect">
            <a:avLst/>
          </a:prstGeom>
          <a:noFill/>
          <a:ln>
            <a:noFill/>
          </a:ln>
        </p:spPr>
      </p:pic>
      <p:sp>
        <p:nvSpPr>
          <p:cNvPr id="98" name="Google Shape;98;p3"/>
          <p:cNvSpPr txBox="1"/>
          <p:nvPr/>
        </p:nvSpPr>
        <p:spPr>
          <a:xfrm>
            <a:off x="370961" y="1977869"/>
            <a:ext cx="4774578" cy="3336910"/>
          </a:xfrm>
          <a:prstGeom prst="rect">
            <a:avLst/>
          </a:prstGeom>
          <a:noFill/>
          <a:ln>
            <a:noFill/>
          </a:ln>
        </p:spPr>
        <p:txBody>
          <a:bodyPr anchorCtr="0" anchor="t" bIns="55800" lIns="111625" spcFirstLastPara="1" rIns="111625" wrap="square" tIns="55800">
            <a:noAutofit/>
          </a:bodyPr>
          <a:lstStyle/>
          <a:p>
            <a:pPr indent="-558150" lvl="0" marL="558150" marR="0" rtl="0" algn="l">
              <a:spcBef>
                <a:spcPts val="0"/>
              </a:spcBef>
              <a:spcAft>
                <a:spcPts val="0"/>
              </a:spcAft>
              <a:buClr>
                <a:srgbClr val="0070C0"/>
              </a:buClr>
              <a:buSzPts val="2000"/>
              <a:buFont typeface="Arial"/>
              <a:buAutoNum type="arabicPeriod"/>
            </a:pPr>
            <a:r>
              <a:rPr b="1" i="0" lang="en-US" sz="2000" u="none" cap="none" strike="noStrike">
                <a:solidFill>
                  <a:srgbClr val="0070C0"/>
                </a:solidFill>
                <a:latin typeface="Arial"/>
                <a:ea typeface="Arial"/>
                <a:cs typeface="Arial"/>
                <a:sym typeface="Arial"/>
              </a:rPr>
              <a:t>Busuanga    –     618</a:t>
            </a:r>
            <a:endParaRPr/>
          </a:p>
          <a:p>
            <a:pPr indent="-558150" lvl="0" marL="558150" marR="0" rtl="0" algn="l">
              <a:spcBef>
                <a:spcPts val="400"/>
              </a:spcBef>
              <a:spcAft>
                <a:spcPts val="0"/>
              </a:spcAft>
              <a:buClr>
                <a:srgbClr val="0070C0"/>
              </a:buClr>
              <a:buSzPts val="2000"/>
              <a:buFont typeface="Arial"/>
              <a:buAutoNum type="arabicPeriod"/>
            </a:pPr>
            <a:r>
              <a:rPr b="1" i="0" lang="en-US" sz="2000" u="none" cap="none" strike="noStrike">
                <a:solidFill>
                  <a:srgbClr val="0070C0"/>
                </a:solidFill>
                <a:latin typeface="Arial"/>
                <a:ea typeface="Arial"/>
                <a:cs typeface="Arial"/>
                <a:sym typeface="Arial"/>
              </a:rPr>
              <a:t>Coron           –  4,500</a:t>
            </a:r>
            <a:endParaRPr/>
          </a:p>
          <a:p>
            <a:pPr indent="-558150" lvl="0" marL="558150" marR="0" rtl="0" algn="l">
              <a:spcBef>
                <a:spcPts val="400"/>
              </a:spcBef>
              <a:spcAft>
                <a:spcPts val="0"/>
              </a:spcAft>
              <a:buClr>
                <a:srgbClr val="0070C0"/>
              </a:buClr>
              <a:buSzPts val="2000"/>
              <a:buFont typeface="Arial"/>
              <a:buAutoNum type="arabicPeriod"/>
            </a:pPr>
            <a:r>
              <a:rPr b="1" i="0" lang="en-US" sz="2000" u="none" cap="none" strike="noStrike">
                <a:solidFill>
                  <a:srgbClr val="0070C0"/>
                </a:solidFill>
                <a:latin typeface="Arial"/>
                <a:ea typeface="Arial"/>
                <a:cs typeface="Arial"/>
                <a:sym typeface="Arial"/>
              </a:rPr>
              <a:t>Culion           –  2,164</a:t>
            </a:r>
            <a:endParaRPr/>
          </a:p>
          <a:p>
            <a:pPr indent="-558150" lvl="0" marL="558150" marR="0" rtl="0" algn="l">
              <a:spcBef>
                <a:spcPts val="400"/>
              </a:spcBef>
              <a:spcAft>
                <a:spcPts val="0"/>
              </a:spcAft>
              <a:buClr>
                <a:srgbClr val="0070C0"/>
              </a:buClr>
              <a:buSzPts val="2000"/>
              <a:buFont typeface="Arial"/>
              <a:buAutoNum type="arabicPeriod"/>
            </a:pPr>
            <a:r>
              <a:rPr b="1" i="0" lang="en-US" sz="2000" u="none" cap="none" strike="noStrike">
                <a:solidFill>
                  <a:srgbClr val="0070C0"/>
                </a:solidFill>
                <a:latin typeface="Arial"/>
                <a:ea typeface="Arial"/>
                <a:cs typeface="Arial"/>
                <a:sym typeface="Arial"/>
              </a:rPr>
              <a:t>Agutaya        –     200</a:t>
            </a:r>
            <a:endParaRPr/>
          </a:p>
          <a:p>
            <a:pPr indent="-558150" lvl="0" marL="558150" marR="0" rtl="0" algn="l">
              <a:spcBef>
                <a:spcPts val="400"/>
              </a:spcBef>
              <a:spcAft>
                <a:spcPts val="0"/>
              </a:spcAft>
              <a:buClr>
                <a:srgbClr val="0070C0"/>
              </a:buClr>
              <a:buSzPts val="2000"/>
              <a:buFont typeface="Arial"/>
              <a:buAutoNum type="arabicPeriod"/>
            </a:pPr>
            <a:r>
              <a:rPr b="1" i="0" lang="en-US" sz="2000" u="none" cap="none" strike="noStrike">
                <a:solidFill>
                  <a:srgbClr val="0070C0"/>
                </a:solidFill>
                <a:latin typeface="Arial"/>
                <a:ea typeface="Arial"/>
                <a:cs typeface="Arial"/>
                <a:sym typeface="Arial"/>
              </a:rPr>
              <a:t>Linapacan     –  1,278</a:t>
            </a:r>
            <a:endParaRPr/>
          </a:p>
          <a:p>
            <a:pPr indent="0" lvl="0" marL="0" marR="0" rtl="0" algn="l">
              <a:spcBef>
                <a:spcPts val="560"/>
              </a:spcBef>
              <a:spcAft>
                <a:spcPts val="0"/>
              </a:spcAft>
              <a:buClr>
                <a:srgbClr val="0070C0"/>
              </a:buClr>
              <a:buSzPts val="2800"/>
              <a:buFont typeface="Arial"/>
              <a:buNone/>
            </a:pPr>
            <a:r>
              <a:rPr b="1" i="0" lang="en-US" sz="2800" u="none" cap="none" strike="noStrike">
                <a:solidFill>
                  <a:srgbClr val="0070C0"/>
                </a:solidFill>
                <a:latin typeface="Arial"/>
                <a:ea typeface="Arial"/>
                <a:cs typeface="Arial"/>
                <a:sym typeface="Arial"/>
              </a:rPr>
              <a:t>    TOTAL     : </a:t>
            </a:r>
            <a:r>
              <a:rPr b="1" i="0" lang="en-US" sz="2800" u="sng" cap="none" strike="noStrike">
                <a:solidFill>
                  <a:srgbClr val="0070C0"/>
                </a:solidFill>
                <a:latin typeface="Arial"/>
                <a:ea typeface="Arial"/>
                <a:cs typeface="Arial"/>
                <a:sym typeface="Arial"/>
              </a:rPr>
              <a:t>8,760</a:t>
            </a:r>
            <a:endParaRPr b="1" i="0" sz="2800" u="none" cap="none" strike="noStrike">
              <a:solidFill>
                <a:srgbClr val="0070C0"/>
              </a:solidFill>
              <a:latin typeface="Arial"/>
              <a:ea typeface="Arial"/>
              <a:cs typeface="Arial"/>
              <a:sym typeface="Arial"/>
            </a:endParaRPr>
          </a:p>
          <a:p>
            <a:pPr indent="0" lvl="0" marL="0" marR="0" rtl="0" algn="l">
              <a:spcBef>
                <a:spcPts val="560"/>
              </a:spcBef>
              <a:spcAft>
                <a:spcPts val="0"/>
              </a:spcAft>
              <a:buClr>
                <a:srgbClr val="0070C0"/>
              </a:buClr>
              <a:buSzPts val="2800"/>
              <a:buFont typeface="Arial"/>
              <a:buNone/>
            </a:pPr>
            <a:r>
              <a:rPr b="1" i="0" lang="en-US" sz="2800" u="none" cap="none" strike="noStrike">
                <a:solidFill>
                  <a:srgbClr val="0070C0"/>
                </a:solidFill>
                <a:latin typeface="Arial"/>
                <a:ea typeface="Arial"/>
                <a:cs typeface="Arial"/>
                <a:sym typeface="Arial"/>
              </a:rPr>
              <a:t>    </a:t>
            </a:r>
            <a:endParaRPr b="1" i="0" sz="2800" u="sng" cap="none" strike="noStrike">
              <a:solidFill>
                <a:srgbClr val="0070C0"/>
              </a:solidFill>
              <a:latin typeface="Arial"/>
              <a:ea typeface="Arial"/>
              <a:cs typeface="Arial"/>
              <a:sym typeface="Arial"/>
            </a:endParaRPr>
          </a:p>
          <a:p>
            <a:pPr indent="-431150" lvl="0" marL="558150" marR="0" rtl="0" algn="l">
              <a:spcBef>
                <a:spcPts val="4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431150" lvl="0" marL="558150" marR="0" rtl="0" algn="l">
              <a:spcBef>
                <a:spcPts val="4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p:txBody>
      </p:sp>
      <p:sp>
        <p:nvSpPr>
          <p:cNvPr id="99" name="Google Shape;99;p3"/>
          <p:cNvSpPr txBox="1"/>
          <p:nvPr/>
        </p:nvSpPr>
        <p:spPr>
          <a:xfrm>
            <a:off x="183909" y="120481"/>
            <a:ext cx="6109181" cy="1087458"/>
          </a:xfrm>
          <a:prstGeom prst="rect">
            <a:avLst/>
          </a:prstGeom>
          <a:noFill/>
          <a:ln>
            <a:noFill/>
          </a:ln>
        </p:spPr>
        <p:txBody>
          <a:bodyPr anchorCtr="0" anchor="t" bIns="55800" lIns="111625" spcFirstLastPara="1" rIns="111625" wrap="square" tIns="55800">
            <a:noAutofit/>
          </a:bodyPr>
          <a:lstStyle/>
          <a:p>
            <a:pPr indent="0" lvl="0" marL="0" marR="0" rtl="0" algn="l">
              <a:spcBef>
                <a:spcPts val="0"/>
              </a:spcBef>
              <a:spcAft>
                <a:spcPts val="0"/>
              </a:spcAft>
              <a:buClr>
                <a:srgbClr val="0070C0"/>
              </a:buClr>
              <a:buSzPts val="2400"/>
              <a:buFont typeface="Arial"/>
              <a:buNone/>
            </a:pPr>
            <a:r>
              <a:rPr b="1" i="0" lang="en-US" sz="2400" u="none" cap="none" strike="noStrike">
                <a:solidFill>
                  <a:srgbClr val="0070C0"/>
                </a:solidFill>
                <a:latin typeface="Arial"/>
                <a:ea typeface="Arial"/>
                <a:cs typeface="Arial"/>
                <a:sym typeface="Arial"/>
              </a:rPr>
              <a:t>Magnitude No. of Families for provision of Permanent Resettlement Sites outside the “Unsafe Zones”</a:t>
            </a:r>
            <a:endParaRPr/>
          </a:p>
        </p:txBody>
      </p:sp>
      <p:sp>
        <p:nvSpPr>
          <p:cNvPr id="100" name="Google Shape;100;p3"/>
          <p:cNvSpPr txBox="1"/>
          <p:nvPr/>
        </p:nvSpPr>
        <p:spPr>
          <a:xfrm>
            <a:off x="308815" y="1525466"/>
            <a:ext cx="4774578" cy="575569"/>
          </a:xfrm>
          <a:prstGeom prst="rect">
            <a:avLst/>
          </a:prstGeom>
          <a:noFill/>
          <a:ln>
            <a:noFill/>
          </a:ln>
        </p:spPr>
        <p:txBody>
          <a:bodyPr anchorCtr="0" anchor="t" bIns="55800" lIns="111625" spcFirstLastPara="1" rIns="111625" wrap="square" tIns="55800">
            <a:noAutofit/>
          </a:bodyPr>
          <a:lstStyle/>
          <a:p>
            <a:pPr indent="0" lvl="0" marL="0" marR="0" rtl="0" algn="l">
              <a:spcBef>
                <a:spcPts val="0"/>
              </a:spcBef>
              <a:spcAft>
                <a:spcPts val="0"/>
              </a:spcAft>
              <a:buClr>
                <a:srgbClr val="0070C0"/>
              </a:buClr>
              <a:buSzPts val="2000"/>
              <a:buFont typeface="Arial"/>
              <a:buNone/>
            </a:pPr>
            <a:r>
              <a:rPr b="1" i="0" lang="en-US" sz="2000" u="none" cap="none" strike="noStrike">
                <a:solidFill>
                  <a:srgbClr val="0070C0"/>
                </a:solidFill>
                <a:latin typeface="Arial"/>
                <a:ea typeface="Arial"/>
                <a:cs typeface="Arial"/>
                <a:sym typeface="Arial"/>
              </a:rPr>
              <a:t>Location              No. of Units</a:t>
            </a:r>
            <a:endParaRPr b="1" i="0" sz="2000" u="none" cap="none" strike="noStrike">
              <a:solidFill>
                <a:schemeClr val="dk1"/>
              </a:solidFill>
              <a:latin typeface="Arial"/>
              <a:ea typeface="Arial"/>
              <a:cs typeface="Arial"/>
              <a:sym typeface="Arial"/>
            </a:endParaRPr>
          </a:p>
        </p:txBody>
      </p:sp>
      <p:sp>
        <p:nvSpPr>
          <p:cNvPr id="101" name="Google Shape;101;p3"/>
          <p:cNvSpPr txBox="1"/>
          <p:nvPr/>
        </p:nvSpPr>
        <p:spPr>
          <a:xfrm>
            <a:off x="6000067" y="664210"/>
            <a:ext cx="7104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0070C0"/>
                </a:solidFill>
                <a:latin typeface="Arial"/>
                <a:ea typeface="Arial"/>
                <a:cs typeface="Arial"/>
                <a:sym typeface="Arial"/>
              </a:rPr>
              <a:t>618 -</a:t>
            </a:r>
            <a:endParaRPr b="1" sz="1800">
              <a:solidFill>
                <a:srgbClr val="0070C0"/>
              </a:solidFill>
              <a:latin typeface="Arial"/>
              <a:ea typeface="Arial"/>
              <a:cs typeface="Arial"/>
              <a:sym typeface="Arial"/>
            </a:endParaRPr>
          </a:p>
        </p:txBody>
      </p:sp>
      <p:sp>
        <p:nvSpPr>
          <p:cNvPr id="102" name="Google Shape;102;p3"/>
          <p:cNvSpPr txBox="1"/>
          <p:nvPr/>
        </p:nvSpPr>
        <p:spPr>
          <a:xfrm>
            <a:off x="6418791" y="1392605"/>
            <a:ext cx="90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70C0"/>
                </a:solidFill>
                <a:latin typeface="Arial"/>
                <a:ea typeface="Arial"/>
                <a:cs typeface="Arial"/>
                <a:sym typeface="Arial"/>
              </a:rPr>
              <a:t>2,164 -</a:t>
            </a:r>
            <a:endParaRPr b="1" sz="1800">
              <a:solidFill>
                <a:srgbClr val="0070C0"/>
              </a:solidFill>
              <a:latin typeface="Arial"/>
              <a:ea typeface="Arial"/>
              <a:cs typeface="Arial"/>
              <a:sym typeface="Arial"/>
            </a:endParaRPr>
          </a:p>
        </p:txBody>
      </p:sp>
      <p:sp>
        <p:nvSpPr>
          <p:cNvPr id="103" name="Google Shape;103;p3"/>
          <p:cNvSpPr txBox="1"/>
          <p:nvPr/>
        </p:nvSpPr>
        <p:spPr>
          <a:xfrm>
            <a:off x="10260911" y="1147256"/>
            <a:ext cx="98135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lt1"/>
                </a:solidFill>
                <a:latin typeface="Arial"/>
                <a:ea typeface="Arial"/>
                <a:cs typeface="Arial"/>
                <a:sym typeface="Arial"/>
              </a:rPr>
              <a:t>- 4,500</a:t>
            </a:r>
            <a:endParaRPr b="1" sz="2000">
              <a:solidFill>
                <a:schemeClr val="lt1"/>
              </a:solidFill>
              <a:latin typeface="Arial"/>
              <a:ea typeface="Arial"/>
              <a:cs typeface="Arial"/>
              <a:sym typeface="Arial"/>
            </a:endParaRPr>
          </a:p>
        </p:txBody>
      </p:sp>
      <p:sp>
        <p:nvSpPr>
          <p:cNvPr id="104" name="Google Shape;104;p3"/>
          <p:cNvSpPr txBox="1"/>
          <p:nvPr/>
        </p:nvSpPr>
        <p:spPr>
          <a:xfrm>
            <a:off x="6274214" y="2161327"/>
            <a:ext cx="90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70C0"/>
                </a:solidFill>
                <a:latin typeface="Arial"/>
                <a:ea typeface="Arial"/>
                <a:cs typeface="Arial"/>
                <a:sym typeface="Arial"/>
              </a:rPr>
              <a:t>1,278 -</a:t>
            </a:r>
            <a:endParaRPr b="1" sz="1800">
              <a:solidFill>
                <a:srgbClr val="0070C0"/>
              </a:solidFill>
              <a:latin typeface="Arial"/>
              <a:ea typeface="Arial"/>
              <a:cs typeface="Arial"/>
              <a:sym typeface="Arial"/>
            </a:endParaRPr>
          </a:p>
        </p:txBody>
      </p:sp>
      <p:sp>
        <p:nvSpPr>
          <p:cNvPr id="105" name="Google Shape;105;p3"/>
          <p:cNvSpPr txBox="1"/>
          <p:nvPr/>
        </p:nvSpPr>
        <p:spPr>
          <a:xfrm>
            <a:off x="8817247" y="2992065"/>
            <a:ext cx="71045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200 -</a:t>
            </a:r>
            <a:endParaRPr b="1" sz="1800">
              <a:solidFill>
                <a:schemeClr val="lt1"/>
              </a:solidFill>
              <a:latin typeface="Arial"/>
              <a:ea typeface="Arial"/>
              <a:cs typeface="Arial"/>
              <a:sym typeface="Arial"/>
            </a:endParaRPr>
          </a:p>
        </p:txBody>
      </p:sp>
      <p:cxnSp>
        <p:nvCxnSpPr>
          <p:cNvPr id="106" name="Google Shape;106;p3"/>
          <p:cNvCxnSpPr>
            <a:stCxn id="104" idx="3"/>
          </p:cNvCxnSpPr>
          <p:nvPr/>
        </p:nvCxnSpPr>
        <p:spPr>
          <a:xfrm flipH="1" rot="10800000">
            <a:off x="7177025" y="2161193"/>
            <a:ext cx="972600" cy="184800"/>
          </a:xfrm>
          <a:prstGeom prst="straightConnector1">
            <a:avLst/>
          </a:prstGeom>
          <a:noFill/>
          <a:ln cap="flat" cmpd="sng" w="9525">
            <a:solidFill>
              <a:schemeClr val="lt1"/>
            </a:solidFill>
            <a:prstDash val="solid"/>
            <a:miter lim="800000"/>
            <a:headEnd len="sm" w="sm" type="none"/>
            <a:tailEnd len="med" w="med" type="triangle"/>
          </a:ln>
        </p:spPr>
      </p:cxnSp>
      <p:cxnSp>
        <p:nvCxnSpPr>
          <p:cNvPr id="107" name="Google Shape;107;p3"/>
          <p:cNvCxnSpPr/>
          <p:nvPr/>
        </p:nvCxnSpPr>
        <p:spPr>
          <a:xfrm>
            <a:off x="2758250" y="4367814"/>
            <a:ext cx="881595" cy="0"/>
          </a:xfrm>
          <a:prstGeom prst="straightConnector1">
            <a:avLst/>
          </a:prstGeom>
          <a:noFill/>
          <a:ln cap="flat" cmpd="sng" w="38100">
            <a:solidFill>
              <a:schemeClr val="accent1"/>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idx="4294967295" type="ctrTitle"/>
          </p:nvPr>
        </p:nvSpPr>
        <p:spPr>
          <a:xfrm>
            <a:off x="243840" y="81280"/>
            <a:ext cx="10058400" cy="750888"/>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chemeClr val="dk1"/>
              </a:buClr>
              <a:buSzPct val="100000"/>
              <a:buFont typeface="Arial"/>
              <a:buNone/>
            </a:pPr>
            <a:r>
              <a:rPr b="1" i="0" lang="en-US" sz="2000" u="none" cap="none" strike="noStrike">
                <a:solidFill>
                  <a:schemeClr val="dk1"/>
                </a:solidFill>
                <a:latin typeface="Arial"/>
                <a:ea typeface="Arial"/>
                <a:cs typeface="Arial"/>
                <a:sym typeface="Arial"/>
              </a:rPr>
              <a:t>Update on the Status of the Remaining House &amp; Lot Units within </a:t>
            </a:r>
            <a:br>
              <a:rPr b="1" i="0" lang="en-US" sz="2000" u="none" cap="none" strike="noStrike">
                <a:solidFill>
                  <a:schemeClr val="dk1"/>
                </a:solidFill>
                <a:latin typeface="Arial"/>
                <a:ea typeface="Arial"/>
                <a:cs typeface="Arial"/>
                <a:sym typeface="Arial"/>
              </a:rPr>
            </a:br>
            <a:r>
              <a:rPr b="1" i="0" lang="en-US" sz="2000" u="none" cap="none" strike="noStrike">
                <a:solidFill>
                  <a:schemeClr val="dk1"/>
                </a:solidFill>
                <a:latin typeface="Arial"/>
                <a:ea typeface="Arial"/>
                <a:cs typeface="Arial"/>
                <a:sym typeface="Arial"/>
              </a:rPr>
              <a:t>the Province of Palawan under the Yolanda Permanent Housing Program (YPHP)</a:t>
            </a:r>
            <a:br>
              <a:rPr b="1" i="0" lang="en-US" sz="2000" u="none" cap="none" strike="noStrike">
                <a:solidFill>
                  <a:schemeClr val="dk1"/>
                </a:solidFill>
                <a:latin typeface="Arial"/>
                <a:ea typeface="Arial"/>
                <a:cs typeface="Arial"/>
                <a:sym typeface="Arial"/>
              </a:rPr>
            </a:br>
            <a:r>
              <a:rPr b="1" i="0" lang="en-US" sz="2000" u="none" cap="none" strike="noStrike">
                <a:solidFill>
                  <a:schemeClr val="dk1"/>
                </a:solidFill>
                <a:latin typeface="Arial"/>
                <a:ea typeface="Arial"/>
                <a:cs typeface="Arial"/>
                <a:sym typeface="Arial"/>
              </a:rPr>
              <a:t>(As of 25 June 2021)</a:t>
            </a:r>
            <a:endParaRPr b="1" i="0" sz="2000" u="none" cap="none" strike="noStrike">
              <a:solidFill>
                <a:schemeClr val="dk1"/>
              </a:solidFill>
              <a:latin typeface="Arial"/>
              <a:ea typeface="Arial"/>
              <a:cs typeface="Arial"/>
              <a:sym typeface="Arial"/>
            </a:endParaRPr>
          </a:p>
        </p:txBody>
      </p:sp>
      <p:graphicFrame>
        <p:nvGraphicFramePr>
          <p:cNvPr id="113" name="Google Shape;113;p4"/>
          <p:cNvGraphicFramePr/>
          <p:nvPr/>
        </p:nvGraphicFramePr>
        <p:xfrm>
          <a:off x="243841" y="886861"/>
          <a:ext cx="3000000" cy="3000000"/>
        </p:xfrm>
        <a:graphic>
          <a:graphicData uri="http://schemas.openxmlformats.org/drawingml/2006/table">
            <a:tbl>
              <a:tblPr bandRow="1" firstRow="1">
                <a:noFill/>
                <a:tableStyleId>{904DE03A-EF00-4E63-9641-5A041F87BE0B}</a:tableStyleId>
              </a:tblPr>
              <a:tblGrid>
                <a:gridCol w="793275"/>
                <a:gridCol w="3691300"/>
                <a:gridCol w="1908000"/>
                <a:gridCol w="5104275"/>
              </a:tblGrid>
              <a:tr h="1012950">
                <a:tc>
                  <a:txBody>
                    <a:bodyPr/>
                    <a:lstStyle/>
                    <a:p>
                      <a:pPr indent="0" lvl="0" marL="0" marR="0" rtl="0" algn="ctr">
                        <a:spcBef>
                          <a:spcPts val="0"/>
                        </a:spcBef>
                        <a:spcAft>
                          <a:spcPts val="0"/>
                        </a:spcAft>
                        <a:buNone/>
                      </a:pPr>
                      <a:r>
                        <a:rPr lang="en-US" sz="1600" u="none" cap="none" strike="noStrike"/>
                        <a:t>No.</a:t>
                      </a:r>
                      <a:endParaRPr sz="1600" u="none" cap="none" strike="noStrike"/>
                    </a:p>
                  </a:txBody>
                  <a:tcPr marT="45725" marB="45725" marR="91450" marL="91450" anchor="ctr"/>
                </a:tc>
                <a:tc>
                  <a:txBody>
                    <a:bodyPr/>
                    <a:lstStyle/>
                    <a:p>
                      <a:pPr indent="0" lvl="0" marL="0" marR="0" rtl="0" algn="ctr">
                        <a:spcBef>
                          <a:spcPts val="0"/>
                        </a:spcBef>
                        <a:spcAft>
                          <a:spcPts val="0"/>
                        </a:spcAft>
                        <a:buNone/>
                      </a:pPr>
                      <a:r>
                        <a:rPr lang="en-US" sz="1600" u="none" cap="none" strike="noStrike"/>
                        <a:t>Location/Municipalities in the Province of Palawan</a:t>
                      </a:r>
                      <a:endParaRPr sz="1600" u="none" cap="none" strike="noStrike"/>
                    </a:p>
                  </a:txBody>
                  <a:tcPr marT="45725" marB="45725" marR="91450" marL="91450" anchor="ctr"/>
                </a:tc>
                <a:tc>
                  <a:txBody>
                    <a:bodyPr/>
                    <a:lstStyle/>
                    <a:p>
                      <a:pPr indent="0" lvl="0" marL="0" marR="0" rtl="0" algn="ctr">
                        <a:spcBef>
                          <a:spcPts val="0"/>
                        </a:spcBef>
                        <a:spcAft>
                          <a:spcPts val="0"/>
                        </a:spcAft>
                        <a:buNone/>
                      </a:pPr>
                      <a:r>
                        <a:rPr lang="en-US" sz="1600" u="none" cap="none" strike="noStrike"/>
                        <a:t>No. of Units for Completion</a:t>
                      </a:r>
                      <a:endParaRPr sz="1600" u="none" cap="none" strike="noStrike"/>
                    </a:p>
                  </a:txBody>
                  <a:tcPr marT="45725" marB="45725" marR="91450" marL="91450" anchor="ctr"/>
                </a:tc>
                <a:tc>
                  <a:txBody>
                    <a:bodyPr/>
                    <a:lstStyle/>
                    <a:p>
                      <a:pPr indent="0" lvl="0" marL="0" marR="0" rtl="0" algn="ctr">
                        <a:spcBef>
                          <a:spcPts val="0"/>
                        </a:spcBef>
                        <a:spcAft>
                          <a:spcPts val="0"/>
                        </a:spcAft>
                        <a:buNone/>
                      </a:pPr>
                      <a:r>
                        <a:rPr lang="en-US" sz="1600" u="none" cap="none" strike="noStrike"/>
                        <a:t>Remarks/Status </a:t>
                      </a:r>
                      <a:endParaRPr sz="1600" u="none" cap="none" strike="noStrike"/>
                    </a:p>
                  </a:txBody>
                  <a:tcPr marT="45725" marB="45725" marR="91450" marL="91450" anchor="ctr"/>
                </a:tc>
              </a:tr>
              <a:tr h="329475">
                <a:tc>
                  <a:txBody>
                    <a:bodyPr/>
                    <a:lstStyle/>
                    <a:p>
                      <a:pPr indent="0" lvl="0" marL="0" marR="0" rtl="0" algn="ctr">
                        <a:spcBef>
                          <a:spcPts val="0"/>
                        </a:spcBef>
                        <a:spcAft>
                          <a:spcPts val="0"/>
                        </a:spcAft>
                        <a:buNone/>
                      </a:pPr>
                      <a:r>
                        <a:rPr b="1" lang="en-US" sz="1600" u="none" cap="none" strike="noStrike"/>
                        <a:t>1.</a:t>
                      </a:r>
                      <a:endParaRPr b="1" sz="1600" u="none" cap="none" strike="noStrike"/>
                    </a:p>
                  </a:txBody>
                  <a:tcPr marT="45725" marB="45725" marR="91450" marL="91450" anchor="ctr"/>
                </a:tc>
                <a:tc>
                  <a:txBody>
                    <a:bodyPr/>
                    <a:lstStyle/>
                    <a:p>
                      <a:pPr indent="0" lvl="0" marL="0" marR="0" rtl="0" algn="l">
                        <a:spcBef>
                          <a:spcPts val="0"/>
                        </a:spcBef>
                        <a:spcAft>
                          <a:spcPts val="0"/>
                        </a:spcAft>
                        <a:buNone/>
                      </a:pPr>
                      <a:r>
                        <a:rPr b="1" lang="en-US" sz="1600" u="none" cap="none" strike="noStrike"/>
                        <a:t>Coron</a:t>
                      </a:r>
                      <a:endParaRPr b="1" sz="1600"/>
                    </a:p>
                  </a:txBody>
                  <a:tcPr marT="45725" marB="45725" marR="91450" marL="91450" anchor="ctr"/>
                </a:tc>
                <a:tc>
                  <a:txBody>
                    <a:bodyPr/>
                    <a:lstStyle/>
                    <a:p>
                      <a:pPr indent="0" lvl="0" marL="0" marR="0" rtl="0" algn="ctr">
                        <a:spcBef>
                          <a:spcPts val="0"/>
                        </a:spcBef>
                        <a:spcAft>
                          <a:spcPts val="0"/>
                        </a:spcAft>
                        <a:buNone/>
                      </a:pPr>
                      <a:r>
                        <a:rPr b="1" lang="en-US" sz="1600"/>
                        <a:t>2,670</a:t>
                      </a:r>
                      <a:endParaRPr b="1" sz="1600"/>
                    </a:p>
                  </a:txBody>
                  <a:tcPr marT="45725" marB="45725" marR="91450" marL="91450" anchor="ctr"/>
                </a:tc>
                <a:tc>
                  <a:txBody>
                    <a:bodyPr/>
                    <a:lstStyle/>
                    <a:p>
                      <a:pPr indent="0" lvl="0" marL="0" marR="0" rtl="0" algn="l">
                        <a:spcBef>
                          <a:spcPts val="0"/>
                        </a:spcBef>
                        <a:spcAft>
                          <a:spcPts val="0"/>
                        </a:spcAft>
                        <a:buNone/>
                      </a:pPr>
                      <a:r>
                        <a:t/>
                      </a:r>
                      <a:endParaRPr sz="1600"/>
                    </a:p>
                  </a:txBody>
                  <a:tcPr marT="45725" marB="45725" marR="91450" marL="91450" anchor="ctr"/>
                </a:tc>
              </a:tr>
              <a:tr h="329475">
                <a:tc>
                  <a:txBody>
                    <a:bodyPr/>
                    <a:lstStyle/>
                    <a:p>
                      <a:pPr indent="0" lvl="0" marL="0" marR="0" rtl="0" algn="ctr">
                        <a:spcBef>
                          <a:spcPts val="0"/>
                        </a:spcBef>
                        <a:spcAft>
                          <a:spcPts val="0"/>
                        </a:spcAft>
                        <a:buNone/>
                      </a:pPr>
                      <a:r>
                        <a:t/>
                      </a:r>
                      <a:endParaRPr sz="1600"/>
                    </a:p>
                  </a:txBody>
                  <a:tcPr marT="45725" marB="45725" marR="91450" marL="91450" anchor="ctr"/>
                </a:tc>
                <a:tc>
                  <a:txBody>
                    <a:bodyPr/>
                    <a:lstStyle/>
                    <a:p>
                      <a:pPr indent="0" lvl="0" marL="0" marR="0" rtl="0" algn="l">
                        <a:spcBef>
                          <a:spcPts val="0"/>
                        </a:spcBef>
                        <a:spcAft>
                          <a:spcPts val="0"/>
                        </a:spcAft>
                        <a:buNone/>
                      </a:pPr>
                      <a:r>
                        <a:rPr i="1" lang="en-US" sz="1600"/>
                        <a:t>1. Coron Heights</a:t>
                      </a:r>
                      <a:endParaRPr i="1" sz="1600"/>
                    </a:p>
                  </a:txBody>
                  <a:tcPr marT="45725" marB="45725" marR="91450" marL="91450" anchor="ctr"/>
                </a:tc>
                <a:tc>
                  <a:txBody>
                    <a:bodyPr/>
                    <a:lstStyle/>
                    <a:p>
                      <a:pPr indent="0" lvl="0" marL="0" marR="0" rtl="0" algn="ctr">
                        <a:spcBef>
                          <a:spcPts val="0"/>
                        </a:spcBef>
                        <a:spcAft>
                          <a:spcPts val="0"/>
                        </a:spcAft>
                        <a:buNone/>
                      </a:pPr>
                      <a:r>
                        <a:rPr i="1" lang="en-US" sz="1600"/>
                        <a:t>1,470</a:t>
                      </a:r>
                      <a:endParaRPr i="1" sz="1600"/>
                    </a:p>
                  </a:txBody>
                  <a:tcPr marT="45725" marB="45725" marR="91450" marL="91450" anchor="ctr"/>
                </a:tc>
                <a:tc>
                  <a:txBody>
                    <a:bodyPr/>
                    <a:lstStyle/>
                    <a:p>
                      <a:pPr indent="0" lvl="0" marL="0" marR="0" rtl="0" algn="just">
                        <a:spcBef>
                          <a:spcPts val="0"/>
                        </a:spcBef>
                        <a:spcAft>
                          <a:spcPts val="0"/>
                        </a:spcAft>
                        <a:buNone/>
                      </a:pPr>
                      <a:r>
                        <a:rPr lang="en-US" sz="1600"/>
                        <a:t>8.44 % On-going land development</a:t>
                      </a:r>
                      <a:endParaRPr sz="1600"/>
                    </a:p>
                  </a:txBody>
                  <a:tcPr marT="45725" marB="45725" marR="91450" marL="91450" anchor="ctr"/>
                </a:tc>
              </a:tr>
              <a:tr h="329475">
                <a:tc>
                  <a:txBody>
                    <a:bodyPr/>
                    <a:lstStyle/>
                    <a:p>
                      <a:pPr indent="0" lvl="0" marL="0" marR="0" rtl="0" algn="ctr">
                        <a:spcBef>
                          <a:spcPts val="0"/>
                        </a:spcBef>
                        <a:spcAft>
                          <a:spcPts val="0"/>
                        </a:spcAft>
                        <a:buNone/>
                      </a:pPr>
                      <a:r>
                        <a:t/>
                      </a:r>
                      <a:endParaRPr sz="1600"/>
                    </a:p>
                  </a:txBody>
                  <a:tcPr marT="45725" marB="45725" marR="91450" marL="91450" anchor="ctr"/>
                </a:tc>
                <a:tc>
                  <a:txBody>
                    <a:bodyPr/>
                    <a:lstStyle/>
                    <a:p>
                      <a:pPr indent="0" lvl="0" marL="0" marR="0" rtl="0" algn="l">
                        <a:spcBef>
                          <a:spcPts val="0"/>
                        </a:spcBef>
                        <a:spcAft>
                          <a:spcPts val="0"/>
                        </a:spcAft>
                        <a:buNone/>
                      </a:pPr>
                      <a:r>
                        <a:rPr i="1" lang="en-US" sz="1600"/>
                        <a:t>2. Coron Residences</a:t>
                      </a:r>
                      <a:endParaRPr i="1" sz="1600"/>
                    </a:p>
                  </a:txBody>
                  <a:tcPr marT="45725" marB="45725" marR="91450" marL="91450" anchor="ctr"/>
                </a:tc>
                <a:tc>
                  <a:txBody>
                    <a:bodyPr/>
                    <a:lstStyle/>
                    <a:p>
                      <a:pPr indent="0" lvl="0" marL="0" marR="0" rtl="0" algn="ctr">
                        <a:spcBef>
                          <a:spcPts val="0"/>
                        </a:spcBef>
                        <a:spcAft>
                          <a:spcPts val="0"/>
                        </a:spcAft>
                        <a:buNone/>
                      </a:pPr>
                      <a:r>
                        <a:rPr i="1" lang="en-US" sz="1600"/>
                        <a:t>1,200</a:t>
                      </a:r>
                      <a:endParaRPr i="1" sz="1600"/>
                    </a:p>
                  </a:txBody>
                  <a:tcPr marT="45725" marB="45725" marR="91450" marL="91450" anchor="ctr"/>
                </a:tc>
                <a:tc>
                  <a:txBody>
                    <a:bodyPr/>
                    <a:lstStyle/>
                    <a:p>
                      <a:pPr indent="0" lvl="0" marL="0" marR="0" rtl="0" algn="just">
                        <a:spcBef>
                          <a:spcPts val="0"/>
                        </a:spcBef>
                        <a:spcAft>
                          <a:spcPts val="0"/>
                        </a:spcAft>
                        <a:buNone/>
                      </a:pPr>
                      <a:r>
                        <a:rPr lang="en-US" sz="1600"/>
                        <a:t>7.77 % On-going land development</a:t>
                      </a:r>
                      <a:endParaRPr sz="1600"/>
                    </a:p>
                  </a:txBody>
                  <a:tcPr marT="45725" marB="45725" marR="91450" marL="91450" anchor="ctr"/>
                </a:tc>
              </a:tr>
              <a:tr h="469500">
                <a:tc>
                  <a:txBody>
                    <a:bodyPr/>
                    <a:lstStyle/>
                    <a:p>
                      <a:pPr indent="0" lvl="0" marL="0" marR="0" rtl="0" algn="ctr">
                        <a:spcBef>
                          <a:spcPts val="0"/>
                        </a:spcBef>
                        <a:spcAft>
                          <a:spcPts val="0"/>
                        </a:spcAft>
                        <a:buNone/>
                      </a:pPr>
                      <a:r>
                        <a:rPr b="1" lang="en-US" sz="1600"/>
                        <a:t>2. </a:t>
                      </a:r>
                      <a:endParaRPr b="1" sz="1600"/>
                    </a:p>
                  </a:txBody>
                  <a:tcPr marT="45725" marB="45725" marR="91450" marL="91450" anchor="ctr"/>
                </a:tc>
                <a:tc>
                  <a:txBody>
                    <a:bodyPr/>
                    <a:lstStyle/>
                    <a:p>
                      <a:pPr indent="0" lvl="0" marL="0" marR="0" rtl="0" algn="l">
                        <a:spcBef>
                          <a:spcPts val="0"/>
                        </a:spcBef>
                        <a:spcAft>
                          <a:spcPts val="0"/>
                        </a:spcAft>
                        <a:buNone/>
                      </a:pPr>
                      <a:r>
                        <a:rPr b="1" lang="en-US" sz="1600"/>
                        <a:t>Culion</a:t>
                      </a:r>
                      <a:endParaRPr b="1" sz="1600"/>
                    </a:p>
                  </a:txBody>
                  <a:tcPr marT="45725" marB="45725" marR="91450" marL="91450" anchor="ctr"/>
                </a:tc>
                <a:tc>
                  <a:txBody>
                    <a:bodyPr/>
                    <a:lstStyle/>
                    <a:p>
                      <a:pPr indent="0" lvl="0" marL="0" marR="0" rtl="0" algn="ctr">
                        <a:spcBef>
                          <a:spcPts val="0"/>
                        </a:spcBef>
                        <a:spcAft>
                          <a:spcPts val="0"/>
                        </a:spcAft>
                        <a:buNone/>
                      </a:pPr>
                      <a:r>
                        <a:rPr b="1" lang="en-US" sz="1600"/>
                        <a:t>708</a:t>
                      </a:r>
                      <a:endParaRPr b="1" sz="1600"/>
                    </a:p>
                  </a:txBody>
                  <a:tcPr marT="45725" marB="45725" marR="91450" marL="91450" anchor="ctr"/>
                </a:tc>
                <a:tc>
                  <a:txBody>
                    <a:bodyPr/>
                    <a:lstStyle/>
                    <a:p>
                      <a:pPr indent="0" lvl="0" marL="0" marR="0" rtl="0" algn="just">
                        <a:lnSpc>
                          <a:spcPct val="100000"/>
                        </a:lnSpc>
                        <a:spcBef>
                          <a:spcPts val="0"/>
                        </a:spcBef>
                        <a:spcAft>
                          <a:spcPts val="0"/>
                        </a:spcAft>
                        <a:buClr>
                          <a:schemeClr val="dk1"/>
                        </a:buClr>
                        <a:buSzPts val="1600"/>
                        <a:buFont typeface="Arial"/>
                        <a:buNone/>
                      </a:pPr>
                      <a:r>
                        <a:rPr lang="en-US" sz="1600"/>
                        <a:t>For completion by the Prov. Government of Palawan (PGP). </a:t>
                      </a:r>
                      <a:endParaRPr sz="1600"/>
                    </a:p>
                  </a:txBody>
                  <a:tcPr marT="45725" marB="45725" marR="91450" marL="91450" anchor="ctr"/>
                </a:tc>
              </a:tr>
              <a:tr h="716325">
                <a:tc>
                  <a:txBody>
                    <a:bodyPr/>
                    <a:lstStyle/>
                    <a:p>
                      <a:pPr indent="0" lvl="0" marL="0" marR="0" rtl="0" algn="ctr">
                        <a:spcBef>
                          <a:spcPts val="0"/>
                        </a:spcBef>
                        <a:spcAft>
                          <a:spcPts val="0"/>
                        </a:spcAft>
                        <a:buNone/>
                      </a:pPr>
                      <a:r>
                        <a:rPr b="1" lang="en-US" sz="1600"/>
                        <a:t>3.</a:t>
                      </a:r>
                      <a:endParaRPr b="1" sz="1600"/>
                    </a:p>
                  </a:txBody>
                  <a:tcPr marT="45725" marB="45725" marR="91450" marL="91450" anchor="ctr"/>
                </a:tc>
                <a:tc>
                  <a:txBody>
                    <a:bodyPr/>
                    <a:lstStyle/>
                    <a:p>
                      <a:pPr indent="0" lvl="0" marL="0" marR="0" rtl="0" algn="l">
                        <a:spcBef>
                          <a:spcPts val="0"/>
                        </a:spcBef>
                        <a:spcAft>
                          <a:spcPts val="0"/>
                        </a:spcAft>
                        <a:buNone/>
                      </a:pPr>
                      <a:r>
                        <a:rPr b="1" lang="en-US" sz="1600"/>
                        <a:t>Cambian Ville</a:t>
                      </a:r>
                      <a:endParaRPr/>
                    </a:p>
                    <a:p>
                      <a:pPr indent="0" lvl="0" marL="0" marR="0" rtl="0" algn="l">
                        <a:spcBef>
                          <a:spcPts val="0"/>
                        </a:spcBef>
                        <a:spcAft>
                          <a:spcPts val="0"/>
                        </a:spcAft>
                        <a:buNone/>
                      </a:pPr>
                      <a:r>
                        <a:rPr b="0" lang="en-US" sz="1600"/>
                        <a:t>Brgy. Cambian, Agutaya</a:t>
                      </a:r>
                      <a:endParaRPr b="0" sz="1600"/>
                    </a:p>
                  </a:txBody>
                  <a:tcPr marT="45725" marB="45725" marR="91450" marL="91450" anchor="ctr"/>
                </a:tc>
                <a:tc>
                  <a:txBody>
                    <a:bodyPr/>
                    <a:lstStyle/>
                    <a:p>
                      <a:pPr indent="0" lvl="0" marL="0" marR="0" rtl="0" algn="ctr">
                        <a:spcBef>
                          <a:spcPts val="0"/>
                        </a:spcBef>
                        <a:spcAft>
                          <a:spcPts val="0"/>
                        </a:spcAft>
                        <a:buNone/>
                      </a:pPr>
                      <a:r>
                        <a:rPr b="1" lang="en-US" sz="1600"/>
                        <a:t>104</a:t>
                      </a:r>
                      <a:endParaRPr b="1" sz="1600"/>
                    </a:p>
                  </a:txBody>
                  <a:tcPr marT="45725" marB="45725" marR="91450" marL="91450" anchor="ctr"/>
                </a:tc>
                <a:tc>
                  <a:txBody>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proposed project was confirmed by the NHA Board on June 29, 2021. Subject for issuance of Notice of Award.</a:t>
                      </a:r>
                      <a:endParaRPr b="0" i="0" sz="1600" u="none" cap="none" strike="noStrike">
                        <a:solidFill>
                          <a:srgbClr val="000000"/>
                        </a:solidFill>
                        <a:latin typeface="Arial"/>
                        <a:ea typeface="Arial"/>
                        <a:cs typeface="Arial"/>
                        <a:sym typeface="Arial"/>
                      </a:endParaRPr>
                    </a:p>
                  </a:txBody>
                  <a:tcPr marT="45725" marB="45725" marR="91450" marL="91450" anchor="ctr"/>
                </a:tc>
              </a:tr>
              <a:tr h="719100">
                <a:tc>
                  <a:txBody>
                    <a:bodyPr/>
                    <a:lstStyle/>
                    <a:p>
                      <a:pPr indent="0" lvl="0" marL="0" marR="0" rtl="0" algn="ctr">
                        <a:spcBef>
                          <a:spcPts val="0"/>
                        </a:spcBef>
                        <a:spcAft>
                          <a:spcPts val="0"/>
                        </a:spcAft>
                        <a:buNone/>
                      </a:pPr>
                      <a:r>
                        <a:rPr b="1" lang="en-US" sz="1600"/>
                        <a:t>4.</a:t>
                      </a:r>
                      <a:endParaRPr b="1" sz="1600"/>
                    </a:p>
                  </a:txBody>
                  <a:tcPr marT="45725" marB="45725" marR="91450" marL="91450" anchor="ctr"/>
                </a:tc>
                <a:tc>
                  <a:txBody>
                    <a:bodyPr/>
                    <a:lstStyle/>
                    <a:p>
                      <a:pPr indent="0" lvl="0" marL="0" marR="0" rtl="0" algn="l">
                        <a:spcBef>
                          <a:spcPts val="0"/>
                        </a:spcBef>
                        <a:spcAft>
                          <a:spcPts val="0"/>
                        </a:spcAft>
                        <a:buNone/>
                      </a:pPr>
                      <a:r>
                        <a:rPr b="1" lang="en-US" sz="1600"/>
                        <a:t>Safari Ville</a:t>
                      </a:r>
                      <a:endParaRPr/>
                    </a:p>
                    <a:p>
                      <a:pPr indent="0" lvl="0" marL="0" marR="0" rtl="0" algn="l">
                        <a:spcBef>
                          <a:spcPts val="0"/>
                        </a:spcBef>
                        <a:spcAft>
                          <a:spcPts val="0"/>
                        </a:spcAft>
                        <a:buNone/>
                      </a:pPr>
                      <a:r>
                        <a:rPr b="0" lang="en-US" sz="1600"/>
                        <a:t>Brgy. Salvacion, Busuanga</a:t>
                      </a:r>
                      <a:endParaRPr b="0" sz="1600"/>
                    </a:p>
                  </a:txBody>
                  <a:tcPr marT="45725" marB="45725" marR="91450" marL="91450" anchor="ctr"/>
                </a:tc>
                <a:tc>
                  <a:txBody>
                    <a:bodyPr/>
                    <a:lstStyle/>
                    <a:p>
                      <a:pPr indent="0" lvl="0" marL="0" marR="0" rtl="0" algn="ctr">
                        <a:spcBef>
                          <a:spcPts val="0"/>
                        </a:spcBef>
                        <a:spcAft>
                          <a:spcPts val="0"/>
                        </a:spcAft>
                        <a:buNone/>
                      </a:pPr>
                      <a:r>
                        <a:rPr b="1" lang="en-US" sz="1600"/>
                        <a:t>328</a:t>
                      </a:r>
                      <a:endParaRPr b="1" sz="1600"/>
                    </a:p>
                  </a:txBody>
                  <a:tcPr marT="45725" marB="45725" marR="91450" marL="91450" anchor="ctr"/>
                </a:tc>
                <a:tc>
                  <a:txBody>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proposed project was confirmed by the NHA Board on June 29, 2021. Subject for issuance of Notice of Award.</a:t>
                      </a:r>
                      <a:endParaRPr b="0" i="0" sz="1600" u="none" cap="none" strike="noStrike">
                        <a:solidFill>
                          <a:srgbClr val="000000"/>
                        </a:solidFill>
                        <a:latin typeface="Arial"/>
                        <a:ea typeface="Arial"/>
                        <a:cs typeface="Arial"/>
                        <a:sym typeface="Arial"/>
                      </a:endParaRPr>
                    </a:p>
                  </a:txBody>
                  <a:tcPr marT="45725" marB="45725" marR="91450" marL="91450" anchor="ctr"/>
                </a:tc>
              </a:tr>
              <a:tr h="648075">
                <a:tc>
                  <a:txBody>
                    <a:bodyPr/>
                    <a:lstStyle/>
                    <a:p>
                      <a:pPr indent="0" lvl="0" marL="0" marR="0" rtl="0" algn="ctr">
                        <a:spcBef>
                          <a:spcPts val="0"/>
                        </a:spcBef>
                        <a:spcAft>
                          <a:spcPts val="0"/>
                        </a:spcAft>
                        <a:buNone/>
                      </a:pPr>
                      <a:r>
                        <a:rPr b="1" lang="en-US" sz="1600"/>
                        <a:t>5.</a:t>
                      </a:r>
                      <a:endParaRPr b="1" sz="1600"/>
                    </a:p>
                  </a:txBody>
                  <a:tcPr marT="45725" marB="45725" marR="91450" marL="91450" anchor="ctr"/>
                </a:tc>
                <a:tc>
                  <a:txBody>
                    <a:bodyPr/>
                    <a:lstStyle/>
                    <a:p>
                      <a:pPr indent="0" lvl="0" marL="0" marR="0" rtl="0" algn="l">
                        <a:spcBef>
                          <a:spcPts val="0"/>
                        </a:spcBef>
                        <a:spcAft>
                          <a:spcPts val="0"/>
                        </a:spcAft>
                        <a:buNone/>
                      </a:pPr>
                      <a:r>
                        <a:rPr b="1" lang="en-US" sz="1600"/>
                        <a:t>San Pablo Homes</a:t>
                      </a:r>
                      <a:endParaRPr/>
                    </a:p>
                    <a:p>
                      <a:pPr indent="0" lvl="0" marL="0" marR="0" rtl="0" algn="l">
                        <a:spcBef>
                          <a:spcPts val="0"/>
                        </a:spcBef>
                        <a:spcAft>
                          <a:spcPts val="0"/>
                        </a:spcAft>
                        <a:buNone/>
                      </a:pPr>
                      <a:r>
                        <a:rPr b="0" lang="en-US" sz="1600"/>
                        <a:t>Brgy. Osmeña, Culion</a:t>
                      </a:r>
                      <a:endParaRPr b="0" sz="1600"/>
                    </a:p>
                  </a:txBody>
                  <a:tcPr marT="45725" marB="45725" marR="91450" marL="91450" anchor="ctr"/>
                </a:tc>
                <a:tc>
                  <a:txBody>
                    <a:bodyPr/>
                    <a:lstStyle/>
                    <a:p>
                      <a:pPr indent="0" lvl="0" marL="0" marR="0" rtl="0" algn="ctr">
                        <a:spcBef>
                          <a:spcPts val="0"/>
                        </a:spcBef>
                        <a:spcAft>
                          <a:spcPts val="0"/>
                        </a:spcAft>
                        <a:buNone/>
                      </a:pPr>
                      <a:r>
                        <a:rPr b="1" lang="en-US" sz="1600"/>
                        <a:t>796</a:t>
                      </a:r>
                      <a:endParaRPr b="1" sz="1600"/>
                    </a:p>
                  </a:txBody>
                  <a:tcPr marT="45725" marB="45725" marR="91450" marL="91450" anchor="ctr"/>
                </a:tc>
                <a:tc>
                  <a:txBody>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proposed project was confirmed by the NHA Board on June 29, 2021. Subject for issuance of Notice of Award.</a:t>
                      </a:r>
                      <a:endParaRPr b="0" i="0" sz="1600" u="none" cap="none" strike="noStrike">
                        <a:solidFill>
                          <a:srgbClr val="000000"/>
                        </a:solidFill>
                        <a:latin typeface="Arial"/>
                        <a:ea typeface="Arial"/>
                        <a:cs typeface="Arial"/>
                        <a:sym typeface="Arial"/>
                      </a:endParaRPr>
                    </a:p>
                  </a:txBody>
                  <a:tcPr marT="45725" marB="45725" marR="91450" marL="91450" anchor="ctr"/>
                </a:tc>
              </a:tr>
              <a:tr h="790000">
                <a:tc>
                  <a:txBody>
                    <a:bodyPr/>
                    <a:lstStyle/>
                    <a:p>
                      <a:pPr indent="0" lvl="0" marL="0" marR="0" rtl="0" algn="ctr">
                        <a:spcBef>
                          <a:spcPts val="0"/>
                        </a:spcBef>
                        <a:spcAft>
                          <a:spcPts val="0"/>
                        </a:spcAft>
                        <a:buNone/>
                      </a:pPr>
                      <a:r>
                        <a:rPr b="1" lang="en-US" sz="1600"/>
                        <a:t>6.</a:t>
                      </a:r>
                      <a:endParaRPr b="1" sz="1600"/>
                    </a:p>
                  </a:txBody>
                  <a:tcPr marT="45725" marB="45725" marR="91450" marL="91450" anchor="ctr"/>
                </a:tc>
                <a:tc>
                  <a:txBody>
                    <a:bodyPr/>
                    <a:lstStyle/>
                    <a:p>
                      <a:pPr indent="0" lvl="0" marL="0" marR="0" rtl="0" algn="l">
                        <a:spcBef>
                          <a:spcPts val="0"/>
                        </a:spcBef>
                        <a:spcAft>
                          <a:spcPts val="0"/>
                        </a:spcAft>
                        <a:buNone/>
                      </a:pPr>
                      <a:r>
                        <a:rPr b="1" lang="en-US" sz="1600"/>
                        <a:t>Tarabidan Ville</a:t>
                      </a:r>
                      <a:endParaRPr/>
                    </a:p>
                    <a:p>
                      <a:pPr indent="0" lvl="0" marL="0" marR="0" rtl="0" algn="l">
                        <a:spcBef>
                          <a:spcPts val="0"/>
                        </a:spcBef>
                        <a:spcAft>
                          <a:spcPts val="0"/>
                        </a:spcAft>
                        <a:buNone/>
                      </a:pPr>
                      <a:r>
                        <a:rPr b="0" lang="en-US" sz="1600"/>
                        <a:t>Linapacan</a:t>
                      </a:r>
                      <a:endParaRPr b="0" sz="1600"/>
                    </a:p>
                  </a:txBody>
                  <a:tcPr marT="45725" marB="45725" marR="91450" marL="91450" anchor="ctr"/>
                </a:tc>
                <a:tc>
                  <a:txBody>
                    <a:bodyPr/>
                    <a:lstStyle/>
                    <a:p>
                      <a:pPr indent="0" lvl="0" marL="0" marR="0" rtl="0" algn="ctr">
                        <a:spcBef>
                          <a:spcPts val="0"/>
                        </a:spcBef>
                        <a:spcAft>
                          <a:spcPts val="0"/>
                        </a:spcAft>
                        <a:buNone/>
                      </a:pPr>
                      <a:r>
                        <a:rPr b="1" lang="en-US" sz="1600"/>
                        <a:t>684</a:t>
                      </a:r>
                      <a:endParaRPr b="1" sz="1600"/>
                    </a:p>
                  </a:txBody>
                  <a:tcPr marT="45725" marB="45725" marR="91450" marL="91450" anchor="ctr"/>
                </a:tc>
                <a:tc>
                  <a:txBody>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proposed project was confirmed by the NHA Board on June 29, 2021. Subject for issuance of Notice of Award.</a:t>
                      </a:r>
                      <a:endParaRPr b="0" i="0" sz="1600" u="none" cap="none" strike="noStrike">
                        <a:solidFill>
                          <a:srgbClr val="000000"/>
                        </a:solidFill>
                        <a:latin typeface="Arial"/>
                        <a:ea typeface="Arial"/>
                        <a:cs typeface="Arial"/>
                        <a:sym typeface="Arial"/>
                      </a:endParaRPr>
                    </a:p>
                  </a:txBody>
                  <a:tcPr marT="45725" marB="45725" marR="91450" marL="91450" anchor="ctr"/>
                </a:tc>
              </a:tr>
              <a:tr h="359450">
                <a:tc gridSpan="2">
                  <a:txBody>
                    <a:bodyPr/>
                    <a:lstStyle/>
                    <a:p>
                      <a:pPr indent="0" lvl="0" marL="0" marR="0" rtl="0" algn="ctr">
                        <a:spcBef>
                          <a:spcPts val="0"/>
                        </a:spcBef>
                        <a:spcAft>
                          <a:spcPts val="0"/>
                        </a:spcAft>
                        <a:buNone/>
                      </a:pPr>
                      <a:r>
                        <a:rPr b="1" lang="en-US" sz="1800">
                          <a:solidFill>
                            <a:srgbClr val="FF0000"/>
                          </a:solidFill>
                        </a:rPr>
                        <a:t>                                                 TOTAL</a:t>
                      </a:r>
                      <a:endParaRPr b="1" sz="1800">
                        <a:solidFill>
                          <a:srgbClr val="FF0000"/>
                        </a:solidFill>
                      </a:endParaRPr>
                    </a:p>
                  </a:txBody>
                  <a:tcPr marT="45725" marB="45725" marR="91450" marL="91450" anchor="ctr"/>
                </a:tc>
                <a:tc hMerge="1"/>
                <a:tc>
                  <a:txBody>
                    <a:bodyPr/>
                    <a:lstStyle/>
                    <a:p>
                      <a:pPr indent="0" lvl="0" marL="0" marR="0" rtl="0" algn="ctr">
                        <a:spcBef>
                          <a:spcPts val="0"/>
                        </a:spcBef>
                        <a:spcAft>
                          <a:spcPts val="0"/>
                        </a:spcAft>
                        <a:buNone/>
                      </a:pPr>
                      <a:r>
                        <a:rPr b="1" lang="en-US" sz="1800">
                          <a:solidFill>
                            <a:srgbClr val="FF0000"/>
                          </a:solidFill>
                        </a:rPr>
                        <a:t>5,290</a:t>
                      </a:r>
                      <a:endParaRPr b="1" sz="1800">
                        <a:solidFill>
                          <a:srgbClr val="FF0000"/>
                        </a:solidFill>
                      </a:endParaRPr>
                    </a:p>
                  </a:txBody>
                  <a:tcPr marT="45725" marB="45725" marR="91450" marL="91450" anchor="ctr"/>
                </a:tc>
                <a:tc>
                  <a:txBody>
                    <a:bodyPr/>
                    <a:lstStyle/>
                    <a:p>
                      <a:pPr indent="0" lvl="0" marL="0" marR="0" rtl="0" algn="l">
                        <a:spcBef>
                          <a:spcPts val="0"/>
                        </a:spcBef>
                        <a:spcAft>
                          <a:spcPts val="0"/>
                        </a:spcAft>
                        <a:buNone/>
                      </a:pPr>
                      <a:r>
                        <a:t/>
                      </a:r>
                      <a:endParaRPr sz="1600"/>
                    </a:p>
                  </a:txBody>
                  <a:tcPr marT="45725" marB="45725" marR="91450" marL="9145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5"/>
          <p:cNvPicPr preferRelativeResize="0"/>
          <p:nvPr/>
        </p:nvPicPr>
        <p:blipFill rotWithShape="1">
          <a:blip r:embed="rId3">
            <a:alphaModFix/>
          </a:blip>
          <a:srcRect b="0" l="0" r="0" t="0"/>
          <a:stretch/>
        </p:blipFill>
        <p:spPr>
          <a:xfrm>
            <a:off x="635486" y="215650"/>
            <a:ext cx="5244864" cy="3933648"/>
          </a:xfrm>
          <a:prstGeom prst="rect">
            <a:avLst/>
          </a:prstGeom>
          <a:noFill/>
          <a:ln>
            <a:noFill/>
          </a:ln>
        </p:spPr>
      </p:pic>
      <p:pic>
        <p:nvPicPr>
          <p:cNvPr id="119" name="Google Shape;119;p5"/>
          <p:cNvPicPr preferRelativeResize="0"/>
          <p:nvPr/>
        </p:nvPicPr>
        <p:blipFill rotWithShape="1">
          <a:blip r:embed="rId4">
            <a:alphaModFix/>
          </a:blip>
          <a:srcRect b="0" l="0" r="0" t="0"/>
          <a:stretch/>
        </p:blipFill>
        <p:spPr>
          <a:xfrm>
            <a:off x="6366282" y="232904"/>
            <a:ext cx="5244864" cy="3933648"/>
          </a:xfrm>
          <a:prstGeom prst="rect">
            <a:avLst/>
          </a:prstGeom>
          <a:noFill/>
          <a:ln>
            <a:noFill/>
          </a:ln>
        </p:spPr>
      </p:pic>
      <p:pic>
        <p:nvPicPr>
          <p:cNvPr id="120" name="Google Shape;120;p5"/>
          <p:cNvPicPr preferRelativeResize="0"/>
          <p:nvPr/>
        </p:nvPicPr>
        <p:blipFill rotWithShape="1">
          <a:blip r:embed="rId5">
            <a:alphaModFix/>
          </a:blip>
          <a:srcRect b="0" l="0" r="0" t="0"/>
          <a:stretch/>
        </p:blipFill>
        <p:spPr>
          <a:xfrm>
            <a:off x="539506" y="2496219"/>
            <a:ext cx="4635609" cy="3476708"/>
          </a:xfrm>
          <a:prstGeom prst="rect">
            <a:avLst/>
          </a:prstGeom>
          <a:noFill/>
          <a:ln cap="flat" cmpd="sng" w="9525">
            <a:solidFill>
              <a:srgbClr val="F5F7FC"/>
            </a:solidFill>
            <a:prstDash val="solid"/>
            <a:round/>
            <a:headEnd len="sm" w="sm" type="none"/>
            <a:tailEnd len="sm" w="sm" type="none"/>
          </a:ln>
          <a:effectLst>
            <a:outerShdw blurRad="50800" rotWithShape="0" algn="ctr" dir="2700000" dist="50800">
              <a:srgbClr val="595959"/>
            </a:outerShdw>
          </a:effectLst>
        </p:spPr>
      </p:pic>
      <p:pic>
        <p:nvPicPr>
          <p:cNvPr id="121" name="Google Shape;121;p5"/>
          <p:cNvPicPr preferRelativeResize="0"/>
          <p:nvPr/>
        </p:nvPicPr>
        <p:blipFill rotWithShape="1">
          <a:blip r:embed="rId6">
            <a:alphaModFix/>
          </a:blip>
          <a:srcRect b="0" l="0" r="0" t="0"/>
          <a:stretch/>
        </p:blipFill>
        <p:spPr>
          <a:xfrm>
            <a:off x="5879050" y="3121684"/>
            <a:ext cx="4294334" cy="3220750"/>
          </a:xfrm>
          <a:prstGeom prst="rect">
            <a:avLst/>
          </a:prstGeom>
          <a:noFill/>
          <a:ln cap="flat" cmpd="sng" w="28575">
            <a:solidFill>
              <a:schemeClr val="lt2"/>
            </a:solidFill>
            <a:prstDash val="solid"/>
            <a:round/>
            <a:headEnd len="sm" w="sm" type="none"/>
            <a:tailEnd len="sm" w="sm" type="none"/>
          </a:ln>
          <a:effectLst>
            <a:outerShdw blurRad="50800" rotWithShape="0" algn="ctr" dir="2700000" dist="50800">
              <a:srgbClr val="3F3F3F"/>
            </a:outerShdw>
          </a:effectLst>
        </p:spPr>
      </p:pic>
      <p:sp>
        <p:nvSpPr>
          <p:cNvPr id="122" name="Google Shape;122;p5"/>
          <p:cNvSpPr txBox="1"/>
          <p:nvPr>
            <p:ph type="title"/>
          </p:nvPr>
        </p:nvSpPr>
        <p:spPr>
          <a:xfrm>
            <a:off x="1349092" y="6128262"/>
            <a:ext cx="9020591" cy="759026"/>
          </a:xfrm>
          <a:prstGeom prst="rect">
            <a:avLst/>
          </a:prstGeom>
          <a:noFill/>
          <a:ln cap="flat" cmpd="sng" w="952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00CC"/>
              </a:buClr>
              <a:buSzPts val="1800"/>
              <a:buFont typeface="Arial"/>
              <a:buNone/>
            </a:pPr>
            <a:r>
              <a:rPr b="1" lang="en-US" sz="1800">
                <a:solidFill>
                  <a:srgbClr val="0000CC"/>
                </a:solidFill>
                <a:latin typeface="Arial"/>
                <a:ea typeface="Arial"/>
                <a:cs typeface="Arial"/>
                <a:sym typeface="Arial"/>
              </a:rPr>
              <a:t>ON-GOING LAND DEVELOPMENT</a:t>
            </a:r>
            <a:br>
              <a:rPr b="1" lang="en-US" sz="1800">
                <a:solidFill>
                  <a:srgbClr val="0000CC"/>
                </a:solidFill>
                <a:latin typeface="Arial"/>
                <a:ea typeface="Arial"/>
                <a:cs typeface="Arial"/>
                <a:sym typeface="Arial"/>
              </a:rPr>
            </a:br>
            <a:r>
              <a:rPr b="1" lang="en-US" sz="1800">
                <a:solidFill>
                  <a:srgbClr val="0000CC"/>
                </a:solidFill>
                <a:latin typeface="Arial"/>
                <a:ea typeface="Arial"/>
                <a:cs typeface="Arial"/>
                <a:sym typeface="Arial"/>
              </a:rPr>
              <a:t>AND HOUSING CONSTRUCTION AT BGY. SAN NICOLAS, CORON, PALAWAN</a:t>
            </a:r>
            <a:endParaRPr b="1" sz="1800">
              <a:solidFill>
                <a:srgbClr val="0000CC"/>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6"/>
          <p:cNvPicPr preferRelativeResize="0"/>
          <p:nvPr/>
        </p:nvPicPr>
        <p:blipFill rotWithShape="1">
          <a:blip r:embed="rId3">
            <a:alphaModFix/>
          </a:blip>
          <a:srcRect b="0" l="0" r="0" t="0"/>
          <a:stretch/>
        </p:blipFill>
        <p:spPr>
          <a:xfrm>
            <a:off x="2516222" y="0"/>
            <a:ext cx="9144000" cy="6858000"/>
          </a:xfrm>
          <a:prstGeom prst="rect">
            <a:avLst/>
          </a:prstGeom>
          <a:noFill/>
          <a:ln>
            <a:noFill/>
          </a:ln>
        </p:spPr>
      </p:pic>
      <p:pic>
        <p:nvPicPr>
          <p:cNvPr id="128" name="Google Shape;128;p6"/>
          <p:cNvPicPr preferRelativeResize="0"/>
          <p:nvPr/>
        </p:nvPicPr>
        <p:blipFill rotWithShape="1">
          <a:blip r:embed="rId4">
            <a:alphaModFix/>
          </a:blip>
          <a:srcRect b="0" l="0" r="0" t="0"/>
          <a:stretch/>
        </p:blipFill>
        <p:spPr>
          <a:xfrm>
            <a:off x="2516222" y="0"/>
            <a:ext cx="9144000" cy="6858000"/>
          </a:xfrm>
          <a:prstGeom prst="rect">
            <a:avLst/>
          </a:prstGeom>
          <a:noFill/>
          <a:ln>
            <a:noFill/>
          </a:ln>
        </p:spPr>
      </p:pic>
      <p:pic>
        <p:nvPicPr>
          <p:cNvPr id="129" name="Google Shape;129;p6"/>
          <p:cNvPicPr preferRelativeResize="0"/>
          <p:nvPr/>
        </p:nvPicPr>
        <p:blipFill rotWithShape="1">
          <a:blip r:embed="rId5">
            <a:alphaModFix/>
          </a:blip>
          <a:srcRect b="0" l="0" r="0" t="0"/>
          <a:stretch/>
        </p:blipFill>
        <p:spPr>
          <a:xfrm rot="10800000">
            <a:off x="173072" y="155640"/>
            <a:ext cx="2492308" cy="3323077"/>
          </a:xfrm>
          <a:prstGeom prst="rect">
            <a:avLst/>
          </a:prstGeom>
          <a:noFill/>
          <a:ln cap="flat" cmpd="sng" w="25400">
            <a:solidFill>
              <a:srgbClr val="FFFF00"/>
            </a:solidFill>
            <a:prstDash val="solid"/>
            <a:round/>
            <a:headEnd len="sm" w="sm" type="none"/>
            <a:tailEnd len="sm" w="sm" type="none"/>
          </a:ln>
          <a:effectLst>
            <a:outerShdw blurRad="50800" rotWithShape="0" algn="ctr" dir="2700000" dist="50800">
              <a:srgbClr val="000000">
                <a:alpha val="42745"/>
              </a:srgbClr>
            </a:outerShdw>
          </a:effectLst>
        </p:spPr>
      </p:pic>
      <p:pic>
        <p:nvPicPr>
          <p:cNvPr id="130" name="Google Shape;130;p6"/>
          <p:cNvPicPr preferRelativeResize="0"/>
          <p:nvPr/>
        </p:nvPicPr>
        <p:blipFill rotWithShape="1">
          <a:blip r:embed="rId6">
            <a:alphaModFix/>
          </a:blip>
          <a:srcRect b="0" l="0" r="0" t="0"/>
          <a:stretch/>
        </p:blipFill>
        <p:spPr>
          <a:xfrm>
            <a:off x="99372" y="3949431"/>
            <a:ext cx="3896467" cy="2723744"/>
          </a:xfrm>
          <a:prstGeom prst="rect">
            <a:avLst/>
          </a:prstGeom>
          <a:noFill/>
          <a:ln cap="flat" cmpd="sng" w="25400">
            <a:solidFill>
              <a:srgbClr val="FFFF00"/>
            </a:solidFill>
            <a:prstDash val="solid"/>
            <a:round/>
            <a:headEnd len="sm" w="sm" type="none"/>
            <a:tailEnd len="sm" w="sm" type="none"/>
          </a:ln>
          <a:effectLst>
            <a:outerShdw blurRad="50800" rotWithShape="0" algn="ctr" dir="2700000" dist="50800">
              <a:srgbClr val="000000">
                <a:alpha val="42745"/>
              </a:srgbClr>
            </a:outerShdw>
          </a:effectLst>
        </p:spPr>
      </p:pic>
      <p:sp>
        <p:nvSpPr>
          <p:cNvPr id="131" name="Google Shape;131;p6"/>
          <p:cNvSpPr txBox="1"/>
          <p:nvPr/>
        </p:nvSpPr>
        <p:spPr>
          <a:xfrm>
            <a:off x="4387183" y="6137993"/>
            <a:ext cx="5651770" cy="642183"/>
          </a:xfrm>
          <a:prstGeom prst="rect">
            <a:avLst/>
          </a:prstGeom>
          <a:no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SITE INSPECTION AND EVALUATION</a:t>
            </a:r>
            <a:endParaRPr/>
          </a:p>
          <a:p>
            <a:pPr indent="0" lvl="0" marL="0" marR="0" rtl="0" algn="l">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IN THE MUNICIPALITY OF LINAPACAN, PALAWAN</a:t>
            </a:r>
            <a:endParaRPr b="1" sz="180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7"/>
          <p:cNvPicPr preferRelativeResize="0"/>
          <p:nvPr/>
        </p:nvPicPr>
        <p:blipFill rotWithShape="1">
          <a:blip r:embed="rId3">
            <a:alphaModFix/>
          </a:blip>
          <a:srcRect b="0" l="0" r="0" t="0"/>
          <a:stretch/>
        </p:blipFill>
        <p:spPr>
          <a:xfrm>
            <a:off x="836579" y="-515567"/>
            <a:ext cx="10920918" cy="8190689"/>
          </a:xfrm>
          <a:prstGeom prst="rect">
            <a:avLst/>
          </a:prstGeom>
          <a:noFill/>
          <a:ln>
            <a:noFill/>
          </a:ln>
        </p:spPr>
      </p:pic>
      <p:pic>
        <p:nvPicPr>
          <p:cNvPr id="137" name="Google Shape;137;p7"/>
          <p:cNvPicPr preferRelativeResize="0"/>
          <p:nvPr/>
        </p:nvPicPr>
        <p:blipFill rotWithShape="1">
          <a:blip r:embed="rId4">
            <a:alphaModFix/>
          </a:blip>
          <a:srcRect b="0" l="0" r="0" t="0"/>
          <a:stretch/>
        </p:blipFill>
        <p:spPr>
          <a:xfrm>
            <a:off x="9280188" y="2817103"/>
            <a:ext cx="2716692" cy="3836616"/>
          </a:xfrm>
          <a:prstGeom prst="rect">
            <a:avLst/>
          </a:prstGeom>
          <a:noFill/>
          <a:ln cap="flat" cmpd="sng" w="25400">
            <a:solidFill>
              <a:srgbClr val="FFFF00"/>
            </a:solidFill>
            <a:prstDash val="solid"/>
            <a:round/>
            <a:headEnd len="sm" w="sm" type="none"/>
            <a:tailEnd len="sm" w="sm" type="none"/>
          </a:ln>
          <a:effectLst>
            <a:outerShdw blurRad="50800" rotWithShape="0" algn="ctr" dir="2700000" dist="50800">
              <a:srgbClr val="000000">
                <a:alpha val="42745"/>
              </a:srgbClr>
            </a:outerShdw>
          </a:effectLst>
        </p:spPr>
      </p:pic>
      <p:pic>
        <p:nvPicPr>
          <p:cNvPr id="138" name="Google Shape;138;p7"/>
          <p:cNvPicPr preferRelativeResize="0"/>
          <p:nvPr/>
        </p:nvPicPr>
        <p:blipFill rotWithShape="1">
          <a:blip r:embed="rId5">
            <a:alphaModFix/>
          </a:blip>
          <a:srcRect b="0" l="0" r="0" t="0"/>
          <a:stretch/>
        </p:blipFill>
        <p:spPr>
          <a:xfrm>
            <a:off x="116126" y="4696195"/>
            <a:ext cx="2889711" cy="2054803"/>
          </a:xfrm>
          <a:prstGeom prst="rect">
            <a:avLst/>
          </a:prstGeom>
          <a:noFill/>
          <a:ln cap="flat" cmpd="sng" w="25400">
            <a:solidFill>
              <a:srgbClr val="FFFF00"/>
            </a:solidFill>
            <a:prstDash val="solid"/>
            <a:round/>
            <a:headEnd len="sm" w="sm" type="none"/>
            <a:tailEnd len="sm" w="sm" type="none"/>
          </a:ln>
          <a:effectLst>
            <a:outerShdw blurRad="50800" rotWithShape="0" algn="ctr" dir="2700000" dist="50800">
              <a:srgbClr val="000000">
                <a:alpha val="42745"/>
              </a:srgbClr>
            </a:outerShdw>
          </a:effectLst>
        </p:spPr>
      </p:pic>
      <p:pic>
        <p:nvPicPr>
          <p:cNvPr id="139" name="Google Shape;139;p7"/>
          <p:cNvPicPr preferRelativeResize="0"/>
          <p:nvPr/>
        </p:nvPicPr>
        <p:blipFill rotWithShape="1">
          <a:blip r:embed="rId6">
            <a:alphaModFix/>
          </a:blip>
          <a:srcRect b="0" l="0" r="0" t="0"/>
          <a:stretch/>
        </p:blipFill>
        <p:spPr>
          <a:xfrm>
            <a:off x="8293444" y="233466"/>
            <a:ext cx="3271736" cy="2453802"/>
          </a:xfrm>
          <a:prstGeom prst="rect">
            <a:avLst/>
          </a:prstGeom>
          <a:noFill/>
          <a:ln cap="flat" cmpd="sng" w="25400">
            <a:solidFill>
              <a:srgbClr val="FFFF00"/>
            </a:solidFill>
            <a:prstDash val="solid"/>
            <a:round/>
            <a:headEnd len="sm" w="sm" type="none"/>
            <a:tailEnd len="sm" w="sm" type="none"/>
          </a:ln>
          <a:effectLst>
            <a:outerShdw blurRad="50800" rotWithShape="0" algn="ctr" dir="2700000" dist="50800">
              <a:srgbClr val="000000">
                <a:alpha val="42745"/>
              </a:srgbClr>
            </a:outerShdw>
          </a:effectLst>
        </p:spPr>
      </p:pic>
      <p:sp>
        <p:nvSpPr>
          <p:cNvPr id="140" name="Google Shape;140;p7"/>
          <p:cNvSpPr txBox="1"/>
          <p:nvPr/>
        </p:nvSpPr>
        <p:spPr>
          <a:xfrm>
            <a:off x="3229596" y="6137993"/>
            <a:ext cx="5651770" cy="642183"/>
          </a:xfrm>
          <a:prstGeom prst="rect">
            <a:avLst/>
          </a:prstGeom>
          <a:no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SITE INSPECTION AND EVALUATION</a:t>
            </a:r>
            <a:endParaRPr/>
          </a:p>
          <a:p>
            <a:pPr indent="0" lvl="0" marL="0" marR="0" rtl="0" algn="l">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IN THE MUNICIPALITY OF CULION, PALAWAN</a:t>
            </a:r>
            <a:endParaRPr b="1" sz="180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8"/>
          <p:cNvPicPr preferRelativeResize="0"/>
          <p:nvPr/>
        </p:nvPicPr>
        <p:blipFill rotWithShape="1">
          <a:blip r:embed="rId3">
            <a:alphaModFix/>
          </a:blip>
          <a:srcRect b="0" l="0" r="0" t="0"/>
          <a:stretch/>
        </p:blipFill>
        <p:spPr>
          <a:xfrm>
            <a:off x="2352126" y="-54332"/>
            <a:ext cx="8659585" cy="6494688"/>
          </a:xfrm>
          <a:prstGeom prst="rect">
            <a:avLst/>
          </a:prstGeom>
          <a:noFill/>
          <a:ln>
            <a:noFill/>
          </a:ln>
        </p:spPr>
      </p:pic>
      <p:pic>
        <p:nvPicPr>
          <p:cNvPr id="146" name="Google Shape;146;p8"/>
          <p:cNvPicPr preferRelativeResize="0"/>
          <p:nvPr/>
        </p:nvPicPr>
        <p:blipFill rotWithShape="1">
          <a:blip r:embed="rId4">
            <a:alphaModFix/>
          </a:blip>
          <a:srcRect b="0" l="0" r="0" t="0"/>
          <a:stretch/>
        </p:blipFill>
        <p:spPr>
          <a:xfrm>
            <a:off x="8936966" y="4115073"/>
            <a:ext cx="2978716" cy="2182198"/>
          </a:xfrm>
          <a:prstGeom prst="rect">
            <a:avLst/>
          </a:prstGeom>
          <a:noFill/>
          <a:ln cap="flat" cmpd="sng" w="38100">
            <a:solidFill>
              <a:schemeClr val="lt1"/>
            </a:solidFill>
            <a:prstDash val="solid"/>
            <a:round/>
            <a:headEnd len="sm" w="sm" type="none"/>
            <a:tailEnd len="sm" w="sm" type="none"/>
          </a:ln>
          <a:effectLst>
            <a:outerShdw blurRad="50800" rotWithShape="0" algn="ctr" dir="2700000" dist="50800">
              <a:srgbClr val="000000">
                <a:alpha val="42745"/>
              </a:srgbClr>
            </a:outerShdw>
          </a:effectLst>
        </p:spPr>
      </p:pic>
      <p:pic>
        <p:nvPicPr>
          <p:cNvPr id="147" name="Google Shape;147;p8"/>
          <p:cNvPicPr preferRelativeResize="0"/>
          <p:nvPr/>
        </p:nvPicPr>
        <p:blipFill rotWithShape="1">
          <a:blip r:embed="rId5">
            <a:alphaModFix/>
          </a:blip>
          <a:srcRect b="0" l="0" r="0" t="0"/>
          <a:stretch/>
        </p:blipFill>
        <p:spPr>
          <a:xfrm>
            <a:off x="486429" y="3895569"/>
            <a:ext cx="3579733" cy="2405087"/>
          </a:xfrm>
          <a:prstGeom prst="rect">
            <a:avLst/>
          </a:prstGeom>
          <a:noFill/>
          <a:ln cap="flat" cmpd="sng" w="44450">
            <a:solidFill>
              <a:schemeClr val="lt1"/>
            </a:solidFill>
            <a:prstDash val="solid"/>
            <a:round/>
            <a:headEnd len="sm" w="sm" type="none"/>
            <a:tailEnd len="sm" w="sm" type="none"/>
          </a:ln>
          <a:effectLst>
            <a:outerShdw blurRad="50800" rotWithShape="0" algn="ctr" dir="2700000" dist="50800">
              <a:srgbClr val="000000">
                <a:alpha val="42745"/>
              </a:srgbClr>
            </a:outerShdw>
          </a:effectLst>
        </p:spPr>
      </p:pic>
      <p:sp>
        <p:nvSpPr>
          <p:cNvPr id="148" name="Google Shape;148;p8"/>
          <p:cNvSpPr txBox="1"/>
          <p:nvPr>
            <p:ph type="title"/>
          </p:nvPr>
        </p:nvSpPr>
        <p:spPr>
          <a:xfrm>
            <a:off x="1420239" y="6488193"/>
            <a:ext cx="10768518" cy="457359"/>
          </a:xfrm>
          <a:prstGeom prst="rect">
            <a:avLst/>
          </a:prstGeom>
          <a:noFill/>
          <a:ln cap="flat" cmpd="sng" w="952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00CC"/>
              </a:buClr>
              <a:buSzPts val="1800"/>
              <a:buFont typeface="Arial"/>
              <a:buNone/>
            </a:pPr>
            <a:r>
              <a:rPr b="1" lang="en-US" sz="1800">
                <a:solidFill>
                  <a:srgbClr val="0000CC"/>
                </a:solidFill>
                <a:latin typeface="Arial"/>
                <a:ea typeface="Arial"/>
                <a:cs typeface="Arial"/>
                <a:sym typeface="Arial"/>
              </a:rPr>
              <a:t>SITE INSPECTION AND EVALUATION IN THE MUNICIPALITY OF BUSUANGA, PALAWAN</a:t>
            </a:r>
            <a:endParaRPr b="1" sz="1800">
              <a:solidFill>
                <a:srgbClr val="0000CC"/>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9"/>
          <p:cNvSpPr txBox="1"/>
          <p:nvPr>
            <p:ph type="title"/>
          </p:nvPr>
        </p:nvSpPr>
        <p:spPr>
          <a:xfrm>
            <a:off x="2675877" y="3429000"/>
            <a:ext cx="596209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lang="en-US" sz="4000"/>
              <a:t>End of Presentation…</a:t>
            </a:r>
            <a:endParaRPr b="1" sz="4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2021-06-04T05:46:56Z</dcterms:created>
  <dc:creator>Kim Cotchay</dc:creator>
</cp:coreProperties>
</file>