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88150" cy="100203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3" roundtripDataSignature="AMtx7micad1IFcecfe4qUoz6V2mL0OFt3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3DD097E-D876-48E3-BB34-8343CCA7E7A4}">
  <a:tblStyle styleId="{53DD097E-D876-48E3-BB34-8343CCA7E7A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customschemas.google.com/relationships/presentationmetadata" Target="meta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8250" y="751500"/>
            <a:ext cx="4592325" cy="3757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8250" y="751500"/>
            <a:ext cx="4592325" cy="3757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8250" y="751500"/>
            <a:ext cx="4592325" cy="3757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8250" y="751500"/>
            <a:ext cx="4592325" cy="3757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:notes"/>
          <p:cNvSpPr/>
          <p:nvPr>
            <p:ph idx="2" type="sldImg"/>
          </p:nvPr>
        </p:nvSpPr>
        <p:spPr>
          <a:xfrm>
            <a:off x="1148250" y="751500"/>
            <a:ext cx="4592325" cy="3757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/>
          <p:nvPr>
            <p:ph idx="1" type="body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5:notes"/>
          <p:cNvSpPr/>
          <p:nvPr>
            <p:ph idx="2" type="sldImg"/>
          </p:nvPr>
        </p:nvSpPr>
        <p:spPr>
          <a:xfrm>
            <a:off x="1148250" y="751500"/>
            <a:ext cx="4592325" cy="3757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/>
          <p:nvPr>
            <p:ph idx="1" type="body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6:notes"/>
          <p:cNvSpPr/>
          <p:nvPr>
            <p:ph idx="2" type="sldImg"/>
          </p:nvPr>
        </p:nvSpPr>
        <p:spPr>
          <a:xfrm>
            <a:off x="1148250" y="751500"/>
            <a:ext cx="4592325" cy="3757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 txBox="1"/>
          <p:nvPr>
            <p:ph idx="1" type="body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7:notes"/>
          <p:cNvSpPr/>
          <p:nvPr>
            <p:ph idx="2" type="sldImg"/>
          </p:nvPr>
        </p:nvSpPr>
        <p:spPr>
          <a:xfrm>
            <a:off x="1148250" y="751500"/>
            <a:ext cx="4592325" cy="3757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Relationship Id="rId4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86571" l="0" r="17020" t="4187"/>
          <a:stretch/>
        </p:blipFill>
        <p:spPr>
          <a:xfrm>
            <a:off x="656218" y="20035"/>
            <a:ext cx="10477946" cy="140925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352243" y="5093474"/>
            <a:ext cx="11668833" cy="558996"/>
          </a:xfrm>
          <a:prstGeom prst="rect">
            <a:avLst/>
          </a:prstGeom>
          <a:noFill/>
          <a:ln>
            <a:noFill/>
          </a:ln>
        </p:spPr>
        <p:txBody>
          <a:bodyPr anchorCtr="0" anchor="t" bIns="55800" lIns="111625" spcFirstLastPara="1" rIns="111625" wrap="square" tIns="55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(August 31, 2021)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00" u="none" cap="none" strike="noStrik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61583" y="2097025"/>
            <a:ext cx="11668833" cy="2328711"/>
          </a:xfrm>
          <a:prstGeom prst="rect">
            <a:avLst/>
          </a:prstGeom>
          <a:noFill/>
          <a:ln>
            <a:noFill/>
          </a:ln>
        </p:spPr>
        <p:txBody>
          <a:bodyPr anchorCtr="0" anchor="t" bIns="55800" lIns="111625" spcFirstLastPara="1" rIns="111625" wrap="square" tIns="55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Update on the Status of NHA’s Yolanda Permanent Housing Program (YPHP)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 Palawan Province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NHA\Desktop\palawan WITH RED PLEASE CROP.jpg" id="91" name="Google Shape;91;p2"/>
          <p:cNvPicPr preferRelativeResize="0"/>
          <p:nvPr/>
        </p:nvPicPr>
        <p:blipFill rotWithShape="1">
          <a:blip r:embed="rId3">
            <a:alphaModFix/>
          </a:blip>
          <a:srcRect b="40023" l="8397" r="0" t="0"/>
          <a:stretch/>
        </p:blipFill>
        <p:spPr>
          <a:xfrm>
            <a:off x="726243" y="0"/>
            <a:ext cx="11417781" cy="687981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"/>
          <p:cNvSpPr txBox="1"/>
          <p:nvPr/>
        </p:nvSpPr>
        <p:spPr>
          <a:xfrm>
            <a:off x="370961" y="1977869"/>
            <a:ext cx="4774578" cy="3336910"/>
          </a:xfrm>
          <a:prstGeom prst="rect">
            <a:avLst/>
          </a:prstGeom>
          <a:noFill/>
          <a:ln>
            <a:noFill/>
          </a:ln>
        </p:spPr>
        <p:txBody>
          <a:bodyPr anchorCtr="0" anchor="t" bIns="55800" lIns="111625" spcFirstLastPara="1" rIns="111625" wrap="square" tIns="55800">
            <a:noAutofit/>
          </a:bodyPr>
          <a:lstStyle/>
          <a:p>
            <a:pPr indent="-558150" lvl="0" marL="55815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  <a:buFont typeface="Arial"/>
              <a:buAutoNum type="arabicPeriod"/>
            </a:pPr>
            <a:r>
              <a:rPr b="1" i="0" lang="en-US" sz="2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Busuanga    –     618</a:t>
            </a:r>
            <a:endParaRPr/>
          </a:p>
          <a:p>
            <a:pPr indent="-558150" lvl="0" marL="558150" marR="0" rtl="0" algn="l">
              <a:spcBef>
                <a:spcPts val="400"/>
              </a:spcBef>
              <a:spcAft>
                <a:spcPts val="0"/>
              </a:spcAft>
              <a:buClr>
                <a:srgbClr val="0070C0"/>
              </a:buClr>
              <a:buSzPts val="2000"/>
              <a:buFont typeface="Arial"/>
              <a:buAutoNum type="arabicPeriod"/>
            </a:pPr>
            <a:r>
              <a:rPr b="1" i="0" lang="en-US" sz="2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Coron           –  4,500</a:t>
            </a:r>
            <a:endParaRPr/>
          </a:p>
          <a:p>
            <a:pPr indent="-558150" lvl="0" marL="558150" marR="0" rtl="0" algn="l">
              <a:spcBef>
                <a:spcPts val="400"/>
              </a:spcBef>
              <a:spcAft>
                <a:spcPts val="0"/>
              </a:spcAft>
              <a:buClr>
                <a:srgbClr val="0070C0"/>
              </a:buClr>
              <a:buSzPts val="2000"/>
              <a:buFont typeface="Arial"/>
              <a:buAutoNum type="arabicPeriod"/>
            </a:pPr>
            <a:r>
              <a:rPr b="1" i="0" lang="en-US" sz="2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Culion           –  2,164</a:t>
            </a:r>
            <a:endParaRPr/>
          </a:p>
          <a:p>
            <a:pPr indent="-558150" lvl="0" marL="558150" marR="0" rtl="0" algn="l">
              <a:spcBef>
                <a:spcPts val="400"/>
              </a:spcBef>
              <a:spcAft>
                <a:spcPts val="0"/>
              </a:spcAft>
              <a:buClr>
                <a:srgbClr val="0070C0"/>
              </a:buClr>
              <a:buSzPts val="2000"/>
              <a:buFont typeface="Arial"/>
              <a:buAutoNum type="arabicPeriod"/>
            </a:pPr>
            <a:r>
              <a:rPr b="1" i="0" lang="en-US" sz="2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Agutaya        –     200</a:t>
            </a:r>
            <a:endParaRPr/>
          </a:p>
          <a:p>
            <a:pPr indent="-558150" lvl="0" marL="558150" marR="0" rtl="0" algn="l">
              <a:spcBef>
                <a:spcPts val="400"/>
              </a:spcBef>
              <a:spcAft>
                <a:spcPts val="0"/>
              </a:spcAft>
              <a:buClr>
                <a:srgbClr val="0070C0"/>
              </a:buClr>
              <a:buSzPts val="2000"/>
              <a:buFont typeface="Arial"/>
              <a:buAutoNum type="arabicPeriod"/>
            </a:pPr>
            <a:r>
              <a:rPr b="1" i="0" lang="en-US" sz="2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Linapacan     –  1,278</a:t>
            </a:r>
            <a:endParaRPr/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   TOTAL     : </a:t>
            </a:r>
            <a:r>
              <a:rPr b="1" i="0" lang="en-US" sz="2800" u="sng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8,760</a:t>
            </a:r>
            <a:endParaRPr b="1" i="0" sz="28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endParaRPr b="1" i="0" sz="2800" u="sng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150" lvl="0" marL="55815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150" lvl="0" marL="55815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183909" y="120481"/>
            <a:ext cx="6109181" cy="1087458"/>
          </a:xfrm>
          <a:prstGeom prst="rect">
            <a:avLst/>
          </a:prstGeom>
          <a:noFill/>
          <a:ln>
            <a:noFill/>
          </a:ln>
        </p:spPr>
        <p:txBody>
          <a:bodyPr anchorCtr="0" anchor="t" bIns="55800" lIns="111625" spcFirstLastPara="1" rIns="111625" wrap="square" tIns="55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Magnitude No. of Families for provision of Permanent Resettlement Sites outside the “Unsafe Zones”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308815" y="1525466"/>
            <a:ext cx="4774578" cy="575569"/>
          </a:xfrm>
          <a:prstGeom prst="rect">
            <a:avLst/>
          </a:prstGeom>
          <a:noFill/>
          <a:ln>
            <a:noFill/>
          </a:ln>
        </p:spPr>
        <p:txBody>
          <a:bodyPr anchorCtr="0" anchor="t" bIns="55800" lIns="111625" spcFirstLastPara="1" rIns="111625" wrap="square" tIns="55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Location              No. of Units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6000067" y="664210"/>
            <a:ext cx="7104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618 -</a:t>
            </a:r>
            <a:endParaRPr b="1" sz="18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6418791" y="1392605"/>
            <a:ext cx="90281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2,164 -</a:t>
            </a:r>
            <a:endParaRPr b="1" sz="18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10260911" y="1147256"/>
            <a:ext cx="98135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- 4,500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6274214" y="2161327"/>
            <a:ext cx="90281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1,278 -</a:t>
            </a:r>
            <a:endParaRPr b="1" sz="18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8817247" y="2992065"/>
            <a:ext cx="7104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200 -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0" name="Google Shape;100;p2"/>
          <p:cNvCxnSpPr>
            <a:stCxn id="98" idx="3"/>
          </p:cNvCxnSpPr>
          <p:nvPr/>
        </p:nvCxnSpPr>
        <p:spPr>
          <a:xfrm flipH="1" rot="10800000">
            <a:off x="7177025" y="2161193"/>
            <a:ext cx="972600" cy="184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01" name="Google Shape;101;p2"/>
          <p:cNvCxnSpPr/>
          <p:nvPr/>
        </p:nvCxnSpPr>
        <p:spPr>
          <a:xfrm>
            <a:off x="2758250" y="4367814"/>
            <a:ext cx="881595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 txBox="1"/>
          <p:nvPr>
            <p:ph idx="4294967295" type="ctrTitle"/>
          </p:nvPr>
        </p:nvSpPr>
        <p:spPr>
          <a:xfrm>
            <a:off x="243840" y="81280"/>
            <a:ext cx="10058400" cy="750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Update on the Status of the Remaining House &amp; Lot Units within </a:t>
            </a:r>
            <a:b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Province of Palawan under the Yolanda Permanent Housing Program (YPHP)</a:t>
            </a:r>
            <a:b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(As of 30 June 2021)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7" name="Google Shape;107;p3"/>
          <p:cNvGraphicFramePr/>
          <p:nvPr/>
        </p:nvGraphicFramePr>
        <p:xfrm>
          <a:off x="243841" y="88686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{53DD097E-D876-48E3-BB34-8343CCA7E7A4}</a:tableStyleId>
              </a:tblPr>
              <a:tblGrid>
                <a:gridCol w="644800"/>
                <a:gridCol w="2121975"/>
                <a:gridCol w="1214150"/>
                <a:gridCol w="3694300"/>
                <a:gridCol w="3950900"/>
              </a:tblGrid>
              <a:tr h="44165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No.</a:t>
                      </a:r>
                      <a:endParaRPr sz="1600" u="none" cap="none" strike="noStrike"/>
                    </a:p>
                  </a:txBody>
                  <a:tcPr marT="45725" marB="45725" marR="91450" marL="91450" anchor="ctr"/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Location/Municipalities in the Province of Palawan</a:t>
                      </a:r>
                      <a:endParaRPr sz="1600" u="none" cap="none" strike="noStrike"/>
                    </a:p>
                  </a:txBody>
                  <a:tcPr marT="45725" marB="45725" marR="91450" marL="91450" anchor="ctr"/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No. of Units for Completion</a:t>
                      </a:r>
                      <a:endParaRPr sz="1600" u="none" cap="none" strike="noStrike"/>
                    </a:p>
                  </a:txBody>
                  <a:tcPr marT="45725" marB="45725" marR="91450" marL="91450" anchor="ctr"/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Remarks/Status </a:t>
                      </a:r>
                      <a:endParaRPr b="1" sz="1800" u="none" cap="none" strike="noStrike"/>
                    </a:p>
                  </a:txBody>
                  <a:tcPr marT="45725" marB="45725" marR="91450" marL="91450" anchor="ctr"/>
                </a:tc>
                <a:tc hMerge="1"/>
              </a:tr>
              <a:tr h="289975">
                <a:tc vMerge="1"/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/>
                        <a:t>AO July 5, 2021</a:t>
                      </a:r>
                      <a:endParaRPr b="1" sz="16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/>
                        <a:t>AO August 31, 2021</a:t>
                      </a:r>
                      <a:endParaRPr b="1" sz="1600" u="none" cap="none" strike="noStrike"/>
                    </a:p>
                  </a:txBody>
                  <a:tcPr marT="45725" marB="45725" marR="91450" marL="91450" anchor="ctr"/>
                </a:tc>
              </a:tr>
              <a:tr h="2899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/>
                        <a:t>1.</a:t>
                      </a:r>
                      <a:endParaRPr b="1" sz="16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/>
                        <a:t>Coron</a:t>
                      </a:r>
                      <a:endParaRPr b="1" sz="14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2,670</a:t>
                      </a:r>
                      <a:endParaRPr b="1"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/>
                </a:tc>
              </a:tr>
              <a:tr h="2899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1400"/>
                        <a:t>1. Coron Heights</a:t>
                      </a:r>
                      <a:endParaRPr i="1" sz="14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1600"/>
                        <a:t>1,470</a:t>
                      </a:r>
                      <a:endParaRPr i="1"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8.44 % On-going land development</a:t>
                      </a:r>
                      <a:endParaRPr sz="12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16.37 % On-going land development and housing construction.</a:t>
                      </a:r>
                      <a:endParaRPr sz="1200"/>
                    </a:p>
                  </a:txBody>
                  <a:tcPr marT="45725" marB="45725" marR="91450" marL="91450" anchor="ctr"/>
                </a:tc>
              </a:tr>
              <a:tr h="2899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1400"/>
                        <a:t>2. Coron Residences</a:t>
                      </a:r>
                      <a:endParaRPr i="1" sz="14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1600"/>
                        <a:t>1,200</a:t>
                      </a:r>
                      <a:endParaRPr i="1"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7.77 % On-going land development</a:t>
                      </a:r>
                      <a:endParaRPr sz="12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15.20 % On-going land development and housing construction.</a:t>
                      </a:r>
                      <a:endParaRPr sz="1200"/>
                    </a:p>
                  </a:txBody>
                  <a:tcPr marT="45725" marB="45725" marR="91450" marL="91450" anchor="ctr"/>
                </a:tc>
              </a:tr>
              <a:tr h="4416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2. </a:t>
                      </a:r>
                      <a:endParaRPr b="1"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/>
                        <a:t>Culion</a:t>
                      </a:r>
                      <a:endParaRPr b="1" sz="14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708</a:t>
                      </a:r>
                      <a:endParaRPr b="1"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For completion by the Prov. Govt. of Palawan (PGP) by EO December, 2021. </a:t>
                      </a:r>
                      <a:endParaRPr sz="12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With</a:t>
                      </a:r>
                      <a:r>
                        <a:rPr lang="en-US" sz="1200"/>
                        <a:t> plans for t</a:t>
                      </a:r>
                      <a:r>
                        <a:rPr lang="en-US" sz="1200"/>
                        <a:t>ermination of contract with the Provincial Government of Palawan. PGP to submit proposal.</a:t>
                      </a:r>
                      <a:endParaRPr sz="1200"/>
                    </a:p>
                  </a:txBody>
                  <a:tcPr marT="45725" marB="45725" marR="91450" marL="91450" anchor="ctr"/>
                </a:tc>
              </a:tr>
              <a:tr h="596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3.</a:t>
                      </a:r>
                      <a:endParaRPr b="1"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/>
                        <a:t>Cambian Ville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/>
                        <a:t>Brgy. Cambian, Agutaya</a:t>
                      </a:r>
                      <a:endParaRPr b="0" sz="14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104</a:t>
                      </a:r>
                      <a:endParaRPr b="1"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proposed project was confirmed by the NHA Board on June 29, 2021. For issuance of Notice of Award.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With Notice of Award. On-going compliances prior to  issuance of Notice to Proceed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</a:tr>
              <a:tr h="655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4.</a:t>
                      </a:r>
                      <a:endParaRPr b="1"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/>
                        <a:t>Safari Ville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/>
                        <a:t>Brgy. Salvacion, Busuanga</a:t>
                      </a:r>
                      <a:endParaRPr b="0" sz="14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328</a:t>
                      </a:r>
                      <a:endParaRPr b="1"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proposed project was confirmed by the NHA Board on June 29, 2021. For issuance of Notice of Award.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With Notice of Award. On-going compliances prior to  issuance of Notice to Proceed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</a:tr>
              <a:tr h="724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5.</a:t>
                      </a:r>
                      <a:endParaRPr b="1"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/>
                        <a:t>San Pablo Homes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/>
                        <a:t>Brgy. Osmeña, Culion</a:t>
                      </a:r>
                      <a:endParaRPr b="0" sz="14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796</a:t>
                      </a:r>
                      <a:endParaRPr b="1"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proposed project was confirmed by the NHA Board on June 29, 2021. For issuance of Notice of Award.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With Notice of Award. On-going compliances prior to  issuance of Notice to Proceed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</a:tr>
              <a:tr h="70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6.</a:t>
                      </a:r>
                      <a:endParaRPr b="1"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/>
                        <a:t>Tarabidan Ville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/>
                        <a:t>Linapacan</a:t>
                      </a:r>
                      <a:endParaRPr b="0" sz="14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684</a:t>
                      </a:r>
                      <a:endParaRPr b="1"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proposed project was confirmed by the NHA Board on June 29, 2021. For issuance of Notice of Award.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With Notice of Award. On-going compliances prior to  issuance of Notice to Proceed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</a:tr>
              <a:tr h="55360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</a:rPr>
                        <a:t>                                                 TOTAL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/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</a:rPr>
                        <a:t>5,290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6084" y="884203"/>
            <a:ext cx="7292188" cy="5469141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113" name="Google Shape;11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46187" y="431320"/>
            <a:ext cx="4456981" cy="3342736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114" name="Google Shape;114;p4"/>
          <p:cNvSpPr/>
          <p:nvPr/>
        </p:nvSpPr>
        <p:spPr>
          <a:xfrm>
            <a:off x="408317" y="276689"/>
            <a:ext cx="676023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ON GOING LAND DEVELOPMENT AND HOUSING CONSTRUCTION IN THE MUNICIPALITY OF CORON, PALAWAN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93061" y="396815"/>
            <a:ext cx="8016818" cy="6012614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120" name="Google Shape;12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8577" y="3209022"/>
            <a:ext cx="4405223" cy="3303917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45810" y="1259456"/>
            <a:ext cx="7050656" cy="5287992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126" name="Google Shape;12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2309" y="595221"/>
            <a:ext cx="4842294" cy="3631721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"/>
          <p:cNvSpPr txBox="1"/>
          <p:nvPr>
            <p:ph type="title"/>
          </p:nvPr>
        </p:nvSpPr>
        <p:spPr>
          <a:xfrm>
            <a:off x="2675877" y="2557735"/>
            <a:ext cx="596209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ct val="100000"/>
              <a:buFont typeface="Calibri"/>
              <a:buNone/>
            </a:pPr>
            <a:r>
              <a:rPr b="1" lang="en-US" sz="4000">
                <a:solidFill>
                  <a:srgbClr val="0000FF"/>
                </a:solidFill>
              </a:rPr>
              <a:t>End of Presentation…</a:t>
            </a:r>
            <a:br>
              <a:rPr b="1" lang="en-US" sz="4000">
                <a:solidFill>
                  <a:srgbClr val="0000FF"/>
                </a:solidFill>
              </a:rPr>
            </a:br>
            <a:br>
              <a:rPr b="1" lang="en-US" sz="4000">
                <a:solidFill>
                  <a:srgbClr val="0000FF"/>
                </a:solidFill>
              </a:rPr>
            </a:br>
            <a:r>
              <a:rPr b="1" lang="en-US" sz="4000">
                <a:solidFill>
                  <a:srgbClr val="0000FF"/>
                </a:solidFill>
              </a:rPr>
              <a:t>THANK YOU</a:t>
            </a:r>
            <a:endParaRPr b="1" sz="40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2021-06-04T05:46:56Z</dcterms:created>
  <dc:creator>Kim Cotchay</dc:creator>
</cp:coreProperties>
</file>