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15" r:id="rId2"/>
    <p:sldId id="336" r:id="rId3"/>
    <p:sldId id="257" r:id="rId4"/>
    <p:sldId id="333" r:id="rId5"/>
    <p:sldId id="335" r:id="rId6"/>
    <p:sldId id="337" r:id="rId7"/>
    <p:sldId id="338" r:id="rId8"/>
    <p:sldId id="332" r:id="rId9"/>
  </p:sldIdLst>
  <p:sldSz cx="12192000" cy="6858000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0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0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E2E63-698A-4B5A-A3D5-CD97EC1B29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996D10-2164-4ADF-9412-597F5E0FA8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04AEC-F00F-4F91-947C-07E6670CB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69989-B0D0-4F47-BFEC-7FF12543F776}" type="datetimeFigureOut">
              <a:rPr lang="en-PH" smtClean="0"/>
              <a:t>12/13/2021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815EDB-FBB3-4C6B-9E9F-9D1D4F1B3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AC6815-A21E-4E52-AB7A-56416677B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96FB2-7E29-4229-AA22-421D6BB970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326982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224E3-9B35-46E1-87E9-DC4941FDD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6D4DA-AC60-48C1-89A5-68EE8FD4F6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E2BB3B-492A-465D-BA81-217B96F33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69989-B0D0-4F47-BFEC-7FF12543F776}" type="datetimeFigureOut">
              <a:rPr lang="en-PH" smtClean="0"/>
              <a:t>12/13/2021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916A97-3BAB-47BB-8F3B-354152D73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9F0C50-5744-4980-88A2-BE2FB604E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96FB2-7E29-4229-AA22-421D6BB970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143398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0FD40-5EBC-44E8-84E1-9FD5EF570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C37836-292A-426D-8331-E4BAD45559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17917C-6FCC-4AFB-9E21-F9D6FEE7F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69989-B0D0-4F47-BFEC-7FF12543F776}" type="datetimeFigureOut">
              <a:rPr lang="en-PH" smtClean="0"/>
              <a:t>12/13/2021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354414-3516-46F7-9DAD-5E2D0C5F5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52262C-FE1D-42BF-AEE1-249FCFBE5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96FB2-7E29-4229-AA22-421D6BB970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281446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94E02-0331-43B3-A871-2B221C4E1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EB9843-66F1-41E3-8632-676BF5BF6F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964613-98E8-4B8A-8AED-E8E9F4766F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FAC5B3-6224-45A3-A107-9CA020C3D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69989-B0D0-4F47-BFEC-7FF12543F776}" type="datetimeFigureOut">
              <a:rPr lang="en-PH" smtClean="0"/>
              <a:t>12/13/2021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327A96-481C-4C58-A390-31D0CBDA7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F715A8-6FFC-429A-AF18-E10072C7A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96FB2-7E29-4229-AA22-421D6BB970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056379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E9A4E-4BA4-49D5-8A4B-7DC9E925B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AA8745-B517-4098-AB39-E3313D8A5B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8F3DE3-96B7-4770-AE35-3E5EF021AB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4CBB45-0F59-4846-9006-747DFAEA6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E1AD87-060B-4A86-BB36-AC1C8717BA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B2B416-D4AD-412A-A3A8-EEB60DFEC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69989-B0D0-4F47-BFEC-7FF12543F776}" type="datetimeFigureOut">
              <a:rPr lang="en-PH" smtClean="0"/>
              <a:t>12/13/2021</a:t>
            </a:fld>
            <a:endParaRPr lang="en-P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0512F2-830A-4909-AC0A-154EE0FC0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13566C-3A4F-4E0C-B529-AFE5CE1A4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96FB2-7E29-4229-AA22-421D6BB970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18319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23949-4B27-499F-8B72-A821AB810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8C590D-F9D5-4D12-AA5E-E3FBA02AD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69989-B0D0-4F47-BFEC-7FF12543F776}" type="datetimeFigureOut">
              <a:rPr lang="en-PH" smtClean="0"/>
              <a:t>12/13/2021</a:t>
            </a:fld>
            <a:endParaRPr lang="en-P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AF20AC-CA86-4129-A6BF-74CA90DC2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2329C3-2FB9-4110-B805-5121492BE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96FB2-7E29-4229-AA22-421D6BB970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81521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72A78D-FDE5-4710-9B69-F8DD742D0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69989-B0D0-4F47-BFEC-7FF12543F776}" type="datetimeFigureOut">
              <a:rPr lang="en-PH" smtClean="0"/>
              <a:t>12/13/2021</a:t>
            </a:fld>
            <a:endParaRPr lang="en-P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F3BDDB-C9E1-4B70-9451-9946D85A2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2387AC-CC95-469C-AA5B-3425A01AD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96FB2-7E29-4229-AA22-421D6BB970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83620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82B04-788A-471A-BA6C-9C4C38146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416766-FE38-46C1-B355-95EB90CF4B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D5BCF-346D-4A1D-8708-52DD4CFE61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07B934-202F-404A-8D06-1878AEFD0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69989-B0D0-4F47-BFEC-7FF12543F776}" type="datetimeFigureOut">
              <a:rPr lang="en-PH" smtClean="0"/>
              <a:t>12/13/2021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A1F016-DE81-44E3-A1D5-FA68EA4F2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582221-89A4-4AA4-9857-78FEEA161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96FB2-7E29-4229-AA22-421D6BB970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521690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EBD08-53CA-4538-AAAD-D2E26EA32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E4BC20-9E35-4570-9CBA-9315ACEECC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A878AB-B44E-49DE-B2BD-60C1A344DA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DE0C9E-45DB-496E-B11D-E7FD4E22D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69989-B0D0-4F47-BFEC-7FF12543F776}" type="datetimeFigureOut">
              <a:rPr lang="en-PH" smtClean="0"/>
              <a:t>12/13/2021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C82B8A-DE9C-4345-9F29-5A3222349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35BA82-2252-4BA0-A034-F004A16B2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96FB2-7E29-4229-AA22-421D6BB970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48159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ECC98-85EE-4F1B-9F0E-69B4B421C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2B2901-6EEA-4541-8DE1-FC4F784A1B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E3837-60A8-4FFB-954A-76EE11205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69989-B0D0-4F47-BFEC-7FF12543F776}" type="datetimeFigureOut">
              <a:rPr lang="en-PH" smtClean="0"/>
              <a:t>12/13/2021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25116-CD76-4E11-8C5E-4AD0AE2D8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45C851-56E5-4431-A12E-B15D855B2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96FB2-7E29-4229-AA22-421D6BB970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634439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7390CB-65E6-4E97-9C36-E303C190AB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070D1B-F664-4EC9-80B2-4E15ED4C2B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9CCCC-4142-45F3-87CA-E4B635634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69989-B0D0-4F47-BFEC-7FF12543F776}" type="datetimeFigureOut">
              <a:rPr lang="en-PH" smtClean="0"/>
              <a:t>12/13/2021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2C76DB-CEE1-465B-9C79-DD29C436B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17891C-FD8C-44B0-8E23-A1F80D170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96FB2-7E29-4229-AA22-421D6BB970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403291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D318C6-F401-4389-9436-B5C6D400A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2AF4BD-49A4-4A26-BF63-C82770CAF4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DE155D-6708-409A-BEA4-C83B1203A4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69989-B0D0-4F47-BFEC-7FF12543F776}" type="datetimeFigureOut">
              <a:rPr lang="en-PH" smtClean="0"/>
              <a:t>12/13/2021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12F13-1F93-41C9-8D75-72ECF549BF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DFF0BC-E48E-4C0E-B491-4F5BA97CF9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F96FB2-7E29-4229-AA22-421D6BB970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913267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EF56CEE-A3A2-4FBB-9994-D9F3325951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7" r="17021" b="86571"/>
          <a:stretch/>
        </p:blipFill>
        <p:spPr>
          <a:xfrm>
            <a:off x="1447039" y="353904"/>
            <a:ext cx="8936966" cy="14092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34DF33-1112-4DBE-9857-1934DA1C3D72}"/>
              </a:ext>
            </a:extLst>
          </p:cNvPr>
          <p:cNvSpPr txBox="1"/>
          <p:nvPr/>
        </p:nvSpPr>
        <p:spPr>
          <a:xfrm>
            <a:off x="352243" y="5093474"/>
            <a:ext cx="11668833" cy="558996"/>
          </a:xfrm>
          <a:prstGeom prst="rect">
            <a:avLst/>
          </a:prstGeom>
          <a:noFill/>
        </p:spPr>
        <p:txBody>
          <a:bodyPr wrap="square" lIns="111630" tIns="55815" rIns="111630" bIns="55815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(December 14, 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2021)</a:t>
            </a:r>
          </a:p>
          <a:p>
            <a:pPr algn="ctr"/>
            <a:endParaRPr lang="en-US" sz="100" b="1" i="1" dirty="0">
              <a:solidFill>
                <a:srgbClr val="00B05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EF87A0-BAFF-462A-AF71-D1A8958F598F}"/>
              </a:ext>
            </a:extLst>
          </p:cNvPr>
          <p:cNvSpPr txBox="1"/>
          <p:nvPr/>
        </p:nvSpPr>
        <p:spPr>
          <a:xfrm>
            <a:off x="261583" y="2097025"/>
            <a:ext cx="11668833" cy="2328711"/>
          </a:xfrm>
          <a:prstGeom prst="rect">
            <a:avLst/>
          </a:prstGeom>
          <a:noFill/>
        </p:spPr>
        <p:txBody>
          <a:bodyPr wrap="square" lIns="111630" tIns="55815" rIns="111630" bIns="55815" rtlCol="0">
            <a:spAutoFit/>
          </a:bodyPr>
          <a:lstStyle/>
          <a:p>
            <a:pPr algn="ctr"/>
            <a:r>
              <a:rPr lang="en-US" sz="4800" b="1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Update on the Status of NHA’s Yolanda Permanent Housing Program (YPHP) </a:t>
            </a:r>
          </a:p>
          <a:p>
            <a:pPr algn="ctr"/>
            <a:r>
              <a:rPr lang="en-US" sz="4800" b="1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in Palawan Province</a:t>
            </a:r>
          </a:p>
        </p:txBody>
      </p:sp>
    </p:spTree>
    <p:extLst>
      <p:ext uri="{BB962C8B-B14F-4D97-AF65-F5344CB8AC3E}">
        <p14:creationId xmlns:p14="http://schemas.microsoft.com/office/powerpoint/2010/main" val="2985994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098" y="876258"/>
            <a:ext cx="3903684" cy="55248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687" y="876258"/>
            <a:ext cx="3903684" cy="552486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964294F-1118-4BC2-BF2A-1F8FC316922C}"/>
              </a:ext>
            </a:extLst>
          </p:cNvPr>
          <p:cNvSpPr txBox="1">
            <a:spLocks/>
          </p:cNvSpPr>
          <p:nvPr/>
        </p:nvSpPr>
        <p:spPr>
          <a:xfrm>
            <a:off x="1132353" y="322814"/>
            <a:ext cx="3646673" cy="7508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Map of the Philippines</a:t>
            </a:r>
            <a:endParaRPr lang="en-PH" sz="24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437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4294F-1118-4BC2-BF2A-1F8FC316922C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43840" y="81280"/>
            <a:ext cx="10058400" cy="750888"/>
          </a:xfrm>
        </p:spPr>
        <p:txBody>
          <a:bodyPr>
            <a:norm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Update on the Status of the Remaining House &amp; Lot Units within </a:t>
            </a:r>
            <a:b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the Province of Palawan under the Yolanda Permanent Housing Program (YPHP)</a:t>
            </a:r>
            <a:b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(As of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14 December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2021)</a:t>
            </a:r>
            <a:endParaRPr lang="en-PH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32E01AF-4D74-404A-8ABF-0F9093E4A0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7250182"/>
              </p:ext>
            </p:extLst>
          </p:nvPr>
        </p:nvGraphicFramePr>
        <p:xfrm>
          <a:off x="243840" y="866673"/>
          <a:ext cx="11764130" cy="57580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6972">
                  <a:extLst>
                    <a:ext uri="{9D8B030D-6E8A-4147-A177-3AD203B41FA5}">
                      <a16:colId xmlns:a16="http://schemas.microsoft.com/office/drawing/2014/main" val="3493554766"/>
                    </a:ext>
                  </a:extLst>
                </a:gridCol>
                <a:gridCol w="2003423">
                  <a:extLst>
                    <a:ext uri="{9D8B030D-6E8A-4147-A177-3AD203B41FA5}">
                      <a16:colId xmlns:a16="http://schemas.microsoft.com/office/drawing/2014/main" val="3657700748"/>
                    </a:ext>
                  </a:extLst>
                </a:gridCol>
                <a:gridCol w="949244">
                  <a:extLst>
                    <a:ext uri="{9D8B030D-6E8A-4147-A177-3AD203B41FA5}">
                      <a16:colId xmlns:a16="http://schemas.microsoft.com/office/drawing/2014/main" val="457753265"/>
                    </a:ext>
                  </a:extLst>
                </a:gridCol>
                <a:gridCol w="2941608">
                  <a:extLst>
                    <a:ext uri="{9D8B030D-6E8A-4147-A177-3AD203B41FA5}">
                      <a16:colId xmlns:a16="http://schemas.microsoft.com/office/drawing/2014/main" val="2482248805"/>
                    </a:ext>
                  </a:extLst>
                </a:gridCol>
                <a:gridCol w="2498089">
                  <a:extLst>
                    <a:ext uri="{9D8B030D-6E8A-4147-A177-3AD203B41FA5}">
                      <a16:colId xmlns:a16="http://schemas.microsoft.com/office/drawing/2014/main" val="2264459735"/>
                    </a:ext>
                  </a:extLst>
                </a:gridCol>
                <a:gridCol w="2884794">
                  <a:extLst>
                    <a:ext uri="{9D8B030D-6E8A-4147-A177-3AD203B41FA5}">
                      <a16:colId xmlns:a16="http://schemas.microsoft.com/office/drawing/2014/main" val="60497653"/>
                    </a:ext>
                  </a:extLst>
                </a:gridCol>
              </a:tblGrid>
              <a:tr h="314055"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No.</a:t>
                      </a:r>
                      <a:endParaRPr lang="en-PH" sz="14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Location/Municipalities in the Province of Palawan</a:t>
                      </a:r>
                      <a:endParaRPr lang="en-PH" sz="14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No. of Units for Completion</a:t>
                      </a:r>
                      <a:endParaRPr lang="en-PH" sz="1100" b="1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Remarks/Status </a:t>
                      </a:r>
                      <a:endParaRPr lang="en-PH" sz="14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842484"/>
                  </a:ext>
                </a:extLst>
              </a:tr>
              <a:tr h="496128">
                <a:tc vMerge="1">
                  <a:txBody>
                    <a:bodyPr/>
                    <a:lstStyle/>
                    <a:p>
                      <a:pPr algn="ctr"/>
                      <a:endParaRPr lang="en-PH" sz="1600" b="1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PH" sz="1600" b="1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PH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AO</a:t>
                      </a:r>
                      <a:r>
                        <a:rPr lang="en-US" sz="1200" b="1" baseline="0" dirty="0" smtClean="0"/>
                        <a:t> October 25, 2021</a:t>
                      </a:r>
                      <a:endParaRPr lang="en-PH" sz="1200" b="1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AO</a:t>
                      </a:r>
                      <a:r>
                        <a:rPr lang="en-US" sz="1200" b="1" baseline="0" dirty="0" smtClean="0"/>
                        <a:t> December 14, 2021</a:t>
                      </a:r>
                      <a:endParaRPr lang="en-PH" sz="12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147780"/>
                  </a:ext>
                </a:extLst>
              </a:tr>
              <a:tr h="54193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b="1" i="0" dirty="0" err="1" smtClean="0"/>
                        <a:t>Coron</a:t>
                      </a:r>
                      <a:r>
                        <a:rPr lang="en-US" sz="1000" b="1" i="0" dirty="0" smtClean="0"/>
                        <a:t> Heights</a:t>
                      </a:r>
                    </a:p>
                    <a:p>
                      <a:r>
                        <a:rPr lang="en-US" sz="1000" b="0" i="0" dirty="0" err="1" smtClean="0"/>
                        <a:t>Bgy</a:t>
                      </a:r>
                      <a:r>
                        <a:rPr lang="en-US" sz="1000" b="0" i="0" dirty="0" smtClean="0"/>
                        <a:t>. San Nicolas, </a:t>
                      </a:r>
                      <a:r>
                        <a:rPr lang="en-US" sz="1000" b="0" i="0" dirty="0" err="1" smtClean="0"/>
                        <a:t>Coron</a:t>
                      </a:r>
                      <a:r>
                        <a:rPr lang="en-US" sz="1000" b="0" i="0" dirty="0" smtClean="0"/>
                        <a:t>, Palawan</a:t>
                      </a:r>
                      <a:endParaRPr lang="en-PH" sz="1000" b="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/>
                        <a:t>1,470</a:t>
                      </a:r>
                      <a:endParaRPr lang="en-PH" sz="1200" b="1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en-US" sz="1050" baseline="0" dirty="0" smtClean="0"/>
                        <a:t>On-going Land Development and construction of 224 Housing Units.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en-US" sz="1000" baseline="0" dirty="0" smtClean="0"/>
                        <a:t>On-going Land Development and construction of 500 Housing Units.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en-US" sz="1000" baseline="0" dirty="0" smtClean="0"/>
                        <a:t>27.22% accomplished.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en-US" sz="1050" dirty="0" smtClean="0"/>
                        <a:t>Processing of</a:t>
                      </a:r>
                      <a:r>
                        <a:rPr lang="en-US" sz="1050" baseline="0" dirty="0" smtClean="0"/>
                        <a:t> Environmental Permits and Clearances is on-going. (SEP/PCSD, ECC)</a:t>
                      </a:r>
                      <a:r>
                        <a:rPr lang="en-PH" sz="1050" baseline="0" dirty="0" smtClean="0"/>
                        <a:t>. DENR, PCSD and other concerned agencies will facilitate in the land conversion from Forestland to Alienable and Disposable.</a:t>
                      </a:r>
                      <a:endParaRPr lang="en-US" sz="1050" baseline="0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2179914"/>
                  </a:ext>
                </a:extLst>
              </a:tr>
              <a:tr h="54193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b="1" i="0" dirty="0" err="1" smtClean="0"/>
                        <a:t>Coron</a:t>
                      </a:r>
                      <a:r>
                        <a:rPr lang="en-US" sz="1000" b="1" i="0" dirty="0" smtClean="0"/>
                        <a:t> Residences</a:t>
                      </a:r>
                    </a:p>
                    <a:p>
                      <a:r>
                        <a:rPr lang="en-US" sz="1000" b="0" i="0" dirty="0" err="1" smtClean="0"/>
                        <a:t>Bgy</a:t>
                      </a:r>
                      <a:r>
                        <a:rPr lang="en-US" sz="1000" b="0" i="0" dirty="0" smtClean="0"/>
                        <a:t>. San Nicolas, </a:t>
                      </a:r>
                      <a:r>
                        <a:rPr lang="en-US" sz="1000" b="0" i="0" dirty="0" err="1" smtClean="0"/>
                        <a:t>Coron</a:t>
                      </a:r>
                      <a:r>
                        <a:rPr lang="en-US" sz="1000" b="0" i="0" dirty="0" smtClean="0"/>
                        <a:t>, Palawan</a:t>
                      </a:r>
                      <a:endParaRPr lang="en-PH" sz="1000" b="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/>
                        <a:t>1,200</a:t>
                      </a:r>
                      <a:endParaRPr lang="en-PH" sz="1200" b="1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1050" baseline="0" dirty="0" smtClean="0"/>
                        <a:t>On-going Land Development and construction of 255 Housing Units.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1000" baseline="0" dirty="0" smtClean="0"/>
                        <a:t>On-going Land Development and construction of 500 Housing Units.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1000" baseline="0" dirty="0" smtClean="0"/>
                        <a:t>27.55% accomplished.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939575"/>
                  </a:ext>
                </a:extLst>
              </a:tr>
              <a:tr h="54945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3.</a:t>
                      </a:r>
                      <a:endParaRPr lang="en-PH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Villa</a:t>
                      </a:r>
                      <a:r>
                        <a:rPr lang="en-US" sz="1000" b="1" baseline="0" dirty="0" smtClean="0"/>
                        <a:t> </a:t>
                      </a:r>
                      <a:r>
                        <a:rPr lang="en-US" sz="1000" b="1" dirty="0" err="1" smtClean="0"/>
                        <a:t>Cambian</a:t>
                      </a:r>
                      <a:endParaRPr lang="en-US" sz="1000" b="1" dirty="0"/>
                    </a:p>
                    <a:p>
                      <a:r>
                        <a:rPr lang="en-US" sz="1000" b="0" dirty="0" err="1"/>
                        <a:t>Brgy</a:t>
                      </a:r>
                      <a:r>
                        <a:rPr lang="en-US" sz="1000" b="0" dirty="0"/>
                        <a:t>. </a:t>
                      </a:r>
                      <a:r>
                        <a:rPr lang="en-US" sz="1000" b="0" dirty="0" err="1"/>
                        <a:t>Cambian</a:t>
                      </a:r>
                      <a:r>
                        <a:rPr lang="en-US" sz="1000" b="0" dirty="0"/>
                        <a:t>, </a:t>
                      </a:r>
                      <a:r>
                        <a:rPr lang="en-US" sz="1000" b="0" dirty="0" err="1"/>
                        <a:t>Agutaya</a:t>
                      </a:r>
                      <a:endParaRPr lang="en-PH" sz="1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104</a:t>
                      </a:r>
                      <a:endParaRPr lang="en-PH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With Notice of Award. On-going compliances prior to  issuance of Notice to Proceed</a:t>
                      </a:r>
                      <a:endParaRPr kumimoji="0" lang="en-PH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-    </a:t>
                      </a: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Land Classification of selected site is UPF.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With Notice of Award. On-going compliances prior to  issuance of Notice to Proceed.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DENR, PCSD and other concerned agencies will facilitate in land classification of the selected site.</a:t>
                      </a:r>
                      <a:endParaRPr kumimoji="0" lang="en-PH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21966"/>
                  </a:ext>
                </a:extLst>
              </a:tr>
              <a:tr h="406449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4.</a:t>
                      </a:r>
                      <a:endParaRPr lang="en-PH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b="1" dirty="0"/>
                        <a:t>Safari Ville</a:t>
                      </a:r>
                    </a:p>
                    <a:p>
                      <a:r>
                        <a:rPr lang="en-US" sz="1000" b="0" dirty="0" err="1"/>
                        <a:t>Brgy</a:t>
                      </a:r>
                      <a:r>
                        <a:rPr lang="en-US" sz="1000" b="0" dirty="0"/>
                        <a:t>. </a:t>
                      </a:r>
                      <a:r>
                        <a:rPr lang="en-US" sz="1000" b="0" dirty="0" err="1"/>
                        <a:t>Salvacion</a:t>
                      </a:r>
                      <a:r>
                        <a:rPr lang="en-US" sz="1000" b="0" dirty="0"/>
                        <a:t>, </a:t>
                      </a:r>
                      <a:r>
                        <a:rPr lang="en-US" sz="1000" b="0" dirty="0" err="1"/>
                        <a:t>Busuanga</a:t>
                      </a:r>
                      <a:endParaRPr lang="en-PH" sz="1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328</a:t>
                      </a:r>
                      <a:endParaRPr lang="en-PH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Notice of Award. On-going compliances prior to  issuance of Notice to Proceed</a:t>
                      </a:r>
                      <a:endParaRPr kumimoji="0" lang="en-PH" sz="10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NTP Received by the contractor on December 6, 2021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450578"/>
                  </a:ext>
                </a:extLst>
              </a:tr>
              <a:tr h="406449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5.</a:t>
                      </a:r>
                      <a:endParaRPr lang="en-PH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b="1" dirty="0"/>
                        <a:t>San Pablo Homes</a:t>
                      </a:r>
                    </a:p>
                    <a:p>
                      <a:r>
                        <a:rPr lang="en-US" sz="1000" b="0" dirty="0" err="1"/>
                        <a:t>Brgy</a:t>
                      </a:r>
                      <a:r>
                        <a:rPr lang="en-US" sz="1000" b="0" dirty="0"/>
                        <a:t>. Osmeña, </a:t>
                      </a:r>
                      <a:r>
                        <a:rPr lang="en-US" sz="1000" b="0" dirty="0" err="1"/>
                        <a:t>Culion</a:t>
                      </a:r>
                      <a:endParaRPr lang="en-PH" sz="1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796</a:t>
                      </a:r>
                      <a:endParaRPr lang="en-PH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Notice of Award. On-going compliances prior to  issuance of Notice to Proceed</a:t>
                      </a:r>
                      <a:endParaRPr kumimoji="0" lang="en-PH" sz="10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NTP Received by the contractor on December 6, 2021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465112"/>
                  </a:ext>
                </a:extLst>
              </a:tr>
              <a:tr h="54323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6.</a:t>
                      </a:r>
                      <a:endParaRPr lang="en-PH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b="1" dirty="0" err="1"/>
                        <a:t>Tarabidan</a:t>
                      </a:r>
                      <a:r>
                        <a:rPr lang="en-US" sz="1000" b="1" dirty="0"/>
                        <a:t> Ville</a:t>
                      </a:r>
                    </a:p>
                    <a:p>
                      <a:r>
                        <a:rPr lang="en-US" sz="1000" b="0" dirty="0" err="1" smtClean="0"/>
                        <a:t>Bgy</a:t>
                      </a:r>
                      <a:r>
                        <a:rPr lang="en-US" sz="1000" b="0" dirty="0" smtClean="0"/>
                        <a:t>. San Miguel, </a:t>
                      </a:r>
                      <a:r>
                        <a:rPr lang="en-US" sz="1000" b="0" dirty="0" err="1" smtClean="0"/>
                        <a:t>Linapacan</a:t>
                      </a:r>
                      <a:endParaRPr lang="en-PH" sz="1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684</a:t>
                      </a:r>
                      <a:endParaRPr lang="en-PH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Notice of Award. On-going compliances prior to  issuance of Notice to Proceed</a:t>
                      </a:r>
                      <a:endParaRPr kumimoji="0" lang="en-PH" sz="10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   Land Classification of selected site is UPF.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   With Notice of Award. On-going compliances prior to  issuance of Notice to Proceed.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   DENR, PCSD and other concerned agencies will facilitate in land classification of the selected site.</a:t>
                      </a:r>
                      <a:endParaRPr kumimoji="0" lang="en-PH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826605"/>
                  </a:ext>
                </a:extLst>
              </a:tr>
              <a:tr h="44401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7.</a:t>
                      </a:r>
                      <a:endParaRPr lang="en-PH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b="1" dirty="0" err="1" smtClean="0"/>
                        <a:t>Baldat</a:t>
                      </a:r>
                      <a:r>
                        <a:rPr lang="en-US" sz="1000" b="1" baseline="0" dirty="0" smtClean="0"/>
                        <a:t> (PGP implemented)</a:t>
                      </a:r>
                    </a:p>
                    <a:p>
                      <a:r>
                        <a:rPr lang="en-US" sz="1000" b="0" baseline="0" dirty="0" err="1" smtClean="0"/>
                        <a:t>Bgy</a:t>
                      </a:r>
                      <a:r>
                        <a:rPr lang="en-US" sz="1000" b="0" baseline="0" dirty="0" smtClean="0"/>
                        <a:t>. </a:t>
                      </a:r>
                      <a:r>
                        <a:rPr lang="en-US" sz="1000" b="0" baseline="0" dirty="0" err="1" smtClean="0"/>
                        <a:t>Baldat</a:t>
                      </a:r>
                      <a:r>
                        <a:rPr lang="en-US" sz="1000" b="0" baseline="0" dirty="0" smtClean="0"/>
                        <a:t>, </a:t>
                      </a:r>
                      <a:r>
                        <a:rPr lang="en-US" sz="1000" b="0" baseline="0" dirty="0" err="1" smtClean="0"/>
                        <a:t>Culion</a:t>
                      </a:r>
                      <a:r>
                        <a:rPr lang="en-US" sz="1000" b="0" baseline="0" dirty="0" smtClean="0"/>
                        <a:t>, Palawan</a:t>
                      </a:r>
                      <a:endParaRPr lang="en-PH" sz="1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en-PH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-</a:t>
                      </a:r>
                      <a:endParaRPr lang="en-PH" sz="20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endParaRPr lang="en-PH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772651"/>
                  </a:ext>
                </a:extLst>
              </a:tr>
              <a:tr h="46868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8.</a:t>
                      </a:r>
                      <a:endParaRPr lang="en-PH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b="1" dirty="0" err="1" smtClean="0"/>
                        <a:t>Binudac</a:t>
                      </a:r>
                      <a:r>
                        <a:rPr lang="en-US" sz="1000" b="1" baseline="0" dirty="0" smtClean="0"/>
                        <a:t> (PGP implemented)</a:t>
                      </a:r>
                    </a:p>
                    <a:p>
                      <a:r>
                        <a:rPr lang="en-US" sz="1000" b="0" baseline="0" dirty="0" err="1" smtClean="0"/>
                        <a:t>Bgy</a:t>
                      </a:r>
                      <a:r>
                        <a:rPr lang="en-US" sz="1000" b="0" baseline="0" dirty="0" smtClean="0"/>
                        <a:t>. </a:t>
                      </a:r>
                      <a:r>
                        <a:rPr lang="en-US" sz="1000" b="0" baseline="0" dirty="0" err="1" smtClean="0"/>
                        <a:t>Binudac</a:t>
                      </a:r>
                      <a:r>
                        <a:rPr lang="en-US" sz="1000" b="0" baseline="0" dirty="0" smtClean="0"/>
                        <a:t>, </a:t>
                      </a:r>
                      <a:r>
                        <a:rPr lang="en-US" sz="1000" b="0" baseline="0" dirty="0" err="1" smtClean="0"/>
                        <a:t>Culion</a:t>
                      </a:r>
                      <a:r>
                        <a:rPr lang="en-US" sz="1000" b="0" baseline="0" dirty="0" smtClean="0"/>
                        <a:t>, Palawan</a:t>
                      </a:r>
                      <a:endParaRPr lang="en-PH" sz="10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274</a:t>
                      </a:r>
                      <a:endParaRPr lang="en-PH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-</a:t>
                      </a:r>
                      <a:endParaRPr lang="en-PH" sz="20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endParaRPr lang="en-PH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482618"/>
                  </a:ext>
                </a:extLst>
              </a:tr>
              <a:tr h="460459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9.</a:t>
                      </a:r>
                      <a:endParaRPr lang="en-PH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b="1" baseline="0" dirty="0" err="1" smtClean="0"/>
                        <a:t>Galoc</a:t>
                      </a:r>
                      <a:r>
                        <a:rPr lang="en-US" sz="1000" b="1" baseline="0" dirty="0" smtClean="0"/>
                        <a:t> (PGP implemented)</a:t>
                      </a:r>
                    </a:p>
                    <a:p>
                      <a:r>
                        <a:rPr lang="en-US" sz="1000" b="0" baseline="0" dirty="0" err="1" smtClean="0"/>
                        <a:t>Bgy</a:t>
                      </a:r>
                      <a:r>
                        <a:rPr lang="en-US" sz="1000" b="0" baseline="0" dirty="0" smtClean="0"/>
                        <a:t>. </a:t>
                      </a:r>
                      <a:r>
                        <a:rPr lang="en-US" sz="1000" b="0" baseline="0" dirty="0" err="1" smtClean="0"/>
                        <a:t>Galoc</a:t>
                      </a:r>
                      <a:r>
                        <a:rPr lang="en-US" sz="1000" b="0" baseline="0" dirty="0" smtClean="0"/>
                        <a:t>, </a:t>
                      </a:r>
                      <a:r>
                        <a:rPr lang="en-US" sz="1000" b="0" baseline="0" dirty="0" err="1" smtClean="0"/>
                        <a:t>Culion</a:t>
                      </a:r>
                      <a:r>
                        <a:rPr lang="en-US" sz="1000" b="0" baseline="0" dirty="0" smtClean="0"/>
                        <a:t>, Palawan</a:t>
                      </a:r>
                      <a:endParaRPr lang="en-PH" sz="10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406</a:t>
                      </a:r>
                      <a:endParaRPr lang="en-PH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-</a:t>
                      </a:r>
                      <a:endParaRPr lang="en-PH" sz="20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endParaRPr lang="en-PH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619754"/>
                  </a:ext>
                </a:extLst>
              </a:tr>
              <a:tr h="549597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    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Total                                    </a:t>
                      </a:r>
                      <a:endParaRPr lang="en-PH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PH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5,290</a:t>
                      </a:r>
                      <a:endParaRPr lang="en-PH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PH" sz="16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endParaRPr lang="en-PH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6808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4762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227" y="813034"/>
            <a:ext cx="7806906" cy="58551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 6"/>
          <p:cNvSpPr/>
          <p:nvPr/>
        </p:nvSpPr>
        <p:spPr>
          <a:xfrm>
            <a:off x="408317" y="276689"/>
            <a:ext cx="67602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GOING LAND DEVELOPMENT AND HOUSING CONSTRUCTION IN CORON HEIGHTS, BGY. SAN NICOLAS, CORON, </a:t>
            </a:r>
            <a:r>
              <a:rPr lang="en-US" sz="16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PALAWAN</a:t>
            </a:r>
            <a:endParaRPr lang="en-PH" sz="1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14" y="927341"/>
            <a:ext cx="4456978" cy="33427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680" y="276689"/>
            <a:ext cx="4247791" cy="28318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2523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08317" y="276689"/>
            <a:ext cx="67602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GOING LAND DEVELOPMENT AND HOUSING CONSTRUCTION IN CORON RESIDENCES, BGY. SAN NICOLAS, CORON, </a:t>
            </a:r>
            <a:r>
              <a:rPr lang="en-US" sz="16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PALAWAN</a:t>
            </a:r>
            <a:endParaRPr lang="en-PH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780" y="946749"/>
            <a:ext cx="7548115" cy="56610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17" y="894993"/>
            <a:ext cx="4551872" cy="34139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74774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667" y="346119"/>
            <a:ext cx="8738559" cy="625008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08317" y="276689"/>
            <a:ext cx="424994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SAFARI VILLE</a:t>
            </a:r>
          </a:p>
          <a:p>
            <a:r>
              <a:rPr lang="en-US" sz="1600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Bgy</a:t>
            </a:r>
            <a:r>
              <a:rPr lang="en-US" sz="16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Old </a:t>
            </a:r>
            <a:r>
              <a:rPr lang="en-US" sz="1600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Busuanga</a:t>
            </a:r>
            <a:r>
              <a:rPr lang="en-US" sz="16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Busuanga</a:t>
            </a:r>
            <a:r>
              <a:rPr lang="en-US" sz="16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Palawan</a:t>
            </a:r>
            <a:endParaRPr lang="en-PH" sz="1600" dirty="0"/>
          </a:p>
        </p:txBody>
      </p:sp>
    </p:spTree>
    <p:extLst>
      <p:ext uri="{BB962C8B-B14F-4D97-AF65-F5344CB8AC3E}">
        <p14:creationId xmlns:p14="http://schemas.microsoft.com/office/powerpoint/2010/main" val="305181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08317" y="276689"/>
            <a:ext cx="424994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 PABLO HOMES</a:t>
            </a:r>
          </a:p>
          <a:p>
            <a:r>
              <a:rPr lang="en-US" sz="1600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Bgy</a:t>
            </a:r>
            <a:r>
              <a:rPr lang="en-US" sz="16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Malaking</a:t>
            </a:r>
            <a:r>
              <a:rPr lang="en-US" sz="16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Patag</a:t>
            </a:r>
            <a:r>
              <a:rPr lang="en-US" sz="16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Culion</a:t>
            </a:r>
            <a:r>
              <a:rPr lang="en-US" sz="16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Palawan</a:t>
            </a:r>
            <a:endParaRPr lang="en-PH" sz="1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230" y="1046130"/>
            <a:ext cx="10058400" cy="5935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382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00A30-8162-47B4-BA39-EB79363ED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5877" y="2557735"/>
            <a:ext cx="5962095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rgbClr val="0000FF"/>
                </a:solidFill>
              </a:rPr>
              <a:t>End of Presentation</a:t>
            </a:r>
            <a:r>
              <a:rPr lang="en-US" sz="4000" b="1" dirty="0" smtClean="0">
                <a:solidFill>
                  <a:srgbClr val="0000FF"/>
                </a:solidFill>
              </a:rPr>
              <a:t>…</a:t>
            </a:r>
            <a:br>
              <a:rPr lang="en-US" sz="4000" b="1" dirty="0" smtClean="0">
                <a:solidFill>
                  <a:srgbClr val="0000FF"/>
                </a:solidFill>
              </a:rPr>
            </a:br>
            <a:r>
              <a:rPr lang="en-US" sz="4000" b="1" dirty="0">
                <a:solidFill>
                  <a:srgbClr val="0000FF"/>
                </a:solidFill>
              </a:rPr>
              <a:t/>
            </a:r>
            <a:br>
              <a:rPr lang="en-US" sz="4000" b="1" dirty="0">
                <a:solidFill>
                  <a:srgbClr val="0000FF"/>
                </a:solidFill>
              </a:rPr>
            </a:br>
            <a:r>
              <a:rPr lang="en-US" sz="4000" b="1" dirty="0" smtClean="0">
                <a:solidFill>
                  <a:srgbClr val="0000FF"/>
                </a:solidFill>
              </a:rPr>
              <a:t>THANK YOU</a:t>
            </a:r>
            <a:endParaRPr lang="en-PH" sz="40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0494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4356</TotalTime>
  <Words>488</Words>
  <Application>Microsoft Office PowerPoint</Application>
  <PresentationFormat>Widescreen</PresentationFormat>
  <Paragraphs>78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Update on the Status of the Remaining House &amp; Lot Units within  the Province of Palawan under the Yolanda Permanent Housing Program (YPHP) (As of 14 December 2021)</vt:lpstr>
      <vt:lpstr>PowerPoint Presentation</vt:lpstr>
      <vt:lpstr>PowerPoint Presentation</vt:lpstr>
      <vt:lpstr>PowerPoint Presentation</vt:lpstr>
      <vt:lpstr>PowerPoint Presentation</vt:lpstr>
      <vt:lpstr>End of Presentation…  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Update on the Status of Region 4 Projects within the Province of Palawan  under the Yolanda Permanent Housing Program (YPHP) as of 04 June 2021</dc:title>
  <dc:creator>Kim Cotchay</dc:creator>
  <cp:lastModifiedBy>User</cp:lastModifiedBy>
  <cp:revision>113</cp:revision>
  <cp:lastPrinted>2021-06-08T02:21:12Z</cp:lastPrinted>
  <dcterms:created xsi:type="dcterms:W3CDTF">2021-06-04T05:46:56Z</dcterms:created>
  <dcterms:modified xsi:type="dcterms:W3CDTF">2021-12-13T04:53:36Z</dcterms:modified>
</cp:coreProperties>
</file>