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15" r:id="rId2"/>
    <p:sldId id="257" r:id="rId3"/>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630"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2E63-698A-4B5A-A3D5-CD97EC1B29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27996D10-2164-4ADF-9412-597F5E0FA8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F2F04AEC-F00F-4F91-947C-07E6670CBC34}"/>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5" name="Footer Placeholder 4">
            <a:extLst>
              <a:ext uri="{FF2B5EF4-FFF2-40B4-BE49-F238E27FC236}">
                <a16:creationId xmlns:a16="http://schemas.microsoft.com/office/drawing/2014/main" id="{A6815EDB-FBB3-4C6B-9E9F-9D1D4F1B3A21}"/>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7AAC6815-A21E-4E52-AB7A-56416677B929}"/>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1326982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224E3-9B35-46E1-87E9-DC4941FDDBB9}"/>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64C6D4DA-AC60-48C1-89A5-68EE8FD4F6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04E2BB3B-492A-465D-BA81-217B96F33682}"/>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5" name="Footer Placeholder 4">
            <a:extLst>
              <a:ext uri="{FF2B5EF4-FFF2-40B4-BE49-F238E27FC236}">
                <a16:creationId xmlns:a16="http://schemas.microsoft.com/office/drawing/2014/main" id="{9B916A97-3BAB-47BB-8F3B-354152D7353A}"/>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329F0C50-5744-4980-88A2-BE2FB604EFB7}"/>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2143398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0FD40-5EBC-44E8-84E1-9FD5EF5704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46C37836-292A-426D-8331-E4BAD45559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17917C-6FCC-4AFB-9E21-F9D6FEE7F6AD}"/>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5" name="Footer Placeholder 4">
            <a:extLst>
              <a:ext uri="{FF2B5EF4-FFF2-40B4-BE49-F238E27FC236}">
                <a16:creationId xmlns:a16="http://schemas.microsoft.com/office/drawing/2014/main" id="{83354414-3516-46F7-9DAD-5E2D0C5F56DF}"/>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E352262C-FE1D-42BF-AEE1-249FCFBE592A}"/>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4281446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94E02-0331-43B3-A871-2B221C4E193C}"/>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C5EB9843-66F1-41E3-8632-676BF5BF6F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99964613-98E8-4B8A-8AED-E8E9F4766F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43FAC5B3-6224-45A3-A107-9CA020C3D1B8}"/>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6" name="Footer Placeholder 5">
            <a:extLst>
              <a:ext uri="{FF2B5EF4-FFF2-40B4-BE49-F238E27FC236}">
                <a16:creationId xmlns:a16="http://schemas.microsoft.com/office/drawing/2014/main" id="{5F327A96-481C-4C58-A390-31D0CBDA7A67}"/>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3DF715A8-6FFC-429A-AF18-E10072C7A8BE}"/>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2056379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9A4E-4BA4-49D5-8A4B-7DC9E925B34B}"/>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45AA8745-B517-4098-AB39-E3313D8A5B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8F3DE3-96B7-4770-AE35-3E5EF021AB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414CBB45-0F59-4846-9006-747DFAEA6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E1AD87-060B-4A86-BB36-AC1C8717BA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03B2B416-D4AD-412A-A3A8-EEB60DFEC012}"/>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8" name="Footer Placeholder 7">
            <a:extLst>
              <a:ext uri="{FF2B5EF4-FFF2-40B4-BE49-F238E27FC236}">
                <a16:creationId xmlns:a16="http://schemas.microsoft.com/office/drawing/2014/main" id="{410512F2-830A-4909-AC0A-154EE0FC0A94}"/>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E913566C-3A4F-4E0C-B529-AFE5CE1A4F5B}"/>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2718319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23949-4B27-499F-8B72-A821AB8106EC}"/>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608C590D-F9D5-4D12-AA5E-E3FBA02ADEB5}"/>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4" name="Footer Placeholder 3">
            <a:extLst>
              <a:ext uri="{FF2B5EF4-FFF2-40B4-BE49-F238E27FC236}">
                <a16:creationId xmlns:a16="http://schemas.microsoft.com/office/drawing/2014/main" id="{05AF20AC-CA86-4129-A6BF-74CA90DC26E5}"/>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4E2329C3-2FB9-4110-B805-5121492BE869}"/>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3181521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72A78D-FDE5-4710-9B69-F8DD742D00D2}"/>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3" name="Footer Placeholder 2">
            <a:extLst>
              <a:ext uri="{FF2B5EF4-FFF2-40B4-BE49-F238E27FC236}">
                <a16:creationId xmlns:a16="http://schemas.microsoft.com/office/drawing/2014/main" id="{0EF3BDDB-C9E1-4B70-9451-9946D85A2E42}"/>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962387AC-CC95-469C-AA5B-3425A01ADABD}"/>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383620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2B04-788A-471A-BA6C-9C4C38146C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82416766-FE38-46C1-B355-95EB90CF4B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B9CD5BCF-346D-4A1D-8708-52DD4CFE6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07B934-202F-404A-8D06-1878AEFD0F85}"/>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6" name="Footer Placeholder 5">
            <a:extLst>
              <a:ext uri="{FF2B5EF4-FFF2-40B4-BE49-F238E27FC236}">
                <a16:creationId xmlns:a16="http://schemas.microsoft.com/office/drawing/2014/main" id="{1CA1F016-DE81-44E3-A1D5-FA68EA4F2996}"/>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46582221-89A4-4AA4-9857-78FEEA161164}"/>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2521690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EBD08-53CA-4538-AAAD-D2E26EA327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ADE4BC20-9E35-4570-9CBA-9315ACEECC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27A878AB-B44E-49DE-B2BD-60C1A344D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DE0C9E-45DB-496E-B11D-E7FD4E22D122}"/>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6" name="Footer Placeholder 5">
            <a:extLst>
              <a:ext uri="{FF2B5EF4-FFF2-40B4-BE49-F238E27FC236}">
                <a16:creationId xmlns:a16="http://schemas.microsoft.com/office/drawing/2014/main" id="{99C82B8A-DE9C-4345-9F29-5A322234954A}"/>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3E35BA82-2252-4BA0-A034-F004A16B29FD}"/>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1948159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CC98-85EE-4F1B-9F0E-69B4B421C8EB}"/>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272B2901-6EEA-4541-8DE1-FC4F784A1B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319E3837-60A8-4FFB-954A-76EE11205B7D}"/>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5" name="Footer Placeholder 4">
            <a:extLst>
              <a:ext uri="{FF2B5EF4-FFF2-40B4-BE49-F238E27FC236}">
                <a16:creationId xmlns:a16="http://schemas.microsoft.com/office/drawing/2014/main" id="{A3825116-CD76-4E11-8C5E-4AD0AE2D8A7B}"/>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2E45C851-56E5-4431-A12E-B15D855B2B1E}"/>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63443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7390CB-65E6-4E97-9C36-E303C190AB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FE070D1B-F664-4EC9-80B2-4E15ED4C2B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4559CCCC-4142-45F3-87CA-E4B635634794}"/>
              </a:ext>
            </a:extLst>
          </p:cNvPr>
          <p:cNvSpPr>
            <a:spLocks noGrp="1"/>
          </p:cNvSpPr>
          <p:nvPr>
            <p:ph type="dt" sz="half" idx="10"/>
          </p:nvPr>
        </p:nvSpPr>
        <p:spPr/>
        <p:txBody>
          <a:bodyPr/>
          <a:lstStyle/>
          <a:p>
            <a:fld id="{37169989-B0D0-4F47-BFEC-7FF12543F776}" type="datetimeFigureOut">
              <a:rPr lang="en-PH" smtClean="0"/>
              <a:t>14/02/2022</a:t>
            </a:fld>
            <a:endParaRPr lang="en-PH"/>
          </a:p>
        </p:txBody>
      </p:sp>
      <p:sp>
        <p:nvSpPr>
          <p:cNvPr id="5" name="Footer Placeholder 4">
            <a:extLst>
              <a:ext uri="{FF2B5EF4-FFF2-40B4-BE49-F238E27FC236}">
                <a16:creationId xmlns:a16="http://schemas.microsoft.com/office/drawing/2014/main" id="{152C76DB-CEE1-465B-9C79-DD29C436B64B}"/>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5517891C-FD8C-44B0-8E23-A1F80D170805}"/>
              </a:ext>
            </a:extLst>
          </p:cNvPr>
          <p:cNvSpPr>
            <a:spLocks noGrp="1"/>
          </p:cNvSpPr>
          <p:nvPr>
            <p:ph type="sldNum" sz="quarter" idx="12"/>
          </p:nvPr>
        </p:nvSpPr>
        <p:spPr/>
        <p:txBody>
          <a:bodyPr/>
          <a:lstStyle/>
          <a:p>
            <a:fld id="{15F96FB2-7E29-4229-AA22-421D6BB9703A}" type="slidenum">
              <a:rPr lang="en-PH" smtClean="0"/>
              <a:t>‹#›</a:t>
            </a:fld>
            <a:endParaRPr lang="en-PH"/>
          </a:p>
        </p:txBody>
      </p:sp>
    </p:spTree>
    <p:extLst>
      <p:ext uri="{BB962C8B-B14F-4D97-AF65-F5344CB8AC3E}">
        <p14:creationId xmlns:p14="http://schemas.microsoft.com/office/powerpoint/2010/main" val="3403291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318C6-F401-4389-9436-B5C6D400A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A02AF4BD-49A4-4A26-BF63-C82770CAF4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17DE155D-6708-409A-BEA4-C83B1203A4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69989-B0D0-4F47-BFEC-7FF12543F776}" type="datetimeFigureOut">
              <a:rPr lang="en-PH" smtClean="0"/>
              <a:t>14/02/2022</a:t>
            </a:fld>
            <a:endParaRPr lang="en-PH"/>
          </a:p>
        </p:txBody>
      </p:sp>
      <p:sp>
        <p:nvSpPr>
          <p:cNvPr id="5" name="Footer Placeholder 4">
            <a:extLst>
              <a:ext uri="{FF2B5EF4-FFF2-40B4-BE49-F238E27FC236}">
                <a16:creationId xmlns:a16="http://schemas.microsoft.com/office/drawing/2014/main" id="{0D512F13-1F93-41C9-8D75-72ECF549BF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a:extLst>
              <a:ext uri="{FF2B5EF4-FFF2-40B4-BE49-F238E27FC236}">
                <a16:creationId xmlns:a16="http://schemas.microsoft.com/office/drawing/2014/main" id="{73DFF0BC-E48E-4C0E-B491-4F5BA97CF9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96FB2-7E29-4229-AA22-421D6BB9703A}" type="slidenum">
              <a:rPr lang="en-PH" smtClean="0"/>
              <a:t>‹#›</a:t>
            </a:fld>
            <a:endParaRPr lang="en-PH"/>
          </a:p>
        </p:txBody>
      </p:sp>
    </p:spTree>
    <p:extLst>
      <p:ext uri="{BB962C8B-B14F-4D97-AF65-F5344CB8AC3E}">
        <p14:creationId xmlns:p14="http://schemas.microsoft.com/office/powerpoint/2010/main" val="39132671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F56CEE-A3A2-4FBB-9994-D9F332595163}"/>
              </a:ext>
            </a:extLst>
          </p:cNvPr>
          <p:cNvPicPr>
            <a:picLocks noChangeAspect="1"/>
          </p:cNvPicPr>
          <p:nvPr/>
        </p:nvPicPr>
        <p:blipFill rotWithShape="1">
          <a:blip r:embed="rId2">
            <a:extLst>
              <a:ext uri="{28A0092B-C50C-407E-A947-70E740481C1C}">
                <a14:useLocalDpi xmlns:a14="http://schemas.microsoft.com/office/drawing/2010/main" val="0"/>
              </a:ext>
            </a:extLst>
          </a:blip>
          <a:srcRect t="4187" r="17021" b="86571"/>
          <a:stretch/>
        </p:blipFill>
        <p:spPr>
          <a:xfrm>
            <a:off x="1276710" y="20035"/>
            <a:ext cx="8936966" cy="1409252"/>
          </a:xfrm>
          <a:prstGeom prst="rect">
            <a:avLst/>
          </a:prstGeom>
        </p:spPr>
      </p:pic>
      <p:sp>
        <p:nvSpPr>
          <p:cNvPr id="6" name="TextBox 5">
            <a:extLst>
              <a:ext uri="{FF2B5EF4-FFF2-40B4-BE49-F238E27FC236}">
                <a16:creationId xmlns:a16="http://schemas.microsoft.com/office/drawing/2014/main" id="{ED34DF33-1112-4DBE-9857-1934DA1C3D72}"/>
              </a:ext>
            </a:extLst>
          </p:cNvPr>
          <p:cNvSpPr txBox="1"/>
          <p:nvPr/>
        </p:nvSpPr>
        <p:spPr>
          <a:xfrm>
            <a:off x="352243" y="5093474"/>
            <a:ext cx="11668833" cy="558996"/>
          </a:xfrm>
          <a:prstGeom prst="rect">
            <a:avLst/>
          </a:prstGeom>
          <a:noFill/>
        </p:spPr>
        <p:txBody>
          <a:bodyPr wrap="square" lIns="111630" tIns="55815" rIns="111630" bIns="55815" rtlCol="0">
            <a:spAutoFit/>
          </a:bodyPr>
          <a:lstStyle/>
          <a:p>
            <a:pPr algn="ctr"/>
            <a:r>
              <a:rPr lang="en-US" sz="2800" b="1" dirty="0" smtClean="0">
                <a:solidFill>
                  <a:srgbClr val="002060"/>
                </a:solidFill>
                <a:effectLst>
                  <a:outerShdw blurRad="50800" dist="38100" dir="2700000" algn="tl" rotWithShape="0">
                    <a:prstClr val="black">
                      <a:alpha val="40000"/>
                    </a:prstClr>
                  </a:outerShdw>
                </a:effectLst>
                <a:latin typeface="Arial" pitchFamily="34" charset="0"/>
                <a:cs typeface="Arial" pitchFamily="34" charset="0"/>
              </a:rPr>
              <a:t>(February 15, 2022)</a:t>
            </a:r>
            <a:endParaRPr lang="en-US" sz="2800" b="1" dirty="0">
              <a:solidFill>
                <a:srgbClr val="002060"/>
              </a:solidFill>
              <a:effectLst>
                <a:outerShdw blurRad="50800" dist="38100" dir="2700000" algn="tl" rotWithShape="0">
                  <a:prstClr val="black">
                    <a:alpha val="40000"/>
                  </a:prstClr>
                </a:outerShdw>
              </a:effectLst>
              <a:latin typeface="Arial" pitchFamily="34" charset="0"/>
              <a:cs typeface="Arial" pitchFamily="34" charset="0"/>
            </a:endParaRPr>
          </a:p>
          <a:p>
            <a:pPr algn="ctr"/>
            <a:endParaRPr lang="en-US" sz="100" b="1" i="1" dirty="0">
              <a:solidFill>
                <a:srgbClr val="00B050"/>
              </a:solidFill>
              <a:effectLst>
                <a:outerShdw blurRad="50800" dist="38100" dir="5400000" algn="t" rotWithShape="0">
                  <a:prstClr val="black">
                    <a:alpha val="40000"/>
                  </a:prstClr>
                </a:outerShdw>
              </a:effectLst>
              <a:latin typeface="Arial" pitchFamily="34" charset="0"/>
              <a:cs typeface="Arial" pitchFamily="34" charset="0"/>
            </a:endParaRPr>
          </a:p>
        </p:txBody>
      </p:sp>
      <p:sp>
        <p:nvSpPr>
          <p:cNvPr id="8" name="TextBox 7">
            <a:extLst>
              <a:ext uri="{FF2B5EF4-FFF2-40B4-BE49-F238E27FC236}">
                <a16:creationId xmlns:a16="http://schemas.microsoft.com/office/drawing/2014/main" id="{1FEF87A0-BAFF-462A-AF71-D1A8958F598F}"/>
              </a:ext>
            </a:extLst>
          </p:cNvPr>
          <p:cNvSpPr txBox="1"/>
          <p:nvPr/>
        </p:nvSpPr>
        <p:spPr>
          <a:xfrm>
            <a:off x="261583" y="2097025"/>
            <a:ext cx="11668833" cy="2328711"/>
          </a:xfrm>
          <a:prstGeom prst="rect">
            <a:avLst/>
          </a:prstGeom>
          <a:noFill/>
        </p:spPr>
        <p:txBody>
          <a:bodyPr wrap="square" lIns="111630" tIns="55815" rIns="111630" bIns="55815" rtlCol="0">
            <a:spAutoFit/>
          </a:bodyPr>
          <a:lstStyle/>
          <a:p>
            <a:pPr algn="ctr"/>
            <a:r>
              <a:rPr lang="en-US" sz="4800" b="1" dirty="0">
                <a:solidFill>
                  <a:srgbClr val="002060"/>
                </a:solidFill>
                <a:effectLst>
                  <a:outerShdw blurRad="50800" dist="38100" dir="2700000" algn="tl" rotWithShape="0">
                    <a:prstClr val="black">
                      <a:alpha val="40000"/>
                    </a:prstClr>
                  </a:outerShdw>
                </a:effectLst>
                <a:latin typeface="Arial" pitchFamily="34" charset="0"/>
                <a:cs typeface="Arial" pitchFamily="34" charset="0"/>
              </a:rPr>
              <a:t>Update on the Status of NHA’s Yolanda Permanent Housing Program (YPHP) </a:t>
            </a:r>
          </a:p>
          <a:p>
            <a:pPr algn="ctr"/>
            <a:r>
              <a:rPr lang="en-US" sz="4800" b="1" dirty="0">
                <a:solidFill>
                  <a:srgbClr val="002060"/>
                </a:solidFill>
                <a:effectLst>
                  <a:outerShdw blurRad="50800" dist="38100" dir="2700000" algn="tl" rotWithShape="0">
                    <a:prstClr val="black">
                      <a:alpha val="40000"/>
                    </a:prstClr>
                  </a:outerShdw>
                </a:effectLst>
                <a:latin typeface="Arial" pitchFamily="34" charset="0"/>
                <a:cs typeface="Arial" pitchFamily="34" charset="0"/>
              </a:rPr>
              <a:t>in Palawan Province</a:t>
            </a:r>
          </a:p>
        </p:txBody>
      </p:sp>
    </p:spTree>
    <p:extLst>
      <p:ext uri="{BB962C8B-B14F-4D97-AF65-F5344CB8AC3E}">
        <p14:creationId xmlns:p14="http://schemas.microsoft.com/office/powerpoint/2010/main" val="2985994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294F-1118-4BC2-BF2A-1F8FC316922C}"/>
              </a:ext>
            </a:extLst>
          </p:cNvPr>
          <p:cNvSpPr>
            <a:spLocks noGrp="1"/>
          </p:cNvSpPr>
          <p:nvPr>
            <p:ph type="ctrTitle" idx="4294967295"/>
          </p:nvPr>
        </p:nvSpPr>
        <p:spPr>
          <a:xfrm>
            <a:off x="121914" y="98698"/>
            <a:ext cx="10058400" cy="750888"/>
          </a:xfrm>
        </p:spPr>
        <p:txBody>
          <a:bodyPr>
            <a:normAutofit/>
          </a:bodyPr>
          <a:lstStyle/>
          <a:p>
            <a:r>
              <a:rPr lang="en-US" sz="1200" b="1" dirty="0">
                <a:latin typeface="Arial" panose="020B0604020202020204" pitchFamily="34" charset="0"/>
                <a:cs typeface="Arial" panose="020B0604020202020204" pitchFamily="34" charset="0"/>
              </a:rPr>
              <a:t>Update on the Status of the Remaining House &amp; Lot Units within </a:t>
            </a:r>
            <a:br>
              <a:rPr lang="en-US" sz="1200" b="1" dirty="0">
                <a:latin typeface="Arial" panose="020B0604020202020204" pitchFamily="34" charset="0"/>
                <a:cs typeface="Arial" panose="020B0604020202020204" pitchFamily="34" charset="0"/>
              </a:rPr>
            </a:br>
            <a:r>
              <a:rPr lang="en-US" sz="1200" b="1" dirty="0">
                <a:latin typeface="Arial" panose="020B0604020202020204" pitchFamily="34" charset="0"/>
                <a:cs typeface="Arial" panose="020B0604020202020204" pitchFamily="34" charset="0"/>
              </a:rPr>
              <a:t>the Province of Palawan under the Yolanda Permanent Housing Program (YPHP)</a:t>
            </a:r>
            <a:br>
              <a:rPr lang="en-US" sz="1200" b="1" dirty="0">
                <a:latin typeface="Arial" panose="020B0604020202020204" pitchFamily="34" charset="0"/>
                <a:cs typeface="Arial" panose="020B0604020202020204" pitchFamily="34" charset="0"/>
              </a:rPr>
            </a:br>
            <a:r>
              <a:rPr lang="en-US" sz="1200" b="1" dirty="0">
                <a:latin typeface="Arial" panose="020B0604020202020204" pitchFamily="34" charset="0"/>
                <a:cs typeface="Arial" panose="020B0604020202020204" pitchFamily="34" charset="0"/>
              </a:rPr>
              <a:t>(As of 2</a:t>
            </a:r>
            <a:r>
              <a:rPr lang="en-US" sz="1200" b="1" dirty="0" smtClean="0">
                <a:latin typeface="Arial" panose="020B0604020202020204" pitchFamily="34" charset="0"/>
                <a:cs typeface="Arial" panose="020B0604020202020204" pitchFamily="34" charset="0"/>
              </a:rPr>
              <a:t>4 February 2022)</a:t>
            </a:r>
            <a:endParaRPr lang="en-PH" sz="1200" b="1"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E32E01AF-4D74-404A-8ABF-0F9093E4A0AE}"/>
              </a:ext>
            </a:extLst>
          </p:cNvPr>
          <p:cNvGraphicFramePr>
            <a:graphicFrameLocks noGrp="1"/>
          </p:cNvGraphicFramePr>
          <p:nvPr>
            <p:extLst>
              <p:ext uri="{D42A27DB-BD31-4B8C-83A1-F6EECF244321}">
                <p14:modId xmlns:p14="http://schemas.microsoft.com/office/powerpoint/2010/main" val="321900781"/>
              </p:ext>
            </p:extLst>
          </p:nvPr>
        </p:nvGraphicFramePr>
        <p:xfrm>
          <a:off x="191586" y="779582"/>
          <a:ext cx="11800117" cy="5972893"/>
        </p:xfrm>
        <a:graphic>
          <a:graphicData uri="http://schemas.openxmlformats.org/drawingml/2006/table">
            <a:tbl>
              <a:tblPr firstRow="1" bandRow="1">
                <a:tableStyleId>{5940675A-B579-460E-94D1-54222C63F5DA}</a:tableStyleId>
              </a:tblPr>
              <a:tblGrid>
                <a:gridCol w="389562">
                  <a:extLst>
                    <a:ext uri="{9D8B030D-6E8A-4147-A177-3AD203B41FA5}">
                      <a16:colId xmlns:a16="http://schemas.microsoft.com/office/drawing/2014/main" val="3493554766"/>
                    </a:ext>
                  </a:extLst>
                </a:gridCol>
                <a:gridCol w="1674369">
                  <a:extLst>
                    <a:ext uri="{9D8B030D-6E8A-4147-A177-3AD203B41FA5}">
                      <a16:colId xmlns:a16="http://schemas.microsoft.com/office/drawing/2014/main" val="3657700748"/>
                    </a:ext>
                  </a:extLst>
                </a:gridCol>
                <a:gridCol w="853440">
                  <a:extLst>
                    <a:ext uri="{9D8B030D-6E8A-4147-A177-3AD203B41FA5}">
                      <a16:colId xmlns:a16="http://schemas.microsoft.com/office/drawing/2014/main" val="457753265"/>
                    </a:ext>
                  </a:extLst>
                </a:gridCol>
                <a:gridCol w="1959429">
                  <a:extLst>
                    <a:ext uri="{9D8B030D-6E8A-4147-A177-3AD203B41FA5}">
                      <a16:colId xmlns:a16="http://schemas.microsoft.com/office/drawing/2014/main" val="1938086271"/>
                    </a:ext>
                  </a:extLst>
                </a:gridCol>
                <a:gridCol w="2499363">
                  <a:extLst>
                    <a:ext uri="{9D8B030D-6E8A-4147-A177-3AD203B41FA5}">
                      <a16:colId xmlns:a16="http://schemas.microsoft.com/office/drawing/2014/main" val="1628807745"/>
                    </a:ext>
                  </a:extLst>
                </a:gridCol>
                <a:gridCol w="4423954">
                  <a:extLst>
                    <a:ext uri="{9D8B030D-6E8A-4147-A177-3AD203B41FA5}">
                      <a16:colId xmlns:a16="http://schemas.microsoft.com/office/drawing/2014/main" val="2264459735"/>
                    </a:ext>
                  </a:extLst>
                </a:gridCol>
              </a:tblGrid>
              <a:tr h="329483">
                <a:tc rowSpan="2">
                  <a:txBody>
                    <a:bodyPr/>
                    <a:lstStyle/>
                    <a:p>
                      <a:pPr algn="ctr"/>
                      <a:r>
                        <a:rPr lang="en-US" sz="1400" dirty="0"/>
                        <a:t>No.</a:t>
                      </a:r>
                      <a:endParaRPr lang="en-PH" sz="1400" dirty="0"/>
                    </a:p>
                  </a:txBody>
                  <a:tcPr anchor="ctr"/>
                </a:tc>
                <a:tc rowSpan="2">
                  <a:txBody>
                    <a:bodyPr/>
                    <a:lstStyle/>
                    <a:p>
                      <a:pPr algn="ctr"/>
                      <a:r>
                        <a:rPr lang="en-US" sz="1400" dirty="0"/>
                        <a:t>Location/Municipalities in the Province of Palawan</a:t>
                      </a:r>
                      <a:endParaRPr lang="en-PH" sz="1400" dirty="0"/>
                    </a:p>
                  </a:txBody>
                  <a:tcPr anchor="ctr"/>
                </a:tc>
                <a:tc rowSpan="2">
                  <a:txBody>
                    <a:bodyPr/>
                    <a:lstStyle/>
                    <a:p>
                      <a:pPr algn="ctr"/>
                      <a:r>
                        <a:rPr lang="en-US" sz="1050" b="1" dirty="0"/>
                        <a:t>No. of Units for Completion</a:t>
                      </a:r>
                      <a:endParaRPr lang="en-PH" sz="1050" b="1" dirty="0"/>
                    </a:p>
                  </a:txBody>
                  <a:tcPr anchor="ctr"/>
                </a:tc>
                <a:tc>
                  <a:txBody>
                    <a:bodyPr/>
                    <a:lstStyle/>
                    <a:p>
                      <a:pPr algn="ctr"/>
                      <a:endParaRPr lang="en-PH" sz="1400" b="1" dirty="0"/>
                    </a:p>
                  </a:txBody>
                  <a:tcPr anchor="ctr"/>
                </a:tc>
                <a:tc gridSpan="2">
                  <a:txBody>
                    <a:bodyPr/>
                    <a:lstStyle/>
                    <a:p>
                      <a:pPr algn="ctr"/>
                      <a:r>
                        <a:rPr lang="en-US" sz="1400" b="1" dirty="0"/>
                        <a:t>Remarks/Status </a:t>
                      </a:r>
                      <a:endParaRPr lang="en-PH" sz="1400" b="1" dirty="0"/>
                    </a:p>
                  </a:txBody>
                  <a:tcPr anchor="ctr"/>
                </a:tc>
                <a:tc hMerge="1">
                  <a:txBody>
                    <a:bodyPr/>
                    <a:lstStyle/>
                    <a:p>
                      <a:endParaRPr lang="en-PH"/>
                    </a:p>
                  </a:txBody>
                  <a:tcPr/>
                </a:tc>
                <a:extLst>
                  <a:ext uri="{0D108BD9-81ED-4DB2-BD59-A6C34878D82A}">
                    <a16:rowId xmlns:a16="http://schemas.microsoft.com/office/drawing/2014/main" val="3804842484"/>
                  </a:ext>
                </a:extLst>
              </a:tr>
              <a:tr h="520500">
                <a:tc vMerge="1">
                  <a:txBody>
                    <a:bodyPr/>
                    <a:lstStyle/>
                    <a:p>
                      <a:pPr algn="ctr"/>
                      <a:endParaRPr lang="en-PH" sz="1600" b="1" dirty="0"/>
                    </a:p>
                  </a:txBody>
                  <a:tcPr anchor="ctr"/>
                </a:tc>
                <a:tc vMerge="1">
                  <a:txBody>
                    <a:bodyPr/>
                    <a:lstStyle/>
                    <a:p>
                      <a:endParaRPr lang="en-PH" sz="1600" b="1" dirty="0"/>
                    </a:p>
                  </a:txBody>
                  <a:tcPr anchor="ctr"/>
                </a:tc>
                <a:tc vMerge="1">
                  <a:txBody>
                    <a:bodyPr/>
                    <a:lstStyle/>
                    <a:p>
                      <a:pPr algn="ctr"/>
                      <a:endParaRPr lang="en-PH" sz="1600" b="1" dirty="0"/>
                    </a:p>
                  </a:txBody>
                  <a:tcPr anchor="ctr"/>
                </a:tc>
                <a:tc gridSpan="2">
                  <a:txBody>
                    <a:bodyPr/>
                    <a:lstStyle/>
                    <a:p>
                      <a:pPr algn="ctr"/>
                      <a:r>
                        <a:rPr lang="en-US" sz="1200" b="1" dirty="0" smtClean="0"/>
                        <a:t>AO</a:t>
                      </a:r>
                      <a:r>
                        <a:rPr lang="en-US" sz="1200" b="1" baseline="0" dirty="0" smtClean="0"/>
                        <a:t> December 14, 2021</a:t>
                      </a:r>
                      <a:endParaRPr lang="en-PH" sz="1200" b="1" dirty="0"/>
                    </a:p>
                  </a:txBody>
                  <a:tcPr anchor="ctr"/>
                </a:tc>
                <a:tc hMerge="1">
                  <a:txBody>
                    <a:bodyPr/>
                    <a:lstStyle/>
                    <a:p>
                      <a:endParaRPr lang="en-PH"/>
                    </a:p>
                  </a:txBody>
                  <a:tcPr/>
                </a:tc>
                <a:tc>
                  <a:txBody>
                    <a:bodyPr/>
                    <a:lstStyle/>
                    <a:p>
                      <a:pPr algn="ctr"/>
                      <a:r>
                        <a:rPr lang="en-US" sz="1200" b="1" dirty="0" smtClean="0"/>
                        <a:t>AO</a:t>
                      </a:r>
                      <a:r>
                        <a:rPr lang="en-US" sz="1200" b="1" baseline="0" dirty="0" smtClean="0"/>
                        <a:t> February 15, 2022</a:t>
                      </a:r>
                      <a:endParaRPr lang="en-PH" sz="1200" b="1" dirty="0"/>
                    </a:p>
                  </a:txBody>
                  <a:tcPr anchor="ctr"/>
                </a:tc>
                <a:extLst>
                  <a:ext uri="{0D108BD9-81ED-4DB2-BD59-A6C34878D82A}">
                    <a16:rowId xmlns:a16="http://schemas.microsoft.com/office/drawing/2014/main" val="2960147780"/>
                  </a:ext>
                </a:extLst>
              </a:tr>
              <a:tr h="411854">
                <a:tc>
                  <a:txBody>
                    <a:bodyPr/>
                    <a:lstStyle/>
                    <a:p>
                      <a:pPr algn="ctr"/>
                      <a:r>
                        <a:rPr lang="en-US" sz="1400" b="1" dirty="0" smtClean="0"/>
                        <a:t>1.</a:t>
                      </a:r>
                    </a:p>
                  </a:txBody>
                  <a:tcPr anchor="ctr"/>
                </a:tc>
                <a:tc>
                  <a:txBody>
                    <a:bodyPr/>
                    <a:lstStyle/>
                    <a:p>
                      <a:r>
                        <a:rPr lang="en-US" sz="1000" b="1" i="0" dirty="0" err="1" smtClean="0"/>
                        <a:t>Coron</a:t>
                      </a:r>
                      <a:r>
                        <a:rPr lang="en-US" sz="1000" b="1" i="0" dirty="0" smtClean="0"/>
                        <a:t> Heights</a:t>
                      </a:r>
                    </a:p>
                    <a:p>
                      <a:r>
                        <a:rPr lang="en-US" sz="1000" b="0" i="0" dirty="0" err="1" smtClean="0"/>
                        <a:t>Bgy</a:t>
                      </a:r>
                      <a:r>
                        <a:rPr lang="en-US" sz="1000" b="0" i="0" dirty="0" smtClean="0"/>
                        <a:t>. San Nicolas, </a:t>
                      </a:r>
                      <a:r>
                        <a:rPr lang="en-US" sz="1000" b="0" i="0" dirty="0" err="1" smtClean="0"/>
                        <a:t>Coron</a:t>
                      </a:r>
                      <a:r>
                        <a:rPr lang="en-US" sz="1000" b="0" i="0" dirty="0" smtClean="0"/>
                        <a:t>, Palawan</a:t>
                      </a:r>
                      <a:endParaRPr lang="en-PH" sz="1000" b="0" i="0" dirty="0"/>
                    </a:p>
                  </a:txBody>
                  <a:tcPr anchor="ctr"/>
                </a:tc>
                <a:tc>
                  <a:txBody>
                    <a:bodyPr/>
                    <a:lstStyle/>
                    <a:p>
                      <a:pPr algn="ctr"/>
                      <a:r>
                        <a:rPr lang="en-US" sz="1050" b="1" i="0" dirty="0"/>
                        <a:t>1,470</a:t>
                      </a:r>
                      <a:endParaRPr lang="en-PH" sz="1050" b="1" i="0" dirty="0"/>
                    </a:p>
                  </a:txBody>
                  <a:tcPr anchor="ctr"/>
                </a:tc>
                <a:tc>
                  <a:txBody>
                    <a:bodyPr/>
                    <a:lstStyle/>
                    <a:p>
                      <a:pPr marL="171450" indent="-171450" algn="just">
                        <a:buFontTx/>
                        <a:buChar char="-"/>
                      </a:pPr>
                      <a:r>
                        <a:rPr lang="en-US" sz="800" baseline="0" dirty="0" smtClean="0"/>
                        <a:t>On-going Land Development and construction of 500 Housing Units.</a:t>
                      </a:r>
                    </a:p>
                    <a:p>
                      <a:pPr marL="171450" indent="-171450" algn="just">
                        <a:buFontTx/>
                        <a:buChar char="-"/>
                      </a:pPr>
                      <a:r>
                        <a:rPr lang="en-US" sz="800" baseline="0" dirty="0" smtClean="0"/>
                        <a:t>27.22% accomplished.</a:t>
                      </a:r>
                    </a:p>
                  </a:txBody>
                  <a:tcPr anchor="ctr"/>
                </a:tc>
                <a:tc rowSpan="2">
                  <a:txBody>
                    <a:bodyPr/>
                    <a:lstStyle/>
                    <a:p>
                      <a:pPr marL="171450" indent="-171450" algn="just">
                        <a:buFontTx/>
                        <a:buChar char="-"/>
                      </a:pPr>
                      <a:r>
                        <a:rPr lang="en-US" sz="800" dirty="0" smtClean="0"/>
                        <a:t>Processing of</a:t>
                      </a:r>
                      <a:r>
                        <a:rPr lang="en-US" sz="800" baseline="0" dirty="0" smtClean="0"/>
                        <a:t> Environmental Permits and Clearances is   on-going. (SEP/PCSD, ECC)</a:t>
                      </a:r>
                      <a:r>
                        <a:rPr lang="en-PH" sz="800" baseline="0" dirty="0" smtClean="0"/>
                        <a:t>. DENR, PCSD and other concerned agencies will facilitate in the land conversion from Forestland to Alienable and Disposable.</a:t>
                      </a:r>
                    </a:p>
                    <a:p>
                      <a:pPr marL="171450" indent="-171450" algn="just">
                        <a:buFontTx/>
                        <a:buChar char="-"/>
                      </a:pPr>
                      <a:r>
                        <a:rPr lang="en-US" sz="800" baseline="0" dirty="0" smtClean="0"/>
                        <a:t>Work Suspended November 15, 2021</a:t>
                      </a:r>
                    </a:p>
                  </a:txBody>
                  <a:tcPr anchor="ctr"/>
                </a:tc>
                <a:tc rowSpan="2">
                  <a: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NHA GM sent communication letter to Mr. MARCIAL C. AMARO, Jr. of DENR’s Forest Management Bureau stating AO No. 44 dated October 28, 2014 and DARAO No. 02, series of 2017.</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Mr. AMARO’s response dated January 4, 2022 is to maintain their previous stand for NHA to “hold in abeyance” the construction of the project within BPR until such time that the authenticity and legality of titles are proven or the impending issues and concerns on the matter are resolved.</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NHA MIMAROPA District researched the authenticity of the title. The Palawan Provincial Register of Deeds found out that the title is active and no encumbrances, but required that the “owner’s duplicate” be presented for them to issue CERTIFICATE OF AUTHENTICITY.</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NHA MIMAROPA District Office is on the process of providing the original copy of “Owner’s Duplicate Certificate”</a:t>
                      </a:r>
                    </a:p>
                  </a:txBody>
                  <a:tcPr anchor="ctr"/>
                </a:tc>
                <a:extLst>
                  <a:ext uri="{0D108BD9-81ED-4DB2-BD59-A6C34878D82A}">
                    <a16:rowId xmlns:a16="http://schemas.microsoft.com/office/drawing/2014/main" val="4272179914"/>
                  </a:ext>
                </a:extLst>
              </a:tr>
              <a:tr h="462951">
                <a:tc>
                  <a:txBody>
                    <a:bodyPr/>
                    <a:lstStyle/>
                    <a:p>
                      <a:pPr algn="ctr"/>
                      <a:r>
                        <a:rPr lang="en-US" sz="1400" b="1" dirty="0" smtClean="0"/>
                        <a:t>2.</a:t>
                      </a:r>
                    </a:p>
                  </a:txBody>
                  <a:tcPr anchor="ctr"/>
                </a:tc>
                <a:tc>
                  <a:txBody>
                    <a:bodyPr/>
                    <a:lstStyle/>
                    <a:p>
                      <a:r>
                        <a:rPr lang="en-US" sz="1000" b="1" i="0" dirty="0" err="1" smtClean="0"/>
                        <a:t>Coron</a:t>
                      </a:r>
                      <a:r>
                        <a:rPr lang="en-US" sz="1000" b="1" i="0" dirty="0" smtClean="0"/>
                        <a:t> Residences</a:t>
                      </a:r>
                    </a:p>
                    <a:p>
                      <a:r>
                        <a:rPr lang="en-US" sz="1000" b="0" i="0" dirty="0" err="1" smtClean="0"/>
                        <a:t>Bgy</a:t>
                      </a:r>
                      <a:r>
                        <a:rPr lang="en-US" sz="1000" b="0" i="0" dirty="0" smtClean="0"/>
                        <a:t>. San Nicolas, </a:t>
                      </a:r>
                      <a:r>
                        <a:rPr lang="en-US" sz="1000" b="0" i="0" dirty="0" err="1" smtClean="0"/>
                        <a:t>Coron</a:t>
                      </a:r>
                      <a:r>
                        <a:rPr lang="en-US" sz="1000" b="0" i="0" dirty="0" smtClean="0"/>
                        <a:t>, Palawan</a:t>
                      </a:r>
                      <a:endParaRPr lang="en-PH" sz="1000" b="0" i="0" dirty="0"/>
                    </a:p>
                  </a:txBody>
                  <a:tcPr anchor="ctr"/>
                </a:tc>
                <a:tc>
                  <a:txBody>
                    <a:bodyPr/>
                    <a:lstStyle/>
                    <a:p>
                      <a:pPr algn="ctr"/>
                      <a:r>
                        <a:rPr lang="en-US" sz="1050" b="1" i="0" dirty="0"/>
                        <a:t>1,200</a:t>
                      </a:r>
                      <a:endParaRPr lang="en-PH" sz="1050" b="1" i="0" dirty="0"/>
                    </a:p>
                  </a:txBody>
                  <a:tcPr anchor="ctr"/>
                </a:tc>
                <a:tc>
                  <a: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en-US" sz="800" baseline="0" dirty="0" smtClean="0"/>
                        <a:t>On-going Land Development and construction of 500 Housing Units.</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en-US" sz="800" baseline="0" dirty="0" smtClean="0"/>
                        <a:t>27.55% accomplished.</a:t>
                      </a:r>
                    </a:p>
                  </a:txBody>
                  <a:tcPr anchor="ctr"/>
                </a:tc>
                <a:tc vMerge="1">
                  <a:txBody>
                    <a:bodyPr/>
                    <a:lstStyle/>
                    <a:p>
                      <a:endParaRPr lang="en-PH"/>
                    </a:p>
                  </a:txBody>
                  <a:tcPr/>
                </a:tc>
                <a:tc vMerge="1">
                  <a: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lang="en-US" sz="800" baseline="0" dirty="0" smtClean="0"/>
                    </a:p>
                  </a:txBody>
                  <a:tcPr anchor="ctr"/>
                </a:tc>
                <a:extLst>
                  <a:ext uri="{0D108BD9-81ED-4DB2-BD59-A6C34878D82A}">
                    <a16:rowId xmlns:a16="http://schemas.microsoft.com/office/drawing/2014/main" val="1966939575"/>
                  </a:ext>
                </a:extLst>
              </a:tr>
              <a:tr h="529087">
                <a:tc>
                  <a:txBody>
                    <a:bodyPr/>
                    <a:lstStyle/>
                    <a:p>
                      <a:pPr algn="ctr"/>
                      <a:r>
                        <a:rPr lang="en-US" sz="1400" b="1" dirty="0"/>
                        <a:t>3.</a:t>
                      </a:r>
                      <a:endParaRPr lang="en-PH" sz="1400" b="1" dirty="0"/>
                    </a:p>
                  </a:txBody>
                  <a:tcPr anchor="ctr"/>
                </a:tc>
                <a:tc>
                  <a:txBody>
                    <a:bodyPr/>
                    <a:lstStyle/>
                    <a:p>
                      <a:r>
                        <a:rPr lang="en-US" sz="1000" b="1" dirty="0" smtClean="0"/>
                        <a:t>Villa</a:t>
                      </a:r>
                      <a:r>
                        <a:rPr lang="en-US" sz="1000" b="1" baseline="0" dirty="0" smtClean="0"/>
                        <a:t> </a:t>
                      </a:r>
                      <a:r>
                        <a:rPr lang="en-US" sz="1000" b="1" dirty="0" err="1" smtClean="0"/>
                        <a:t>Cambian</a:t>
                      </a:r>
                      <a:endParaRPr lang="en-US" sz="1000" b="1" dirty="0"/>
                    </a:p>
                    <a:p>
                      <a:r>
                        <a:rPr lang="en-US" sz="1000" b="0" dirty="0" err="1"/>
                        <a:t>Brgy</a:t>
                      </a:r>
                      <a:r>
                        <a:rPr lang="en-US" sz="1000" b="0" dirty="0"/>
                        <a:t>. </a:t>
                      </a:r>
                      <a:r>
                        <a:rPr lang="en-US" sz="1000" b="0" dirty="0" err="1"/>
                        <a:t>Cambian</a:t>
                      </a:r>
                      <a:r>
                        <a:rPr lang="en-US" sz="1000" b="0" dirty="0"/>
                        <a:t>, </a:t>
                      </a:r>
                      <a:r>
                        <a:rPr lang="en-US" sz="1000" b="0" dirty="0" err="1"/>
                        <a:t>Agutaya</a:t>
                      </a:r>
                      <a:endParaRPr lang="en-PH" sz="1000" b="0" dirty="0"/>
                    </a:p>
                  </a:txBody>
                  <a:tcPr anchor="ctr"/>
                </a:tc>
                <a:tc>
                  <a:txBody>
                    <a:bodyPr/>
                    <a:lstStyle/>
                    <a:p>
                      <a:pPr algn="ctr"/>
                      <a:r>
                        <a:rPr lang="en-US" sz="1100" b="1" dirty="0"/>
                        <a:t>104</a:t>
                      </a:r>
                      <a:endParaRPr lang="en-PH" sz="1100" b="1" dirty="0"/>
                    </a:p>
                  </a:txBody>
                  <a:tcPr anchor="ct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800" b="0" i="0" u="none" strike="noStrike" kern="1200" cap="none" spc="0" normalizeH="0" baseline="0" noProof="0" dirty="0" smtClean="0">
                          <a:ln>
                            <a:noFill/>
                          </a:ln>
                          <a:solidFill>
                            <a:prstClr val="black"/>
                          </a:solidFill>
                          <a:effectLst/>
                          <a:uLnTx/>
                          <a:uFillTx/>
                          <a:latin typeface="+mn-lt"/>
                          <a:ea typeface="+mn-ea"/>
                          <a:cs typeface="+mn-cs"/>
                        </a:rPr>
                        <a:t>Land Classification of selected site is UPF.</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With Notice of Award. On-going compliances prior to  issuance of Notice to Proceed.</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DENR, PCSD and other concerned agencies will facilitate in land classification of the selected site.</a:t>
                      </a:r>
                      <a:endParaRPr kumimoji="0" lang="en-PH" sz="800" b="0" i="0" u="none" strike="noStrike" kern="1200" cap="none" spc="0" normalizeH="0" baseline="0" noProof="0" dirty="0" smtClean="0">
                        <a:ln>
                          <a:noFill/>
                        </a:ln>
                        <a:solidFill>
                          <a:prstClr val="black"/>
                        </a:solidFill>
                        <a:effectLst/>
                        <a:uLnTx/>
                        <a:uFillTx/>
                        <a:latin typeface="+mn-lt"/>
                        <a:ea typeface="+mn-ea"/>
                        <a:cs typeface="+mn-cs"/>
                      </a:endParaRPr>
                    </a:p>
                  </a:txBody>
                  <a:tcPr anchor="ctr"/>
                </a:tc>
                <a:tc hMerge="1">
                  <a:txBody>
                    <a:bodyPr/>
                    <a:lstStyle/>
                    <a:p>
                      <a:endParaRPr lang="en-PH"/>
                    </a:p>
                  </a:txBody>
                  <a:tcPr/>
                </a:tc>
                <a:tc>
                  <a: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Calibri" panose="020F0502020204030204"/>
                          <a:ea typeface="+mn-ea"/>
                          <a:cs typeface="+mn-cs"/>
                        </a:rPr>
                        <a:t>Land Classification of selected site is UPF.</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Calibri" panose="020F0502020204030204"/>
                          <a:ea typeface="+mn-ea"/>
                          <a:cs typeface="+mn-cs"/>
                        </a:rPr>
                        <a:t>With Notice of Award. On-going compliances prior to  issuance of Notice to Proceed.</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Calibri" panose="020F0502020204030204"/>
                          <a:ea typeface="+mn-ea"/>
                          <a:cs typeface="+mn-cs"/>
                        </a:rPr>
                        <a:t>DENR, PCSD and other concerned agencies will facilitate in land classification of the selected site.</a:t>
                      </a:r>
                      <a:endParaRPr kumimoji="0" lang="en-PH" sz="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362221966"/>
                  </a:ext>
                </a:extLst>
              </a:tr>
              <a:tr h="405441">
                <a:tc>
                  <a:txBody>
                    <a:bodyPr/>
                    <a:lstStyle/>
                    <a:p>
                      <a:pPr algn="ctr"/>
                      <a:r>
                        <a:rPr lang="en-US" sz="1400" b="1" dirty="0"/>
                        <a:t>4.</a:t>
                      </a:r>
                      <a:endParaRPr lang="en-PH" sz="1400" b="1" dirty="0"/>
                    </a:p>
                  </a:txBody>
                  <a:tcPr anchor="ctr"/>
                </a:tc>
                <a:tc>
                  <a:txBody>
                    <a:bodyPr/>
                    <a:lstStyle/>
                    <a:p>
                      <a:r>
                        <a:rPr lang="en-US" sz="1000" b="1" dirty="0"/>
                        <a:t>Safari Ville</a:t>
                      </a:r>
                    </a:p>
                    <a:p>
                      <a:r>
                        <a:rPr lang="en-US" sz="1000" b="0" dirty="0" err="1"/>
                        <a:t>Brgy</a:t>
                      </a:r>
                      <a:r>
                        <a:rPr lang="en-US" sz="1000" b="0" dirty="0"/>
                        <a:t>. </a:t>
                      </a:r>
                      <a:r>
                        <a:rPr lang="en-US" sz="1000" b="0" dirty="0" err="1"/>
                        <a:t>Salvacion</a:t>
                      </a:r>
                      <a:r>
                        <a:rPr lang="en-US" sz="1000" b="0" dirty="0"/>
                        <a:t>, </a:t>
                      </a:r>
                      <a:r>
                        <a:rPr lang="en-US" sz="1000" b="0" dirty="0" err="1"/>
                        <a:t>Busuanga</a:t>
                      </a:r>
                      <a:endParaRPr lang="en-PH" sz="1000" b="0" dirty="0"/>
                    </a:p>
                  </a:txBody>
                  <a:tcPr anchor="ctr"/>
                </a:tc>
                <a:tc>
                  <a:txBody>
                    <a:bodyPr/>
                    <a:lstStyle/>
                    <a:p>
                      <a:pPr algn="ctr"/>
                      <a:r>
                        <a:rPr lang="en-US" sz="1100" b="1" dirty="0"/>
                        <a:t>328</a:t>
                      </a:r>
                      <a:endParaRPr lang="en-PH" sz="1100" b="1" dirty="0"/>
                    </a:p>
                  </a:txBody>
                  <a:tcPr anchor="ct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NTP Received by the contractor on December 6, 2021</a:t>
                      </a:r>
                    </a:p>
                  </a:txBody>
                  <a:tcPr anchor="ctr"/>
                </a:tc>
                <a:tc hMerge="1">
                  <a:txBody>
                    <a:bodyPr/>
                    <a:lstStyle/>
                    <a:p>
                      <a:endParaRPr lang="en-PH"/>
                    </a:p>
                  </a:txBody>
                  <a:tcPr/>
                </a:tc>
                <a:tc>
                  <a: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On going processing of Development Permit</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On going processing of ECAN Certificate at PCSD, the site already inspected by the Engineers of PCSD.</a:t>
                      </a:r>
                    </a:p>
                  </a:txBody>
                  <a:tcPr anchor="ctr"/>
                </a:tc>
                <a:extLst>
                  <a:ext uri="{0D108BD9-81ED-4DB2-BD59-A6C34878D82A}">
                    <a16:rowId xmlns:a16="http://schemas.microsoft.com/office/drawing/2014/main" val="2603450578"/>
                  </a:ext>
                </a:extLst>
              </a:tr>
              <a:tr h="425654">
                <a:tc>
                  <a:txBody>
                    <a:bodyPr/>
                    <a:lstStyle/>
                    <a:p>
                      <a:pPr algn="ctr"/>
                      <a:r>
                        <a:rPr lang="en-US" sz="1400" b="1" dirty="0"/>
                        <a:t>5.</a:t>
                      </a:r>
                      <a:endParaRPr lang="en-PH" sz="1400" b="1" dirty="0"/>
                    </a:p>
                  </a:txBody>
                  <a:tcPr anchor="ctr"/>
                </a:tc>
                <a:tc>
                  <a:txBody>
                    <a:bodyPr/>
                    <a:lstStyle/>
                    <a:p>
                      <a:r>
                        <a:rPr lang="en-US" sz="1000" b="1" dirty="0"/>
                        <a:t>San Pablo Homes</a:t>
                      </a:r>
                    </a:p>
                    <a:p>
                      <a:r>
                        <a:rPr lang="en-US" sz="1000" b="0" dirty="0" err="1"/>
                        <a:t>Brgy</a:t>
                      </a:r>
                      <a:r>
                        <a:rPr lang="en-US" sz="1000" b="0" dirty="0"/>
                        <a:t>. Osmeña, </a:t>
                      </a:r>
                      <a:r>
                        <a:rPr lang="en-US" sz="1000" b="0" dirty="0" err="1"/>
                        <a:t>Culion</a:t>
                      </a:r>
                      <a:endParaRPr lang="en-PH" sz="1000" b="0" dirty="0"/>
                    </a:p>
                  </a:txBody>
                  <a:tcPr anchor="ctr"/>
                </a:tc>
                <a:tc>
                  <a:txBody>
                    <a:bodyPr/>
                    <a:lstStyle/>
                    <a:p>
                      <a:pPr algn="ctr"/>
                      <a:r>
                        <a:rPr lang="en-US" sz="1100" b="1" dirty="0"/>
                        <a:t>796</a:t>
                      </a:r>
                      <a:endParaRPr lang="en-PH" sz="1100" b="1" dirty="0"/>
                    </a:p>
                  </a:txBody>
                  <a:tcPr anchor="ct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NTP Received by the contractor on December 6, 2021</a:t>
                      </a:r>
                    </a:p>
                  </a:txBody>
                  <a:tcPr anchor="ctr"/>
                </a:tc>
                <a:tc hMerge="1">
                  <a:txBody>
                    <a:bodyPr/>
                    <a:lstStyle/>
                    <a:p>
                      <a:endParaRPr lang="en-PH"/>
                    </a:p>
                  </a:txBody>
                  <a:tcPr/>
                </a:tc>
                <a:tc>
                  <a: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On going processing of Development Permit, project deliberation on Members of SBBB</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On going processing of permits, ECAN Zoning Cert. submitted to PCSD</a:t>
                      </a:r>
                    </a:p>
                  </a:txBody>
                  <a:tcPr anchor="ctr"/>
                </a:tc>
                <a:extLst>
                  <a:ext uri="{0D108BD9-81ED-4DB2-BD59-A6C34878D82A}">
                    <a16:rowId xmlns:a16="http://schemas.microsoft.com/office/drawing/2014/main" val="4242465112"/>
                  </a:ext>
                </a:extLst>
              </a:tr>
              <a:tr h="569919">
                <a:tc>
                  <a:txBody>
                    <a:bodyPr/>
                    <a:lstStyle/>
                    <a:p>
                      <a:pPr algn="ctr"/>
                      <a:r>
                        <a:rPr lang="en-US" sz="1400" b="1" dirty="0"/>
                        <a:t>6.</a:t>
                      </a:r>
                      <a:endParaRPr lang="en-PH" sz="1400" b="1" dirty="0"/>
                    </a:p>
                  </a:txBody>
                  <a:tcPr anchor="ctr"/>
                </a:tc>
                <a:tc>
                  <a:txBody>
                    <a:bodyPr/>
                    <a:lstStyle/>
                    <a:p>
                      <a:r>
                        <a:rPr lang="en-US" sz="1000" b="1" dirty="0" err="1"/>
                        <a:t>Tarabidan</a:t>
                      </a:r>
                      <a:r>
                        <a:rPr lang="en-US" sz="1000" b="1" dirty="0"/>
                        <a:t> Ville</a:t>
                      </a:r>
                    </a:p>
                    <a:p>
                      <a:r>
                        <a:rPr lang="en-US" sz="1000" b="0" dirty="0" err="1" smtClean="0"/>
                        <a:t>Bgy</a:t>
                      </a:r>
                      <a:r>
                        <a:rPr lang="en-US" sz="1000" b="0" dirty="0" smtClean="0"/>
                        <a:t>. San Miguel, </a:t>
                      </a:r>
                      <a:r>
                        <a:rPr lang="en-US" sz="1000" b="0" dirty="0" err="1" smtClean="0"/>
                        <a:t>Linapacan</a:t>
                      </a:r>
                      <a:endParaRPr lang="en-PH" sz="1000" b="0" dirty="0"/>
                    </a:p>
                  </a:txBody>
                  <a:tcPr anchor="ctr"/>
                </a:tc>
                <a:tc>
                  <a:txBody>
                    <a:bodyPr/>
                    <a:lstStyle/>
                    <a:p>
                      <a:pPr algn="ctr"/>
                      <a:r>
                        <a:rPr lang="en-US" sz="1100" b="1" dirty="0"/>
                        <a:t>684</a:t>
                      </a:r>
                      <a:endParaRPr lang="en-PH" sz="1100" b="1" dirty="0"/>
                    </a:p>
                  </a:txBody>
                  <a:tcPr anchor="ct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    Land Classification of selected site is UPF.</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    With Notice of Award. On-going compliances prior to  issuance of Notice to Proceed.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   DENR, PCSD and other concerned agencies will facilitate in land classification of the selected site.</a:t>
                      </a:r>
                      <a:endParaRPr kumimoji="0" lang="en-PH" sz="8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PH" sz="800" b="0" i="0" u="none" strike="noStrike" kern="1200" cap="none" spc="0" normalizeH="0" baseline="0" noProof="0" dirty="0" smtClean="0">
                        <a:ln>
                          <a:noFill/>
                        </a:ln>
                        <a:solidFill>
                          <a:prstClr val="black"/>
                        </a:solidFill>
                        <a:effectLst/>
                        <a:uLnTx/>
                        <a:uFillTx/>
                        <a:latin typeface="+mn-lt"/>
                        <a:ea typeface="+mn-ea"/>
                        <a:cs typeface="+mn-cs"/>
                      </a:endParaRPr>
                    </a:p>
                  </a:txBody>
                  <a:tcPr anchor="ctr"/>
                </a:tc>
                <a:tc hMerge="1">
                  <a:txBody>
                    <a:bodyPr/>
                    <a:lstStyle/>
                    <a:p>
                      <a:endParaRPr lang="en-PH"/>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    Land Classification of selected site is UPF.</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    With Notice of Award. On-going compliances prior to  issuance of Notice to Proceed.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black"/>
                          </a:solidFill>
                          <a:effectLst/>
                          <a:uLnTx/>
                          <a:uFillTx/>
                          <a:latin typeface="+mn-lt"/>
                          <a:ea typeface="+mn-ea"/>
                          <a:cs typeface="+mn-cs"/>
                        </a:rPr>
                        <a:t>-   DENR, PCSD and other concerned agencies will facilitate in land classification of the selected site.</a:t>
                      </a:r>
                      <a:endParaRPr kumimoji="0" lang="en-PH" sz="800" b="0" i="0" u="none" strike="noStrike" kern="1200" cap="none" spc="0" normalizeH="0" baseline="0" noProof="0" dirty="0" smtClean="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1246826605"/>
                  </a:ext>
                </a:extLst>
              </a:tr>
              <a:tr h="465826">
                <a:tc>
                  <a:txBody>
                    <a:bodyPr/>
                    <a:lstStyle/>
                    <a:p>
                      <a:pPr algn="ctr"/>
                      <a:r>
                        <a:rPr lang="en-US" sz="1400" b="1" dirty="0" smtClean="0">
                          <a:solidFill>
                            <a:schemeClr val="tx1"/>
                          </a:solidFill>
                        </a:rPr>
                        <a:t>7.</a:t>
                      </a:r>
                      <a:endParaRPr lang="en-PH" sz="1400" b="1" dirty="0">
                        <a:solidFill>
                          <a:schemeClr val="tx1"/>
                        </a:solidFill>
                      </a:endParaRPr>
                    </a:p>
                  </a:txBody>
                  <a:tcPr anchor="ctr"/>
                </a:tc>
                <a:tc>
                  <a:txBody>
                    <a:bodyPr/>
                    <a:lstStyle/>
                    <a:p>
                      <a:r>
                        <a:rPr lang="en-US" sz="1000" b="1" dirty="0" err="1" smtClean="0"/>
                        <a:t>Baldat</a:t>
                      </a:r>
                      <a:r>
                        <a:rPr lang="en-US" sz="1000" b="1" baseline="0" dirty="0" smtClean="0"/>
                        <a:t> (PGP implemented)</a:t>
                      </a:r>
                    </a:p>
                    <a:p>
                      <a:r>
                        <a:rPr lang="en-US" sz="1000" b="0" baseline="0" dirty="0" err="1" smtClean="0"/>
                        <a:t>Bgy</a:t>
                      </a:r>
                      <a:r>
                        <a:rPr lang="en-US" sz="1000" b="0" baseline="0" dirty="0" smtClean="0"/>
                        <a:t>. </a:t>
                      </a:r>
                      <a:r>
                        <a:rPr lang="en-US" sz="1000" b="0" baseline="0" dirty="0" err="1" smtClean="0"/>
                        <a:t>Baldat</a:t>
                      </a:r>
                      <a:r>
                        <a:rPr lang="en-US" sz="1000" b="0" baseline="0" dirty="0" smtClean="0"/>
                        <a:t>, </a:t>
                      </a:r>
                      <a:r>
                        <a:rPr lang="en-US" sz="1000" b="0" baseline="0" dirty="0" err="1" smtClean="0"/>
                        <a:t>Culion</a:t>
                      </a:r>
                      <a:r>
                        <a:rPr lang="en-US" sz="1000" b="0" baseline="0" dirty="0" smtClean="0"/>
                        <a:t>, Palawan</a:t>
                      </a:r>
                      <a:endParaRPr lang="en-PH" sz="1000" b="0" dirty="0"/>
                    </a:p>
                  </a:txBody>
                  <a:tcPr anchor="ctr"/>
                </a:tc>
                <a:tc>
                  <a:txBody>
                    <a:bodyPr/>
                    <a:lstStyle/>
                    <a:p>
                      <a:pPr algn="ctr"/>
                      <a:r>
                        <a:rPr lang="en-US" sz="1100" b="1" dirty="0" smtClean="0">
                          <a:solidFill>
                            <a:schemeClr val="tx1"/>
                          </a:solidFill>
                        </a:rPr>
                        <a:t>28</a:t>
                      </a:r>
                      <a:endParaRPr lang="en-PH" sz="1100" b="1" dirty="0">
                        <a:solidFill>
                          <a:schemeClr val="tx1"/>
                        </a:solidFill>
                      </a:endParaRPr>
                    </a:p>
                  </a:txBody>
                  <a:tcPr anchor="ctr"/>
                </a:tc>
                <a:tc gridSpan="2">
                  <a:txBody>
                    <a:bodyPr/>
                    <a:lstStyle/>
                    <a:p>
                      <a:pPr algn="l"/>
                      <a:r>
                        <a:rPr lang="en-US" sz="1000" dirty="0" smtClean="0"/>
                        <a:t>- Completed, ready for turn-over</a:t>
                      </a:r>
                      <a:endParaRPr lang="en-PH" sz="1000" dirty="0"/>
                    </a:p>
                  </a:txBody>
                  <a:tcPr anchor="ctr"/>
                </a:tc>
                <a:tc hMerge="1">
                  <a:txBody>
                    <a:bodyPr/>
                    <a:lstStyle/>
                    <a:p>
                      <a:pPr algn="ctr"/>
                      <a:endParaRPr lang="en-PH" sz="2000" dirty="0"/>
                    </a:p>
                  </a:txBody>
                  <a:tcPr anchor="ctr"/>
                </a:tc>
                <a:tc>
                  <a:txBody>
                    <a:bodyPr/>
                    <a:lstStyle/>
                    <a:p>
                      <a:r>
                        <a:rPr lang="en-PH" sz="1000" dirty="0" smtClean="0"/>
                        <a:t>PGP update</a:t>
                      </a:r>
                      <a:endParaRPr lang="en-PH" sz="1000" dirty="0"/>
                    </a:p>
                  </a:txBody>
                  <a:tcPr anchor="ctr"/>
                </a:tc>
                <a:extLst>
                  <a:ext uri="{0D108BD9-81ED-4DB2-BD59-A6C34878D82A}">
                    <a16:rowId xmlns:a16="http://schemas.microsoft.com/office/drawing/2014/main" val="2215772651"/>
                  </a:ext>
                </a:extLst>
              </a:tr>
              <a:tr h="491706">
                <a:tc>
                  <a:txBody>
                    <a:bodyPr/>
                    <a:lstStyle/>
                    <a:p>
                      <a:pPr algn="ctr"/>
                      <a:r>
                        <a:rPr lang="en-US" sz="1400" b="1" dirty="0" smtClean="0">
                          <a:solidFill>
                            <a:schemeClr val="tx1"/>
                          </a:solidFill>
                        </a:rPr>
                        <a:t>8.</a:t>
                      </a:r>
                      <a:endParaRPr lang="en-PH" sz="1400" b="1" dirty="0">
                        <a:solidFill>
                          <a:schemeClr val="tx1"/>
                        </a:solidFill>
                      </a:endParaRPr>
                    </a:p>
                  </a:txBody>
                  <a:tcPr anchor="ctr"/>
                </a:tc>
                <a:tc>
                  <a:txBody>
                    <a:bodyPr/>
                    <a:lstStyle/>
                    <a:p>
                      <a:r>
                        <a:rPr lang="en-US" sz="1000" b="1" dirty="0" err="1" smtClean="0"/>
                        <a:t>Binudac</a:t>
                      </a:r>
                      <a:r>
                        <a:rPr lang="en-US" sz="1000" b="1" baseline="0" dirty="0" smtClean="0"/>
                        <a:t> (PGP implemented)</a:t>
                      </a:r>
                    </a:p>
                    <a:p>
                      <a:r>
                        <a:rPr lang="en-US" sz="1000" b="0" baseline="0" dirty="0" err="1" smtClean="0"/>
                        <a:t>Bgy</a:t>
                      </a:r>
                      <a:r>
                        <a:rPr lang="en-US" sz="1000" b="0" baseline="0" dirty="0" smtClean="0"/>
                        <a:t>. </a:t>
                      </a:r>
                      <a:r>
                        <a:rPr lang="en-US" sz="1000" b="0" baseline="0" dirty="0" err="1" smtClean="0"/>
                        <a:t>Binudac</a:t>
                      </a:r>
                      <a:r>
                        <a:rPr lang="en-US" sz="1000" b="0" baseline="0" dirty="0" smtClean="0"/>
                        <a:t>, </a:t>
                      </a:r>
                      <a:r>
                        <a:rPr lang="en-US" sz="1000" b="0" baseline="0" dirty="0" err="1" smtClean="0"/>
                        <a:t>Culion</a:t>
                      </a:r>
                      <a:r>
                        <a:rPr lang="en-US" sz="1000" b="0" baseline="0" dirty="0" smtClean="0"/>
                        <a:t>, Palawan</a:t>
                      </a:r>
                      <a:endParaRPr lang="en-PH" sz="1000" b="0" dirty="0" smtClean="0"/>
                    </a:p>
                  </a:txBody>
                  <a:tcPr anchor="ctr"/>
                </a:tc>
                <a:tc>
                  <a:txBody>
                    <a:bodyPr/>
                    <a:lstStyle/>
                    <a:p>
                      <a:pPr algn="ctr"/>
                      <a:r>
                        <a:rPr lang="en-US" sz="1100" b="1" dirty="0" smtClean="0">
                          <a:solidFill>
                            <a:schemeClr val="tx1"/>
                          </a:solidFill>
                        </a:rPr>
                        <a:t>274</a:t>
                      </a:r>
                      <a:endParaRPr lang="en-PH" sz="1100" b="1" dirty="0">
                        <a:solidFill>
                          <a:schemeClr val="tx1"/>
                        </a:solidFill>
                      </a:endParaRPr>
                    </a:p>
                  </a:txBody>
                  <a:tcPr anchor="ctr"/>
                </a:tc>
                <a:tc gridSpan="2">
                  <a:txBody>
                    <a:bodyPr/>
                    <a:lstStyle/>
                    <a:p>
                      <a:pPr algn="l"/>
                      <a:r>
                        <a:rPr lang="en-US" sz="1000" dirty="0" smtClean="0"/>
                        <a:t>- On-going</a:t>
                      </a:r>
                      <a:r>
                        <a:rPr lang="en-US" sz="1000" baseline="0" dirty="0" smtClean="0"/>
                        <a:t> implementation</a:t>
                      </a:r>
                      <a:endParaRPr lang="en-PH" sz="1000" dirty="0"/>
                    </a:p>
                  </a:txBody>
                  <a:tcPr anchor="ctr"/>
                </a:tc>
                <a:tc hMerge="1">
                  <a:txBody>
                    <a:bodyPr/>
                    <a:lstStyle/>
                    <a:p>
                      <a:pPr algn="ctr"/>
                      <a:endParaRPr lang="en-PH" sz="2000" dirty="0"/>
                    </a:p>
                  </a:txBody>
                  <a:tcPr anchor="ctr"/>
                </a:tc>
                <a:tc>
                  <a:txBody>
                    <a:bodyPr/>
                    <a:lstStyle/>
                    <a:p>
                      <a:r>
                        <a:rPr lang="en-PH" sz="1000" dirty="0" smtClean="0"/>
                        <a:t>PGP</a:t>
                      </a:r>
                      <a:r>
                        <a:rPr lang="en-PH" sz="1000" baseline="0" dirty="0" smtClean="0"/>
                        <a:t> update</a:t>
                      </a:r>
                      <a:endParaRPr lang="en-PH" sz="1000" dirty="0"/>
                    </a:p>
                  </a:txBody>
                  <a:tcPr anchor="ctr"/>
                </a:tc>
                <a:extLst>
                  <a:ext uri="{0D108BD9-81ED-4DB2-BD59-A6C34878D82A}">
                    <a16:rowId xmlns:a16="http://schemas.microsoft.com/office/drawing/2014/main" val="1343482618"/>
                  </a:ext>
                </a:extLst>
              </a:tr>
              <a:tr h="483079">
                <a:tc>
                  <a:txBody>
                    <a:bodyPr/>
                    <a:lstStyle/>
                    <a:p>
                      <a:pPr algn="ctr"/>
                      <a:r>
                        <a:rPr lang="en-US" sz="1400" b="1" dirty="0" smtClean="0">
                          <a:solidFill>
                            <a:schemeClr val="tx1"/>
                          </a:solidFill>
                        </a:rPr>
                        <a:t>9.</a:t>
                      </a:r>
                      <a:endParaRPr lang="en-PH" sz="1400" b="1" dirty="0">
                        <a:solidFill>
                          <a:schemeClr val="tx1"/>
                        </a:solidFill>
                      </a:endParaRPr>
                    </a:p>
                  </a:txBody>
                  <a:tcPr anchor="ctr"/>
                </a:tc>
                <a:tc>
                  <a:txBody>
                    <a:bodyPr/>
                    <a:lstStyle/>
                    <a:p>
                      <a:r>
                        <a:rPr lang="en-US" sz="1000" b="1" baseline="0" dirty="0" err="1" smtClean="0"/>
                        <a:t>Galoc</a:t>
                      </a:r>
                      <a:r>
                        <a:rPr lang="en-US" sz="1000" b="1" baseline="0" dirty="0" smtClean="0"/>
                        <a:t> (PGP implemented)</a:t>
                      </a:r>
                    </a:p>
                    <a:p>
                      <a:r>
                        <a:rPr lang="en-US" sz="1000" b="0" baseline="0" dirty="0" err="1" smtClean="0"/>
                        <a:t>Bgy</a:t>
                      </a:r>
                      <a:r>
                        <a:rPr lang="en-US" sz="1000" b="0" baseline="0" dirty="0" smtClean="0"/>
                        <a:t>. </a:t>
                      </a:r>
                      <a:r>
                        <a:rPr lang="en-US" sz="1000" b="0" baseline="0" dirty="0" err="1" smtClean="0"/>
                        <a:t>Galoc</a:t>
                      </a:r>
                      <a:r>
                        <a:rPr lang="en-US" sz="1000" b="0" baseline="0" dirty="0" smtClean="0"/>
                        <a:t>, </a:t>
                      </a:r>
                      <a:r>
                        <a:rPr lang="en-US" sz="1000" b="0" baseline="0" dirty="0" err="1" smtClean="0"/>
                        <a:t>Culion</a:t>
                      </a:r>
                      <a:r>
                        <a:rPr lang="en-US" sz="1000" b="0" baseline="0" dirty="0" smtClean="0"/>
                        <a:t>, Palawan</a:t>
                      </a:r>
                      <a:endParaRPr lang="en-PH" sz="1000" b="0" dirty="0" smtClean="0"/>
                    </a:p>
                  </a:txBody>
                  <a:tcPr anchor="ctr"/>
                </a:tc>
                <a:tc>
                  <a:txBody>
                    <a:bodyPr/>
                    <a:lstStyle/>
                    <a:p>
                      <a:pPr algn="ctr"/>
                      <a:r>
                        <a:rPr lang="en-US" sz="1100" b="1" dirty="0" smtClean="0">
                          <a:solidFill>
                            <a:schemeClr val="tx1"/>
                          </a:solidFill>
                        </a:rPr>
                        <a:t>406</a:t>
                      </a:r>
                      <a:endParaRPr lang="en-PH" sz="1100" b="1" dirty="0">
                        <a:solidFill>
                          <a:schemeClr val="tx1"/>
                        </a:solidFill>
                      </a:endParaRPr>
                    </a:p>
                  </a:txBody>
                  <a:tcPr anchor="ct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smtClean="0"/>
                        <a:t>- On-going</a:t>
                      </a:r>
                      <a:r>
                        <a:rPr lang="en-US" sz="1000" baseline="0" dirty="0" smtClean="0"/>
                        <a:t> implementation</a:t>
                      </a:r>
                      <a:endParaRPr lang="en-PH" sz="1000" dirty="0" smtClean="0"/>
                    </a:p>
                  </a:txBody>
                  <a:tcPr anchor="ctr"/>
                </a:tc>
                <a:tc hMerge="1">
                  <a:txBody>
                    <a:bodyPr/>
                    <a:lstStyle/>
                    <a:p>
                      <a:pPr algn="ctr"/>
                      <a:endParaRPr lang="en-PH" sz="2000" dirty="0"/>
                    </a:p>
                  </a:txBody>
                  <a:tcPr anchor="ctr"/>
                </a:tc>
                <a:tc>
                  <a:txBody>
                    <a:bodyPr/>
                    <a:lstStyle/>
                    <a:p>
                      <a:r>
                        <a:rPr lang="en-PH" sz="1000" dirty="0" smtClean="0"/>
                        <a:t>PGP</a:t>
                      </a:r>
                      <a:r>
                        <a:rPr lang="en-PH" sz="1000" baseline="0" dirty="0" smtClean="0"/>
                        <a:t> update</a:t>
                      </a:r>
                      <a:endParaRPr lang="en-PH" sz="1000" dirty="0"/>
                    </a:p>
                  </a:txBody>
                  <a:tcPr anchor="ctr"/>
                </a:tc>
                <a:extLst>
                  <a:ext uri="{0D108BD9-81ED-4DB2-BD59-A6C34878D82A}">
                    <a16:rowId xmlns:a16="http://schemas.microsoft.com/office/drawing/2014/main" val="844619754"/>
                  </a:ext>
                </a:extLst>
              </a:tr>
              <a:tr h="323664">
                <a:tc gridSpan="2">
                  <a:txBody>
                    <a:bodyPr/>
                    <a:lstStyle/>
                    <a:p>
                      <a:pPr algn="ctr"/>
                      <a:r>
                        <a:rPr lang="en-US" sz="1400" b="1" dirty="0">
                          <a:solidFill>
                            <a:schemeClr val="tx1"/>
                          </a:solidFill>
                        </a:rPr>
                        <a:t>    </a:t>
                      </a:r>
                      <a:r>
                        <a:rPr lang="en-US" sz="1400" b="1" dirty="0" smtClean="0">
                          <a:solidFill>
                            <a:schemeClr val="tx1"/>
                          </a:solidFill>
                        </a:rPr>
                        <a:t>Total                                    </a:t>
                      </a:r>
                      <a:endParaRPr lang="en-PH" sz="1400" b="1" dirty="0">
                        <a:solidFill>
                          <a:schemeClr val="tx1"/>
                        </a:solidFill>
                      </a:endParaRPr>
                    </a:p>
                  </a:txBody>
                  <a:tcPr anchor="ctr"/>
                </a:tc>
                <a:tc hMerge="1">
                  <a:txBody>
                    <a:bodyPr/>
                    <a:lstStyle/>
                    <a:p>
                      <a:endParaRPr lang="en-PH" sz="1600" dirty="0"/>
                    </a:p>
                  </a:txBody>
                  <a:tcPr anchor="ctr"/>
                </a:tc>
                <a:tc>
                  <a:txBody>
                    <a:bodyPr/>
                    <a:lstStyle/>
                    <a:p>
                      <a:pPr algn="ctr"/>
                      <a:r>
                        <a:rPr lang="en-US" sz="1400" b="1" dirty="0">
                          <a:solidFill>
                            <a:schemeClr val="tx1"/>
                          </a:solidFill>
                        </a:rPr>
                        <a:t>5,290</a:t>
                      </a:r>
                      <a:endParaRPr lang="en-PH" sz="1400" b="1" dirty="0">
                        <a:solidFill>
                          <a:schemeClr val="tx1"/>
                        </a:solidFill>
                      </a:endParaRPr>
                    </a:p>
                  </a:txBody>
                  <a:tcPr anchor="ctr"/>
                </a:tc>
                <a:tc gridSpan="2">
                  <a:txBody>
                    <a:bodyPr/>
                    <a:lstStyle/>
                    <a:p>
                      <a:endParaRPr lang="en-PH" sz="1400" dirty="0"/>
                    </a:p>
                  </a:txBody>
                  <a:tcPr anchor="ctr"/>
                </a:tc>
                <a:tc hMerge="1">
                  <a:txBody>
                    <a:bodyPr/>
                    <a:lstStyle/>
                    <a:p>
                      <a:endParaRPr lang="en-PH" dirty="0"/>
                    </a:p>
                  </a:txBody>
                  <a:tcPr anchor="ctr"/>
                </a:tc>
                <a:tc>
                  <a:txBody>
                    <a:bodyPr/>
                    <a:lstStyle/>
                    <a:p>
                      <a:endParaRPr lang="en-PH" sz="1400" dirty="0"/>
                    </a:p>
                  </a:txBody>
                  <a:tcPr anchor="ctr"/>
                </a:tc>
                <a:extLst>
                  <a:ext uri="{0D108BD9-81ED-4DB2-BD59-A6C34878D82A}">
                    <a16:rowId xmlns:a16="http://schemas.microsoft.com/office/drawing/2014/main" val="3925680837"/>
                  </a:ext>
                </a:extLst>
              </a:tr>
            </a:tbl>
          </a:graphicData>
        </a:graphic>
      </p:graphicFrame>
    </p:spTree>
    <p:extLst>
      <p:ext uri="{BB962C8B-B14F-4D97-AF65-F5344CB8AC3E}">
        <p14:creationId xmlns:p14="http://schemas.microsoft.com/office/powerpoint/2010/main" val="25347628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5531</TotalTime>
  <Words>658</Words>
  <Application>Microsoft Office PowerPoint</Application>
  <PresentationFormat>Widescreen</PresentationFormat>
  <Paragraphs>82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Update on the Status of the Remaining House &amp; Lot Units within  the Province of Palawan under the Yolanda Permanent Housing Program (YPHP) (As of 24 February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the Status of Region 4 Projects within the Province of Palawan  under the Yolanda Permanent Housing Program (YPHP) as of 04 June 2021</dc:title>
  <dc:creator>Kim Cotchay</dc:creator>
  <cp:lastModifiedBy>PC-8F4</cp:lastModifiedBy>
  <cp:revision>128</cp:revision>
  <cp:lastPrinted>2021-06-08T02:21:12Z</cp:lastPrinted>
  <dcterms:created xsi:type="dcterms:W3CDTF">2021-06-04T05:46:56Z</dcterms:created>
  <dcterms:modified xsi:type="dcterms:W3CDTF">2022-02-14T09:23:38Z</dcterms:modified>
</cp:coreProperties>
</file>