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59" r:id="rId4"/>
    <p:sldId id="260" r:id="rId5"/>
    <p:sldId id="261" r:id="rId6"/>
    <p:sldId id="263" r:id="rId7"/>
    <p:sldId id="272" r:id="rId8"/>
    <p:sldId id="269" r:id="rId9"/>
    <p:sldId id="271" r:id="rId10"/>
    <p:sldId id="264" r:id="rId11"/>
    <p:sldId id="267" r:id="rId12"/>
    <p:sldId id="265" r:id="rId13"/>
    <p:sldId id="274" r:id="rId14"/>
    <p:sldId id="266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4194" autoAdjust="0"/>
    <p:restoredTop sz="94660"/>
  </p:normalViewPr>
  <p:slideViewPr>
    <p:cSldViewPr snapToGrid="0">
      <p:cViewPr varScale="1">
        <p:scale>
          <a:sx n="47" d="100"/>
          <a:sy n="47" d="100"/>
        </p:scale>
        <p:origin x="42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36444-2315-46C9-B6E1-8148DB41838D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16CBB-5B7A-4402-8625-E62B865391C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36657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521D3-F74D-487F-98DA-7FB7C0EB080E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8B18D-E774-414F-A341-0EF19B11485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5535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8689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6268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9126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386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5274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2928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8289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7257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4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8980" y="4822825"/>
            <a:ext cx="5510100" cy="3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1" name="Google Shape;271;p22:notes"/>
          <p:cNvSpPr txBox="1">
            <a:spLocks noGrp="1"/>
          </p:cNvSpPr>
          <p:nvPr>
            <p:ph type="sldNum" idx="12"/>
          </p:nvPr>
        </p:nvSpPr>
        <p:spPr>
          <a:xfrm>
            <a:off x="3902079" y="9518650"/>
            <a:ext cx="2984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PH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61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804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3416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130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80635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8343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7424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593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44091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4554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6819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0638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55266-4601-44A9-B349-07121EA43CBC}" type="datetimeFigureOut">
              <a:rPr lang="en-PH" smtClean="0"/>
              <a:t>25/05/2022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2BB44-8223-4A7A-A738-43C178B995B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2892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Name of the Proposed PA (panoramic view of the area)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4477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0" y="-15083"/>
            <a:ext cx="12191999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3505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 ESTABLISHMENT PROCESS </a:t>
            </a:r>
            <a:r>
              <a:rPr lang="en-PH" sz="3505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– (Name of PA)</a:t>
            </a:r>
            <a:endParaRPr sz="3505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5" name="Google Shape;285;p22"/>
          <p:cNvGraphicFramePr/>
          <p:nvPr>
            <p:extLst>
              <p:ext uri="{D42A27DB-BD31-4B8C-83A1-F6EECF244321}">
                <p14:modId xmlns:p14="http://schemas.microsoft.com/office/powerpoint/2010/main" val="725703816"/>
              </p:ext>
            </p:extLst>
          </p:nvPr>
        </p:nvGraphicFramePr>
        <p:xfrm>
          <a:off x="323274" y="1405460"/>
          <a:ext cx="11656290" cy="22135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43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88">
                  <a:extLst>
                    <a:ext uri="{9D8B030D-6E8A-4147-A177-3AD203B41FA5}">
                      <a16:colId xmlns:a16="http://schemas.microsoft.com/office/drawing/2014/main" val="1032980512"/>
                    </a:ext>
                  </a:extLst>
                </a:gridCol>
                <a:gridCol w="3084946">
                  <a:extLst>
                    <a:ext uri="{9D8B030D-6E8A-4147-A177-3AD203B41FA5}">
                      <a16:colId xmlns:a16="http://schemas.microsoft.com/office/drawing/2014/main" val="3966662458"/>
                    </a:ext>
                  </a:extLst>
                </a:gridCol>
              </a:tblGrid>
              <a:tr h="46884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ACTIVITY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DATE CONDUCTED / ACCOMPLISHED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400" u="none" strike="noStrike" cap="none" dirty="0" smtClean="0">
                          <a:latin typeface="+mn-lt"/>
                          <a:ea typeface="Cambria"/>
                          <a:cs typeface="Cambria"/>
                          <a:sym typeface="Cambria"/>
                        </a:rPr>
                        <a:t>STATUS OF</a:t>
                      </a:r>
                      <a:r>
                        <a:rPr lang="en-US" sz="1400" u="none" strike="noStrike" cap="none" baseline="0" dirty="0" smtClean="0">
                          <a:latin typeface="+mn-lt"/>
                          <a:ea typeface="Cambria"/>
                          <a:cs typeface="Cambria"/>
                          <a:sym typeface="Cambria"/>
                        </a:rPr>
                        <a:t> COMPLIANCE</a:t>
                      </a:r>
                      <a:endParaRPr sz="1400" u="none" strike="noStrike" cap="none" dirty="0">
                        <a:latin typeface="+mn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ym typeface="Cambria"/>
                        </a:rPr>
                        <a:t>REMARKS</a:t>
                      </a:r>
                      <a:endParaRPr sz="1400" u="none" strike="noStrike" cap="none" dirty="0">
                        <a:latin typeface="+mn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33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Conduct of PASA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✓</a:t>
                      </a:r>
                      <a:endParaRPr sz="1400" b="1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84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Public Notification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✓</a:t>
                      </a:r>
                      <a:endParaRPr sz="1400" b="1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5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Public Consultation in Barangays/Municipality within and around the PA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r>
                        <a:rPr lang="en-PH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✓</a:t>
                      </a:r>
                      <a:endParaRPr sz="1400" b="1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84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Regional Review by RNRC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r>
                        <a:rPr lang="en-PH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✓</a:t>
                      </a:r>
                      <a:endParaRPr sz="1400" b="1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6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3505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 ESTABLISHMENT PROCESS – </a:t>
            </a:r>
            <a:r>
              <a:rPr lang="en-PH" sz="3505" b="1" kern="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(Name of PA)</a:t>
            </a:r>
            <a:endParaRPr lang="en-PH" sz="3505" b="1" kern="0"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5" name="Google Shape;285;p22"/>
          <p:cNvGraphicFramePr/>
          <p:nvPr>
            <p:extLst>
              <p:ext uri="{D42A27DB-BD31-4B8C-83A1-F6EECF244321}">
                <p14:modId xmlns:p14="http://schemas.microsoft.com/office/powerpoint/2010/main" val="941729460"/>
              </p:ext>
            </p:extLst>
          </p:nvPr>
        </p:nvGraphicFramePr>
        <p:xfrm>
          <a:off x="258617" y="1248446"/>
          <a:ext cx="11656290" cy="4071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7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936">
                  <a:extLst>
                    <a:ext uri="{9D8B030D-6E8A-4147-A177-3AD203B41FA5}">
                      <a16:colId xmlns:a16="http://schemas.microsoft.com/office/drawing/2014/main" val="1048753383"/>
                    </a:ext>
                  </a:extLst>
                </a:gridCol>
                <a:gridCol w="3047998">
                  <a:extLst>
                    <a:ext uri="{9D8B030D-6E8A-4147-A177-3AD203B41FA5}">
                      <a16:colId xmlns:a16="http://schemas.microsoft.com/office/drawing/2014/main" val="3966662458"/>
                    </a:ext>
                  </a:extLst>
                </a:gridCol>
              </a:tblGrid>
              <a:tr h="46884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ACTIVITY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DATE CONDUCTED / ACCOMPLISHED</a:t>
                      </a: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400" u="none" strike="noStrike" cap="none" dirty="0" smtClean="0">
                          <a:latin typeface="+mj-lt"/>
                          <a:ea typeface="Cambria"/>
                          <a:cs typeface="Cambria"/>
                          <a:sym typeface="Cambria"/>
                        </a:rPr>
                        <a:t>STATUS OF COMPLIANCE</a:t>
                      </a: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ym typeface="Cambria"/>
                        </a:rPr>
                        <a:t>REMARKS</a:t>
                      </a: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en-PH" sz="1400" u="none" strike="noStrike" cap="none" dirty="0"/>
                        <a:t>Submission by DENR CAR of CSW to the Secretary with the ff. documents: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endParaRPr sz="1000" u="none" strike="noStrike" cap="none" dirty="0"/>
                    </a:p>
                    <a:p>
                      <a:pPr marL="342894" marR="0" lvl="0" indent="-2158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endParaRPr sz="1400" u="none" strike="noStrike" cap="none" dirty="0"/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Draft Presidential Proclamation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Protected Area Suitability Assessment (PASA) Report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Initial Protected Area Plan (IPAP)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Map with technical description of boundaries</a:t>
                      </a:r>
                    </a:p>
                    <a:p>
                      <a:pPr marL="342894" marR="0" lvl="0" indent="-33654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  <a:tabLst/>
                        <a:defRPr/>
                      </a:pPr>
                      <a:r>
                        <a:rPr lang="en-PH" sz="1400" u="none" strike="noStrike" cap="none" dirty="0"/>
                        <a:t>Highlights/Minutes of Conducted Public Hearing/Consultation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Minutes of Regional NIPAS Review Committee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Endorsements from the Municipality of Itogon and Barangays </a:t>
                      </a:r>
                      <a:r>
                        <a:rPr lang="en-US" sz="1400" u="none" strike="noStrike" cap="none" dirty="0" err="1"/>
                        <a:t>Tinongdan</a:t>
                      </a:r>
                      <a:r>
                        <a:rPr lang="en-US" sz="1400" u="none" strike="noStrike" cap="none" dirty="0"/>
                        <a:t>, </a:t>
                      </a:r>
                      <a:r>
                        <a:rPr lang="en-US" sz="1400" u="none" strike="noStrike" cap="none" dirty="0" err="1"/>
                        <a:t>Dalupitip</a:t>
                      </a:r>
                      <a:r>
                        <a:rPr lang="en-US" sz="1400" u="none" strike="noStrike" cap="none" dirty="0"/>
                        <a:t>, </a:t>
                      </a:r>
                      <a:r>
                        <a:rPr lang="en-US" sz="1400" u="none" strike="noStrike" cap="none" dirty="0" err="1"/>
                        <a:t>Loacan</a:t>
                      </a:r>
                      <a:r>
                        <a:rPr lang="en-US" sz="1400" u="none" strike="noStrike" cap="none" dirty="0"/>
                        <a:t>, </a:t>
                      </a:r>
                      <a:r>
                        <a:rPr lang="en-US" sz="1400" u="none" strike="noStrike" cap="none" dirty="0" err="1"/>
                        <a:t>Poblacion</a:t>
                      </a:r>
                      <a:r>
                        <a:rPr lang="en-US" sz="1400" u="none" strike="noStrike" cap="none" dirty="0"/>
                        <a:t>, and </a:t>
                      </a:r>
                      <a:r>
                        <a:rPr lang="en-US" sz="1400" u="none" strike="noStrike" cap="none" dirty="0" err="1"/>
                        <a:t>Ampucao</a:t>
                      </a:r>
                      <a:r>
                        <a:rPr lang="en-US" sz="1400" u="none" strike="noStrike" cap="none" dirty="0"/>
                        <a:t> through Resolutions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Certificate of Concurrence by Concerned Agencies, Officials and Organizations</a:t>
                      </a:r>
                    </a:p>
                    <a:p>
                      <a:pPr marL="635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None/>
                      </a:pPr>
                      <a:endParaRPr sz="1000" u="none" strike="noStrike" cap="none" dirty="0"/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  <a:tabLst/>
                        <a:defRPr/>
                      </a:pPr>
                      <a:endParaRPr lang="en-US" sz="1400" u="none" strike="noStrike" cap="none" dirty="0">
                        <a:sym typeface="Cambr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Tx/>
                        <a:buNone/>
                        <a:tabLst/>
                        <a:defRPr/>
                      </a:pPr>
                      <a:r>
                        <a:rPr lang="en-PH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✓</a:t>
                      </a:r>
                      <a:endParaRPr lang="en-PH" sz="1400" b="1" u="none" strike="noStrike" cap="none" dirty="0">
                        <a:solidFill>
                          <a:schemeClr val="tx1"/>
                        </a:solidFill>
                        <a:sym typeface="Cambr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Tx/>
                        <a:buNone/>
                      </a:pPr>
                      <a:endParaRPr lang="en-US"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Tx/>
                        <a:buNone/>
                      </a:pPr>
                      <a:endParaRPr lang="en-US"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829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3505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 ESTABLISHMENT PROCESS – </a:t>
            </a:r>
            <a:r>
              <a:rPr lang="en-PH" sz="3505" b="1" kern="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(Name of PA)</a:t>
            </a:r>
            <a:endParaRPr lang="en-PH" sz="3505" b="1" kern="0"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5" name="Google Shape;285;p22"/>
          <p:cNvGraphicFramePr/>
          <p:nvPr>
            <p:extLst>
              <p:ext uri="{D42A27DB-BD31-4B8C-83A1-F6EECF244321}">
                <p14:modId xmlns:p14="http://schemas.microsoft.com/office/powerpoint/2010/main" val="2567347502"/>
              </p:ext>
            </p:extLst>
          </p:nvPr>
        </p:nvGraphicFramePr>
        <p:xfrm>
          <a:off x="258617" y="1248446"/>
          <a:ext cx="11656290" cy="5139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7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282">
                  <a:extLst>
                    <a:ext uri="{9D8B030D-6E8A-4147-A177-3AD203B41FA5}">
                      <a16:colId xmlns:a16="http://schemas.microsoft.com/office/drawing/2014/main" val="1048753383"/>
                    </a:ext>
                  </a:extLst>
                </a:gridCol>
                <a:gridCol w="3112652">
                  <a:extLst>
                    <a:ext uri="{9D8B030D-6E8A-4147-A177-3AD203B41FA5}">
                      <a16:colId xmlns:a16="http://schemas.microsoft.com/office/drawing/2014/main" val="3966662458"/>
                    </a:ext>
                  </a:extLst>
                </a:gridCol>
              </a:tblGrid>
              <a:tr h="46884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ACTIVITY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DATE CONDUCTED / ACCOMPLISHED</a:t>
                      </a: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400" u="none" strike="noStrike" cap="none" dirty="0" smtClean="0">
                          <a:latin typeface="+mj-lt"/>
                          <a:ea typeface="Cambria"/>
                          <a:cs typeface="Cambria"/>
                          <a:sym typeface="Cambria"/>
                        </a:rPr>
                        <a:t>STATUS OF COMPLIANCE</a:t>
                      </a: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ym typeface="Cambria"/>
                        </a:rPr>
                        <a:t>REMARKS</a:t>
                      </a: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en-PH" sz="1400" u="none" strike="noStrike" cap="none" dirty="0"/>
                        <a:t>Submission by DENR CAR of CSW to the Secretary with the ff. documents:</a:t>
                      </a:r>
                      <a:endParaRPr sz="1000" u="none" strike="noStrike" cap="none" dirty="0"/>
                    </a:p>
                    <a:p>
                      <a:pPr marL="342894" marR="0" lvl="0" indent="-2158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endParaRPr sz="1400" u="none" strike="noStrike" cap="none" dirty="0"/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Draft Presidential Proclamation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Protected Area Suitability Assessment (PASA) Report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Initial Protected Area Plan (IPAP)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Map with technical description of boundaries</a:t>
                      </a:r>
                    </a:p>
                    <a:p>
                      <a:pPr marL="342894" marR="0" lvl="0" indent="-33654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  <a:tabLst/>
                        <a:defRPr/>
                      </a:pPr>
                      <a:r>
                        <a:rPr lang="en-PH" sz="1400" u="none" strike="noStrike" cap="none" dirty="0"/>
                        <a:t>Highlights/Minutes of Conducted Public Hearing/Consultation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Minutes of Regional NIPAS Review Committee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Endorsements from the Municipality of Itogon and Barangays </a:t>
                      </a:r>
                      <a:r>
                        <a:rPr lang="en-US" sz="1400" u="none" strike="noStrike" cap="none" dirty="0" err="1"/>
                        <a:t>Tinongdan</a:t>
                      </a:r>
                      <a:r>
                        <a:rPr lang="en-US" sz="1400" u="none" strike="noStrike" cap="none" dirty="0"/>
                        <a:t>, </a:t>
                      </a:r>
                      <a:r>
                        <a:rPr lang="en-US" sz="1400" u="none" strike="noStrike" cap="none" dirty="0" err="1"/>
                        <a:t>Dalupitip</a:t>
                      </a:r>
                      <a:r>
                        <a:rPr lang="en-US" sz="1400" u="none" strike="noStrike" cap="none" dirty="0"/>
                        <a:t>, </a:t>
                      </a:r>
                      <a:r>
                        <a:rPr lang="en-US" sz="1400" u="none" strike="noStrike" cap="none" dirty="0" err="1"/>
                        <a:t>Loacan</a:t>
                      </a:r>
                      <a:r>
                        <a:rPr lang="en-US" sz="1400" u="none" strike="noStrike" cap="none" dirty="0"/>
                        <a:t>, </a:t>
                      </a:r>
                      <a:r>
                        <a:rPr lang="en-US" sz="1400" u="none" strike="noStrike" cap="none" dirty="0" err="1"/>
                        <a:t>Poblacion</a:t>
                      </a:r>
                      <a:r>
                        <a:rPr lang="en-US" sz="1400" u="none" strike="noStrike" cap="none" dirty="0"/>
                        <a:t>, and </a:t>
                      </a:r>
                      <a:r>
                        <a:rPr lang="en-US" sz="1400" u="none" strike="noStrike" cap="none" dirty="0" err="1"/>
                        <a:t>Ampucao</a:t>
                      </a:r>
                      <a:r>
                        <a:rPr lang="en-US" sz="1400" u="none" strike="noStrike" cap="none" dirty="0"/>
                        <a:t> through Resolutions</a:t>
                      </a:r>
                    </a:p>
                    <a:p>
                      <a:pPr marL="342894" marR="0" lvl="0" indent="-33654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AutoNum type="arabicPeriod"/>
                      </a:pPr>
                      <a:r>
                        <a:rPr lang="en-US" sz="1400" u="none" strike="noStrike" cap="none" dirty="0"/>
                        <a:t>Certificate of Concurrence by Concerned Agencies, Officials and Organizations</a:t>
                      </a:r>
                    </a:p>
                    <a:p>
                      <a:pPr marL="635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Calibri"/>
                        <a:buNone/>
                      </a:pPr>
                      <a:endParaRPr sz="1000" u="none" strike="noStrike" cap="none" dirty="0"/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Tx/>
                        <a:buNone/>
                        <a:tabLst/>
                        <a:defRPr/>
                      </a:pPr>
                      <a:r>
                        <a:rPr lang="en-PH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✓</a:t>
                      </a:r>
                      <a:endParaRPr lang="en-PH" sz="1400" b="1" u="none" strike="noStrike" cap="none" dirty="0">
                        <a:solidFill>
                          <a:schemeClr val="tx1"/>
                        </a:solidFill>
                        <a:sym typeface="Cambr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Tx/>
                        <a:buNone/>
                      </a:pPr>
                      <a:endParaRPr lang="en-US"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Tx/>
                        <a:buNone/>
                      </a:pPr>
                      <a:endParaRPr lang="en-US"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84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Review by NNRC-TWG and NNRC of the proposal 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r>
                        <a:rPr lang="en-US" sz="1400" u="none" strike="noStrike" cap="none" dirty="0">
                          <a:sym typeface="Cambria"/>
                        </a:rPr>
                        <a:t>-</a:t>
                      </a: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8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cap="none" dirty="0" smtClean="0"/>
                        <a:t>Review by the NNRC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35713255"/>
                  </a:ext>
                </a:extLst>
              </a:tr>
              <a:tr h="26733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PH" sz="1400" u="none" strike="noStrike" cap="none" dirty="0"/>
                        <a:t>Endorsement by the Secretary to the President</a:t>
                      </a:r>
                      <a:endParaRPr sz="14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r>
                        <a:rPr lang="en-US" sz="1400" u="none" strike="noStrike" cap="none" dirty="0"/>
                        <a:t>-</a:t>
                      </a:r>
                      <a:endParaRPr sz="1400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endParaRPr sz="1400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mbria"/>
                        <a:buNone/>
                      </a:pPr>
                      <a:r>
                        <a:rPr lang="en-US" sz="1400" u="none" strike="noStrike" cap="none" dirty="0"/>
                        <a:t>-</a:t>
                      </a:r>
                      <a:endParaRPr sz="1400" u="none" strike="noStrike" cap="none" dirty="0">
                        <a:latin typeface="+mj-lt"/>
                      </a:endParaRPr>
                    </a:p>
                  </a:txBody>
                  <a:tcPr marL="69688" marR="69688" marT="34844" marB="3484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78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3505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GENERAL INFORMATION</a:t>
            </a:r>
            <a:endParaRPr lang="en-PH" sz="3505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100261"/>
              </p:ext>
            </p:extLst>
          </p:nvPr>
        </p:nvGraphicFramePr>
        <p:xfrm>
          <a:off x="419100" y="1466850"/>
          <a:ext cx="11525250" cy="505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2625">
                  <a:extLst>
                    <a:ext uri="{9D8B030D-6E8A-4147-A177-3AD203B41FA5}">
                      <a16:colId xmlns:a16="http://schemas.microsoft.com/office/drawing/2014/main" val="3017356061"/>
                    </a:ext>
                  </a:extLst>
                </a:gridCol>
                <a:gridCol w="5762625">
                  <a:extLst>
                    <a:ext uri="{9D8B030D-6E8A-4147-A177-3AD203B41FA5}">
                      <a16:colId xmlns:a16="http://schemas.microsoft.com/office/drawing/2014/main" val="3735081859"/>
                    </a:ext>
                  </a:extLst>
                </a:gridCol>
              </a:tblGrid>
              <a:tr h="5052368"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MAP</a:t>
                      </a:r>
                      <a:endParaRPr lang="en-PH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Area</a:t>
                      </a:r>
                      <a:r>
                        <a:rPr lang="en-US" sz="3600" baseline="0" dirty="0" smtClean="0"/>
                        <a:t> of Coverage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aseline="0" dirty="0" smtClean="0"/>
                        <a:t>Proclamation No,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aseline="0" dirty="0" smtClean="0"/>
                        <a:t>Location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aseline="0" dirty="0" smtClean="0"/>
                        <a:t>Area (hectares)</a:t>
                      </a:r>
                      <a:endParaRPr lang="en-PH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8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511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BIOPHYSICAL FEATURES</a:t>
            </a:r>
            <a:br>
              <a:rPr lang="en-US" dirty="0" smtClean="0"/>
            </a:b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820289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4000" b="1" kern="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BIOPHYSICAL </a:t>
            </a:r>
            <a:r>
              <a:rPr lang="en-PH" sz="4000" b="1" kern="0" dirty="0" smtClean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FEATURES</a:t>
            </a:r>
            <a:endParaRPr lang="en-PH" sz="400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505907"/>
              </p:ext>
            </p:extLst>
          </p:nvPr>
        </p:nvGraphicFramePr>
        <p:xfrm>
          <a:off x="419100" y="1333500"/>
          <a:ext cx="11525250" cy="505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2625">
                  <a:extLst>
                    <a:ext uri="{9D8B030D-6E8A-4147-A177-3AD203B41FA5}">
                      <a16:colId xmlns:a16="http://schemas.microsoft.com/office/drawing/2014/main" val="3017356061"/>
                    </a:ext>
                  </a:extLst>
                </a:gridCol>
                <a:gridCol w="5762625">
                  <a:extLst>
                    <a:ext uri="{9D8B030D-6E8A-4147-A177-3AD203B41FA5}">
                      <a16:colId xmlns:a16="http://schemas.microsoft.com/office/drawing/2014/main" val="3735081859"/>
                    </a:ext>
                  </a:extLst>
                </a:gridCol>
              </a:tblGrid>
              <a:tr h="5052368"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MAP</a:t>
                      </a:r>
                      <a:endParaRPr lang="en-PH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3200" dirty="0" smtClean="0"/>
                        <a:t>Brief description of</a:t>
                      </a:r>
                      <a:r>
                        <a:rPr lang="en-US" sz="3200" baseline="0" dirty="0" smtClean="0"/>
                        <a:t> the following: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Slope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Elevation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Geologic Feature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Hydrology</a:t>
                      </a:r>
                      <a:r>
                        <a:rPr lang="en-US" sz="3200" baseline="0" dirty="0" smtClean="0"/>
                        <a:t> (</a:t>
                      </a:r>
                      <a:r>
                        <a:rPr lang="en-US" sz="3200" baseline="0" dirty="0" err="1" smtClean="0"/>
                        <a:t>river,lakes,etc</a:t>
                      </a:r>
                      <a:r>
                        <a:rPr lang="en-US" sz="3200" baseline="0" dirty="0" smtClean="0"/>
                        <a:t>)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Land Classification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Land Cover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 smtClean="0"/>
                        <a:t>Geohazard</a:t>
                      </a:r>
                      <a:endParaRPr lang="en-US" sz="32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3200" dirty="0" smtClean="0"/>
                        <a:t>(other relevant information)</a:t>
                      </a:r>
                      <a:endParaRPr lang="en-PH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8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098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4000" b="1" kern="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BIOPHYSICAL </a:t>
            </a:r>
            <a:r>
              <a:rPr lang="en-PH" sz="4000" b="1" kern="0" dirty="0" smtClean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FEATURES</a:t>
            </a:r>
          </a:p>
          <a:p>
            <a:pPr algn="ctr" defTabSz="696773">
              <a:buClr>
                <a:srgbClr val="000000"/>
              </a:buClr>
              <a:buSzPts val="4600"/>
            </a:pPr>
            <a:r>
              <a:rPr lang="en-US" sz="40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(Important Flora)</a:t>
            </a:r>
            <a:endParaRPr lang="en-PH" sz="400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066205"/>
              </p:ext>
            </p:extLst>
          </p:nvPr>
        </p:nvGraphicFramePr>
        <p:xfrm>
          <a:off x="419100" y="1333500"/>
          <a:ext cx="11525250" cy="505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3017356061"/>
                    </a:ext>
                  </a:extLst>
                </a:gridCol>
                <a:gridCol w="7753350">
                  <a:extLst>
                    <a:ext uri="{9D8B030D-6E8A-4147-A177-3AD203B41FA5}">
                      <a16:colId xmlns:a16="http://schemas.microsoft.com/office/drawing/2014/main" val="3735081859"/>
                    </a:ext>
                  </a:extLst>
                </a:gridCol>
              </a:tblGrid>
              <a:tr h="5052368"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PICTURES</a:t>
                      </a:r>
                      <a:endParaRPr lang="en-PH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PH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811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709299"/>
              </p:ext>
            </p:extLst>
          </p:nvPr>
        </p:nvGraphicFramePr>
        <p:xfrm>
          <a:off x="4952999" y="1805516"/>
          <a:ext cx="6629773" cy="889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7898">
                  <a:extLst>
                    <a:ext uri="{9D8B030D-6E8A-4147-A177-3AD203B41FA5}">
                      <a16:colId xmlns:a16="http://schemas.microsoft.com/office/drawing/2014/main" val="4199005560"/>
                    </a:ext>
                  </a:extLst>
                </a:gridCol>
                <a:gridCol w="2237898">
                  <a:extLst>
                    <a:ext uri="{9D8B030D-6E8A-4147-A177-3AD203B41FA5}">
                      <a16:colId xmlns:a16="http://schemas.microsoft.com/office/drawing/2014/main" val="4057676376"/>
                    </a:ext>
                  </a:extLst>
                </a:gridCol>
                <a:gridCol w="2153977">
                  <a:extLst>
                    <a:ext uri="{9D8B030D-6E8A-4147-A177-3AD203B41FA5}">
                      <a16:colId xmlns:a16="http://schemas.microsoft.com/office/drawing/2014/main" val="202133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COMMON NAME</a:t>
                      </a:r>
                      <a:endParaRPr lang="en-PH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SCIENTIFIC NAME</a:t>
                      </a:r>
                      <a:endParaRPr lang="en-PH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CONSERVATION STATUS (DAO 2019-09)</a:t>
                      </a:r>
                      <a:endParaRPr lang="en-PH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440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14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19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4000" b="1" kern="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BIOPHYSICAL </a:t>
            </a:r>
            <a:r>
              <a:rPr lang="en-PH" sz="4000" b="1" kern="0" dirty="0" smtClean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FEATURES</a:t>
            </a:r>
          </a:p>
          <a:p>
            <a:pPr algn="ctr" defTabSz="696773">
              <a:buClr>
                <a:srgbClr val="000000"/>
              </a:buClr>
              <a:buSzPts val="4600"/>
            </a:pPr>
            <a:r>
              <a:rPr lang="en-US" sz="40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(Important Fauna)</a:t>
            </a:r>
            <a:endParaRPr lang="en-PH" sz="400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066205"/>
              </p:ext>
            </p:extLst>
          </p:nvPr>
        </p:nvGraphicFramePr>
        <p:xfrm>
          <a:off x="419100" y="1333500"/>
          <a:ext cx="11525250" cy="505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3017356061"/>
                    </a:ext>
                  </a:extLst>
                </a:gridCol>
                <a:gridCol w="7753350">
                  <a:extLst>
                    <a:ext uri="{9D8B030D-6E8A-4147-A177-3AD203B41FA5}">
                      <a16:colId xmlns:a16="http://schemas.microsoft.com/office/drawing/2014/main" val="3735081859"/>
                    </a:ext>
                  </a:extLst>
                </a:gridCol>
              </a:tblGrid>
              <a:tr h="5052368"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PICTURES</a:t>
                      </a:r>
                      <a:endParaRPr lang="en-PH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PH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811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709299"/>
              </p:ext>
            </p:extLst>
          </p:nvPr>
        </p:nvGraphicFramePr>
        <p:xfrm>
          <a:off x="4952999" y="1805516"/>
          <a:ext cx="6629773" cy="889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7898">
                  <a:extLst>
                    <a:ext uri="{9D8B030D-6E8A-4147-A177-3AD203B41FA5}">
                      <a16:colId xmlns:a16="http://schemas.microsoft.com/office/drawing/2014/main" val="4199005560"/>
                    </a:ext>
                  </a:extLst>
                </a:gridCol>
                <a:gridCol w="2237898">
                  <a:extLst>
                    <a:ext uri="{9D8B030D-6E8A-4147-A177-3AD203B41FA5}">
                      <a16:colId xmlns:a16="http://schemas.microsoft.com/office/drawing/2014/main" val="4057676376"/>
                    </a:ext>
                  </a:extLst>
                </a:gridCol>
                <a:gridCol w="2153977">
                  <a:extLst>
                    <a:ext uri="{9D8B030D-6E8A-4147-A177-3AD203B41FA5}">
                      <a16:colId xmlns:a16="http://schemas.microsoft.com/office/drawing/2014/main" val="202133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COMMON NAME</a:t>
                      </a:r>
                      <a:endParaRPr lang="en-PH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SCIENTIFIC NAME</a:t>
                      </a:r>
                      <a:endParaRPr lang="en-PH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CONSERVATION STATUS (DAO 2019-09)</a:t>
                      </a:r>
                      <a:endParaRPr lang="en-PH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440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14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48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SOCIO-CULTURAL and ECONOMIC features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907540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4000" b="1" kern="0" dirty="0" smtClean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SOCIO-CULTURAL and ECONOMIC FEATURES</a:t>
            </a:r>
            <a:endParaRPr lang="en-PH" sz="400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002231"/>
              </p:ext>
            </p:extLst>
          </p:nvPr>
        </p:nvGraphicFramePr>
        <p:xfrm>
          <a:off x="419100" y="1333500"/>
          <a:ext cx="11525250" cy="505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2625">
                  <a:extLst>
                    <a:ext uri="{9D8B030D-6E8A-4147-A177-3AD203B41FA5}">
                      <a16:colId xmlns:a16="http://schemas.microsoft.com/office/drawing/2014/main" val="3017356061"/>
                    </a:ext>
                  </a:extLst>
                </a:gridCol>
                <a:gridCol w="5762625">
                  <a:extLst>
                    <a:ext uri="{9D8B030D-6E8A-4147-A177-3AD203B41FA5}">
                      <a16:colId xmlns:a16="http://schemas.microsoft.com/office/drawing/2014/main" val="3735081859"/>
                    </a:ext>
                  </a:extLst>
                </a:gridCol>
              </a:tblGrid>
              <a:tr h="5052368"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MAP and Photos</a:t>
                      </a:r>
                      <a:endParaRPr lang="en-PH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3200" dirty="0" smtClean="0"/>
                        <a:t>Brief description of</a:t>
                      </a:r>
                      <a:r>
                        <a:rPr lang="en-US" sz="3200" baseline="0" dirty="0" smtClean="0"/>
                        <a:t> the following: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smtClean="0"/>
                        <a:t>CADC/CADT (cultural practices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 smtClean="0"/>
                        <a:t>Tenurial</a:t>
                      </a:r>
                      <a:r>
                        <a:rPr lang="en-US" sz="3200" baseline="0" dirty="0" smtClean="0"/>
                        <a:t> Instrument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 smtClean="0"/>
                        <a:t>Social Services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endParaRPr lang="en-US" sz="32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3200" dirty="0" smtClean="0"/>
                        <a:t>(other relevant information)</a:t>
                      </a:r>
                      <a:endParaRPr lang="en-PH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8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5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22363"/>
            <a:ext cx="10534650" cy="2387600"/>
          </a:xfrm>
        </p:spPr>
        <p:txBody>
          <a:bodyPr/>
          <a:lstStyle/>
          <a:p>
            <a:r>
              <a:rPr lang="en-US" dirty="0" smtClean="0"/>
              <a:t>RESULTS OF PASA (PASA Form 3)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894859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1" y="-9318"/>
            <a:ext cx="12191998" cy="1156775"/>
          </a:xfrm>
          <a:prstGeom prst="rect">
            <a:avLst/>
          </a:prstGeom>
          <a:solidFill>
            <a:srgbClr val="0C0C0C">
              <a:alpha val="71764"/>
            </a:srgbClr>
          </a:solidFill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2380"/>
            </a:pPr>
            <a:endParaRPr sz="1814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851280" y="82586"/>
            <a:ext cx="10731493" cy="9729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9669" tIns="34825" rIns="69669" bIns="34825" anchor="ctr" anchorCtr="0">
            <a:noAutofit/>
          </a:bodyPr>
          <a:lstStyle/>
          <a:p>
            <a:pPr algn="ctr" defTabSz="696773">
              <a:buClr>
                <a:srgbClr val="000000"/>
              </a:buClr>
              <a:buSzPts val="4600"/>
            </a:pPr>
            <a:r>
              <a:rPr lang="en-PH" sz="4000" b="1" kern="0" dirty="0" smtClean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RESULT OF PASA</a:t>
            </a:r>
            <a:endParaRPr lang="en-PH" sz="400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7767416" y="6224551"/>
            <a:ext cx="3398542" cy="35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669" tIns="34825" rIns="69669" bIns="34825" anchor="t" anchorCtr="0">
            <a:spAutoFit/>
          </a:bodyPr>
          <a:lstStyle/>
          <a:p>
            <a:pPr defTabSz="696773">
              <a:buClr>
                <a:srgbClr val="000000"/>
              </a:buClr>
              <a:buSzPts val="2400"/>
            </a:pPr>
            <a:r>
              <a:rPr lang="en-PH" sz="1829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Mt. Kitanglad Range Natural Park</a:t>
            </a:r>
            <a:endParaRPr sz="1829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1808" t="36038" r="47115" b="22789"/>
          <a:stretch/>
        </p:blipFill>
        <p:spPr>
          <a:xfrm>
            <a:off x="2800350" y="1226459"/>
            <a:ext cx="7600950" cy="5496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802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22363"/>
            <a:ext cx="10534650" cy="2387600"/>
          </a:xfrm>
        </p:spPr>
        <p:txBody>
          <a:bodyPr/>
          <a:lstStyle/>
          <a:p>
            <a:r>
              <a:rPr lang="en-US" dirty="0" smtClean="0"/>
              <a:t>Result of RNRC Meeting and RECOMMENDATION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317029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22363"/>
            <a:ext cx="1053465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Short video showing the outstanding and unique features of the proposed 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83991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464</Words>
  <Application>Microsoft Office PowerPoint</Application>
  <PresentationFormat>Widescreen</PresentationFormat>
  <Paragraphs>113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Office Theme</vt:lpstr>
      <vt:lpstr>Name of the Proposed PA (panoramic view of the area)</vt:lpstr>
      <vt:lpstr>PowerPoint Presentation</vt:lpstr>
      <vt:lpstr>PowerPoint Presentation</vt:lpstr>
      <vt:lpstr>PowerPoint Presentation</vt:lpstr>
      <vt:lpstr>PowerPoint Presentation</vt:lpstr>
      <vt:lpstr>BIOPHYSICAL FEATURES </vt:lpstr>
      <vt:lpstr>PowerPoint Presentation</vt:lpstr>
      <vt:lpstr>PowerPoint Presentation</vt:lpstr>
      <vt:lpstr>PowerPoint Presentation</vt:lpstr>
      <vt:lpstr>SOCIO-CULTURAL and ECONOMIC features</vt:lpstr>
      <vt:lpstr>PowerPoint Presentation</vt:lpstr>
      <vt:lpstr>RESULTS OF PASA (PASA Form 3)</vt:lpstr>
      <vt:lpstr>PowerPoint Presentation</vt:lpstr>
      <vt:lpstr>Result of RNRC Meeting and RECOMMENDATION</vt:lpstr>
      <vt:lpstr>Short video showing the outstanding and unique features of the proposed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the Proposed PA (panoramic view of the area)</dc:title>
  <dc:creator>JENNELYN ASEGURADO</dc:creator>
  <cp:lastModifiedBy>JENNELYN ASEGURADO</cp:lastModifiedBy>
  <cp:revision>7</cp:revision>
  <cp:lastPrinted>2022-05-25T08:17:25Z</cp:lastPrinted>
  <dcterms:created xsi:type="dcterms:W3CDTF">2022-05-25T01:59:17Z</dcterms:created>
  <dcterms:modified xsi:type="dcterms:W3CDTF">2022-05-25T11:29:12Z</dcterms:modified>
</cp:coreProperties>
</file>