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311" r:id="rId8"/>
    <p:sldId id="262" r:id="rId9"/>
    <p:sldId id="312" r:id="rId10"/>
    <p:sldId id="264" r:id="rId11"/>
    <p:sldId id="265" r:id="rId12"/>
    <p:sldId id="313" r:id="rId13"/>
    <p:sldId id="266" r:id="rId14"/>
    <p:sldId id="310" r:id="rId15"/>
  </p:sldIdLst>
  <p:sldSz cx="12192000" cy="6858000"/>
  <p:notesSz cx="6858000" cy="9144000"/>
  <p:embeddedFontLst>
    <p:embeddedFont>
      <p:font typeface="Alegreya Sans" panose="020B0604020202020204" charset="0"/>
      <p:regular r:id="rId17"/>
      <p:bold r:id="rId18"/>
      <p:italic r:id="rId19"/>
      <p:boldItalic r:id="rId20"/>
    </p:embeddedFont>
    <p:embeddedFont>
      <p:font typeface="Calibri" panose="020F0502020204030204" pitchFamily="34" charset="0"/>
      <p:regular r:id="rId21"/>
      <p:bold r:id="rId22"/>
      <p:italic r:id="rId23"/>
      <p:boldItalic r:id="rId24"/>
    </p:embeddedFont>
    <p:embeddedFont>
      <p:font typeface="Source Sans Pro" panose="020B0503030403020204" pitchFamily="34" charset="0"/>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9AA0A6"/>
          </p15:clr>
        </p15:guide>
        <p15:guide id="2" pos="3840">
          <p15:clr>
            <a:srgbClr val="9AA0A6"/>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0" roundtripDataSignature="AMtx7mgq8oRJsfMZHFN7X+8ah23mKO1O/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64D14AF-6F1C-4D5F-A295-70DDEC92ED12}">
  <a:tblStyle styleId="{C64D14AF-6F1C-4D5F-A295-70DDEC92ED1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713"/>
  </p:normalViewPr>
  <p:slideViewPr>
    <p:cSldViewPr snapToGrid="0">
      <p:cViewPr varScale="1">
        <p:scale>
          <a:sx n="77" d="100"/>
          <a:sy n="77" d="100"/>
        </p:scale>
        <p:origin x="806" y="43"/>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72"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70"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font" Target="fonts/font3.fntdata"/><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p1:notes"/>
          <p:cNvSpPr>
            <a:spLocks noGrp="1" noRot="1" noChangeAspect="1"/>
          </p:cNvSpPr>
          <p:nvPr>
            <p:ph type="sldImg" idx="2"/>
          </p:nvPr>
        </p:nvSpPr>
        <p:spPr>
          <a:xfrm>
            <a:off x="439738" y="1252538"/>
            <a:ext cx="6008687"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 name="Google Shape;69;p1:notes"/>
          <p:cNvSpPr txBox="1">
            <a:spLocks noGrp="1"/>
          </p:cNvSpPr>
          <p:nvPr>
            <p:ph type="body" idx="1"/>
          </p:nvPr>
        </p:nvSpPr>
        <p:spPr>
          <a:xfrm>
            <a:off x="688975" y="4822825"/>
            <a:ext cx="5510100" cy="394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70" name="Google Shape;70;p1:notes"/>
          <p:cNvSpPr txBox="1">
            <a:spLocks noGrp="1"/>
          </p:cNvSpPr>
          <p:nvPr>
            <p:ph type="sldNum" idx="12"/>
          </p:nvPr>
        </p:nvSpPr>
        <p:spPr>
          <a:xfrm>
            <a:off x="3902075" y="9518650"/>
            <a:ext cx="2984400" cy="5016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PH" sz="1400" b="0" i="0" u="none" strike="noStrike" cap="none">
                <a:solidFill>
                  <a:srgbClr val="000000"/>
                </a:solidFill>
                <a:latin typeface="Arial"/>
                <a:ea typeface="Arial"/>
                <a:cs typeface="Arial"/>
                <a:sym typeface="Arial"/>
              </a:rPr>
              <a:t>1</a:t>
            </a:fld>
            <a:endParaRPr sz="1400" b="0" i="0" u="none" strike="noStrike" cap="none" dirty="0">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01" name="Google Shape;10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07" name="Google Shape;107;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16ce7d864de_0_0:notes"/>
          <p:cNvSpPr>
            <a:spLocks noGrp="1" noRot="1" noChangeAspect="1"/>
          </p:cNvSpPr>
          <p:nvPr>
            <p:ph type="sldImg" idx="2"/>
          </p:nvPr>
        </p:nvSpPr>
        <p:spPr>
          <a:xfrm>
            <a:off x="439738" y="1252538"/>
            <a:ext cx="6008687"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 name="Google Shape;113;g16ce7d864de_0_0:notes"/>
          <p:cNvSpPr txBox="1">
            <a:spLocks noGrp="1"/>
          </p:cNvSpPr>
          <p:nvPr>
            <p:ph type="body" idx="1"/>
          </p:nvPr>
        </p:nvSpPr>
        <p:spPr>
          <a:xfrm>
            <a:off x="688975" y="4822825"/>
            <a:ext cx="5510100" cy="394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14" name="Google Shape;114;g16ce7d864de_0_0:notes"/>
          <p:cNvSpPr txBox="1">
            <a:spLocks noGrp="1"/>
          </p:cNvSpPr>
          <p:nvPr>
            <p:ph type="sldNum" idx="12"/>
          </p:nvPr>
        </p:nvSpPr>
        <p:spPr>
          <a:xfrm>
            <a:off x="3902075" y="9518650"/>
            <a:ext cx="2984400" cy="5016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PH" sz="1400" b="0" i="0" u="none" strike="noStrike" cap="none">
                <a:solidFill>
                  <a:srgbClr val="000000"/>
                </a:solidFill>
                <a:latin typeface="Arial"/>
                <a:ea typeface="Arial"/>
                <a:cs typeface="Arial"/>
                <a:sym typeface="Arial"/>
              </a:rPr>
              <a:t>4</a:t>
            </a:fld>
            <a:endParaRPr sz="1400" b="0" i="0" u="none" strike="noStrike" cap="none" dirty="0">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16ce7d864de_0_31:notes"/>
          <p:cNvSpPr>
            <a:spLocks noGrp="1" noRot="1" noChangeAspect="1"/>
          </p:cNvSpPr>
          <p:nvPr>
            <p:ph type="sldImg" idx="2"/>
          </p:nvPr>
        </p:nvSpPr>
        <p:spPr>
          <a:xfrm>
            <a:off x="439738" y="1252538"/>
            <a:ext cx="6008687"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g16ce7d864de_0_31:notes"/>
          <p:cNvSpPr txBox="1">
            <a:spLocks noGrp="1"/>
          </p:cNvSpPr>
          <p:nvPr>
            <p:ph type="body" idx="1"/>
          </p:nvPr>
        </p:nvSpPr>
        <p:spPr>
          <a:xfrm>
            <a:off x="688975" y="4822825"/>
            <a:ext cx="5510100" cy="394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46" name="Google Shape;146;g16ce7d864de_0_31:notes"/>
          <p:cNvSpPr txBox="1">
            <a:spLocks noGrp="1"/>
          </p:cNvSpPr>
          <p:nvPr>
            <p:ph type="sldNum" idx="12"/>
          </p:nvPr>
        </p:nvSpPr>
        <p:spPr>
          <a:xfrm>
            <a:off x="3902075" y="9518650"/>
            <a:ext cx="2984400" cy="5016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PH" sz="1400" b="0" i="0" u="none" strike="noStrike" cap="none">
                <a:solidFill>
                  <a:srgbClr val="000000"/>
                </a:solidFill>
                <a:latin typeface="Arial"/>
                <a:ea typeface="Arial"/>
                <a:cs typeface="Arial"/>
                <a:sym typeface="Arial"/>
              </a:rPr>
              <a:t>5</a:t>
            </a:fld>
            <a:endParaRPr sz="1400" b="0" i="0" u="none" strike="noStrike" cap="none" dirty="0">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16cfdda6e5a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77" name="Google Shape;177;g16cfdda6e5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16cfdda6e5a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77" name="Google Shape;177;g16cfdda6e5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096529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166179f3f42_0_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88" name="Google Shape;188;g166179f3f42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166179f3f42_0_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88" name="Google Shape;188;g166179f3f42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345109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16cfdda6e5a_0_10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0" name="Google Shape;210;g16cfdda6e5a_0_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16cfdda6e5a_0_1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0" name="Google Shape;220;g16cfdda6e5a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16cfdda6e5a_0_1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0" name="Google Shape;220;g16cfdda6e5a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329207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166179f3f42_0_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0" name="Google Shape;230;g166179f3f42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0"/>
        <p:cNvGrpSpPr/>
        <p:nvPr/>
      </p:nvGrpSpPr>
      <p:grpSpPr>
        <a:xfrm>
          <a:off x="0" y="0"/>
          <a:ext cx="0" cy="0"/>
          <a:chOff x="0" y="0"/>
          <a:chExt cx="0" cy="0"/>
        </a:xfrm>
      </p:grpSpPr>
      <p:sp>
        <p:nvSpPr>
          <p:cNvPr id="881" name="Google Shape;881;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82" name="Google Shape;882;p2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SzPts val="2800"/>
              <a:buChar char="•"/>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20" name="Google Shape;20;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3"/>
        <p:cNvGrpSpPr/>
        <p:nvPr/>
      </p:nvGrpSpPr>
      <p:grpSpPr>
        <a:xfrm>
          <a:off x="0" y="0"/>
          <a:ext cx="0" cy="0"/>
          <a:chOff x="0" y="0"/>
          <a:chExt cx="0" cy="0"/>
        </a:xfrm>
      </p:grpSpPr>
      <p:sp>
        <p:nvSpPr>
          <p:cNvPr id="24" name="Google Shape;24;p2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6" name="Google Shape;26;p2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2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8" name="Google Shape;28;p2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2"/>
        <p:cNvGrpSpPr/>
        <p:nvPr/>
      </p:nvGrpSpPr>
      <p:grpSpPr>
        <a:xfrm>
          <a:off x="0" y="0"/>
          <a:ext cx="0" cy="0"/>
          <a:chOff x="0" y="0"/>
          <a:chExt cx="0" cy="0"/>
        </a:xfrm>
      </p:grpSpPr>
      <p:sp>
        <p:nvSpPr>
          <p:cNvPr id="33" name="Google Shape;33;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7"/>
        <p:cNvGrpSpPr/>
        <p:nvPr/>
      </p:nvGrpSpPr>
      <p:grpSpPr>
        <a:xfrm>
          <a:off x="0" y="0"/>
          <a:ext cx="0" cy="0"/>
          <a:chOff x="0" y="0"/>
          <a:chExt cx="0" cy="0"/>
        </a:xfrm>
      </p:grpSpPr>
      <p:sp>
        <p:nvSpPr>
          <p:cNvPr id="38" name="Google Shape;38;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1"/>
        <p:cNvGrpSpPr/>
        <p:nvPr/>
      </p:nvGrpSpPr>
      <p:grpSpPr>
        <a:xfrm>
          <a:off x="0" y="0"/>
          <a:ext cx="0" cy="0"/>
          <a:chOff x="0" y="0"/>
          <a:chExt cx="0" cy="0"/>
        </a:xfrm>
      </p:grpSpPr>
      <p:sp>
        <p:nvSpPr>
          <p:cNvPr id="42" name="Google Shape;42;p2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2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4" name="Google Shape;44;p2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45" name="Google Shape;45;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8"/>
        <p:cNvGrpSpPr/>
        <p:nvPr/>
      </p:nvGrpSpPr>
      <p:grpSpPr>
        <a:xfrm>
          <a:off x="0" y="0"/>
          <a:ext cx="0" cy="0"/>
          <a:chOff x="0" y="0"/>
          <a:chExt cx="0" cy="0"/>
        </a:xfrm>
      </p:grpSpPr>
      <p:sp>
        <p:nvSpPr>
          <p:cNvPr id="49" name="Google Shape;49;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29"/>
          <p:cNvSpPr>
            <a:spLocks noGrp="1"/>
          </p:cNvSpPr>
          <p:nvPr>
            <p:ph type="pic" idx="2"/>
          </p:nvPr>
        </p:nvSpPr>
        <p:spPr>
          <a:xfrm>
            <a:off x="5183188" y="987425"/>
            <a:ext cx="6172200" cy="4873625"/>
          </a:xfrm>
          <a:prstGeom prst="rect">
            <a:avLst/>
          </a:prstGeom>
          <a:noFill/>
          <a:ln>
            <a:noFill/>
          </a:ln>
        </p:spPr>
      </p:sp>
      <p:sp>
        <p:nvSpPr>
          <p:cNvPr id="51" name="Google Shape;51;p2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2" name="Google Shape;52;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55"/>
        <p:cNvGrpSpPr/>
        <p:nvPr/>
      </p:nvGrpSpPr>
      <p:grpSpPr>
        <a:xfrm>
          <a:off x="0" y="0"/>
          <a:ext cx="0" cy="0"/>
          <a:chOff x="0" y="0"/>
          <a:chExt cx="0" cy="0"/>
        </a:xfrm>
      </p:grpSpPr>
      <p:sp>
        <p:nvSpPr>
          <p:cNvPr id="56" name="Google Shape;56;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3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3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4" name="Google Shape;64;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PH"/>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
          <p:cNvSpPr/>
          <p:nvPr/>
        </p:nvSpPr>
        <p:spPr>
          <a:xfrm>
            <a:off x="0" y="0"/>
            <a:ext cx="12192000" cy="6858000"/>
          </a:xfrm>
          <a:prstGeom prst="rect">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73" name="Google Shape;73;p1"/>
          <p:cNvSpPr txBox="1"/>
          <p:nvPr/>
        </p:nvSpPr>
        <p:spPr>
          <a:xfrm>
            <a:off x="498780" y="726548"/>
            <a:ext cx="10588800" cy="2702452"/>
          </a:xfrm>
          <a:prstGeom prst="rect">
            <a:avLst/>
          </a:prstGeom>
          <a:noFill/>
          <a:ln>
            <a:noFill/>
          </a:ln>
          <a:effectLst>
            <a:outerShdw blurRad="557213" dist="304800" dir="5040000" algn="bl" rotWithShape="0">
              <a:srgbClr val="000000">
                <a:alpha val="67450"/>
              </a:srgbClr>
            </a:outerShdw>
          </a:effectLst>
        </p:spPr>
        <p:txBody>
          <a:bodyPr spcFirstLastPara="1" wrap="square" lIns="91425" tIns="45700" rIns="91425" bIns="45700" anchor="t" anchorCtr="0">
            <a:noAutofit/>
          </a:bodyPr>
          <a:lstStyle/>
          <a:p>
            <a:pPr algn="ctr"/>
            <a:r>
              <a:rPr lang="en-PH" sz="2800" b="1" dirty="0">
                <a:solidFill>
                  <a:schemeClr val="bg1"/>
                </a:solidFill>
              </a:rPr>
              <a:t>PLANNING WORKSHOP FOR THE REVIEW AND UPDATING OF THE RESULTS OF THE FOREST LAND BOUNDARY ASSESSMENT AND DELINEATION (FLBD) PROJECT VIS-À-VIS THE UNCLASSIFIED PUBLIC FORESTS (UPF) IN THE PROVINCE OF PALAWAN</a:t>
            </a:r>
            <a:endParaRPr lang="en-PH" sz="2800" dirty="0">
              <a:solidFill>
                <a:schemeClr val="bg1"/>
              </a:solidFill>
            </a:endParaRPr>
          </a:p>
          <a:p>
            <a:pPr algn="ctr"/>
            <a:r>
              <a:rPr lang="en-US" sz="2800" dirty="0">
                <a:solidFill>
                  <a:schemeClr val="bg1"/>
                </a:solidFill>
              </a:rPr>
              <a:t>NOV 8-12, 2022</a:t>
            </a:r>
            <a:endParaRPr sz="2800" b="0" i="0" u="none" strike="noStrike" cap="none" dirty="0">
              <a:solidFill>
                <a:schemeClr val="bg1"/>
              </a:solidFill>
              <a:latin typeface="Arial"/>
              <a:ea typeface="Arial"/>
              <a:cs typeface="Arial"/>
              <a:sym typeface="Arial"/>
            </a:endParaRPr>
          </a:p>
        </p:txBody>
      </p:sp>
      <p:grpSp>
        <p:nvGrpSpPr>
          <p:cNvPr id="74" name="Google Shape;74;p1"/>
          <p:cNvGrpSpPr/>
          <p:nvPr/>
        </p:nvGrpSpPr>
        <p:grpSpPr>
          <a:xfrm>
            <a:off x="-237065" y="3224260"/>
            <a:ext cx="13234717" cy="3874800"/>
            <a:chOff x="-237065" y="3224260"/>
            <a:chExt cx="13234717" cy="3874800"/>
          </a:xfrm>
        </p:grpSpPr>
        <p:sp>
          <p:nvSpPr>
            <p:cNvPr id="75" name="Google Shape;75;p1"/>
            <p:cNvSpPr/>
            <p:nvPr/>
          </p:nvSpPr>
          <p:spPr>
            <a:xfrm>
              <a:off x="0" y="4920900"/>
              <a:ext cx="12371700" cy="19371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grpSp>
          <p:nvGrpSpPr>
            <p:cNvPr id="76" name="Google Shape;76;p1"/>
            <p:cNvGrpSpPr/>
            <p:nvPr/>
          </p:nvGrpSpPr>
          <p:grpSpPr>
            <a:xfrm>
              <a:off x="-237065" y="3224260"/>
              <a:ext cx="13234717" cy="3874800"/>
              <a:chOff x="-237065" y="3224260"/>
              <a:chExt cx="13234717" cy="3874800"/>
            </a:xfrm>
          </p:grpSpPr>
          <p:grpSp>
            <p:nvGrpSpPr>
              <p:cNvPr id="77" name="Google Shape;77;p1"/>
              <p:cNvGrpSpPr/>
              <p:nvPr/>
            </p:nvGrpSpPr>
            <p:grpSpPr>
              <a:xfrm>
                <a:off x="-237065" y="5268409"/>
                <a:ext cx="12614386" cy="1585087"/>
                <a:chOff x="-237065" y="5497009"/>
                <a:chExt cx="12614386" cy="1585087"/>
              </a:xfrm>
            </p:grpSpPr>
            <p:grpSp>
              <p:nvGrpSpPr>
                <p:cNvPr id="78" name="Google Shape;78;p1"/>
                <p:cNvGrpSpPr/>
                <p:nvPr/>
              </p:nvGrpSpPr>
              <p:grpSpPr>
                <a:xfrm>
                  <a:off x="-237065" y="5506213"/>
                  <a:ext cx="9591786" cy="1575883"/>
                  <a:chOff x="-16915" y="5294563"/>
                  <a:chExt cx="9591786" cy="1575883"/>
                </a:xfrm>
              </p:grpSpPr>
              <p:pic>
                <p:nvPicPr>
                  <p:cNvPr id="79" name="Google Shape;79;p1" descr="A close up of a logo&#10;&#10;Description automatically generated"/>
                  <p:cNvPicPr preferRelativeResize="0"/>
                  <p:nvPr/>
                </p:nvPicPr>
                <p:blipFill rotWithShape="1">
                  <a:blip r:embed="rId3">
                    <a:alphaModFix/>
                  </a:blip>
                  <a:srcRect t="33612" r="-206" b="278"/>
                  <a:stretch/>
                </p:blipFill>
                <p:spPr>
                  <a:xfrm>
                    <a:off x="-16915" y="5319234"/>
                    <a:ext cx="3131791" cy="1551211"/>
                  </a:xfrm>
                  <a:prstGeom prst="rect">
                    <a:avLst/>
                  </a:prstGeom>
                  <a:noFill/>
                  <a:ln>
                    <a:noFill/>
                  </a:ln>
                </p:spPr>
              </p:pic>
              <p:grpSp>
                <p:nvGrpSpPr>
                  <p:cNvPr id="80" name="Google Shape;80;p1"/>
                  <p:cNvGrpSpPr/>
                  <p:nvPr/>
                </p:nvGrpSpPr>
                <p:grpSpPr>
                  <a:xfrm>
                    <a:off x="1692509" y="5294563"/>
                    <a:ext cx="7882362" cy="1575883"/>
                    <a:chOff x="-68566" y="5307800"/>
                    <a:chExt cx="7882362" cy="1575883"/>
                  </a:xfrm>
                </p:grpSpPr>
                <p:pic>
                  <p:nvPicPr>
                    <p:cNvPr id="81" name="Google Shape;81;p1" descr="A close up of a logo&#10;&#10;Description automatically generated"/>
                    <p:cNvPicPr preferRelativeResize="0"/>
                    <p:nvPr/>
                  </p:nvPicPr>
                  <p:blipFill rotWithShape="1">
                    <a:blip r:embed="rId3">
                      <a:alphaModFix/>
                    </a:blip>
                    <a:srcRect t="33615" r="-206" b="276"/>
                    <a:stretch/>
                  </p:blipFill>
                  <p:spPr>
                    <a:xfrm>
                      <a:off x="-68566" y="5307800"/>
                      <a:ext cx="3131791" cy="1551211"/>
                    </a:xfrm>
                    <a:prstGeom prst="rect">
                      <a:avLst/>
                    </a:prstGeom>
                    <a:noFill/>
                    <a:ln>
                      <a:noFill/>
                    </a:ln>
                  </p:spPr>
                </p:pic>
                <p:pic>
                  <p:nvPicPr>
                    <p:cNvPr id="82" name="Google Shape;82;p1" descr="A close up of a logo&#10;&#10;Description automatically generated"/>
                    <p:cNvPicPr preferRelativeResize="0"/>
                    <p:nvPr/>
                  </p:nvPicPr>
                  <p:blipFill rotWithShape="1">
                    <a:blip r:embed="rId3">
                      <a:alphaModFix/>
                    </a:blip>
                    <a:srcRect t="33615" r="-206" b="276"/>
                    <a:stretch/>
                  </p:blipFill>
                  <p:spPr>
                    <a:xfrm>
                      <a:off x="2686360" y="5323734"/>
                      <a:ext cx="3131791" cy="1551211"/>
                    </a:xfrm>
                    <a:prstGeom prst="rect">
                      <a:avLst/>
                    </a:prstGeom>
                    <a:noFill/>
                    <a:ln>
                      <a:noFill/>
                    </a:ln>
                  </p:spPr>
                </p:pic>
                <p:pic>
                  <p:nvPicPr>
                    <p:cNvPr id="83" name="Google Shape;83;p1" descr="A close up of a logo&#10;&#10;Description automatically generated"/>
                    <p:cNvPicPr preferRelativeResize="0"/>
                    <p:nvPr/>
                  </p:nvPicPr>
                  <p:blipFill rotWithShape="1">
                    <a:blip r:embed="rId3">
                      <a:alphaModFix/>
                    </a:blip>
                    <a:srcRect t="33615" r="25023" b="276"/>
                    <a:stretch/>
                  </p:blipFill>
                  <p:spPr>
                    <a:xfrm>
                      <a:off x="5470770" y="5332472"/>
                      <a:ext cx="2343026" cy="1551211"/>
                    </a:xfrm>
                    <a:prstGeom prst="rect">
                      <a:avLst/>
                    </a:prstGeom>
                    <a:noFill/>
                    <a:ln>
                      <a:noFill/>
                    </a:ln>
                  </p:spPr>
                </p:pic>
              </p:grpSp>
            </p:grpSp>
            <p:pic>
              <p:nvPicPr>
                <p:cNvPr id="84" name="Google Shape;84;p1" descr="A close up of a logo&#10;&#10;Description automatically generated"/>
                <p:cNvPicPr preferRelativeResize="0"/>
                <p:nvPr/>
              </p:nvPicPr>
              <p:blipFill rotWithShape="1">
                <a:blip r:embed="rId3">
                  <a:alphaModFix/>
                </a:blip>
                <a:srcRect t="33615" r="25023" b="276"/>
                <a:stretch/>
              </p:blipFill>
              <p:spPr>
                <a:xfrm>
                  <a:off x="9043695" y="5497009"/>
                  <a:ext cx="2343026" cy="1551211"/>
                </a:xfrm>
                <a:prstGeom prst="rect">
                  <a:avLst/>
                </a:prstGeom>
                <a:noFill/>
                <a:ln>
                  <a:noFill/>
                </a:ln>
              </p:spPr>
            </p:pic>
            <p:pic>
              <p:nvPicPr>
                <p:cNvPr id="85" name="Google Shape;85;p1" descr="A close up of a logo&#10;&#10;Description automatically generated"/>
                <p:cNvPicPr preferRelativeResize="0"/>
                <p:nvPr/>
              </p:nvPicPr>
              <p:blipFill rotWithShape="1">
                <a:blip r:embed="rId3">
                  <a:alphaModFix/>
                </a:blip>
                <a:srcRect t="33615" r="25023" b="276"/>
                <a:stretch/>
              </p:blipFill>
              <p:spPr>
                <a:xfrm>
                  <a:off x="10034295" y="5497009"/>
                  <a:ext cx="2343026" cy="1551211"/>
                </a:xfrm>
                <a:prstGeom prst="rect">
                  <a:avLst/>
                </a:prstGeom>
                <a:noFill/>
                <a:ln>
                  <a:noFill/>
                </a:ln>
              </p:spPr>
            </p:pic>
          </p:grpSp>
          <p:grpSp>
            <p:nvGrpSpPr>
              <p:cNvPr id="86" name="Google Shape;86;p1"/>
              <p:cNvGrpSpPr/>
              <p:nvPr/>
            </p:nvGrpSpPr>
            <p:grpSpPr>
              <a:xfrm>
                <a:off x="8992052" y="3224260"/>
                <a:ext cx="4005600" cy="3874800"/>
                <a:chOff x="10156152" y="1364635"/>
                <a:chExt cx="4005600" cy="3874800"/>
              </a:xfrm>
            </p:grpSpPr>
            <p:sp>
              <p:nvSpPr>
                <p:cNvPr id="87" name="Google Shape;87;p1"/>
                <p:cNvSpPr/>
                <p:nvPr/>
              </p:nvSpPr>
              <p:spPr>
                <a:xfrm>
                  <a:off x="10156152" y="1364635"/>
                  <a:ext cx="4005600" cy="3874800"/>
                </a:xfrm>
                <a:prstGeom prst="ellipse">
                  <a:avLst/>
                </a:prstGeom>
                <a:solidFill>
                  <a:srgbClr val="FFFFFF"/>
                </a:solidFill>
                <a:ln w="9525" cap="flat" cmpd="sng">
                  <a:solidFill>
                    <a:srgbClr val="FFFFFF"/>
                  </a:solidFill>
                  <a:prstDash val="solid"/>
                  <a:miter lim="8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grpSp>
              <p:nvGrpSpPr>
                <p:cNvPr id="88" name="Google Shape;88;p1"/>
                <p:cNvGrpSpPr/>
                <p:nvPr/>
              </p:nvGrpSpPr>
              <p:grpSpPr>
                <a:xfrm>
                  <a:off x="10891639" y="2539040"/>
                  <a:ext cx="2534398" cy="2658384"/>
                  <a:chOff x="6169377" y="971410"/>
                  <a:chExt cx="6222436" cy="5886590"/>
                </a:xfrm>
              </p:grpSpPr>
              <p:pic>
                <p:nvPicPr>
                  <p:cNvPr id="89" name="Google Shape;89;p1"/>
                  <p:cNvPicPr preferRelativeResize="0"/>
                  <p:nvPr/>
                </p:nvPicPr>
                <p:blipFill rotWithShape="1">
                  <a:blip r:embed="rId4">
                    <a:alphaModFix/>
                  </a:blip>
                  <a:srcRect l="65146" t="46254" r="4237" b="27406"/>
                  <a:stretch/>
                </p:blipFill>
                <p:spPr>
                  <a:xfrm>
                    <a:off x="10292080" y="3189112"/>
                    <a:ext cx="2099733" cy="1806224"/>
                  </a:xfrm>
                  <a:prstGeom prst="rect">
                    <a:avLst/>
                  </a:prstGeom>
                  <a:noFill/>
                  <a:ln>
                    <a:noFill/>
                  </a:ln>
                </p:spPr>
              </p:pic>
              <p:pic>
                <p:nvPicPr>
                  <p:cNvPr id="90" name="Google Shape;90;p1"/>
                  <p:cNvPicPr preferRelativeResize="0"/>
                  <p:nvPr/>
                </p:nvPicPr>
                <p:blipFill rotWithShape="1">
                  <a:blip r:embed="rId5">
                    <a:alphaModFix/>
                  </a:blip>
                  <a:srcRect l="4638" t="47971" r="63592" b="22235"/>
                  <a:stretch/>
                </p:blipFill>
                <p:spPr>
                  <a:xfrm>
                    <a:off x="6169377" y="3281115"/>
                    <a:ext cx="2178755" cy="2043290"/>
                  </a:xfrm>
                  <a:prstGeom prst="rect">
                    <a:avLst/>
                  </a:prstGeom>
                  <a:noFill/>
                  <a:ln>
                    <a:noFill/>
                  </a:ln>
                </p:spPr>
              </p:pic>
              <p:pic>
                <p:nvPicPr>
                  <p:cNvPr id="91" name="Google Shape;91;p1"/>
                  <p:cNvPicPr preferRelativeResize="0"/>
                  <p:nvPr/>
                </p:nvPicPr>
                <p:blipFill rotWithShape="1">
                  <a:blip r:embed="rId6">
                    <a:alphaModFix/>
                  </a:blip>
                  <a:srcRect l="36028" t="43807" r="34998" b="25075"/>
                  <a:stretch/>
                </p:blipFill>
                <p:spPr>
                  <a:xfrm>
                    <a:off x="8230727" y="3005103"/>
                    <a:ext cx="1986846" cy="2133599"/>
                  </a:xfrm>
                  <a:prstGeom prst="rect">
                    <a:avLst/>
                  </a:prstGeom>
                  <a:noFill/>
                  <a:ln>
                    <a:noFill/>
                  </a:ln>
                </p:spPr>
              </p:pic>
              <p:pic>
                <p:nvPicPr>
                  <p:cNvPr id="92" name="Google Shape;92;p1"/>
                  <p:cNvPicPr preferRelativeResize="0"/>
                  <p:nvPr/>
                </p:nvPicPr>
                <p:blipFill rotWithShape="1">
                  <a:blip r:embed="rId7">
                    <a:alphaModFix/>
                  </a:blip>
                  <a:srcRect l="11634" t="55406" r="8512"/>
                  <a:stretch/>
                </p:blipFill>
                <p:spPr>
                  <a:xfrm>
                    <a:off x="6632222" y="3799840"/>
                    <a:ext cx="5476241" cy="3058160"/>
                  </a:xfrm>
                  <a:prstGeom prst="rect">
                    <a:avLst/>
                  </a:prstGeom>
                  <a:noFill/>
                  <a:ln>
                    <a:noFill/>
                  </a:ln>
                </p:spPr>
              </p:pic>
              <p:pic>
                <p:nvPicPr>
                  <p:cNvPr id="93" name="Google Shape;93;p1"/>
                  <p:cNvPicPr preferRelativeResize="0"/>
                  <p:nvPr/>
                </p:nvPicPr>
                <p:blipFill rotWithShape="1">
                  <a:blip r:embed="rId8">
                    <a:alphaModFix/>
                  </a:blip>
                  <a:srcRect l="36895" t="51999" r="41472"/>
                  <a:stretch/>
                </p:blipFill>
                <p:spPr>
                  <a:xfrm>
                    <a:off x="8290560" y="3566160"/>
                    <a:ext cx="1483360" cy="3291839"/>
                  </a:xfrm>
                  <a:prstGeom prst="rect">
                    <a:avLst/>
                  </a:prstGeom>
                  <a:noFill/>
                  <a:ln>
                    <a:noFill/>
                  </a:ln>
                </p:spPr>
              </p:pic>
              <p:pic>
                <p:nvPicPr>
                  <p:cNvPr id="94" name="Google Shape;94;p1"/>
                  <p:cNvPicPr preferRelativeResize="0"/>
                  <p:nvPr/>
                </p:nvPicPr>
                <p:blipFill rotWithShape="1">
                  <a:blip r:embed="rId9">
                    <a:alphaModFix/>
                  </a:blip>
                  <a:srcRect l="50915" t="24891" r="18627"/>
                  <a:stretch/>
                </p:blipFill>
                <p:spPr>
                  <a:xfrm>
                    <a:off x="9234310" y="1706880"/>
                    <a:ext cx="2088444" cy="5151119"/>
                  </a:xfrm>
                  <a:prstGeom prst="rect">
                    <a:avLst/>
                  </a:prstGeom>
                  <a:noFill/>
                  <a:ln>
                    <a:noFill/>
                  </a:ln>
                </p:spPr>
              </p:pic>
              <p:pic>
                <p:nvPicPr>
                  <p:cNvPr id="95" name="Google Shape;95;p1"/>
                  <p:cNvPicPr preferRelativeResize="0"/>
                  <p:nvPr/>
                </p:nvPicPr>
                <p:blipFill rotWithShape="1">
                  <a:blip r:embed="rId10">
                    <a:alphaModFix/>
                  </a:blip>
                  <a:srcRect l="24576" t="29631" r="55995"/>
                  <a:stretch/>
                </p:blipFill>
                <p:spPr>
                  <a:xfrm>
                    <a:off x="7438248" y="2032000"/>
                    <a:ext cx="1332088" cy="4826000"/>
                  </a:xfrm>
                  <a:prstGeom prst="rect">
                    <a:avLst/>
                  </a:prstGeom>
                  <a:noFill/>
                  <a:ln>
                    <a:noFill/>
                  </a:ln>
                </p:spPr>
              </p:pic>
              <p:pic>
                <p:nvPicPr>
                  <p:cNvPr id="96" name="Google Shape;96;p1"/>
                  <p:cNvPicPr preferRelativeResize="0"/>
                  <p:nvPr/>
                </p:nvPicPr>
                <p:blipFill rotWithShape="1">
                  <a:blip r:embed="rId11">
                    <a:alphaModFix/>
                  </a:blip>
                  <a:srcRect l="45555" t="13662" r="12137" b="48804"/>
                  <a:stretch/>
                </p:blipFill>
                <p:spPr>
                  <a:xfrm>
                    <a:off x="8858390" y="971410"/>
                    <a:ext cx="2901243" cy="2573866"/>
                  </a:xfrm>
                  <a:prstGeom prst="rect">
                    <a:avLst/>
                  </a:prstGeom>
                  <a:noFill/>
                  <a:ln>
                    <a:noFill/>
                  </a:ln>
                </p:spPr>
              </p:pic>
              <p:pic>
                <p:nvPicPr>
                  <p:cNvPr id="97" name="Google Shape;97;p1"/>
                  <p:cNvPicPr preferRelativeResize="0"/>
                  <p:nvPr/>
                </p:nvPicPr>
                <p:blipFill rotWithShape="1">
                  <a:blip r:embed="rId12">
                    <a:alphaModFix/>
                  </a:blip>
                  <a:srcRect l="15547" t="21518" r="50378" b="49670"/>
                  <a:stretch/>
                </p:blipFill>
                <p:spPr>
                  <a:xfrm>
                    <a:off x="6816229" y="1507349"/>
                    <a:ext cx="2336801" cy="1975558"/>
                  </a:xfrm>
                  <a:prstGeom prst="rect">
                    <a:avLst/>
                  </a:prstGeom>
                  <a:noFill/>
                  <a:ln>
                    <a:noFill/>
                  </a:ln>
                </p:spPr>
              </p:pic>
            </p:grpSp>
            <p:sp>
              <p:nvSpPr>
                <p:cNvPr id="98" name="Google Shape;98;p1"/>
                <p:cNvSpPr/>
                <p:nvPr/>
              </p:nvSpPr>
              <p:spPr>
                <a:xfrm>
                  <a:off x="10199834" y="1406814"/>
                  <a:ext cx="3918300" cy="3790500"/>
                </a:xfrm>
                <a:prstGeom prst="ellipse">
                  <a:avLst/>
                </a:prstGeom>
                <a:noFill/>
                <a:ln w="339725" cap="flat" cmpd="sng">
                  <a:solidFill>
                    <a:srgbClr val="368C2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rgbClr val="FFFFFF"/>
                    </a:solidFill>
                    <a:latin typeface="Calibri"/>
                    <a:ea typeface="Calibri"/>
                    <a:cs typeface="Calibri"/>
                    <a:sym typeface="Calibri"/>
                  </a:endParaRPr>
                </a:p>
              </p:txBody>
            </p:sp>
          </p:grpSp>
        </p:gr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Shape 102"/>
        <p:cNvGrpSpPr/>
        <p:nvPr/>
      </p:nvGrpSpPr>
      <p:grpSpPr>
        <a:xfrm>
          <a:off x="0" y="0"/>
          <a:ext cx="0" cy="0"/>
          <a:chOff x="0" y="0"/>
          <a:chExt cx="0" cy="0"/>
        </a:xfrm>
      </p:grpSpPr>
      <p:sp>
        <p:nvSpPr>
          <p:cNvPr id="103" name="Google Shape;103;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400"/>
              <a:buNone/>
            </a:pPr>
            <a:r>
              <a:rPr lang="en-PH" sz="6000" b="1" dirty="0">
                <a:solidFill>
                  <a:srgbClr val="115F13"/>
                </a:solidFill>
                <a:latin typeface="Alegreya Sans"/>
                <a:ea typeface="Alegreya Sans"/>
                <a:cs typeface="Alegreya Sans"/>
                <a:sym typeface="Alegreya Sans"/>
              </a:rPr>
              <a:t>Prayer</a:t>
            </a:r>
            <a:endParaRPr sz="6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Shape 108"/>
        <p:cNvGrpSpPr/>
        <p:nvPr/>
      </p:nvGrpSpPr>
      <p:grpSpPr>
        <a:xfrm>
          <a:off x="0" y="0"/>
          <a:ext cx="0" cy="0"/>
          <a:chOff x="0" y="0"/>
          <a:chExt cx="0" cy="0"/>
        </a:xfrm>
      </p:grpSpPr>
      <p:sp>
        <p:nvSpPr>
          <p:cNvPr id="109" name="Google Shape;109;p5"/>
          <p:cNvSpPr txBox="1">
            <a:spLocks noGrp="1"/>
          </p:cNvSpPr>
          <p:nvPr>
            <p:ph type="title"/>
          </p:nvPr>
        </p:nvSpPr>
        <p:spPr>
          <a:xfrm>
            <a:off x="838200" y="365126"/>
            <a:ext cx="10515600" cy="92809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400"/>
              <a:buNone/>
            </a:pPr>
            <a:r>
              <a:rPr lang="en-PH" sz="6000" b="1" dirty="0">
                <a:solidFill>
                  <a:srgbClr val="115F13"/>
                </a:solidFill>
                <a:latin typeface="Alegreya Sans"/>
                <a:ea typeface="Alegreya Sans"/>
                <a:cs typeface="Alegreya Sans"/>
                <a:sym typeface="Alegreya Sans"/>
              </a:rPr>
              <a:t>National Anthem</a:t>
            </a:r>
            <a:endParaRPr sz="6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6ce7d864de_0_0"/>
          <p:cNvSpPr/>
          <p:nvPr/>
        </p:nvSpPr>
        <p:spPr>
          <a:xfrm>
            <a:off x="0" y="0"/>
            <a:ext cx="12192000" cy="6858000"/>
          </a:xfrm>
          <a:prstGeom prst="rect">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17" name="Google Shape;117;g16ce7d864de_0_0"/>
          <p:cNvSpPr txBox="1"/>
          <p:nvPr/>
        </p:nvSpPr>
        <p:spPr>
          <a:xfrm>
            <a:off x="468577" y="1325200"/>
            <a:ext cx="10588800" cy="2274000"/>
          </a:xfrm>
          <a:prstGeom prst="rect">
            <a:avLst/>
          </a:prstGeom>
          <a:noFill/>
          <a:ln>
            <a:noFill/>
          </a:ln>
          <a:effectLst>
            <a:outerShdw blurRad="557213" dist="304800" dir="5040000" algn="bl" rotWithShape="0">
              <a:srgbClr val="000000">
                <a:alpha val="6745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7500"/>
              <a:buFont typeface="Arial"/>
              <a:buNone/>
            </a:pPr>
            <a:r>
              <a:rPr lang="en-PH" sz="7200" b="1" dirty="0">
                <a:solidFill>
                  <a:schemeClr val="lt1"/>
                </a:solidFill>
              </a:rPr>
              <a:t>Welcome Message</a:t>
            </a:r>
            <a:endParaRPr sz="100" b="0" i="0" u="none" strike="noStrike" cap="none" dirty="0">
              <a:solidFill>
                <a:srgbClr val="000000"/>
              </a:solidFill>
              <a:latin typeface="Arial"/>
              <a:ea typeface="Arial"/>
              <a:cs typeface="Arial"/>
              <a:sym typeface="Arial"/>
            </a:endParaRPr>
          </a:p>
        </p:txBody>
      </p:sp>
      <p:grpSp>
        <p:nvGrpSpPr>
          <p:cNvPr id="118" name="Google Shape;118;g16ce7d864de_0_0"/>
          <p:cNvGrpSpPr/>
          <p:nvPr/>
        </p:nvGrpSpPr>
        <p:grpSpPr>
          <a:xfrm>
            <a:off x="-237065" y="3224260"/>
            <a:ext cx="13234717" cy="3874800"/>
            <a:chOff x="-237065" y="3224260"/>
            <a:chExt cx="13234717" cy="3874800"/>
          </a:xfrm>
        </p:grpSpPr>
        <p:sp>
          <p:nvSpPr>
            <p:cNvPr id="119" name="Google Shape;119;g16ce7d864de_0_0"/>
            <p:cNvSpPr/>
            <p:nvPr/>
          </p:nvSpPr>
          <p:spPr>
            <a:xfrm>
              <a:off x="0" y="4920900"/>
              <a:ext cx="12371700" cy="19371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grpSp>
          <p:nvGrpSpPr>
            <p:cNvPr id="120" name="Google Shape;120;g16ce7d864de_0_0"/>
            <p:cNvGrpSpPr/>
            <p:nvPr/>
          </p:nvGrpSpPr>
          <p:grpSpPr>
            <a:xfrm>
              <a:off x="-237065" y="3224260"/>
              <a:ext cx="13234717" cy="3874800"/>
              <a:chOff x="-237065" y="3224260"/>
              <a:chExt cx="13234717" cy="3874800"/>
            </a:xfrm>
          </p:grpSpPr>
          <p:grpSp>
            <p:nvGrpSpPr>
              <p:cNvPr id="121" name="Google Shape;121;g16ce7d864de_0_0"/>
              <p:cNvGrpSpPr/>
              <p:nvPr/>
            </p:nvGrpSpPr>
            <p:grpSpPr>
              <a:xfrm>
                <a:off x="-237065" y="5268409"/>
                <a:ext cx="12614386" cy="1585087"/>
                <a:chOff x="-237065" y="5497009"/>
                <a:chExt cx="12614386" cy="1585087"/>
              </a:xfrm>
            </p:grpSpPr>
            <p:grpSp>
              <p:nvGrpSpPr>
                <p:cNvPr id="122" name="Google Shape;122;g16ce7d864de_0_0"/>
                <p:cNvGrpSpPr/>
                <p:nvPr/>
              </p:nvGrpSpPr>
              <p:grpSpPr>
                <a:xfrm>
                  <a:off x="-237065" y="5506213"/>
                  <a:ext cx="9591786" cy="1575883"/>
                  <a:chOff x="-16915" y="5294563"/>
                  <a:chExt cx="9591786" cy="1575883"/>
                </a:xfrm>
              </p:grpSpPr>
              <p:pic>
                <p:nvPicPr>
                  <p:cNvPr id="123" name="Google Shape;123;g16ce7d864de_0_0" descr="A close up of a logo&#10;&#10;Description automatically generated"/>
                  <p:cNvPicPr preferRelativeResize="0"/>
                  <p:nvPr/>
                </p:nvPicPr>
                <p:blipFill rotWithShape="1">
                  <a:blip r:embed="rId3">
                    <a:alphaModFix/>
                  </a:blip>
                  <a:srcRect t="33611" r="-210" b="277"/>
                  <a:stretch/>
                </p:blipFill>
                <p:spPr>
                  <a:xfrm>
                    <a:off x="-16915" y="5319234"/>
                    <a:ext cx="3131791" cy="1551211"/>
                  </a:xfrm>
                  <a:prstGeom prst="rect">
                    <a:avLst/>
                  </a:prstGeom>
                  <a:noFill/>
                  <a:ln>
                    <a:noFill/>
                  </a:ln>
                </p:spPr>
              </p:pic>
              <p:grpSp>
                <p:nvGrpSpPr>
                  <p:cNvPr id="124" name="Google Shape;124;g16ce7d864de_0_0"/>
                  <p:cNvGrpSpPr/>
                  <p:nvPr/>
                </p:nvGrpSpPr>
                <p:grpSpPr>
                  <a:xfrm>
                    <a:off x="1692509" y="5294563"/>
                    <a:ext cx="7882362" cy="1575883"/>
                    <a:chOff x="-68566" y="5307800"/>
                    <a:chExt cx="7882362" cy="1575883"/>
                  </a:xfrm>
                </p:grpSpPr>
                <p:pic>
                  <p:nvPicPr>
                    <p:cNvPr id="125" name="Google Shape;125;g16ce7d864de_0_0" descr="A close up of a logo&#10;&#10;Description automatically generated"/>
                    <p:cNvPicPr preferRelativeResize="0"/>
                    <p:nvPr/>
                  </p:nvPicPr>
                  <p:blipFill rotWithShape="1">
                    <a:blip r:embed="rId3">
                      <a:alphaModFix/>
                    </a:blip>
                    <a:srcRect t="33615" r="-210" b="277"/>
                    <a:stretch/>
                  </p:blipFill>
                  <p:spPr>
                    <a:xfrm>
                      <a:off x="-68566" y="5307800"/>
                      <a:ext cx="3131791" cy="1551211"/>
                    </a:xfrm>
                    <a:prstGeom prst="rect">
                      <a:avLst/>
                    </a:prstGeom>
                    <a:noFill/>
                    <a:ln>
                      <a:noFill/>
                    </a:ln>
                  </p:spPr>
                </p:pic>
                <p:pic>
                  <p:nvPicPr>
                    <p:cNvPr id="126" name="Google Shape;126;g16ce7d864de_0_0" descr="A close up of a logo&#10;&#10;Description automatically generated"/>
                    <p:cNvPicPr preferRelativeResize="0"/>
                    <p:nvPr/>
                  </p:nvPicPr>
                  <p:blipFill rotWithShape="1">
                    <a:blip r:embed="rId3">
                      <a:alphaModFix/>
                    </a:blip>
                    <a:srcRect t="33615" r="-210" b="277"/>
                    <a:stretch/>
                  </p:blipFill>
                  <p:spPr>
                    <a:xfrm>
                      <a:off x="2686360" y="5323734"/>
                      <a:ext cx="3131791" cy="1551211"/>
                    </a:xfrm>
                    <a:prstGeom prst="rect">
                      <a:avLst/>
                    </a:prstGeom>
                    <a:noFill/>
                    <a:ln>
                      <a:noFill/>
                    </a:ln>
                  </p:spPr>
                </p:pic>
                <p:pic>
                  <p:nvPicPr>
                    <p:cNvPr id="127" name="Google Shape;127;g16ce7d864de_0_0" descr="A close up of a logo&#10;&#10;Description automatically generated"/>
                    <p:cNvPicPr preferRelativeResize="0"/>
                    <p:nvPr/>
                  </p:nvPicPr>
                  <p:blipFill rotWithShape="1">
                    <a:blip r:embed="rId3">
                      <a:alphaModFix/>
                    </a:blip>
                    <a:srcRect t="33615" r="25020" b="277"/>
                    <a:stretch/>
                  </p:blipFill>
                  <p:spPr>
                    <a:xfrm>
                      <a:off x="5470770" y="5332472"/>
                      <a:ext cx="2343026" cy="1551211"/>
                    </a:xfrm>
                    <a:prstGeom prst="rect">
                      <a:avLst/>
                    </a:prstGeom>
                    <a:noFill/>
                    <a:ln>
                      <a:noFill/>
                    </a:ln>
                  </p:spPr>
                </p:pic>
              </p:grpSp>
            </p:grpSp>
            <p:pic>
              <p:nvPicPr>
                <p:cNvPr id="128" name="Google Shape;128;g16ce7d864de_0_0" descr="A close up of a logo&#10;&#10;Description automatically generated"/>
                <p:cNvPicPr preferRelativeResize="0"/>
                <p:nvPr/>
              </p:nvPicPr>
              <p:blipFill rotWithShape="1">
                <a:blip r:embed="rId3">
                  <a:alphaModFix/>
                </a:blip>
                <a:srcRect t="33615" r="25020" b="277"/>
                <a:stretch/>
              </p:blipFill>
              <p:spPr>
                <a:xfrm>
                  <a:off x="9043695" y="5497009"/>
                  <a:ext cx="2343026" cy="1551211"/>
                </a:xfrm>
                <a:prstGeom prst="rect">
                  <a:avLst/>
                </a:prstGeom>
                <a:noFill/>
                <a:ln>
                  <a:noFill/>
                </a:ln>
              </p:spPr>
            </p:pic>
            <p:pic>
              <p:nvPicPr>
                <p:cNvPr id="129" name="Google Shape;129;g16ce7d864de_0_0" descr="A close up of a logo&#10;&#10;Description automatically generated"/>
                <p:cNvPicPr preferRelativeResize="0"/>
                <p:nvPr/>
              </p:nvPicPr>
              <p:blipFill rotWithShape="1">
                <a:blip r:embed="rId3">
                  <a:alphaModFix/>
                </a:blip>
                <a:srcRect t="33615" r="25020" b="277"/>
                <a:stretch/>
              </p:blipFill>
              <p:spPr>
                <a:xfrm>
                  <a:off x="10034295" y="5497009"/>
                  <a:ext cx="2343026" cy="1551211"/>
                </a:xfrm>
                <a:prstGeom prst="rect">
                  <a:avLst/>
                </a:prstGeom>
                <a:noFill/>
                <a:ln>
                  <a:noFill/>
                </a:ln>
              </p:spPr>
            </p:pic>
          </p:grpSp>
          <p:grpSp>
            <p:nvGrpSpPr>
              <p:cNvPr id="130" name="Google Shape;130;g16ce7d864de_0_0"/>
              <p:cNvGrpSpPr/>
              <p:nvPr/>
            </p:nvGrpSpPr>
            <p:grpSpPr>
              <a:xfrm>
                <a:off x="8992052" y="3224260"/>
                <a:ext cx="4005600" cy="3874800"/>
                <a:chOff x="10156152" y="1364635"/>
                <a:chExt cx="4005600" cy="3874800"/>
              </a:xfrm>
            </p:grpSpPr>
            <p:sp>
              <p:nvSpPr>
                <p:cNvPr id="131" name="Google Shape;131;g16ce7d864de_0_0"/>
                <p:cNvSpPr/>
                <p:nvPr/>
              </p:nvSpPr>
              <p:spPr>
                <a:xfrm>
                  <a:off x="10156152" y="1364635"/>
                  <a:ext cx="4005600" cy="3874800"/>
                </a:xfrm>
                <a:prstGeom prst="ellipse">
                  <a:avLst/>
                </a:prstGeom>
                <a:solidFill>
                  <a:srgbClr val="FFFFFF"/>
                </a:solidFill>
                <a:ln w="9525" cap="flat" cmpd="sng">
                  <a:solidFill>
                    <a:srgbClr val="FFFFFF"/>
                  </a:solidFill>
                  <a:prstDash val="solid"/>
                  <a:miter lim="8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grpSp>
              <p:nvGrpSpPr>
                <p:cNvPr id="132" name="Google Shape;132;g16ce7d864de_0_0"/>
                <p:cNvGrpSpPr/>
                <p:nvPr/>
              </p:nvGrpSpPr>
              <p:grpSpPr>
                <a:xfrm>
                  <a:off x="10891639" y="2539040"/>
                  <a:ext cx="2534398" cy="2658384"/>
                  <a:chOff x="6169377" y="971410"/>
                  <a:chExt cx="6222436" cy="5886590"/>
                </a:xfrm>
              </p:grpSpPr>
              <p:pic>
                <p:nvPicPr>
                  <p:cNvPr id="133" name="Google Shape;133;g16ce7d864de_0_0"/>
                  <p:cNvPicPr preferRelativeResize="0"/>
                  <p:nvPr/>
                </p:nvPicPr>
                <p:blipFill rotWithShape="1">
                  <a:blip r:embed="rId4">
                    <a:alphaModFix/>
                  </a:blip>
                  <a:srcRect l="65146" t="46253" r="4237" b="27406"/>
                  <a:stretch/>
                </p:blipFill>
                <p:spPr>
                  <a:xfrm>
                    <a:off x="10292080" y="3189112"/>
                    <a:ext cx="2099733" cy="1806224"/>
                  </a:xfrm>
                  <a:prstGeom prst="rect">
                    <a:avLst/>
                  </a:prstGeom>
                  <a:noFill/>
                  <a:ln>
                    <a:noFill/>
                  </a:ln>
                </p:spPr>
              </p:pic>
              <p:pic>
                <p:nvPicPr>
                  <p:cNvPr id="134" name="Google Shape;134;g16ce7d864de_0_0"/>
                  <p:cNvPicPr preferRelativeResize="0"/>
                  <p:nvPr/>
                </p:nvPicPr>
                <p:blipFill rotWithShape="1">
                  <a:blip r:embed="rId5">
                    <a:alphaModFix/>
                  </a:blip>
                  <a:srcRect l="4638" t="47971" r="63591" b="22235"/>
                  <a:stretch/>
                </p:blipFill>
                <p:spPr>
                  <a:xfrm>
                    <a:off x="6169377" y="3281115"/>
                    <a:ext cx="2178755" cy="2043290"/>
                  </a:xfrm>
                  <a:prstGeom prst="rect">
                    <a:avLst/>
                  </a:prstGeom>
                  <a:noFill/>
                  <a:ln>
                    <a:noFill/>
                  </a:ln>
                </p:spPr>
              </p:pic>
              <p:pic>
                <p:nvPicPr>
                  <p:cNvPr id="135" name="Google Shape;135;g16ce7d864de_0_0"/>
                  <p:cNvPicPr preferRelativeResize="0"/>
                  <p:nvPr/>
                </p:nvPicPr>
                <p:blipFill rotWithShape="1">
                  <a:blip r:embed="rId6">
                    <a:alphaModFix/>
                  </a:blip>
                  <a:srcRect l="36028" t="43806" r="34997" b="25077"/>
                  <a:stretch/>
                </p:blipFill>
                <p:spPr>
                  <a:xfrm>
                    <a:off x="8230727" y="3005103"/>
                    <a:ext cx="1986846" cy="2133599"/>
                  </a:xfrm>
                  <a:prstGeom prst="rect">
                    <a:avLst/>
                  </a:prstGeom>
                  <a:noFill/>
                  <a:ln>
                    <a:noFill/>
                  </a:ln>
                </p:spPr>
              </p:pic>
              <p:pic>
                <p:nvPicPr>
                  <p:cNvPr id="136" name="Google Shape;136;g16ce7d864de_0_0"/>
                  <p:cNvPicPr preferRelativeResize="0"/>
                  <p:nvPr/>
                </p:nvPicPr>
                <p:blipFill rotWithShape="1">
                  <a:blip r:embed="rId7">
                    <a:alphaModFix/>
                  </a:blip>
                  <a:srcRect l="11634" t="55406" r="8512"/>
                  <a:stretch/>
                </p:blipFill>
                <p:spPr>
                  <a:xfrm>
                    <a:off x="6632222" y="3799840"/>
                    <a:ext cx="5476241" cy="3058160"/>
                  </a:xfrm>
                  <a:prstGeom prst="rect">
                    <a:avLst/>
                  </a:prstGeom>
                  <a:noFill/>
                  <a:ln>
                    <a:noFill/>
                  </a:ln>
                </p:spPr>
              </p:pic>
              <p:pic>
                <p:nvPicPr>
                  <p:cNvPr id="137" name="Google Shape;137;g16ce7d864de_0_0"/>
                  <p:cNvPicPr preferRelativeResize="0"/>
                  <p:nvPr/>
                </p:nvPicPr>
                <p:blipFill rotWithShape="1">
                  <a:blip r:embed="rId8">
                    <a:alphaModFix/>
                  </a:blip>
                  <a:srcRect l="36894" t="51999" r="41472"/>
                  <a:stretch/>
                </p:blipFill>
                <p:spPr>
                  <a:xfrm>
                    <a:off x="8290560" y="3566160"/>
                    <a:ext cx="1483360" cy="3291839"/>
                  </a:xfrm>
                  <a:prstGeom prst="rect">
                    <a:avLst/>
                  </a:prstGeom>
                  <a:noFill/>
                  <a:ln>
                    <a:noFill/>
                  </a:ln>
                </p:spPr>
              </p:pic>
              <p:pic>
                <p:nvPicPr>
                  <p:cNvPr id="138" name="Google Shape;138;g16ce7d864de_0_0"/>
                  <p:cNvPicPr preferRelativeResize="0"/>
                  <p:nvPr/>
                </p:nvPicPr>
                <p:blipFill rotWithShape="1">
                  <a:blip r:embed="rId9">
                    <a:alphaModFix/>
                  </a:blip>
                  <a:srcRect l="50913" t="24891" r="18628"/>
                  <a:stretch/>
                </p:blipFill>
                <p:spPr>
                  <a:xfrm>
                    <a:off x="9234310" y="1706880"/>
                    <a:ext cx="2088444" cy="5151119"/>
                  </a:xfrm>
                  <a:prstGeom prst="rect">
                    <a:avLst/>
                  </a:prstGeom>
                  <a:noFill/>
                  <a:ln>
                    <a:noFill/>
                  </a:ln>
                </p:spPr>
              </p:pic>
              <p:pic>
                <p:nvPicPr>
                  <p:cNvPr id="139" name="Google Shape;139;g16ce7d864de_0_0"/>
                  <p:cNvPicPr preferRelativeResize="0"/>
                  <p:nvPr/>
                </p:nvPicPr>
                <p:blipFill rotWithShape="1">
                  <a:blip r:embed="rId10">
                    <a:alphaModFix/>
                  </a:blip>
                  <a:srcRect l="24575" t="29631" r="55994"/>
                  <a:stretch/>
                </p:blipFill>
                <p:spPr>
                  <a:xfrm>
                    <a:off x="7438248" y="2032000"/>
                    <a:ext cx="1332088" cy="4826000"/>
                  </a:xfrm>
                  <a:prstGeom prst="rect">
                    <a:avLst/>
                  </a:prstGeom>
                  <a:noFill/>
                  <a:ln>
                    <a:noFill/>
                  </a:ln>
                </p:spPr>
              </p:pic>
              <p:pic>
                <p:nvPicPr>
                  <p:cNvPr id="140" name="Google Shape;140;g16ce7d864de_0_0"/>
                  <p:cNvPicPr preferRelativeResize="0"/>
                  <p:nvPr/>
                </p:nvPicPr>
                <p:blipFill rotWithShape="1">
                  <a:blip r:embed="rId11">
                    <a:alphaModFix/>
                  </a:blip>
                  <a:srcRect l="45553" t="13662" r="12138" b="48804"/>
                  <a:stretch/>
                </p:blipFill>
                <p:spPr>
                  <a:xfrm>
                    <a:off x="8858390" y="971410"/>
                    <a:ext cx="2901243" cy="2573866"/>
                  </a:xfrm>
                  <a:prstGeom prst="rect">
                    <a:avLst/>
                  </a:prstGeom>
                  <a:noFill/>
                  <a:ln>
                    <a:noFill/>
                  </a:ln>
                </p:spPr>
              </p:pic>
              <p:pic>
                <p:nvPicPr>
                  <p:cNvPr id="141" name="Google Shape;141;g16ce7d864de_0_0"/>
                  <p:cNvPicPr preferRelativeResize="0"/>
                  <p:nvPr/>
                </p:nvPicPr>
                <p:blipFill rotWithShape="1">
                  <a:blip r:embed="rId12">
                    <a:alphaModFix/>
                  </a:blip>
                  <a:srcRect l="15548" t="21516" r="50376" b="49671"/>
                  <a:stretch/>
                </p:blipFill>
                <p:spPr>
                  <a:xfrm>
                    <a:off x="6816229" y="1507349"/>
                    <a:ext cx="2336800" cy="1975559"/>
                  </a:xfrm>
                  <a:prstGeom prst="rect">
                    <a:avLst/>
                  </a:prstGeom>
                  <a:noFill/>
                  <a:ln>
                    <a:noFill/>
                  </a:ln>
                </p:spPr>
              </p:pic>
            </p:grpSp>
            <p:sp>
              <p:nvSpPr>
                <p:cNvPr id="142" name="Google Shape;142;g16ce7d864de_0_0"/>
                <p:cNvSpPr/>
                <p:nvPr/>
              </p:nvSpPr>
              <p:spPr>
                <a:xfrm>
                  <a:off x="10199834" y="1406814"/>
                  <a:ext cx="3918300" cy="3790500"/>
                </a:xfrm>
                <a:prstGeom prst="ellipse">
                  <a:avLst/>
                </a:prstGeom>
                <a:noFill/>
                <a:ln w="339725" cap="flat" cmpd="sng">
                  <a:solidFill>
                    <a:srgbClr val="368C2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rgbClr val="FFFFFF"/>
                    </a:solidFill>
                    <a:latin typeface="Calibri"/>
                    <a:ea typeface="Calibri"/>
                    <a:cs typeface="Calibri"/>
                    <a:sym typeface="Calibri"/>
                  </a:endParaRPr>
                </a:p>
              </p:txBody>
            </p:sp>
          </p:grpSp>
        </p:gr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g16ce7d864de_0_31"/>
          <p:cNvSpPr/>
          <p:nvPr/>
        </p:nvSpPr>
        <p:spPr>
          <a:xfrm>
            <a:off x="0" y="0"/>
            <a:ext cx="12192000" cy="6858000"/>
          </a:xfrm>
          <a:prstGeom prst="rect">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49" name="Google Shape;149;g16ce7d864de_0_31"/>
          <p:cNvSpPr txBox="1"/>
          <p:nvPr/>
        </p:nvSpPr>
        <p:spPr>
          <a:xfrm>
            <a:off x="468577" y="1325200"/>
            <a:ext cx="10588800" cy="2274000"/>
          </a:xfrm>
          <a:prstGeom prst="rect">
            <a:avLst/>
          </a:prstGeom>
          <a:noFill/>
          <a:ln>
            <a:noFill/>
          </a:ln>
          <a:effectLst>
            <a:outerShdw blurRad="557213" dist="304800" dir="5040000" algn="bl" rotWithShape="0">
              <a:srgbClr val="000000">
                <a:alpha val="6745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7500"/>
              <a:buFont typeface="Arial"/>
              <a:buNone/>
            </a:pPr>
            <a:r>
              <a:rPr lang="en-PH" sz="7200" b="1" dirty="0">
                <a:solidFill>
                  <a:schemeClr val="lt1"/>
                </a:solidFill>
              </a:rPr>
              <a:t>Workshop Overview and Rationale </a:t>
            </a:r>
            <a:endParaRPr sz="100" b="0" i="0" u="none" strike="noStrike" cap="none" dirty="0">
              <a:solidFill>
                <a:srgbClr val="000000"/>
              </a:solidFill>
              <a:latin typeface="Arial"/>
              <a:ea typeface="Arial"/>
              <a:cs typeface="Arial"/>
              <a:sym typeface="Arial"/>
            </a:endParaRPr>
          </a:p>
        </p:txBody>
      </p:sp>
      <p:grpSp>
        <p:nvGrpSpPr>
          <p:cNvPr id="150" name="Google Shape;150;g16ce7d864de_0_31"/>
          <p:cNvGrpSpPr/>
          <p:nvPr/>
        </p:nvGrpSpPr>
        <p:grpSpPr>
          <a:xfrm>
            <a:off x="-237065" y="3224260"/>
            <a:ext cx="13234717" cy="3874800"/>
            <a:chOff x="-237065" y="3224260"/>
            <a:chExt cx="13234717" cy="3874800"/>
          </a:xfrm>
        </p:grpSpPr>
        <p:sp>
          <p:nvSpPr>
            <p:cNvPr id="151" name="Google Shape;151;g16ce7d864de_0_31"/>
            <p:cNvSpPr/>
            <p:nvPr/>
          </p:nvSpPr>
          <p:spPr>
            <a:xfrm>
              <a:off x="0" y="4920900"/>
              <a:ext cx="12371700" cy="19371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grpSp>
          <p:nvGrpSpPr>
            <p:cNvPr id="152" name="Google Shape;152;g16ce7d864de_0_31"/>
            <p:cNvGrpSpPr/>
            <p:nvPr/>
          </p:nvGrpSpPr>
          <p:grpSpPr>
            <a:xfrm>
              <a:off x="-237065" y="3224260"/>
              <a:ext cx="13234717" cy="3874800"/>
              <a:chOff x="-237065" y="3224260"/>
              <a:chExt cx="13234717" cy="3874800"/>
            </a:xfrm>
          </p:grpSpPr>
          <p:grpSp>
            <p:nvGrpSpPr>
              <p:cNvPr id="153" name="Google Shape;153;g16ce7d864de_0_31"/>
              <p:cNvGrpSpPr/>
              <p:nvPr/>
            </p:nvGrpSpPr>
            <p:grpSpPr>
              <a:xfrm>
                <a:off x="-237065" y="5268409"/>
                <a:ext cx="12614386" cy="1585087"/>
                <a:chOff x="-237065" y="5497009"/>
                <a:chExt cx="12614386" cy="1585087"/>
              </a:xfrm>
            </p:grpSpPr>
            <p:grpSp>
              <p:nvGrpSpPr>
                <p:cNvPr id="154" name="Google Shape;154;g16ce7d864de_0_31"/>
                <p:cNvGrpSpPr/>
                <p:nvPr/>
              </p:nvGrpSpPr>
              <p:grpSpPr>
                <a:xfrm>
                  <a:off x="-237065" y="5506213"/>
                  <a:ext cx="9591786" cy="1575883"/>
                  <a:chOff x="-16915" y="5294563"/>
                  <a:chExt cx="9591786" cy="1575883"/>
                </a:xfrm>
              </p:grpSpPr>
              <p:pic>
                <p:nvPicPr>
                  <p:cNvPr id="155" name="Google Shape;155;g16ce7d864de_0_31" descr="A close up of a logo&#10;&#10;Description automatically generated"/>
                  <p:cNvPicPr preferRelativeResize="0"/>
                  <p:nvPr/>
                </p:nvPicPr>
                <p:blipFill rotWithShape="1">
                  <a:blip r:embed="rId3">
                    <a:alphaModFix/>
                  </a:blip>
                  <a:srcRect t="33611" r="-210" b="277"/>
                  <a:stretch/>
                </p:blipFill>
                <p:spPr>
                  <a:xfrm>
                    <a:off x="-16915" y="5319234"/>
                    <a:ext cx="3131791" cy="1551211"/>
                  </a:xfrm>
                  <a:prstGeom prst="rect">
                    <a:avLst/>
                  </a:prstGeom>
                  <a:noFill/>
                  <a:ln>
                    <a:noFill/>
                  </a:ln>
                </p:spPr>
              </p:pic>
              <p:grpSp>
                <p:nvGrpSpPr>
                  <p:cNvPr id="156" name="Google Shape;156;g16ce7d864de_0_31"/>
                  <p:cNvGrpSpPr/>
                  <p:nvPr/>
                </p:nvGrpSpPr>
                <p:grpSpPr>
                  <a:xfrm>
                    <a:off x="1692509" y="5294563"/>
                    <a:ext cx="7882362" cy="1575883"/>
                    <a:chOff x="-68566" y="5307800"/>
                    <a:chExt cx="7882362" cy="1575883"/>
                  </a:xfrm>
                </p:grpSpPr>
                <p:pic>
                  <p:nvPicPr>
                    <p:cNvPr id="157" name="Google Shape;157;g16ce7d864de_0_31" descr="A close up of a logo&#10;&#10;Description automatically generated"/>
                    <p:cNvPicPr preferRelativeResize="0"/>
                    <p:nvPr/>
                  </p:nvPicPr>
                  <p:blipFill rotWithShape="1">
                    <a:blip r:embed="rId3">
                      <a:alphaModFix/>
                    </a:blip>
                    <a:srcRect t="33615" r="-210" b="277"/>
                    <a:stretch/>
                  </p:blipFill>
                  <p:spPr>
                    <a:xfrm>
                      <a:off x="-68566" y="5307800"/>
                      <a:ext cx="3131791" cy="1551211"/>
                    </a:xfrm>
                    <a:prstGeom prst="rect">
                      <a:avLst/>
                    </a:prstGeom>
                    <a:noFill/>
                    <a:ln>
                      <a:noFill/>
                    </a:ln>
                  </p:spPr>
                </p:pic>
                <p:pic>
                  <p:nvPicPr>
                    <p:cNvPr id="158" name="Google Shape;158;g16ce7d864de_0_31" descr="A close up of a logo&#10;&#10;Description automatically generated"/>
                    <p:cNvPicPr preferRelativeResize="0"/>
                    <p:nvPr/>
                  </p:nvPicPr>
                  <p:blipFill rotWithShape="1">
                    <a:blip r:embed="rId3">
                      <a:alphaModFix/>
                    </a:blip>
                    <a:srcRect t="33615" r="-210" b="277"/>
                    <a:stretch/>
                  </p:blipFill>
                  <p:spPr>
                    <a:xfrm>
                      <a:off x="2686360" y="5323734"/>
                      <a:ext cx="3131791" cy="1551211"/>
                    </a:xfrm>
                    <a:prstGeom prst="rect">
                      <a:avLst/>
                    </a:prstGeom>
                    <a:noFill/>
                    <a:ln>
                      <a:noFill/>
                    </a:ln>
                  </p:spPr>
                </p:pic>
                <p:pic>
                  <p:nvPicPr>
                    <p:cNvPr id="159" name="Google Shape;159;g16ce7d864de_0_31" descr="A close up of a logo&#10;&#10;Description automatically generated"/>
                    <p:cNvPicPr preferRelativeResize="0"/>
                    <p:nvPr/>
                  </p:nvPicPr>
                  <p:blipFill rotWithShape="1">
                    <a:blip r:embed="rId3">
                      <a:alphaModFix/>
                    </a:blip>
                    <a:srcRect t="33615" r="25020" b="277"/>
                    <a:stretch/>
                  </p:blipFill>
                  <p:spPr>
                    <a:xfrm>
                      <a:off x="5470770" y="5332472"/>
                      <a:ext cx="2343026" cy="1551211"/>
                    </a:xfrm>
                    <a:prstGeom prst="rect">
                      <a:avLst/>
                    </a:prstGeom>
                    <a:noFill/>
                    <a:ln>
                      <a:noFill/>
                    </a:ln>
                  </p:spPr>
                </p:pic>
              </p:grpSp>
            </p:grpSp>
            <p:pic>
              <p:nvPicPr>
                <p:cNvPr id="160" name="Google Shape;160;g16ce7d864de_0_31" descr="A close up of a logo&#10;&#10;Description automatically generated"/>
                <p:cNvPicPr preferRelativeResize="0"/>
                <p:nvPr/>
              </p:nvPicPr>
              <p:blipFill rotWithShape="1">
                <a:blip r:embed="rId3">
                  <a:alphaModFix/>
                </a:blip>
                <a:srcRect t="33615" r="25020" b="277"/>
                <a:stretch/>
              </p:blipFill>
              <p:spPr>
                <a:xfrm>
                  <a:off x="9043695" y="5497009"/>
                  <a:ext cx="2343026" cy="1551211"/>
                </a:xfrm>
                <a:prstGeom prst="rect">
                  <a:avLst/>
                </a:prstGeom>
                <a:noFill/>
                <a:ln>
                  <a:noFill/>
                </a:ln>
              </p:spPr>
            </p:pic>
            <p:pic>
              <p:nvPicPr>
                <p:cNvPr id="161" name="Google Shape;161;g16ce7d864de_0_31" descr="A close up of a logo&#10;&#10;Description automatically generated"/>
                <p:cNvPicPr preferRelativeResize="0"/>
                <p:nvPr/>
              </p:nvPicPr>
              <p:blipFill rotWithShape="1">
                <a:blip r:embed="rId3">
                  <a:alphaModFix/>
                </a:blip>
                <a:srcRect t="33615" r="25020" b="277"/>
                <a:stretch/>
              </p:blipFill>
              <p:spPr>
                <a:xfrm>
                  <a:off x="10034295" y="5497009"/>
                  <a:ext cx="2343026" cy="1551211"/>
                </a:xfrm>
                <a:prstGeom prst="rect">
                  <a:avLst/>
                </a:prstGeom>
                <a:noFill/>
                <a:ln>
                  <a:noFill/>
                </a:ln>
              </p:spPr>
            </p:pic>
          </p:grpSp>
          <p:grpSp>
            <p:nvGrpSpPr>
              <p:cNvPr id="162" name="Google Shape;162;g16ce7d864de_0_31"/>
              <p:cNvGrpSpPr/>
              <p:nvPr/>
            </p:nvGrpSpPr>
            <p:grpSpPr>
              <a:xfrm>
                <a:off x="8992052" y="3224260"/>
                <a:ext cx="4005600" cy="3874800"/>
                <a:chOff x="10156152" y="1364635"/>
                <a:chExt cx="4005600" cy="3874800"/>
              </a:xfrm>
            </p:grpSpPr>
            <p:sp>
              <p:nvSpPr>
                <p:cNvPr id="163" name="Google Shape;163;g16ce7d864de_0_31"/>
                <p:cNvSpPr/>
                <p:nvPr/>
              </p:nvSpPr>
              <p:spPr>
                <a:xfrm>
                  <a:off x="10156152" y="1364635"/>
                  <a:ext cx="4005600" cy="3874800"/>
                </a:xfrm>
                <a:prstGeom prst="ellipse">
                  <a:avLst/>
                </a:prstGeom>
                <a:solidFill>
                  <a:srgbClr val="FFFFFF"/>
                </a:solidFill>
                <a:ln w="9525" cap="flat" cmpd="sng">
                  <a:solidFill>
                    <a:srgbClr val="FFFFFF"/>
                  </a:solidFill>
                  <a:prstDash val="solid"/>
                  <a:miter lim="8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grpSp>
              <p:nvGrpSpPr>
                <p:cNvPr id="164" name="Google Shape;164;g16ce7d864de_0_31"/>
                <p:cNvGrpSpPr/>
                <p:nvPr/>
              </p:nvGrpSpPr>
              <p:grpSpPr>
                <a:xfrm>
                  <a:off x="10891639" y="2539040"/>
                  <a:ext cx="2534398" cy="2658384"/>
                  <a:chOff x="6169377" y="971410"/>
                  <a:chExt cx="6222436" cy="5886590"/>
                </a:xfrm>
              </p:grpSpPr>
              <p:pic>
                <p:nvPicPr>
                  <p:cNvPr id="165" name="Google Shape;165;g16ce7d864de_0_31"/>
                  <p:cNvPicPr preferRelativeResize="0"/>
                  <p:nvPr/>
                </p:nvPicPr>
                <p:blipFill rotWithShape="1">
                  <a:blip r:embed="rId4">
                    <a:alphaModFix/>
                  </a:blip>
                  <a:srcRect l="65146" t="46253" r="4237" b="27406"/>
                  <a:stretch/>
                </p:blipFill>
                <p:spPr>
                  <a:xfrm>
                    <a:off x="10292080" y="3189112"/>
                    <a:ext cx="2099733" cy="1806224"/>
                  </a:xfrm>
                  <a:prstGeom prst="rect">
                    <a:avLst/>
                  </a:prstGeom>
                  <a:noFill/>
                  <a:ln>
                    <a:noFill/>
                  </a:ln>
                </p:spPr>
              </p:pic>
              <p:pic>
                <p:nvPicPr>
                  <p:cNvPr id="166" name="Google Shape;166;g16ce7d864de_0_31"/>
                  <p:cNvPicPr preferRelativeResize="0"/>
                  <p:nvPr/>
                </p:nvPicPr>
                <p:blipFill rotWithShape="1">
                  <a:blip r:embed="rId5">
                    <a:alphaModFix/>
                  </a:blip>
                  <a:srcRect l="4638" t="47971" r="63591" b="22235"/>
                  <a:stretch/>
                </p:blipFill>
                <p:spPr>
                  <a:xfrm>
                    <a:off x="6169377" y="3281115"/>
                    <a:ext cx="2178755" cy="2043290"/>
                  </a:xfrm>
                  <a:prstGeom prst="rect">
                    <a:avLst/>
                  </a:prstGeom>
                  <a:noFill/>
                  <a:ln>
                    <a:noFill/>
                  </a:ln>
                </p:spPr>
              </p:pic>
              <p:pic>
                <p:nvPicPr>
                  <p:cNvPr id="167" name="Google Shape;167;g16ce7d864de_0_31"/>
                  <p:cNvPicPr preferRelativeResize="0"/>
                  <p:nvPr/>
                </p:nvPicPr>
                <p:blipFill rotWithShape="1">
                  <a:blip r:embed="rId6">
                    <a:alphaModFix/>
                  </a:blip>
                  <a:srcRect l="36028" t="43806" r="34997" b="25077"/>
                  <a:stretch/>
                </p:blipFill>
                <p:spPr>
                  <a:xfrm>
                    <a:off x="8230727" y="3005103"/>
                    <a:ext cx="1986846" cy="2133599"/>
                  </a:xfrm>
                  <a:prstGeom prst="rect">
                    <a:avLst/>
                  </a:prstGeom>
                  <a:noFill/>
                  <a:ln>
                    <a:noFill/>
                  </a:ln>
                </p:spPr>
              </p:pic>
              <p:pic>
                <p:nvPicPr>
                  <p:cNvPr id="168" name="Google Shape;168;g16ce7d864de_0_31"/>
                  <p:cNvPicPr preferRelativeResize="0"/>
                  <p:nvPr/>
                </p:nvPicPr>
                <p:blipFill rotWithShape="1">
                  <a:blip r:embed="rId7">
                    <a:alphaModFix/>
                  </a:blip>
                  <a:srcRect l="11634" t="55406" r="8512"/>
                  <a:stretch/>
                </p:blipFill>
                <p:spPr>
                  <a:xfrm>
                    <a:off x="6632222" y="3799840"/>
                    <a:ext cx="5476241" cy="3058160"/>
                  </a:xfrm>
                  <a:prstGeom prst="rect">
                    <a:avLst/>
                  </a:prstGeom>
                  <a:noFill/>
                  <a:ln>
                    <a:noFill/>
                  </a:ln>
                </p:spPr>
              </p:pic>
              <p:pic>
                <p:nvPicPr>
                  <p:cNvPr id="169" name="Google Shape;169;g16ce7d864de_0_31"/>
                  <p:cNvPicPr preferRelativeResize="0"/>
                  <p:nvPr/>
                </p:nvPicPr>
                <p:blipFill rotWithShape="1">
                  <a:blip r:embed="rId8">
                    <a:alphaModFix/>
                  </a:blip>
                  <a:srcRect l="36894" t="51999" r="41472"/>
                  <a:stretch/>
                </p:blipFill>
                <p:spPr>
                  <a:xfrm>
                    <a:off x="8290560" y="3566160"/>
                    <a:ext cx="1483360" cy="3291839"/>
                  </a:xfrm>
                  <a:prstGeom prst="rect">
                    <a:avLst/>
                  </a:prstGeom>
                  <a:noFill/>
                  <a:ln>
                    <a:noFill/>
                  </a:ln>
                </p:spPr>
              </p:pic>
              <p:pic>
                <p:nvPicPr>
                  <p:cNvPr id="170" name="Google Shape;170;g16ce7d864de_0_31"/>
                  <p:cNvPicPr preferRelativeResize="0"/>
                  <p:nvPr/>
                </p:nvPicPr>
                <p:blipFill rotWithShape="1">
                  <a:blip r:embed="rId9">
                    <a:alphaModFix/>
                  </a:blip>
                  <a:srcRect l="50913" t="24891" r="18628"/>
                  <a:stretch/>
                </p:blipFill>
                <p:spPr>
                  <a:xfrm>
                    <a:off x="9234310" y="1706880"/>
                    <a:ext cx="2088444" cy="5151119"/>
                  </a:xfrm>
                  <a:prstGeom prst="rect">
                    <a:avLst/>
                  </a:prstGeom>
                  <a:noFill/>
                  <a:ln>
                    <a:noFill/>
                  </a:ln>
                </p:spPr>
              </p:pic>
              <p:pic>
                <p:nvPicPr>
                  <p:cNvPr id="171" name="Google Shape;171;g16ce7d864de_0_31"/>
                  <p:cNvPicPr preferRelativeResize="0"/>
                  <p:nvPr/>
                </p:nvPicPr>
                <p:blipFill rotWithShape="1">
                  <a:blip r:embed="rId10">
                    <a:alphaModFix/>
                  </a:blip>
                  <a:srcRect l="24575" t="29631" r="55994"/>
                  <a:stretch/>
                </p:blipFill>
                <p:spPr>
                  <a:xfrm>
                    <a:off x="7438248" y="2032000"/>
                    <a:ext cx="1332088" cy="4826000"/>
                  </a:xfrm>
                  <a:prstGeom prst="rect">
                    <a:avLst/>
                  </a:prstGeom>
                  <a:noFill/>
                  <a:ln>
                    <a:noFill/>
                  </a:ln>
                </p:spPr>
              </p:pic>
              <p:pic>
                <p:nvPicPr>
                  <p:cNvPr id="172" name="Google Shape;172;g16ce7d864de_0_31"/>
                  <p:cNvPicPr preferRelativeResize="0"/>
                  <p:nvPr/>
                </p:nvPicPr>
                <p:blipFill rotWithShape="1">
                  <a:blip r:embed="rId11">
                    <a:alphaModFix/>
                  </a:blip>
                  <a:srcRect l="45553" t="13662" r="12138" b="48804"/>
                  <a:stretch/>
                </p:blipFill>
                <p:spPr>
                  <a:xfrm>
                    <a:off x="8858390" y="971410"/>
                    <a:ext cx="2901243" cy="2573866"/>
                  </a:xfrm>
                  <a:prstGeom prst="rect">
                    <a:avLst/>
                  </a:prstGeom>
                  <a:noFill/>
                  <a:ln>
                    <a:noFill/>
                  </a:ln>
                </p:spPr>
              </p:pic>
              <p:pic>
                <p:nvPicPr>
                  <p:cNvPr id="173" name="Google Shape;173;g16ce7d864de_0_31"/>
                  <p:cNvPicPr preferRelativeResize="0"/>
                  <p:nvPr/>
                </p:nvPicPr>
                <p:blipFill rotWithShape="1">
                  <a:blip r:embed="rId12">
                    <a:alphaModFix/>
                  </a:blip>
                  <a:srcRect l="15548" t="21516" r="50376" b="49671"/>
                  <a:stretch/>
                </p:blipFill>
                <p:spPr>
                  <a:xfrm>
                    <a:off x="6816229" y="1507349"/>
                    <a:ext cx="2336800" cy="1975559"/>
                  </a:xfrm>
                  <a:prstGeom prst="rect">
                    <a:avLst/>
                  </a:prstGeom>
                  <a:noFill/>
                  <a:ln>
                    <a:noFill/>
                  </a:ln>
                </p:spPr>
              </p:pic>
            </p:grpSp>
            <p:sp>
              <p:nvSpPr>
                <p:cNvPr id="174" name="Google Shape;174;g16ce7d864de_0_31"/>
                <p:cNvSpPr/>
                <p:nvPr/>
              </p:nvSpPr>
              <p:spPr>
                <a:xfrm>
                  <a:off x="10199834" y="1406814"/>
                  <a:ext cx="3918300" cy="3790500"/>
                </a:xfrm>
                <a:prstGeom prst="ellipse">
                  <a:avLst/>
                </a:prstGeom>
                <a:noFill/>
                <a:ln w="339725" cap="flat" cmpd="sng">
                  <a:solidFill>
                    <a:srgbClr val="368C2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rgbClr val="FFFFFF"/>
                    </a:solidFill>
                    <a:latin typeface="Calibri"/>
                    <a:ea typeface="Calibri"/>
                    <a:cs typeface="Calibri"/>
                    <a:sym typeface="Calibri"/>
                  </a:endParaRPr>
                </a:p>
              </p:txBody>
            </p:sp>
          </p:gr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g16cfdda6e5a_0_0"/>
          <p:cNvSpPr txBox="1">
            <a:spLocks noGrp="1"/>
          </p:cNvSpPr>
          <p:nvPr>
            <p:ph type="title"/>
          </p:nvPr>
        </p:nvSpPr>
        <p:spPr>
          <a:xfrm>
            <a:off x="838200" y="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400"/>
              <a:buNone/>
            </a:pPr>
            <a:r>
              <a:rPr lang="en-PH" sz="6000" b="1" dirty="0">
                <a:solidFill>
                  <a:srgbClr val="115F13"/>
                </a:solidFill>
                <a:latin typeface="Alegreya Sans"/>
                <a:ea typeface="Alegreya Sans"/>
                <a:cs typeface="Alegreya Sans"/>
                <a:sym typeface="Alegreya Sans"/>
              </a:rPr>
              <a:t>Rationale</a:t>
            </a:r>
            <a:endParaRPr sz="6000" dirty="0"/>
          </a:p>
        </p:txBody>
      </p:sp>
      <p:sp>
        <p:nvSpPr>
          <p:cNvPr id="180" name="Google Shape;180;g16cfdda6e5a_0_0"/>
          <p:cNvSpPr txBox="1">
            <a:spLocks noGrp="1"/>
          </p:cNvSpPr>
          <p:nvPr>
            <p:ph type="body" idx="1"/>
          </p:nvPr>
        </p:nvSpPr>
        <p:spPr>
          <a:xfrm>
            <a:off x="860322" y="1207787"/>
            <a:ext cx="10515600" cy="4351200"/>
          </a:xfrm>
          <a:prstGeom prst="rect">
            <a:avLst/>
          </a:prstGeom>
          <a:noFill/>
          <a:ln>
            <a:noFill/>
          </a:ln>
        </p:spPr>
        <p:txBody>
          <a:bodyPr spcFirstLastPara="1" wrap="square" lIns="91425" tIns="45700" rIns="91425" bIns="45700" anchor="t" anchorCtr="0">
            <a:noAutofit/>
          </a:bodyPr>
          <a:lstStyle/>
          <a:p>
            <a:pPr algn="just"/>
            <a:r>
              <a:rPr lang="en-PH" sz="3200" dirty="0"/>
              <a:t>On 01 September 2022, Atty. Jonas R. Leones, Undersecretary for Policy, Planning, and International Affairs requested the Forest Management Bureau (FMB) to provide the updated results of the assessment and delineation report of forest land boundary delineation for the Province of Palawan based on the request of Representative Edward Hagedorn of the 3rd District of Palawan during the 31 August 2022 Committee on Natural Resources meeting at the House of Representatives.</a:t>
            </a:r>
          </a:p>
        </p:txBody>
      </p:sp>
      <p:grpSp>
        <p:nvGrpSpPr>
          <p:cNvPr id="181" name="Google Shape;181;g16cfdda6e5a_0_0"/>
          <p:cNvGrpSpPr/>
          <p:nvPr/>
        </p:nvGrpSpPr>
        <p:grpSpPr>
          <a:xfrm>
            <a:off x="-30478" y="5958987"/>
            <a:ext cx="11916090" cy="1013175"/>
            <a:chOff x="-30478" y="5958987"/>
            <a:chExt cx="11916090" cy="1013175"/>
          </a:xfrm>
        </p:grpSpPr>
        <p:pic>
          <p:nvPicPr>
            <p:cNvPr id="182" name="Google Shape;182;g16cfdda6e5a_0_0"/>
            <p:cNvPicPr preferRelativeResize="0"/>
            <p:nvPr/>
          </p:nvPicPr>
          <p:blipFill rotWithShape="1">
            <a:blip r:embed="rId3">
              <a:alphaModFix/>
            </a:blip>
            <a:srcRect/>
            <a:stretch/>
          </p:blipFill>
          <p:spPr>
            <a:xfrm>
              <a:off x="11094720" y="5960601"/>
              <a:ext cx="790892" cy="791954"/>
            </a:xfrm>
            <a:prstGeom prst="rect">
              <a:avLst/>
            </a:prstGeom>
            <a:noFill/>
            <a:ln>
              <a:noFill/>
            </a:ln>
          </p:spPr>
        </p:pic>
        <p:grpSp>
          <p:nvGrpSpPr>
            <p:cNvPr id="183" name="Google Shape;183;g16cfdda6e5a_0_0"/>
            <p:cNvGrpSpPr/>
            <p:nvPr/>
          </p:nvGrpSpPr>
          <p:grpSpPr>
            <a:xfrm>
              <a:off x="-30478" y="5958987"/>
              <a:ext cx="3357058" cy="1013175"/>
              <a:chOff x="1" y="5801045"/>
              <a:chExt cx="4800598" cy="1247138"/>
            </a:xfrm>
          </p:grpSpPr>
          <p:pic>
            <p:nvPicPr>
              <p:cNvPr id="184" name="Google Shape;184;g16cfdda6e5a_0_0" descr="A close up of a logo&#10;&#10;Description automatically generated"/>
              <p:cNvPicPr preferRelativeResize="0"/>
              <p:nvPr/>
            </p:nvPicPr>
            <p:blipFill rotWithShape="1">
              <a:blip r:embed="rId4">
                <a:alphaModFix/>
              </a:blip>
              <a:srcRect t="33615" r="-210" b="277"/>
              <a:stretch/>
            </p:blipFill>
            <p:spPr>
              <a:xfrm>
                <a:off x="1" y="5801045"/>
                <a:ext cx="2575558" cy="1247138"/>
              </a:xfrm>
              <a:prstGeom prst="rect">
                <a:avLst/>
              </a:prstGeom>
              <a:noFill/>
              <a:ln>
                <a:noFill/>
              </a:ln>
            </p:spPr>
          </p:pic>
          <p:pic>
            <p:nvPicPr>
              <p:cNvPr id="185" name="Google Shape;185;g16cfdda6e5a_0_0" descr="A close up of a logo&#10;&#10;Description automatically generated"/>
              <p:cNvPicPr preferRelativeResize="0"/>
              <p:nvPr/>
            </p:nvPicPr>
            <p:blipFill rotWithShape="1">
              <a:blip r:embed="rId4">
                <a:alphaModFix/>
              </a:blip>
              <a:srcRect t="33615" r="-210" b="277"/>
              <a:stretch/>
            </p:blipFill>
            <p:spPr>
              <a:xfrm>
                <a:off x="2225041" y="5801045"/>
                <a:ext cx="2575558" cy="1247138"/>
              </a:xfrm>
              <a:prstGeom prst="rect">
                <a:avLst/>
              </a:prstGeom>
              <a:noFill/>
              <a:ln>
                <a:noFill/>
              </a:ln>
            </p:spPr>
          </p:pic>
        </p:gr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g16cfdda6e5a_0_0"/>
          <p:cNvSpPr txBox="1">
            <a:spLocks noGrp="1"/>
          </p:cNvSpPr>
          <p:nvPr>
            <p:ph type="title"/>
          </p:nvPr>
        </p:nvSpPr>
        <p:spPr>
          <a:xfrm>
            <a:off x="838200" y="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400"/>
              <a:buNone/>
            </a:pPr>
            <a:r>
              <a:rPr lang="en-PH" sz="6000" b="1" dirty="0">
                <a:solidFill>
                  <a:srgbClr val="115F13"/>
                </a:solidFill>
                <a:latin typeface="Alegreya Sans"/>
                <a:ea typeface="Alegreya Sans"/>
                <a:cs typeface="Alegreya Sans"/>
                <a:sym typeface="Alegreya Sans"/>
              </a:rPr>
              <a:t>Rationale</a:t>
            </a:r>
            <a:endParaRPr sz="6000" dirty="0"/>
          </a:p>
        </p:txBody>
      </p:sp>
      <p:sp>
        <p:nvSpPr>
          <p:cNvPr id="180" name="Google Shape;180;g16cfdda6e5a_0_0"/>
          <p:cNvSpPr txBox="1">
            <a:spLocks noGrp="1"/>
          </p:cNvSpPr>
          <p:nvPr>
            <p:ph type="body" idx="1"/>
          </p:nvPr>
        </p:nvSpPr>
        <p:spPr>
          <a:xfrm>
            <a:off x="838199" y="1140344"/>
            <a:ext cx="11047413" cy="4926823"/>
          </a:xfrm>
          <a:prstGeom prst="rect">
            <a:avLst/>
          </a:prstGeom>
          <a:noFill/>
          <a:ln>
            <a:noFill/>
          </a:ln>
        </p:spPr>
        <p:txBody>
          <a:bodyPr spcFirstLastPara="1" wrap="square" lIns="91425" tIns="45700" rIns="91425" bIns="45700" anchor="t" anchorCtr="0">
            <a:noAutofit/>
          </a:bodyPr>
          <a:lstStyle/>
          <a:p>
            <a:pPr algn="just"/>
            <a:r>
              <a:rPr lang="en-PH" sz="3000" dirty="0"/>
              <a:t>It should be noted that Palawan is one of the provinces which has large tracts of forest lands, most of which are unclassified public forests (UPF). </a:t>
            </a:r>
          </a:p>
          <a:p>
            <a:pPr algn="just"/>
            <a:r>
              <a:rPr lang="en-PH" sz="3000" dirty="0"/>
              <a:t>Based on the summary of FLBD results as of April 2016, there are a total of </a:t>
            </a:r>
            <a:r>
              <a:rPr lang="en-PH" sz="3000" u="sng" dirty="0"/>
              <a:t>73 Non-Conforming Blocks </a:t>
            </a:r>
            <a:r>
              <a:rPr lang="en-PH" sz="3000" dirty="0"/>
              <a:t>(for reclassification of Forest land into Agricultural land (Alienable and Disposable)) comprising an area of approximately </a:t>
            </a:r>
            <a:r>
              <a:rPr lang="en-PH" sz="3000" u="sng" dirty="0"/>
              <a:t>31,369.67 hectares</a:t>
            </a:r>
            <a:r>
              <a:rPr lang="en-PH" sz="3000" dirty="0"/>
              <a:t> while there are a total of </a:t>
            </a:r>
            <a:r>
              <a:rPr lang="en-PH" sz="3000" u="sng" dirty="0"/>
              <a:t>four (4) Conforming Blocks </a:t>
            </a:r>
            <a:r>
              <a:rPr lang="en-PH" sz="3000" dirty="0"/>
              <a:t>(for reversion of Agricultural land (Alienable and Disposable) into Forest land) comprised of </a:t>
            </a:r>
            <a:r>
              <a:rPr lang="en-PH" sz="3000" u="sng" dirty="0"/>
              <a:t>451.31 hectares</a:t>
            </a:r>
            <a:r>
              <a:rPr lang="en-PH" sz="3000" dirty="0"/>
              <a:t>. Moreover, there are a total of </a:t>
            </a:r>
            <a:r>
              <a:rPr lang="en-PH" sz="3000" u="sng" dirty="0"/>
              <a:t>1,653 Forest land Blocks</a:t>
            </a:r>
            <a:r>
              <a:rPr lang="en-PH" sz="3000" dirty="0"/>
              <a:t> comprising an approximate area of </a:t>
            </a:r>
            <a:r>
              <a:rPr lang="en-PH" sz="3000" u="sng" dirty="0"/>
              <a:t>1,039,103.85 hectares</a:t>
            </a:r>
            <a:r>
              <a:rPr lang="en-PH" sz="3000" dirty="0"/>
              <a:t>.</a:t>
            </a:r>
          </a:p>
        </p:txBody>
      </p:sp>
      <p:grpSp>
        <p:nvGrpSpPr>
          <p:cNvPr id="181" name="Google Shape;181;g16cfdda6e5a_0_0"/>
          <p:cNvGrpSpPr/>
          <p:nvPr/>
        </p:nvGrpSpPr>
        <p:grpSpPr>
          <a:xfrm>
            <a:off x="-30478" y="5958987"/>
            <a:ext cx="11916090" cy="1013175"/>
            <a:chOff x="-30478" y="5958987"/>
            <a:chExt cx="11916090" cy="1013175"/>
          </a:xfrm>
        </p:grpSpPr>
        <p:pic>
          <p:nvPicPr>
            <p:cNvPr id="182" name="Google Shape;182;g16cfdda6e5a_0_0"/>
            <p:cNvPicPr preferRelativeResize="0"/>
            <p:nvPr/>
          </p:nvPicPr>
          <p:blipFill rotWithShape="1">
            <a:blip r:embed="rId3">
              <a:alphaModFix/>
            </a:blip>
            <a:srcRect/>
            <a:stretch/>
          </p:blipFill>
          <p:spPr>
            <a:xfrm>
              <a:off x="11094720" y="5960601"/>
              <a:ext cx="790892" cy="791954"/>
            </a:xfrm>
            <a:prstGeom prst="rect">
              <a:avLst/>
            </a:prstGeom>
            <a:noFill/>
            <a:ln>
              <a:noFill/>
            </a:ln>
          </p:spPr>
        </p:pic>
        <p:grpSp>
          <p:nvGrpSpPr>
            <p:cNvPr id="183" name="Google Shape;183;g16cfdda6e5a_0_0"/>
            <p:cNvGrpSpPr/>
            <p:nvPr/>
          </p:nvGrpSpPr>
          <p:grpSpPr>
            <a:xfrm>
              <a:off x="-30478" y="5958987"/>
              <a:ext cx="3357058" cy="1013175"/>
              <a:chOff x="1" y="5801045"/>
              <a:chExt cx="4800598" cy="1247138"/>
            </a:xfrm>
          </p:grpSpPr>
          <p:pic>
            <p:nvPicPr>
              <p:cNvPr id="184" name="Google Shape;184;g16cfdda6e5a_0_0" descr="A close up of a logo&#10;&#10;Description automatically generated"/>
              <p:cNvPicPr preferRelativeResize="0"/>
              <p:nvPr/>
            </p:nvPicPr>
            <p:blipFill rotWithShape="1">
              <a:blip r:embed="rId4">
                <a:alphaModFix/>
              </a:blip>
              <a:srcRect t="33615" r="-210" b="277"/>
              <a:stretch/>
            </p:blipFill>
            <p:spPr>
              <a:xfrm>
                <a:off x="1" y="5801045"/>
                <a:ext cx="2575558" cy="1247138"/>
              </a:xfrm>
              <a:prstGeom prst="rect">
                <a:avLst/>
              </a:prstGeom>
              <a:noFill/>
              <a:ln>
                <a:noFill/>
              </a:ln>
            </p:spPr>
          </p:pic>
          <p:pic>
            <p:nvPicPr>
              <p:cNvPr id="185" name="Google Shape;185;g16cfdda6e5a_0_0" descr="A close up of a logo&#10;&#10;Description automatically generated"/>
              <p:cNvPicPr preferRelativeResize="0"/>
              <p:nvPr/>
            </p:nvPicPr>
            <p:blipFill rotWithShape="1">
              <a:blip r:embed="rId4">
                <a:alphaModFix/>
              </a:blip>
              <a:srcRect t="33615" r="-210" b="277"/>
              <a:stretch/>
            </p:blipFill>
            <p:spPr>
              <a:xfrm>
                <a:off x="2225041" y="5801045"/>
                <a:ext cx="2575558" cy="1247138"/>
              </a:xfrm>
              <a:prstGeom prst="rect">
                <a:avLst/>
              </a:prstGeom>
              <a:noFill/>
              <a:ln>
                <a:noFill/>
              </a:ln>
            </p:spPr>
          </p:pic>
        </p:grpSp>
      </p:grpSp>
    </p:spTree>
    <p:extLst>
      <p:ext uri="{BB962C8B-B14F-4D97-AF65-F5344CB8AC3E}">
        <p14:creationId xmlns:p14="http://schemas.microsoft.com/office/powerpoint/2010/main" val="430640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g166179f3f42_0_34"/>
          <p:cNvSpPr txBox="1">
            <a:spLocks noGrp="1"/>
          </p:cNvSpPr>
          <p:nvPr>
            <p:ph type="title"/>
          </p:nvPr>
        </p:nvSpPr>
        <p:spPr>
          <a:xfrm>
            <a:off x="838200" y="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400"/>
              <a:buNone/>
            </a:pPr>
            <a:r>
              <a:rPr lang="en-PH" sz="6000" b="1" dirty="0">
                <a:solidFill>
                  <a:srgbClr val="115F13"/>
                </a:solidFill>
                <a:latin typeface="Alegreya Sans"/>
                <a:ea typeface="Alegreya Sans"/>
                <a:cs typeface="Alegreya Sans"/>
                <a:sym typeface="Alegreya Sans"/>
              </a:rPr>
              <a:t>Objectives</a:t>
            </a:r>
            <a:endParaRPr sz="6000" dirty="0"/>
          </a:p>
        </p:txBody>
      </p:sp>
      <p:sp>
        <p:nvSpPr>
          <p:cNvPr id="191" name="Google Shape;191;g166179f3f42_0_34"/>
          <p:cNvSpPr txBox="1">
            <a:spLocks noGrp="1"/>
          </p:cNvSpPr>
          <p:nvPr>
            <p:ph type="body" idx="1"/>
          </p:nvPr>
        </p:nvSpPr>
        <p:spPr>
          <a:xfrm>
            <a:off x="556053" y="1165059"/>
            <a:ext cx="11280131" cy="4351200"/>
          </a:xfrm>
          <a:prstGeom prst="rect">
            <a:avLst/>
          </a:prstGeom>
          <a:noFill/>
          <a:ln>
            <a:noFill/>
          </a:ln>
        </p:spPr>
        <p:txBody>
          <a:bodyPr spcFirstLastPara="1" wrap="square" lIns="91425" tIns="45700" rIns="91425" bIns="45700" anchor="t" anchorCtr="0">
            <a:noAutofit/>
          </a:bodyPr>
          <a:lstStyle/>
          <a:p>
            <a:pPr marL="50800" indent="0" algn="just">
              <a:buNone/>
            </a:pPr>
            <a:r>
              <a:rPr lang="en-PH" dirty="0"/>
              <a:t>This planning workshop aims to discuss and identify the necessary activities for the conduct of the review and updating of the FLBD results vis-à-vis the UPF in the Province of Palawan.</a:t>
            </a:r>
          </a:p>
          <a:p>
            <a:pPr marL="50800" indent="0" algn="just">
              <a:buNone/>
            </a:pPr>
            <a:br>
              <a:rPr lang="en-PH" dirty="0"/>
            </a:br>
            <a:r>
              <a:rPr lang="en-PH" dirty="0"/>
              <a:t>Specifically, this workshop aims to:</a:t>
            </a:r>
          </a:p>
          <a:p>
            <a:pPr algn="just" fontAlgn="base"/>
            <a:r>
              <a:rPr lang="en-PH" dirty="0"/>
              <a:t>Refresh the understanding of Land Classification and Reclassification processes;</a:t>
            </a:r>
          </a:p>
          <a:p>
            <a:pPr marL="50800" indent="0" algn="just" fontAlgn="base">
              <a:buNone/>
            </a:pPr>
            <a:endParaRPr lang="en-PH" dirty="0"/>
          </a:p>
          <a:p>
            <a:pPr algn="just" fontAlgn="base"/>
            <a:r>
              <a:rPr lang="en-PH" dirty="0"/>
              <a:t>Level-off with the current status of FLBD output in the Province of Palawan in relation to the NIPAS and ENIPAS laws;</a:t>
            </a:r>
            <a:endParaRPr sz="1200" dirty="0">
              <a:latin typeface="Times New Roman"/>
              <a:ea typeface="Times New Roman"/>
              <a:cs typeface="Times New Roman"/>
              <a:sym typeface="Times New Roman"/>
            </a:endParaRPr>
          </a:p>
          <a:p>
            <a:pPr marL="0" lvl="0" indent="0" algn="just" rtl="0">
              <a:lnSpc>
                <a:spcPct val="115000"/>
              </a:lnSpc>
              <a:spcBef>
                <a:spcPts val="1200"/>
              </a:spcBef>
              <a:spcAft>
                <a:spcPts val="1200"/>
              </a:spcAft>
              <a:buNone/>
            </a:pPr>
            <a:endParaRPr dirty="0">
              <a:latin typeface="Source Sans Pro"/>
              <a:ea typeface="Source Sans Pro"/>
              <a:cs typeface="Source Sans Pro"/>
              <a:sym typeface="Source Sans Pro"/>
            </a:endParaRPr>
          </a:p>
        </p:txBody>
      </p:sp>
      <p:grpSp>
        <p:nvGrpSpPr>
          <p:cNvPr id="192" name="Google Shape;192;g166179f3f42_0_34"/>
          <p:cNvGrpSpPr/>
          <p:nvPr/>
        </p:nvGrpSpPr>
        <p:grpSpPr>
          <a:xfrm>
            <a:off x="-30478" y="5958987"/>
            <a:ext cx="11916090" cy="1013175"/>
            <a:chOff x="-30478" y="5958987"/>
            <a:chExt cx="11916090" cy="1013175"/>
          </a:xfrm>
        </p:grpSpPr>
        <p:pic>
          <p:nvPicPr>
            <p:cNvPr id="193" name="Google Shape;193;g166179f3f42_0_34"/>
            <p:cNvPicPr preferRelativeResize="0"/>
            <p:nvPr/>
          </p:nvPicPr>
          <p:blipFill rotWithShape="1">
            <a:blip r:embed="rId3">
              <a:alphaModFix/>
            </a:blip>
            <a:srcRect/>
            <a:stretch/>
          </p:blipFill>
          <p:spPr>
            <a:xfrm>
              <a:off x="11094720" y="5960601"/>
              <a:ext cx="790892" cy="791954"/>
            </a:xfrm>
            <a:prstGeom prst="rect">
              <a:avLst/>
            </a:prstGeom>
            <a:noFill/>
            <a:ln>
              <a:noFill/>
            </a:ln>
          </p:spPr>
        </p:pic>
        <p:grpSp>
          <p:nvGrpSpPr>
            <p:cNvPr id="194" name="Google Shape;194;g166179f3f42_0_34"/>
            <p:cNvGrpSpPr/>
            <p:nvPr/>
          </p:nvGrpSpPr>
          <p:grpSpPr>
            <a:xfrm>
              <a:off x="-30478" y="5958987"/>
              <a:ext cx="3357058" cy="1013175"/>
              <a:chOff x="1" y="5801045"/>
              <a:chExt cx="4800598" cy="1247138"/>
            </a:xfrm>
          </p:grpSpPr>
          <p:pic>
            <p:nvPicPr>
              <p:cNvPr id="195" name="Google Shape;195;g166179f3f42_0_34" descr="A close up of a logo&#10;&#10;Description automatically generated"/>
              <p:cNvPicPr preferRelativeResize="0"/>
              <p:nvPr/>
            </p:nvPicPr>
            <p:blipFill rotWithShape="1">
              <a:blip r:embed="rId4">
                <a:alphaModFix/>
              </a:blip>
              <a:srcRect t="33615" r="-210" b="277"/>
              <a:stretch/>
            </p:blipFill>
            <p:spPr>
              <a:xfrm>
                <a:off x="1" y="5801045"/>
                <a:ext cx="2575558" cy="1247138"/>
              </a:xfrm>
              <a:prstGeom prst="rect">
                <a:avLst/>
              </a:prstGeom>
              <a:noFill/>
              <a:ln>
                <a:noFill/>
              </a:ln>
            </p:spPr>
          </p:pic>
          <p:pic>
            <p:nvPicPr>
              <p:cNvPr id="196" name="Google Shape;196;g166179f3f42_0_34" descr="A close up of a logo&#10;&#10;Description automatically generated"/>
              <p:cNvPicPr preferRelativeResize="0"/>
              <p:nvPr/>
            </p:nvPicPr>
            <p:blipFill rotWithShape="1">
              <a:blip r:embed="rId4">
                <a:alphaModFix/>
              </a:blip>
              <a:srcRect t="33615" r="-210" b="277"/>
              <a:stretch/>
            </p:blipFill>
            <p:spPr>
              <a:xfrm>
                <a:off x="2225041" y="5801045"/>
                <a:ext cx="2575558" cy="1247138"/>
              </a:xfrm>
              <a:prstGeom prst="rect">
                <a:avLst/>
              </a:prstGeom>
              <a:noFill/>
              <a:ln>
                <a:noFill/>
              </a:ln>
            </p:spPr>
          </p:pic>
        </p:gr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g166179f3f42_0_34"/>
          <p:cNvSpPr txBox="1">
            <a:spLocks noGrp="1"/>
          </p:cNvSpPr>
          <p:nvPr>
            <p:ph type="title"/>
          </p:nvPr>
        </p:nvSpPr>
        <p:spPr>
          <a:xfrm>
            <a:off x="580768" y="12357"/>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400"/>
              <a:buNone/>
            </a:pPr>
            <a:r>
              <a:rPr lang="en-PH" sz="6000" b="1" dirty="0">
                <a:solidFill>
                  <a:srgbClr val="115F13"/>
                </a:solidFill>
                <a:latin typeface="Alegreya Sans"/>
                <a:ea typeface="Alegreya Sans"/>
                <a:cs typeface="Alegreya Sans"/>
                <a:sym typeface="Alegreya Sans"/>
              </a:rPr>
              <a:t>Objectives</a:t>
            </a:r>
            <a:endParaRPr sz="6000" dirty="0"/>
          </a:p>
        </p:txBody>
      </p:sp>
      <p:sp>
        <p:nvSpPr>
          <p:cNvPr id="191" name="Google Shape;191;g166179f3f42_0_34"/>
          <p:cNvSpPr txBox="1">
            <a:spLocks noGrp="1"/>
          </p:cNvSpPr>
          <p:nvPr>
            <p:ph type="body" idx="1"/>
          </p:nvPr>
        </p:nvSpPr>
        <p:spPr>
          <a:xfrm>
            <a:off x="580768" y="1325700"/>
            <a:ext cx="11108724" cy="4351200"/>
          </a:xfrm>
          <a:prstGeom prst="rect">
            <a:avLst/>
          </a:prstGeom>
          <a:noFill/>
          <a:ln>
            <a:noFill/>
          </a:ln>
        </p:spPr>
        <p:txBody>
          <a:bodyPr spcFirstLastPara="1" wrap="square" lIns="91425" tIns="45700" rIns="91425" bIns="45700" anchor="t" anchorCtr="0">
            <a:noAutofit/>
          </a:bodyPr>
          <a:lstStyle/>
          <a:p>
            <a:pPr algn="just" fontAlgn="base"/>
            <a:r>
              <a:rPr lang="en-PH" dirty="0"/>
              <a:t>Present and discuss the geo-hazard areas in Palawan including the results of the study on Vulnerability Assessment to be considered in the assessment of areas for land classification/reclassification;</a:t>
            </a:r>
          </a:p>
          <a:p>
            <a:pPr marL="50800" indent="0" algn="just" fontAlgn="base">
              <a:buNone/>
            </a:pPr>
            <a:endParaRPr lang="en-PH" dirty="0"/>
          </a:p>
          <a:p>
            <a:pPr algn="just" fontAlgn="base"/>
            <a:r>
              <a:rPr lang="en-PH" dirty="0"/>
              <a:t>Prepare an action plan with its corresponding physical and budgetary requirements for the review and updating of the FLBD outputs including the coverage of the UPF in the province of Palawan</a:t>
            </a:r>
          </a:p>
        </p:txBody>
      </p:sp>
      <p:grpSp>
        <p:nvGrpSpPr>
          <p:cNvPr id="192" name="Google Shape;192;g166179f3f42_0_34"/>
          <p:cNvGrpSpPr/>
          <p:nvPr/>
        </p:nvGrpSpPr>
        <p:grpSpPr>
          <a:xfrm>
            <a:off x="-30478" y="5958987"/>
            <a:ext cx="11916090" cy="1013175"/>
            <a:chOff x="-30478" y="5958987"/>
            <a:chExt cx="11916090" cy="1013175"/>
          </a:xfrm>
        </p:grpSpPr>
        <p:pic>
          <p:nvPicPr>
            <p:cNvPr id="193" name="Google Shape;193;g166179f3f42_0_34"/>
            <p:cNvPicPr preferRelativeResize="0"/>
            <p:nvPr/>
          </p:nvPicPr>
          <p:blipFill rotWithShape="1">
            <a:blip r:embed="rId3">
              <a:alphaModFix/>
            </a:blip>
            <a:srcRect/>
            <a:stretch/>
          </p:blipFill>
          <p:spPr>
            <a:xfrm>
              <a:off x="11094720" y="5960601"/>
              <a:ext cx="790892" cy="791954"/>
            </a:xfrm>
            <a:prstGeom prst="rect">
              <a:avLst/>
            </a:prstGeom>
            <a:noFill/>
            <a:ln>
              <a:noFill/>
            </a:ln>
          </p:spPr>
        </p:pic>
        <p:grpSp>
          <p:nvGrpSpPr>
            <p:cNvPr id="194" name="Google Shape;194;g166179f3f42_0_34"/>
            <p:cNvGrpSpPr/>
            <p:nvPr/>
          </p:nvGrpSpPr>
          <p:grpSpPr>
            <a:xfrm>
              <a:off x="-30478" y="5958987"/>
              <a:ext cx="3357058" cy="1013175"/>
              <a:chOff x="1" y="5801045"/>
              <a:chExt cx="4800598" cy="1247138"/>
            </a:xfrm>
          </p:grpSpPr>
          <p:pic>
            <p:nvPicPr>
              <p:cNvPr id="195" name="Google Shape;195;g166179f3f42_0_34" descr="A close up of a logo&#10;&#10;Description automatically generated"/>
              <p:cNvPicPr preferRelativeResize="0"/>
              <p:nvPr/>
            </p:nvPicPr>
            <p:blipFill rotWithShape="1">
              <a:blip r:embed="rId4">
                <a:alphaModFix/>
              </a:blip>
              <a:srcRect t="33615" r="-210" b="277"/>
              <a:stretch/>
            </p:blipFill>
            <p:spPr>
              <a:xfrm>
                <a:off x="1" y="5801045"/>
                <a:ext cx="2575558" cy="1247138"/>
              </a:xfrm>
              <a:prstGeom prst="rect">
                <a:avLst/>
              </a:prstGeom>
              <a:noFill/>
              <a:ln>
                <a:noFill/>
              </a:ln>
            </p:spPr>
          </p:pic>
          <p:pic>
            <p:nvPicPr>
              <p:cNvPr id="196" name="Google Shape;196;g166179f3f42_0_34" descr="A close up of a logo&#10;&#10;Description automatically generated"/>
              <p:cNvPicPr preferRelativeResize="0"/>
              <p:nvPr/>
            </p:nvPicPr>
            <p:blipFill rotWithShape="1">
              <a:blip r:embed="rId4">
                <a:alphaModFix/>
              </a:blip>
              <a:srcRect t="33615" r="-210" b="277"/>
              <a:stretch/>
            </p:blipFill>
            <p:spPr>
              <a:xfrm>
                <a:off x="2225041" y="5801045"/>
                <a:ext cx="2575558" cy="1247138"/>
              </a:xfrm>
              <a:prstGeom prst="rect">
                <a:avLst/>
              </a:prstGeom>
              <a:noFill/>
              <a:ln>
                <a:noFill/>
              </a:ln>
            </p:spPr>
          </p:pic>
        </p:grpSp>
      </p:grpSp>
    </p:spTree>
    <p:extLst>
      <p:ext uri="{BB962C8B-B14F-4D97-AF65-F5344CB8AC3E}">
        <p14:creationId xmlns:p14="http://schemas.microsoft.com/office/powerpoint/2010/main" val="1942186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grpSp>
        <p:nvGrpSpPr>
          <p:cNvPr id="212" name="Google Shape;212;g16cfdda6e5a_0_101"/>
          <p:cNvGrpSpPr/>
          <p:nvPr/>
        </p:nvGrpSpPr>
        <p:grpSpPr>
          <a:xfrm>
            <a:off x="-30478" y="5958987"/>
            <a:ext cx="11916090" cy="1013175"/>
            <a:chOff x="-30478" y="5958987"/>
            <a:chExt cx="11916090" cy="1013175"/>
          </a:xfrm>
        </p:grpSpPr>
        <p:pic>
          <p:nvPicPr>
            <p:cNvPr id="213" name="Google Shape;213;g16cfdda6e5a_0_101"/>
            <p:cNvPicPr preferRelativeResize="0"/>
            <p:nvPr/>
          </p:nvPicPr>
          <p:blipFill rotWithShape="1">
            <a:blip r:embed="rId3">
              <a:alphaModFix/>
            </a:blip>
            <a:srcRect/>
            <a:stretch/>
          </p:blipFill>
          <p:spPr>
            <a:xfrm>
              <a:off x="11094720" y="5960601"/>
              <a:ext cx="790892" cy="791954"/>
            </a:xfrm>
            <a:prstGeom prst="rect">
              <a:avLst/>
            </a:prstGeom>
            <a:noFill/>
            <a:ln>
              <a:noFill/>
            </a:ln>
          </p:spPr>
        </p:pic>
        <p:grpSp>
          <p:nvGrpSpPr>
            <p:cNvPr id="214" name="Google Shape;214;g16cfdda6e5a_0_101"/>
            <p:cNvGrpSpPr/>
            <p:nvPr/>
          </p:nvGrpSpPr>
          <p:grpSpPr>
            <a:xfrm>
              <a:off x="-30478" y="5958987"/>
              <a:ext cx="3357058" cy="1013175"/>
              <a:chOff x="1" y="5801045"/>
              <a:chExt cx="4800598" cy="1247138"/>
            </a:xfrm>
          </p:grpSpPr>
          <p:pic>
            <p:nvPicPr>
              <p:cNvPr id="215" name="Google Shape;215;g16cfdda6e5a_0_101" descr="A close up of a logo&#10;&#10;Description automatically generated"/>
              <p:cNvPicPr preferRelativeResize="0"/>
              <p:nvPr/>
            </p:nvPicPr>
            <p:blipFill rotWithShape="1">
              <a:blip r:embed="rId4">
                <a:alphaModFix/>
              </a:blip>
              <a:srcRect t="33615" r="-210" b="277"/>
              <a:stretch/>
            </p:blipFill>
            <p:spPr>
              <a:xfrm>
                <a:off x="1" y="5801045"/>
                <a:ext cx="2575558" cy="1247138"/>
              </a:xfrm>
              <a:prstGeom prst="rect">
                <a:avLst/>
              </a:prstGeom>
              <a:noFill/>
              <a:ln>
                <a:noFill/>
              </a:ln>
            </p:spPr>
          </p:pic>
          <p:pic>
            <p:nvPicPr>
              <p:cNvPr id="216" name="Google Shape;216;g16cfdda6e5a_0_101" descr="A close up of a logo&#10;&#10;Description automatically generated"/>
              <p:cNvPicPr preferRelativeResize="0"/>
              <p:nvPr/>
            </p:nvPicPr>
            <p:blipFill rotWithShape="1">
              <a:blip r:embed="rId4">
                <a:alphaModFix/>
              </a:blip>
              <a:srcRect t="33615" r="-210" b="277"/>
              <a:stretch/>
            </p:blipFill>
            <p:spPr>
              <a:xfrm>
                <a:off x="2225041" y="5801045"/>
                <a:ext cx="2575558" cy="1247138"/>
              </a:xfrm>
              <a:prstGeom prst="rect">
                <a:avLst/>
              </a:prstGeom>
              <a:noFill/>
              <a:ln>
                <a:noFill/>
              </a:ln>
            </p:spPr>
          </p:pic>
        </p:grpSp>
      </p:grpSp>
      <p:sp>
        <p:nvSpPr>
          <p:cNvPr id="3" name="Rectangle 1">
            <a:extLst>
              <a:ext uri="{FF2B5EF4-FFF2-40B4-BE49-F238E27FC236}">
                <a16:creationId xmlns:a16="http://schemas.microsoft.com/office/drawing/2014/main" id="{D94A5B72-1849-174C-A14A-63A7ED6B2F3E}"/>
              </a:ext>
            </a:extLst>
          </p:cNvPr>
          <p:cNvSpPr>
            <a:spLocks noChangeArrowheads="1"/>
          </p:cNvSpPr>
          <p:nvPr/>
        </p:nvSpPr>
        <p:spPr bwMode="auto">
          <a:xfrm>
            <a:off x="5275263" y="179387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 name="TextBox 3">
            <a:extLst>
              <a:ext uri="{FF2B5EF4-FFF2-40B4-BE49-F238E27FC236}">
                <a16:creationId xmlns:a16="http://schemas.microsoft.com/office/drawing/2014/main" id="{2C944947-F2F7-104B-A118-A2B9864EDE42}"/>
              </a:ext>
            </a:extLst>
          </p:cNvPr>
          <p:cNvSpPr txBox="1"/>
          <p:nvPr/>
        </p:nvSpPr>
        <p:spPr>
          <a:xfrm>
            <a:off x="585860" y="16080"/>
            <a:ext cx="7507815" cy="1015663"/>
          </a:xfrm>
          <a:prstGeom prst="rect">
            <a:avLst/>
          </a:prstGeom>
          <a:noFill/>
        </p:spPr>
        <p:txBody>
          <a:bodyPr wrap="square" rtlCol="0">
            <a:spAutoFit/>
          </a:bodyPr>
          <a:lstStyle/>
          <a:p>
            <a:r>
              <a:rPr lang="en-PH" sz="6000" b="1" dirty="0">
                <a:solidFill>
                  <a:srgbClr val="115F13"/>
                </a:solidFill>
                <a:latin typeface="Alegreya Sans"/>
                <a:ea typeface="Alegreya Sans"/>
                <a:cs typeface="Alegreya Sans"/>
                <a:sym typeface="Alegreya Sans"/>
              </a:rPr>
              <a:t>Program of Activities</a:t>
            </a:r>
            <a:endParaRPr lang="en-US" sz="6000" dirty="0"/>
          </a:p>
        </p:txBody>
      </p:sp>
      <p:graphicFrame>
        <p:nvGraphicFramePr>
          <p:cNvPr id="5" name="Table 4">
            <a:extLst>
              <a:ext uri="{FF2B5EF4-FFF2-40B4-BE49-F238E27FC236}">
                <a16:creationId xmlns:a16="http://schemas.microsoft.com/office/drawing/2014/main" id="{83917857-FA75-1548-B82B-FE21DD2AE6BC}"/>
              </a:ext>
            </a:extLst>
          </p:cNvPr>
          <p:cNvGraphicFramePr>
            <a:graphicFrameLocks noGrp="1"/>
          </p:cNvGraphicFramePr>
          <p:nvPr>
            <p:extLst>
              <p:ext uri="{D42A27DB-BD31-4B8C-83A1-F6EECF244321}">
                <p14:modId xmlns:p14="http://schemas.microsoft.com/office/powerpoint/2010/main" val="2428888678"/>
              </p:ext>
            </p:extLst>
          </p:nvPr>
        </p:nvGraphicFramePr>
        <p:xfrm>
          <a:off x="585860" y="1031743"/>
          <a:ext cx="10658789" cy="5395612"/>
        </p:xfrm>
        <a:graphic>
          <a:graphicData uri="http://schemas.openxmlformats.org/drawingml/2006/table">
            <a:tbl>
              <a:tblPr>
                <a:tableStyleId>{C64D14AF-6F1C-4D5F-A295-70DDEC92ED12}</a:tableStyleId>
              </a:tblPr>
              <a:tblGrid>
                <a:gridCol w="3716551">
                  <a:extLst>
                    <a:ext uri="{9D8B030D-6E8A-4147-A177-3AD203B41FA5}">
                      <a16:colId xmlns:a16="http://schemas.microsoft.com/office/drawing/2014/main" val="1125308540"/>
                    </a:ext>
                  </a:extLst>
                </a:gridCol>
                <a:gridCol w="3716551">
                  <a:extLst>
                    <a:ext uri="{9D8B030D-6E8A-4147-A177-3AD203B41FA5}">
                      <a16:colId xmlns:a16="http://schemas.microsoft.com/office/drawing/2014/main" val="1644618006"/>
                    </a:ext>
                  </a:extLst>
                </a:gridCol>
                <a:gridCol w="3225687">
                  <a:extLst>
                    <a:ext uri="{9D8B030D-6E8A-4147-A177-3AD203B41FA5}">
                      <a16:colId xmlns:a16="http://schemas.microsoft.com/office/drawing/2014/main" val="1138770568"/>
                    </a:ext>
                  </a:extLst>
                </a:gridCol>
              </a:tblGrid>
              <a:tr h="91655">
                <a:tc>
                  <a:txBody>
                    <a:bodyPr/>
                    <a:lstStyle/>
                    <a:p>
                      <a:pPr marL="0" marR="0" algn="ctr">
                        <a:spcBef>
                          <a:spcPts val="0"/>
                        </a:spcBef>
                        <a:spcAft>
                          <a:spcPts val="0"/>
                        </a:spcAft>
                      </a:pPr>
                      <a:r>
                        <a:rPr lang="en-PH" sz="1800" b="1" dirty="0">
                          <a:effectLst/>
                        </a:rPr>
                        <a:t>DATE/TIME</a:t>
                      </a:r>
                      <a:endParaRPr lang="en-PH"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a:txBody>
                    <a:bodyPr/>
                    <a:lstStyle/>
                    <a:p>
                      <a:pPr marL="0" marR="0" algn="ctr">
                        <a:spcBef>
                          <a:spcPts val="0"/>
                        </a:spcBef>
                        <a:spcAft>
                          <a:spcPts val="0"/>
                        </a:spcAft>
                      </a:pPr>
                      <a:r>
                        <a:rPr lang="en-PH" sz="1800" b="1" dirty="0">
                          <a:effectLst/>
                        </a:rPr>
                        <a:t>ACTIVITY</a:t>
                      </a:r>
                      <a:endParaRPr lang="en-PH"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a:txBody>
                    <a:bodyPr/>
                    <a:lstStyle/>
                    <a:p>
                      <a:pPr marL="0" marR="0" algn="ctr">
                        <a:spcBef>
                          <a:spcPts val="0"/>
                        </a:spcBef>
                        <a:spcAft>
                          <a:spcPts val="0"/>
                        </a:spcAft>
                      </a:pPr>
                      <a:r>
                        <a:rPr lang="en-PH" sz="1800" b="1" dirty="0">
                          <a:effectLst/>
                        </a:rPr>
                        <a:t>RESPONSIBLE PERSON</a:t>
                      </a:r>
                      <a:endParaRPr lang="en-PH"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extLst>
                  <a:ext uri="{0D108BD9-81ED-4DB2-BD59-A6C34878D82A}">
                    <a16:rowId xmlns:a16="http://schemas.microsoft.com/office/drawing/2014/main" val="218970835"/>
                  </a:ext>
                </a:extLst>
              </a:tr>
              <a:tr h="91655">
                <a:tc gridSpan="3">
                  <a:txBody>
                    <a:bodyPr/>
                    <a:lstStyle/>
                    <a:p>
                      <a:pPr marL="0" marR="0" algn="ctr">
                        <a:spcBef>
                          <a:spcPts val="0"/>
                        </a:spcBef>
                        <a:spcAft>
                          <a:spcPts val="0"/>
                        </a:spcAft>
                      </a:pPr>
                      <a:r>
                        <a:rPr lang="en-PH" sz="1600" b="1" u="sng" dirty="0">
                          <a:effectLst/>
                        </a:rPr>
                        <a:t>Day 1 (08 November 2022)</a:t>
                      </a:r>
                      <a:endParaRPr lang="en-PH" sz="1600" b="1" u="sng"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99083419"/>
                  </a:ext>
                </a:extLst>
              </a:tr>
              <a:tr h="145746">
                <a:tc>
                  <a:txBody>
                    <a:bodyPr/>
                    <a:lstStyle/>
                    <a:p>
                      <a:pPr marL="0" marR="0">
                        <a:spcBef>
                          <a:spcPts val="0"/>
                        </a:spcBef>
                        <a:spcAft>
                          <a:spcPts val="0"/>
                        </a:spcAft>
                      </a:pPr>
                      <a:r>
                        <a:rPr lang="en-PH" sz="1600" dirty="0">
                          <a:effectLst/>
                        </a:rPr>
                        <a:t> </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a:txBody>
                    <a:bodyPr/>
                    <a:lstStyle/>
                    <a:p>
                      <a:pPr marL="0" marR="0">
                        <a:spcBef>
                          <a:spcPts val="0"/>
                        </a:spcBef>
                        <a:spcAft>
                          <a:spcPts val="0"/>
                        </a:spcAft>
                      </a:pPr>
                      <a:r>
                        <a:rPr lang="en-PH" sz="1600" dirty="0">
                          <a:effectLst/>
                        </a:rPr>
                        <a:t>Arrival and registration of participants</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a:txBody>
                    <a:bodyPr/>
                    <a:lstStyle/>
                    <a:p>
                      <a:pPr marL="0" marR="0">
                        <a:spcBef>
                          <a:spcPts val="0"/>
                        </a:spcBef>
                        <a:spcAft>
                          <a:spcPts val="0"/>
                        </a:spcAft>
                      </a:pPr>
                      <a:r>
                        <a:rPr lang="en-PH" sz="1600" dirty="0">
                          <a:effectLst/>
                        </a:rPr>
                        <a:t> </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extLst>
                  <a:ext uri="{0D108BD9-81ED-4DB2-BD59-A6C34878D82A}">
                    <a16:rowId xmlns:a16="http://schemas.microsoft.com/office/drawing/2014/main" val="1178071470"/>
                  </a:ext>
                </a:extLst>
              </a:tr>
              <a:tr h="91655">
                <a:tc gridSpan="3">
                  <a:txBody>
                    <a:bodyPr/>
                    <a:lstStyle/>
                    <a:p>
                      <a:pPr marL="0" marR="0" algn="ctr">
                        <a:spcBef>
                          <a:spcPts val="0"/>
                        </a:spcBef>
                        <a:spcAft>
                          <a:spcPts val="0"/>
                        </a:spcAft>
                      </a:pPr>
                      <a:r>
                        <a:rPr lang="en-PH" sz="1600" b="1" u="sng" dirty="0">
                          <a:effectLst/>
                        </a:rPr>
                        <a:t>Day 2 (09 November 2022)</a:t>
                      </a:r>
                      <a:endParaRPr lang="en-PH" sz="1600" b="1" u="sng"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84207738"/>
                  </a:ext>
                </a:extLst>
              </a:tr>
              <a:tr h="91655">
                <a:tc rowSpan="6">
                  <a:txBody>
                    <a:bodyPr/>
                    <a:lstStyle/>
                    <a:p>
                      <a:pPr marL="0" marR="0">
                        <a:spcBef>
                          <a:spcPts val="0"/>
                        </a:spcBef>
                        <a:spcAft>
                          <a:spcPts val="0"/>
                        </a:spcAft>
                      </a:pPr>
                      <a:r>
                        <a:rPr lang="en-PH" sz="1600" dirty="0">
                          <a:effectLst/>
                        </a:rPr>
                        <a:t>08:00-09:00</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a:txBody>
                    <a:bodyPr/>
                    <a:lstStyle/>
                    <a:p>
                      <a:pPr marL="0" marR="0">
                        <a:spcBef>
                          <a:spcPts val="0"/>
                        </a:spcBef>
                        <a:spcAft>
                          <a:spcPts val="0"/>
                        </a:spcAft>
                      </a:pPr>
                      <a:r>
                        <a:rPr lang="en-PH" sz="1600" dirty="0">
                          <a:effectLst/>
                        </a:rPr>
                        <a:t>Opening Program</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a:txBody>
                    <a:bodyPr/>
                    <a:lstStyle/>
                    <a:p>
                      <a:pPr marL="0" marR="0">
                        <a:spcBef>
                          <a:spcPts val="0"/>
                        </a:spcBef>
                        <a:spcAft>
                          <a:spcPts val="0"/>
                        </a:spcAft>
                      </a:pPr>
                      <a:r>
                        <a:rPr lang="en-PH" sz="1600" dirty="0">
                          <a:effectLst/>
                        </a:rPr>
                        <a:t> </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extLst>
                  <a:ext uri="{0D108BD9-81ED-4DB2-BD59-A6C34878D82A}">
                    <a16:rowId xmlns:a16="http://schemas.microsoft.com/office/drawing/2014/main" val="714136647"/>
                  </a:ext>
                </a:extLst>
              </a:tr>
              <a:tr h="91655">
                <a:tc vMerge="1">
                  <a:txBody>
                    <a:bodyPr/>
                    <a:lstStyle/>
                    <a:p>
                      <a:endParaRPr lang="en-US"/>
                    </a:p>
                  </a:txBody>
                  <a:tcPr/>
                </a:tc>
                <a:tc>
                  <a:txBody>
                    <a:bodyPr/>
                    <a:lstStyle/>
                    <a:p>
                      <a:pPr marL="342900" marR="0" lvl="0" indent="-342900">
                        <a:spcBef>
                          <a:spcPts val="0"/>
                        </a:spcBef>
                        <a:spcAft>
                          <a:spcPts val="0"/>
                        </a:spcAft>
                        <a:buFont typeface="Arial" panose="020B0604020202020204" pitchFamily="34" charset="0"/>
                        <a:buChar char="●"/>
                      </a:pPr>
                      <a:r>
                        <a:rPr lang="en-PH" sz="1600" u="none" strike="noStrike" dirty="0">
                          <a:effectLst/>
                        </a:rPr>
                        <a:t>Invocation</a:t>
                      </a:r>
                      <a:endParaRPr lang="en-PH" sz="1600" u="none" strike="noStrike"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rowSpan="3">
                  <a:txBody>
                    <a:bodyPr/>
                    <a:lstStyle/>
                    <a:p>
                      <a:pPr marL="0" marR="0">
                        <a:spcBef>
                          <a:spcPts val="0"/>
                        </a:spcBef>
                        <a:spcAft>
                          <a:spcPts val="0"/>
                        </a:spcAft>
                      </a:pPr>
                      <a:r>
                        <a:rPr lang="en-PH" sz="1600" dirty="0">
                          <a:effectLst/>
                        </a:rPr>
                        <a:t>Secretariat</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extLst>
                  <a:ext uri="{0D108BD9-81ED-4DB2-BD59-A6C34878D82A}">
                    <a16:rowId xmlns:a16="http://schemas.microsoft.com/office/drawing/2014/main" val="3841782136"/>
                  </a:ext>
                </a:extLst>
              </a:tr>
              <a:tr h="91655">
                <a:tc vMerge="1">
                  <a:txBody>
                    <a:bodyPr/>
                    <a:lstStyle/>
                    <a:p>
                      <a:endParaRPr lang="en-US"/>
                    </a:p>
                  </a:txBody>
                  <a:tcPr/>
                </a:tc>
                <a:tc>
                  <a:txBody>
                    <a:bodyPr/>
                    <a:lstStyle/>
                    <a:p>
                      <a:pPr marL="342900" marR="0" lvl="0" indent="-342900">
                        <a:spcBef>
                          <a:spcPts val="0"/>
                        </a:spcBef>
                        <a:spcAft>
                          <a:spcPts val="0"/>
                        </a:spcAft>
                        <a:buFont typeface="Arial" panose="020B0604020202020204" pitchFamily="34" charset="0"/>
                        <a:buChar char="●"/>
                      </a:pPr>
                      <a:r>
                        <a:rPr lang="en-PH" sz="1600" u="none" strike="noStrike" dirty="0">
                          <a:effectLst/>
                        </a:rPr>
                        <a:t>National Anthem</a:t>
                      </a:r>
                      <a:endParaRPr lang="en-PH" sz="1600" u="none" strike="noStrike"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vMerge="1">
                  <a:txBody>
                    <a:bodyPr/>
                    <a:lstStyle/>
                    <a:p>
                      <a:endParaRPr lang="en-US"/>
                    </a:p>
                  </a:txBody>
                  <a:tcPr/>
                </a:tc>
                <a:extLst>
                  <a:ext uri="{0D108BD9-81ED-4DB2-BD59-A6C34878D82A}">
                    <a16:rowId xmlns:a16="http://schemas.microsoft.com/office/drawing/2014/main" val="3264627120"/>
                  </a:ext>
                </a:extLst>
              </a:tr>
              <a:tr h="145746">
                <a:tc vMerge="1">
                  <a:txBody>
                    <a:bodyPr/>
                    <a:lstStyle/>
                    <a:p>
                      <a:endParaRPr lang="en-US"/>
                    </a:p>
                  </a:txBody>
                  <a:tcPr/>
                </a:tc>
                <a:tc>
                  <a:txBody>
                    <a:bodyPr/>
                    <a:lstStyle/>
                    <a:p>
                      <a:pPr marL="342900" marR="0" lvl="0" indent="-342900">
                        <a:spcBef>
                          <a:spcPts val="0"/>
                        </a:spcBef>
                        <a:spcAft>
                          <a:spcPts val="0"/>
                        </a:spcAft>
                        <a:buFont typeface="Arial" panose="020B0604020202020204" pitchFamily="34" charset="0"/>
                        <a:buChar char="●"/>
                      </a:pPr>
                      <a:r>
                        <a:rPr lang="en-PH" sz="1600" u="none" strike="noStrike" dirty="0">
                          <a:effectLst/>
                        </a:rPr>
                        <a:t>Introduction of Participants</a:t>
                      </a:r>
                      <a:endParaRPr lang="en-PH" sz="1600" u="none" strike="noStrike"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vMerge="1">
                  <a:txBody>
                    <a:bodyPr/>
                    <a:lstStyle/>
                    <a:p>
                      <a:endParaRPr lang="en-US"/>
                    </a:p>
                  </a:txBody>
                  <a:tcPr/>
                </a:tc>
                <a:extLst>
                  <a:ext uri="{0D108BD9-81ED-4DB2-BD59-A6C34878D82A}">
                    <a16:rowId xmlns:a16="http://schemas.microsoft.com/office/drawing/2014/main" val="3823485580"/>
                  </a:ext>
                </a:extLst>
              </a:tr>
              <a:tr h="199837">
                <a:tc vMerge="1">
                  <a:txBody>
                    <a:bodyPr/>
                    <a:lstStyle/>
                    <a:p>
                      <a:endParaRPr lang="en-US"/>
                    </a:p>
                  </a:txBody>
                  <a:tcPr/>
                </a:tc>
                <a:tc>
                  <a:txBody>
                    <a:bodyPr/>
                    <a:lstStyle/>
                    <a:p>
                      <a:pPr marL="342900" marR="0" lvl="0" indent="-342900">
                        <a:spcBef>
                          <a:spcPts val="0"/>
                        </a:spcBef>
                        <a:spcAft>
                          <a:spcPts val="0"/>
                        </a:spcAft>
                        <a:buFont typeface="Arial" panose="020B0604020202020204" pitchFamily="34" charset="0"/>
                        <a:buChar char="●"/>
                      </a:pPr>
                      <a:r>
                        <a:rPr lang="en-PH" sz="1600" u="none" strike="noStrike" dirty="0">
                          <a:effectLst/>
                        </a:rPr>
                        <a:t>Welcome Remarks</a:t>
                      </a:r>
                      <a:endParaRPr lang="en-PH" sz="1600" u="none" strike="noStrike"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a:txBody>
                    <a:bodyPr/>
                    <a:lstStyle/>
                    <a:p>
                      <a:pPr marL="0" marR="0">
                        <a:spcBef>
                          <a:spcPts val="0"/>
                        </a:spcBef>
                        <a:spcAft>
                          <a:spcPts val="0"/>
                        </a:spcAft>
                      </a:pPr>
                      <a:r>
                        <a:rPr lang="en-PH" sz="1600" dirty="0">
                          <a:solidFill>
                            <a:schemeClr val="tx1"/>
                          </a:solidFill>
                          <a:effectLst/>
                        </a:rPr>
                        <a:t>Rodney G. </a:t>
                      </a:r>
                      <a:r>
                        <a:rPr lang="en-PH" sz="1600" dirty="0" err="1">
                          <a:solidFill>
                            <a:schemeClr val="tx1"/>
                          </a:solidFill>
                          <a:effectLst/>
                        </a:rPr>
                        <a:t>Verian</a:t>
                      </a:r>
                      <a:r>
                        <a:rPr lang="en-PH" sz="1600" dirty="0">
                          <a:solidFill>
                            <a:schemeClr val="tx1"/>
                          </a:solidFill>
                          <a:effectLst/>
                        </a:rPr>
                        <a:t>,</a:t>
                      </a:r>
                    </a:p>
                    <a:p>
                      <a:pPr marL="0" marR="0">
                        <a:spcBef>
                          <a:spcPts val="0"/>
                        </a:spcBef>
                        <a:spcAft>
                          <a:spcPts val="0"/>
                        </a:spcAft>
                      </a:pPr>
                      <a:r>
                        <a:rPr lang="en-PH" sz="1600" dirty="0">
                          <a:solidFill>
                            <a:schemeClr val="tx1"/>
                          </a:solidFill>
                          <a:effectLst/>
                        </a:rPr>
                        <a:t>OIC, CENRO </a:t>
                      </a:r>
                      <a:r>
                        <a:rPr lang="en-PH" sz="1600" dirty="0" err="1">
                          <a:solidFill>
                            <a:schemeClr val="tx1"/>
                          </a:solidFill>
                          <a:effectLst/>
                        </a:rPr>
                        <a:t>Coron</a:t>
                      </a:r>
                      <a:endParaRPr lang="en-PH" sz="1600" dirty="0">
                        <a:solidFill>
                          <a:schemeClr val="tx1"/>
                        </a:solidFill>
                        <a:effectLst/>
                      </a:endParaRPr>
                    </a:p>
                  </a:txBody>
                  <a:tcPr marL="18782" marR="18782" marT="18782" marB="18782"/>
                </a:tc>
                <a:extLst>
                  <a:ext uri="{0D108BD9-81ED-4DB2-BD59-A6C34878D82A}">
                    <a16:rowId xmlns:a16="http://schemas.microsoft.com/office/drawing/2014/main" val="599632731"/>
                  </a:ext>
                </a:extLst>
              </a:tr>
              <a:tr h="199837">
                <a:tc vMerge="1">
                  <a:txBody>
                    <a:bodyPr/>
                    <a:lstStyle/>
                    <a:p>
                      <a:endParaRPr lang="en-US"/>
                    </a:p>
                  </a:txBody>
                  <a:tcPr/>
                </a:tc>
                <a:tc>
                  <a:txBody>
                    <a:bodyPr/>
                    <a:lstStyle/>
                    <a:p>
                      <a:pPr marL="342900" marR="0" lvl="0" indent="-342900">
                        <a:spcBef>
                          <a:spcPts val="0"/>
                        </a:spcBef>
                        <a:spcAft>
                          <a:spcPts val="0"/>
                        </a:spcAft>
                        <a:buFont typeface="Arial" panose="020B0604020202020204" pitchFamily="34" charset="0"/>
                        <a:buChar char="●"/>
                      </a:pPr>
                      <a:r>
                        <a:rPr lang="en-PH" sz="1600" u="none" strike="noStrike" dirty="0">
                          <a:effectLst/>
                        </a:rPr>
                        <a:t>Workshop Overview and Rationale</a:t>
                      </a:r>
                      <a:endParaRPr lang="en-PH" sz="1600" u="none" strike="noStrike"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a:txBody>
                    <a:bodyPr/>
                    <a:lstStyle/>
                    <a:p>
                      <a:pPr marL="0" marR="0">
                        <a:spcBef>
                          <a:spcPts val="0"/>
                        </a:spcBef>
                        <a:spcAft>
                          <a:spcPts val="0"/>
                        </a:spcAft>
                      </a:pPr>
                      <a:r>
                        <a:rPr lang="en-PH" sz="1600" dirty="0">
                          <a:effectLst/>
                        </a:rPr>
                        <a:t>For. Amie T. </a:t>
                      </a:r>
                      <a:r>
                        <a:rPr lang="en-PH" sz="1600" dirty="0" err="1">
                          <a:effectLst/>
                        </a:rPr>
                        <a:t>Rabang</a:t>
                      </a:r>
                      <a:endParaRPr lang="en-PH" sz="1600" dirty="0">
                        <a:effectLst/>
                      </a:endParaRPr>
                    </a:p>
                    <a:p>
                      <a:pPr marL="0" marR="0">
                        <a:spcBef>
                          <a:spcPts val="0"/>
                        </a:spcBef>
                        <a:spcAft>
                          <a:spcPts val="0"/>
                        </a:spcAft>
                      </a:pPr>
                      <a:r>
                        <a:rPr lang="en-PH" sz="1600" dirty="0">
                          <a:effectLst/>
                        </a:rPr>
                        <a:t>Chief, Forest Land Use and Allocation Section, FMB</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extLst>
                  <a:ext uri="{0D108BD9-81ED-4DB2-BD59-A6C34878D82A}">
                    <a16:rowId xmlns:a16="http://schemas.microsoft.com/office/drawing/2014/main" val="562868406"/>
                  </a:ext>
                </a:extLst>
              </a:tr>
              <a:tr h="199837">
                <a:tc>
                  <a:txBody>
                    <a:bodyPr/>
                    <a:lstStyle/>
                    <a:p>
                      <a:pPr marL="0" marR="0">
                        <a:spcBef>
                          <a:spcPts val="0"/>
                        </a:spcBef>
                        <a:spcAft>
                          <a:spcPts val="0"/>
                        </a:spcAft>
                      </a:pPr>
                      <a:r>
                        <a:rPr lang="en-PH" sz="1600">
                          <a:effectLst/>
                        </a:rPr>
                        <a:t>09:00-10:30</a:t>
                      </a:r>
                      <a:endParaRPr lang="en-PH" sz="160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a:txBody>
                    <a:bodyPr/>
                    <a:lstStyle/>
                    <a:p>
                      <a:pPr marL="0" marR="0">
                        <a:spcBef>
                          <a:spcPts val="0"/>
                        </a:spcBef>
                        <a:spcAft>
                          <a:spcPts val="0"/>
                        </a:spcAft>
                      </a:pPr>
                      <a:r>
                        <a:rPr lang="en-PH" sz="1600">
                          <a:effectLst/>
                        </a:rPr>
                        <a:t>Presentation 1: Process of Land Classification and Reclassification</a:t>
                      </a:r>
                      <a:endParaRPr lang="en-PH" sz="160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a:txBody>
                    <a:bodyPr/>
                    <a:lstStyle/>
                    <a:p>
                      <a:pPr marL="0" marR="0">
                        <a:spcBef>
                          <a:spcPts val="0"/>
                        </a:spcBef>
                        <a:spcAft>
                          <a:spcPts val="0"/>
                        </a:spcAft>
                      </a:pPr>
                      <a:r>
                        <a:rPr lang="en-PH" sz="1600" dirty="0">
                          <a:effectLst/>
                        </a:rPr>
                        <a:t>NAMRIA</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extLst>
                  <a:ext uri="{0D108BD9-81ED-4DB2-BD59-A6C34878D82A}">
                    <a16:rowId xmlns:a16="http://schemas.microsoft.com/office/drawing/2014/main" val="1547909384"/>
                  </a:ext>
                </a:extLst>
              </a:tr>
              <a:tr h="253928">
                <a:tc>
                  <a:txBody>
                    <a:bodyPr/>
                    <a:lstStyle/>
                    <a:p>
                      <a:pPr marL="0" marR="0">
                        <a:spcBef>
                          <a:spcPts val="0"/>
                        </a:spcBef>
                        <a:spcAft>
                          <a:spcPts val="0"/>
                        </a:spcAft>
                      </a:pPr>
                      <a:r>
                        <a:rPr lang="en-PH" sz="1600">
                          <a:effectLst/>
                        </a:rPr>
                        <a:t>10:30-12:00</a:t>
                      </a:r>
                      <a:endParaRPr lang="en-PH" sz="160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a:txBody>
                    <a:bodyPr/>
                    <a:lstStyle/>
                    <a:p>
                      <a:pPr marL="0" marR="0">
                        <a:spcBef>
                          <a:spcPts val="0"/>
                        </a:spcBef>
                        <a:spcAft>
                          <a:spcPts val="0"/>
                        </a:spcAft>
                      </a:pPr>
                      <a:r>
                        <a:rPr lang="en-PH" sz="1600" dirty="0">
                          <a:effectLst/>
                        </a:rPr>
                        <a:t>Presentation 2: Status of Forest Land Boundary Assessment and Delineation (FLBD) Project vis-à-vis UPF in the Province of Palawan</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a:txBody>
                    <a:bodyPr/>
                    <a:lstStyle/>
                    <a:p>
                      <a:pPr marL="0" marR="0">
                        <a:spcBef>
                          <a:spcPts val="0"/>
                        </a:spcBef>
                        <a:spcAft>
                          <a:spcPts val="0"/>
                        </a:spcAft>
                      </a:pPr>
                      <a:r>
                        <a:rPr lang="en-PH" sz="1600" dirty="0">
                          <a:effectLst/>
                        </a:rPr>
                        <a:t>NAMRIA</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extLst>
                  <a:ext uri="{0D108BD9-81ED-4DB2-BD59-A6C34878D82A}">
                    <a16:rowId xmlns:a16="http://schemas.microsoft.com/office/drawing/2014/main" val="3279475394"/>
                  </a:ext>
                </a:extLst>
              </a:tr>
              <a:tr h="91655">
                <a:tc>
                  <a:txBody>
                    <a:bodyPr/>
                    <a:lstStyle/>
                    <a:p>
                      <a:pPr marL="0" marR="0">
                        <a:spcBef>
                          <a:spcPts val="0"/>
                        </a:spcBef>
                        <a:spcAft>
                          <a:spcPts val="0"/>
                        </a:spcAft>
                      </a:pPr>
                      <a:r>
                        <a:rPr lang="en-PH" sz="1600" dirty="0">
                          <a:effectLst/>
                        </a:rPr>
                        <a:t>12:00-13:00</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a:txBody>
                    <a:bodyPr/>
                    <a:lstStyle/>
                    <a:p>
                      <a:pPr marL="0" marR="0">
                        <a:spcBef>
                          <a:spcPts val="0"/>
                        </a:spcBef>
                        <a:spcAft>
                          <a:spcPts val="0"/>
                        </a:spcAft>
                      </a:pPr>
                      <a:r>
                        <a:rPr lang="en-PH" sz="1600" dirty="0">
                          <a:effectLst/>
                        </a:rPr>
                        <a:t>Lunch Break</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a:txBody>
                    <a:bodyPr/>
                    <a:lstStyle/>
                    <a:p>
                      <a:pPr marL="0" marR="0">
                        <a:spcBef>
                          <a:spcPts val="0"/>
                        </a:spcBef>
                        <a:spcAft>
                          <a:spcPts val="0"/>
                        </a:spcAft>
                      </a:pPr>
                      <a:r>
                        <a:rPr lang="en-PH" sz="1600" dirty="0">
                          <a:effectLst/>
                        </a:rPr>
                        <a:t> </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extLst>
                  <a:ext uri="{0D108BD9-81ED-4DB2-BD59-A6C34878D82A}">
                    <a16:rowId xmlns:a16="http://schemas.microsoft.com/office/drawing/2014/main" val="1411767595"/>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grpSp>
        <p:nvGrpSpPr>
          <p:cNvPr id="222" name="Google Shape;222;g16cfdda6e5a_0_110"/>
          <p:cNvGrpSpPr/>
          <p:nvPr/>
        </p:nvGrpSpPr>
        <p:grpSpPr>
          <a:xfrm>
            <a:off x="-30478" y="5958987"/>
            <a:ext cx="11916090" cy="1013175"/>
            <a:chOff x="-30478" y="5958987"/>
            <a:chExt cx="11916090" cy="1013175"/>
          </a:xfrm>
        </p:grpSpPr>
        <p:pic>
          <p:nvPicPr>
            <p:cNvPr id="223" name="Google Shape;223;g16cfdda6e5a_0_110"/>
            <p:cNvPicPr preferRelativeResize="0"/>
            <p:nvPr/>
          </p:nvPicPr>
          <p:blipFill rotWithShape="1">
            <a:blip r:embed="rId3">
              <a:alphaModFix/>
            </a:blip>
            <a:srcRect/>
            <a:stretch/>
          </p:blipFill>
          <p:spPr>
            <a:xfrm>
              <a:off x="11094720" y="5960601"/>
              <a:ext cx="790892" cy="791954"/>
            </a:xfrm>
            <a:prstGeom prst="rect">
              <a:avLst/>
            </a:prstGeom>
            <a:noFill/>
            <a:ln>
              <a:noFill/>
            </a:ln>
          </p:spPr>
        </p:pic>
        <p:grpSp>
          <p:nvGrpSpPr>
            <p:cNvPr id="224" name="Google Shape;224;g16cfdda6e5a_0_110"/>
            <p:cNvGrpSpPr/>
            <p:nvPr/>
          </p:nvGrpSpPr>
          <p:grpSpPr>
            <a:xfrm>
              <a:off x="-30478" y="5958987"/>
              <a:ext cx="3357058" cy="1013175"/>
              <a:chOff x="1" y="5801045"/>
              <a:chExt cx="4800598" cy="1247138"/>
            </a:xfrm>
          </p:grpSpPr>
          <p:pic>
            <p:nvPicPr>
              <p:cNvPr id="225" name="Google Shape;225;g16cfdda6e5a_0_110" descr="A close up of a logo&#10;&#10;Description automatically generated"/>
              <p:cNvPicPr preferRelativeResize="0"/>
              <p:nvPr/>
            </p:nvPicPr>
            <p:blipFill rotWithShape="1">
              <a:blip r:embed="rId4">
                <a:alphaModFix/>
              </a:blip>
              <a:srcRect t="33615" r="-210" b="277"/>
              <a:stretch/>
            </p:blipFill>
            <p:spPr>
              <a:xfrm>
                <a:off x="1" y="5801045"/>
                <a:ext cx="2575558" cy="1247138"/>
              </a:xfrm>
              <a:prstGeom prst="rect">
                <a:avLst/>
              </a:prstGeom>
              <a:noFill/>
              <a:ln>
                <a:noFill/>
              </a:ln>
            </p:spPr>
          </p:pic>
          <p:pic>
            <p:nvPicPr>
              <p:cNvPr id="226" name="Google Shape;226;g16cfdda6e5a_0_110" descr="A close up of a logo&#10;&#10;Description automatically generated"/>
              <p:cNvPicPr preferRelativeResize="0"/>
              <p:nvPr/>
            </p:nvPicPr>
            <p:blipFill rotWithShape="1">
              <a:blip r:embed="rId4">
                <a:alphaModFix/>
              </a:blip>
              <a:srcRect t="33615" r="-210" b="277"/>
              <a:stretch/>
            </p:blipFill>
            <p:spPr>
              <a:xfrm>
                <a:off x="2225041" y="5801045"/>
                <a:ext cx="2575558" cy="1247138"/>
              </a:xfrm>
              <a:prstGeom prst="rect">
                <a:avLst/>
              </a:prstGeom>
              <a:noFill/>
              <a:ln>
                <a:noFill/>
              </a:ln>
            </p:spPr>
          </p:pic>
        </p:grpSp>
      </p:grpSp>
      <p:graphicFrame>
        <p:nvGraphicFramePr>
          <p:cNvPr id="2" name="Table 1">
            <a:extLst>
              <a:ext uri="{FF2B5EF4-FFF2-40B4-BE49-F238E27FC236}">
                <a16:creationId xmlns:a16="http://schemas.microsoft.com/office/drawing/2014/main" id="{C4D90EA1-2289-9149-96F3-32F09B502958}"/>
              </a:ext>
            </a:extLst>
          </p:cNvPr>
          <p:cNvGraphicFramePr>
            <a:graphicFrameLocks noGrp="1"/>
          </p:cNvGraphicFramePr>
          <p:nvPr>
            <p:extLst>
              <p:ext uri="{D42A27DB-BD31-4B8C-83A1-F6EECF244321}">
                <p14:modId xmlns:p14="http://schemas.microsoft.com/office/powerpoint/2010/main" val="3396092006"/>
              </p:ext>
            </p:extLst>
          </p:nvPr>
        </p:nvGraphicFramePr>
        <p:xfrm>
          <a:off x="578708" y="416954"/>
          <a:ext cx="10658789" cy="4720112"/>
        </p:xfrm>
        <a:graphic>
          <a:graphicData uri="http://schemas.openxmlformats.org/drawingml/2006/table">
            <a:tbl>
              <a:tblPr>
                <a:tableStyleId>{C64D14AF-6F1C-4D5F-A295-70DDEC92ED12}</a:tableStyleId>
              </a:tblPr>
              <a:tblGrid>
                <a:gridCol w="3716551">
                  <a:extLst>
                    <a:ext uri="{9D8B030D-6E8A-4147-A177-3AD203B41FA5}">
                      <a16:colId xmlns:a16="http://schemas.microsoft.com/office/drawing/2014/main" val="505557145"/>
                    </a:ext>
                  </a:extLst>
                </a:gridCol>
                <a:gridCol w="3716551">
                  <a:extLst>
                    <a:ext uri="{9D8B030D-6E8A-4147-A177-3AD203B41FA5}">
                      <a16:colId xmlns:a16="http://schemas.microsoft.com/office/drawing/2014/main" val="2063064832"/>
                    </a:ext>
                  </a:extLst>
                </a:gridCol>
                <a:gridCol w="3225687">
                  <a:extLst>
                    <a:ext uri="{9D8B030D-6E8A-4147-A177-3AD203B41FA5}">
                      <a16:colId xmlns:a16="http://schemas.microsoft.com/office/drawing/2014/main" val="4197142796"/>
                    </a:ext>
                  </a:extLst>
                </a:gridCol>
              </a:tblGrid>
              <a:tr h="308019">
                <a:tc>
                  <a:txBody>
                    <a:bodyPr/>
                    <a:lstStyle/>
                    <a:p>
                      <a:pPr marL="0" marR="0" algn="ctr">
                        <a:spcBef>
                          <a:spcPts val="0"/>
                        </a:spcBef>
                        <a:spcAft>
                          <a:spcPts val="0"/>
                        </a:spcAft>
                      </a:pPr>
                      <a:r>
                        <a:rPr lang="en-PH" sz="1800" b="1" dirty="0">
                          <a:effectLst/>
                        </a:rPr>
                        <a:t>DATE/TIME</a:t>
                      </a:r>
                      <a:endParaRPr lang="en-PH"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a:txBody>
                    <a:bodyPr/>
                    <a:lstStyle/>
                    <a:p>
                      <a:pPr marL="0" marR="0" algn="ctr">
                        <a:spcBef>
                          <a:spcPts val="0"/>
                        </a:spcBef>
                        <a:spcAft>
                          <a:spcPts val="0"/>
                        </a:spcAft>
                      </a:pPr>
                      <a:r>
                        <a:rPr lang="en-PH" sz="1800" b="1" dirty="0">
                          <a:effectLst/>
                        </a:rPr>
                        <a:t>ACTIVITY</a:t>
                      </a:r>
                      <a:endParaRPr lang="en-PH"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a:txBody>
                    <a:bodyPr/>
                    <a:lstStyle/>
                    <a:p>
                      <a:pPr marL="0" marR="0" algn="ctr">
                        <a:spcBef>
                          <a:spcPts val="0"/>
                        </a:spcBef>
                        <a:spcAft>
                          <a:spcPts val="0"/>
                        </a:spcAft>
                      </a:pPr>
                      <a:r>
                        <a:rPr lang="en-PH" sz="1800" b="1" dirty="0">
                          <a:effectLst/>
                        </a:rPr>
                        <a:t>RESPONSIBLE PERSON</a:t>
                      </a:r>
                      <a:endParaRPr lang="en-PH"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extLst>
                  <a:ext uri="{0D108BD9-81ED-4DB2-BD59-A6C34878D82A}">
                    <a16:rowId xmlns:a16="http://schemas.microsoft.com/office/drawing/2014/main" val="416489689"/>
                  </a:ext>
                </a:extLst>
              </a:tr>
              <a:tr h="308019">
                <a:tc>
                  <a:txBody>
                    <a:bodyPr/>
                    <a:lstStyle/>
                    <a:p>
                      <a:pPr marL="0" marR="0">
                        <a:spcBef>
                          <a:spcPts val="0"/>
                        </a:spcBef>
                        <a:spcAft>
                          <a:spcPts val="0"/>
                        </a:spcAft>
                      </a:pPr>
                      <a:r>
                        <a:rPr lang="en-PH" sz="1600" dirty="0">
                          <a:effectLst/>
                        </a:rPr>
                        <a:t>13:00-14:30</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a:txBody>
                    <a:bodyPr/>
                    <a:lstStyle/>
                    <a:p>
                      <a:pPr marL="0" marR="0">
                        <a:spcBef>
                          <a:spcPts val="0"/>
                        </a:spcBef>
                        <a:spcAft>
                          <a:spcPts val="0"/>
                        </a:spcAft>
                      </a:pPr>
                      <a:r>
                        <a:rPr lang="en-PH" sz="1600" dirty="0">
                          <a:effectLst/>
                        </a:rPr>
                        <a:t>Presentation 3: Updates on the initiatives of DENR MIMAROPA relative to the FLBD Project vis-à-vis UPF of the Province of Palawan </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a:txBody>
                    <a:bodyPr/>
                    <a:lstStyle/>
                    <a:p>
                      <a:pPr marL="0" marR="0">
                        <a:spcBef>
                          <a:spcPts val="0"/>
                        </a:spcBef>
                        <a:spcAft>
                          <a:spcPts val="0"/>
                        </a:spcAft>
                      </a:pPr>
                      <a:r>
                        <a:rPr lang="en-PH" sz="1600" dirty="0">
                          <a:effectLst/>
                        </a:rPr>
                        <a:t>DENR MIMAROPA</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extLst>
                  <a:ext uri="{0D108BD9-81ED-4DB2-BD59-A6C34878D82A}">
                    <a16:rowId xmlns:a16="http://schemas.microsoft.com/office/drawing/2014/main" val="674976398"/>
                  </a:ext>
                </a:extLst>
              </a:tr>
              <a:tr h="199837">
                <a:tc>
                  <a:txBody>
                    <a:bodyPr/>
                    <a:lstStyle/>
                    <a:p>
                      <a:pPr marL="0" marR="0">
                        <a:spcBef>
                          <a:spcPts val="0"/>
                        </a:spcBef>
                        <a:spcAft>
                          <a:spcPts val="0"/>
                        </a:spcAft>
                      </a:pPr>
                      <a:r>
                        <a:rPr lang="en-PH" sz="1600" dirty="0">
                          <a:effectLst/>
                        </a:rPr>
                        <a:t>14:30-16:00</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a:txBody>
                    <a:bodyPr/>
                    <a:lstStyle/>
                    <a:p>
                      <a:pPr marL="0" marR="0">
                        <a:spcBef>
                          <a:spcPts val="0"/>
                        </a:spcBef>
                        <a:spcAft>
                          <a:spcPts val="0"/>
                        </a:spcAft>
                      </a:pPr>
                      <a:r>
                        <a:rPr lang="en-PH" sz="1600" dirty="0">
                          <a:effectLst/>
                        </a:rPr>
                        <a:t>Presentation 4: Status of National Parks within the Province of Palawan</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a:txBody>
                    <a:bodyPr/>
                    <a:lstStyle/>
                    <a:p>
                      <a:pPr marL="0" marR="0">
                        <a:spcBef>
                          <a:spcPts val="0"/>
                        </a:spcBef>
                        <a:spcAft>
                          <a:spcPts val="0"/>
                        </a:spcAft>
                      </a:pPr>
                      <a:r>
                        <a:rPr lang="en-PH" sz="1600" dirty="0">
                          <a:effectLst/>
                        </a:rPr>
                        <a:t>BMB</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extLst>
                  <a:ext uri="{0D108BD9-81ED-4DB2-BD59-A6C34878D82A}">
                    <a16:rowId xmlns:a16="http://schemas.microsoft.com/office/drawing/2014/main" val="1099888148"/>
                  </a:ext>
                </a:extLst>
              </a:tr>
              <a:tr h="308019">
                <a:tc>
                  <a:txBody>
                    <a:bodyPr/>
                    <a:lstStyle/>
                    <a:p>
                      <a:pPr marL="0" marR="0">
                        <a:spcBef>
                          <a:spcPts val="0"/>
                        </a:spcBef>
                        <a:spcAft>
                          <a:spcPts val="0"/>
                        </a:spcAft>
                      </a:pPr>
                      <a:r>
                        <a:rPr lang="en-PH" sz="1600">
                          <a:effectLst/>
                        </a:rPr>
                        <a:t>16:00-17:30</a:t>
                      </a:r>
                      <a:endParaRPr lang="en-PH" sz="160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a:txBody>
                    <a:bodyPr/>
                    <a:lstStyle/>
                    <a:p>
                      <a:pPr marL="0" marR="0">
                        <a:spcBef>
                          <a:spcPts val="0"/>
                        </a:spcBef>
                        <a:spcAft>
                          <a:spcPts val="0"/>
                        </a:spcAft>
                      </a:pPr>
                      <a:r>
                        <a:rPr lang="en-PH" sz="1600" dirty="0">
                          <a:effectLst/>
                        </a:rPr>
                        <a:t>Presentation 5: Presentation of the updated Environmentally Critical Areas Network (ECAN) zones/maps of the Province of Palawan</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a:txBody>
                    <a:bodyPr/>
                    <a:lstStyle/>
                    <a:p>
                      <a:pPr marL="0" marR="0">
                        <a:spcBef>
                          <a:spcPts val="0"/>
                        </a:spcBef>
                        <a:spcAft>
                          <a:spcPts val="0"/>
                        </a:spcAft>
                      </a:pPr>
                      <a:r>
                        <a:rPr lang="en-PH" sz="1600" dirty="0">
                          <a:effectLst/>
                        </a:rPr>
                        <a:t>PCSD</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extLst>
                  <a:ext uri="{0D108BD9-81ED-4DB2-BD59-A6C34878D82A}">
                    <a16:rowId xmlns:a16="http://schemas.microsoft.com/office/drawing/2014/main" val="1405393556"/>
                  </a:ext>
                </a:extLst>
              </a:tr>
              <a:tr h="91655">
                <a:tc gridSpan="3">
                  <a:txBody>
                    <a:bodyPr/>
                    <a:lstStyle/>
                    <a:p>
                      <a:pPr marL="0" marR="0" algn="ctr">
                        <a:spcBef>
                          <a:spcPts val="0"/>
                        </a:spcBef>
                        <a:spcAft>
                          <a:spcPts val="0"/>
                        </a:spcAft>
                      </a:pPr>
                      <a:r>
                        <a:rPr lang="en-PH" sz="1600" b="1" u="sng" dirty="0">
                          <a:effectLst/>
                        </a:rPr>
                        <a:t>Day 3 (10 November 2022)</a:t>
                      </a:r>
                      <a:endParaRPr lang="en-PH" sz="1600" b="1" u="sng"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52074038"/>
                  </a:ext>
                </a:extLst>
              </a:tr>
              <a:tr h="253928">
                <a:tc>
                  <a:txBody>
                    <a:bodyPr/>
                    <a:lstStyle/>
                    <a:p>
                      <a:pPr marL="0" marR="0">
                        <a:spcBef>
                          <a:spcPts val="0"/>
                        </a:spcBef>
                        <a:spcAft>
                          <a:spcPts val="0"/>
                        </a:spcAft>
                      </a:pPr>
                      <a:r>
                        <a:rPr lang="en-PH" sz="1600" dirty="0">
                          <a:effectLst/>
                        </a:rPr>
                        <a:t>08:00-12:00</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a:txBody>
                    <a:bodyPr/>
                    <a:lstStyle/>
                    <a:p>
                      <a:pPr marL="0" marR="0">
                        <a:spcBef>
                          <a:spcPts val="0"/>
                        </a:spcBef>
                        <a:spcAft>
                          <a:spcPts val="0"/>
                        </a:spcAft>
                      </a:pPr>
                      <a:r>
                        <a:rPr lang="en-PH" sz="1600" dirty="0">
                          <a:effectLst/>
                        </a:rPr>
                        <a:t>Break-out Session: Preparation of indicative maps and technical descriptions of the FLBD Output of the Province of Palawan</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a:txBody>
                    <a:bodyPr/>
                    <a:lstStyle/>
                    <a:p>
                      <a:pPr marL="0" marR="0">
                        <a:spcBef>
                          <a:spcPts val="0"/>
                        </a:spcBef>
                        <a:spcAft>
                          <a:spcPts val="0"/>
                        </a:spcAft>
                      </a:pPr>
                      <a:r>
                        <a:rPr lang="en-PH" sz="1600" dirty="0">
                          <a:effectLst/>
                        </a:rPr>
                        <a:t>All </a:t>
                      </a:r>
                      <a:r>
                        <a:rPr lang="en-PH" sz="1600" dirty="0" err="1">
                          <a:effectLst/>
                        </a:rPr>
                        <a:t>pax</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extLst>
                  <a:ext uri="{0D108BD9-81ED-4DB2-BD59-A6C34878D82A}">
                    <a16:rowId xmlns:a16="http://schemas.microsoft.com/office/drawing/2014/main" val="3456084296"/>
                  </a:ext>
                </a:extLst>
              </a:tr>
              <a:tr h="91655">
                <a:tc>
                  <a:txBody>
                    <a:bodyPr/>
                    <a:lstStyle/>
                    <a:p>
                      <a:pPr marL="0" marR="0">
                        <a:spcBef>
                          <a:spcPts val="0"/>
                        </a:spcBef>
                        <a:spcAft>
                          <a:spcPts val="0"/>
                        </a:spcAft>
                      </a:pPr>
                      <a:r>
                        <a:rPr lang="en-PH" sz="1600">
                          <a:effectLst/>
                        </a:rPr>
                        <a:t>12:00-13:00</a:t>
                      </a:r>
                      <a:endParaRPr lang="en-PH" sz="160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a:txBody>
                    <a:bodyPr/>
                    <a:lstStyle/>
                    <a:p>
                      <a:pPr marL="0" marR="0">
                        <a:spcBef>
                          <a:spcPts val="0"/>
                        </a:spcBef>
                        <a:spcAft>
                          <a:spcPts val="0"/>
                        </a:spcAft>
                      </a:pPr>
                      <a:r>
                        <a:rPr lang="en-PH" sz="1600">
                          <a:effectLst/>
                        </a:rPr>
                        <a:t>Lunch Break</a:t>
                      </a:r>
                      <a:endParaRPr lang="en-PH" sz="160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a:txBody>
                    <a:bodyPr/>
                    <a:lstStyle/>
                    <a:p>
                      <a:pPr marL="0" marR="0">
                        <a:spcBef>
                          <a:spcPts val="0"/>
                        </a:spcBef>
                        <a:spcAft>
                          <a:spcPts val="0"/>
                        </a:spcAft>
                      </a:pPr>
                      <a:r>
                        <a:rPr lang="en-PH" sz="1600" dirty="0">
                          <a:effectLst/>
                        </a:rPr>
                        <a:t> </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extLst>
                  <a:ext uri="{0D108BD9-81ED-4DB2-BD59-A6C34878D82A}">
                    <a16:rowId xmlns:a16="http://schemas.microsoft.com/office/drawing/2014/main" val="3529560430"/>
                  </a:ext>
                </a:extLst>
              </a:tr>
              <a:tr h="145746">
                <a:tc>
                  <a:txBody>
                    <a:bodyPr/>
                    <a:lstStyle/>
                    <a:p>
                      <a:pPr marL="0" marR="0">
                        <a:spcBef>
                          <a:spcPts val="0"/>
                        </a:spcBef>
                        <a:spcAft>
                          <a:spcPts val="0"/>
                        </a:spcAft>
                      </a:pPr>
                      <a:r>
                        <a:rPr lang="en-PH" sz="1600">
                          <a:effectLst/>
                        </a:rPr>
                        <a:t>13:00-17:00</a:t>
                      </a:r>
                      <a:endParaRPr lang="en-PH" sz="160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a:txBody>
                    <a:bodyPr/>
                    <a:lstStyle/>
                    <a:p>
                      <a:pPr marL="0" marR="0">
                        <a:spcBef>
                          <a:spcPts val="0"/>
                        </a:spcBef>
                        <a:spcAft>
                          <a:spcPts val="0"/>
                        </a:spcAft>
                      </a:pPr>
                      <a:r>
                        <a:rPr lang="en-PH" sz="1600">
                          <a:effectLst/>
                        </a:rPr>
                        <a:t>Continuation of Break-out Session</a:t>
                      </a:r>
                      <a:endParaRPr lang="en-PH" sz="160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a:txBody>
                    <a:bodyPr/>
                    <a:lstStyle/>
                    <a:p>
                      <a:pPr marL="0" marR="0">
                        <a:spcBef>
                          <a:spcPts val="0"/>
                        </a:spcBef>
                        <a:spcAft>
                          <a:spcPts val="0"/>
                        </a:spcAft>
                      </a:pPr>
                      <a:r>
                        <a:rPr lang="en-PH" sz="1600" dirty="0">
                          <a:effectLst/>
                        </a:rPr>
                        <a:t>All </a:t>
                      </a:r>
                      <a:r>
                        <a:rPr lang="en-PH" sz="1600" dirty="0" err="1">
                          <a:effectLst/>
                        </a:rPr>
                        <a:t>pax</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extLst>
                  <a:ext uri="{0D108BD9-81ED-4DB2-BD59-A6C34878D82A}">
                    <a16:rowId xmlns:a16="http://schemas.microsoft.com/office/drawing/2014/main" val="1703158256"/>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grpSp>
        <p:nvGrpSpPr>
          <p:cNvPr id="222" name="Google Shape;222;g16cfdda6e5a_0_110"/>
          <p:cNvGrpSpPr/>
          <p:nvPr/>
        </p:nvGrpSpPr>
        <p:grpSpPr>
          <a:xfrm>
            <a:off x="-30478" y="5958987"/>
            <a:ext cx="11916090" cy="1013175"/>
            <a:chOff x="-30478" y="5958987"/>
            <a:chExt cx="11916090" cy="1013175"/>
          </a:xfrm>
        </p:grpSpPr>
        <p:pic>
          <p:nvPicPr>
            <p:cNvPr id="223" name="Google Shape;223;g16cfdda6e5a_0_110"/>
            <p:cNvPicPr preferRelativeResize="0"/>
            <p:nvPr/>
          </p:nvPicPr>
          <p:blipFill rotWithShape="1">
            <a:blip r:embed="rId3">
              <a:alphaModFix/>
            </a:blip>
            <a:srcRect/>
            <a:stretch/>
          </p:blipFill>
          <p:spPr>
            <a:xfrm>
              <a:off x="11094720" y="5960601"/>
              <a:ext cx="790892" cy="791954"/>
            </a:xfrm>
            <a:prstGeom prst="rect">
              <a:avLst/>
            </a:prstGeom>
            <a:noFill/>
            <a:ln>
              <a:noFill/>
            </a:ln>
          </p:spPr>
        </p:pic>
        <p:grpSp>
          <p:nvGrpSpPr>
            <p:cNvPr id="224" name="Google Shape;224;g16cfdda6e5a_0_110"/>
            <p:cNvGrpSpPr/>
            <p:nvPr/>
          </p:nvGrpSpPr>
          <p:grpSpPr>
            <a:xfrm>
              <a:off x="-30478" y="5958987"/>
              <a:ext cx="3357058" cy="1013175"/>
              <a:chOff x="1" y="5801045"/>
              <a:chExt cx="4800598" cy="1247138"/>
            </a:xfrm>
          </p:grpSpPr>
          <p:pic>
            <p:nvPicPr>
              <p:cNvPr id="225" name="Google Shape;225;g16cfdda6e5a_0_110" descr="A close up of a logo&#10;&#10;Description automatically generated"/>
              <p:cNvPicPr preferRelativeResize="0"/>
              <p:nvPr/>
            </p:nvPicPr>
            <p:blipFill rotWithShape="1">
              <a:blip r:embed="rId4">
                <a:alphaModFix/>
              </a:blip>
              <a:srcRect t="33615" r="-210" b="277"/>
              <a:stretch/>
            </p:blipFill>
            <p:spPr>
              <a:xfrm>
                <a:off x="1" y="5801045"/>
                <a:ext cx="2575558" cy="1247138"/>
              </a:xfrm>
              <a:prstGeom prst="rect">
                <a:avLst/>
              </a:prstGeom>
              <a:noFill/>
              <a:ln>
                <a:noFill/>
              </a:ln>
            </p:spPr>
          </p:pic>
          <p:pic>
            <p:nvPicPr>
              <p:cNvPr id="226" name="Google Shape;226;g16cfdda6e5a_0_110" descr="A close up of a logo&#10;&#10;Description automatically generated"/>
              <p:cNvPicPr preferRelativeResize="0"/>
              <p:nvPr/>
            </p:nvPicPr>
            <p:blipFill rotWithShape="1">
              <a:blip r:embed="rId4">
                <a:alphaModFix/>
              </a:blip>
              <a:srcRect t="33615" r="-210" b="277"/>
              <a:stretch/>
            </p:blipFill>
            <p:spPr>
              <a:xfrm>
                <a:off x="2225041" y="5801045"/>
                <a:ext cx="2575558" cy="1247138"/>
              </a:xfrm>
              <a:prstGeom prst="rect">
                <a:avLst/>
              </a:prstGeom>
              <a:noFill/>
              <a:ln>
                <a:noFill/>
              </a:ln>
            </p:spPr>
          </p:pic>
        </p:grpSp>
      </p:grpSp>
      <p:graphicFrame>
        <p:nvGraphicFramePr>
          <p:cNvPr id="3" name="Table 2">
            <a:extLst>
              <a:ext uri="{FF2B5EF4-FFF2-40B4-BE49-F238E27FC236}">
                <a16:creationId xmlns:a16="http://schemas.microsoft.com/office/drawing/2014/main" id="{C3287786-D707-1740-B482-2DD5C5D77D56}"/>
              </a:ext>
            </a:extLst>
          </p:cNvPr>
          <p:cNvGraphicFramePr>
            <a:graphicFrameLocks noGrp="1"/>
          </p:cNvGraphicFramePr>
          <p:nvPr>
            <p:extLst>
              <p:ext uri="{D42A27DB-BD31-4B8C-83A1-F6EECF244321}">
                <p14:modId xmlns:p14="http://schemas.microsoft.com/office/powerpoint/2010/main" val="4276966327"/>
              </p:ext>
            </p:extLst>
          </p:nvPr>
        </p:nvGraphicFramePr>
        <p:xfrm>
          <a:off x="838200" y="1825625"/>
          <a:ext cx="10658789" cy="3257072"/>
        </p:xfrm>
        <a:graphic>
          <a:graphicData uri="http://schemas.openxmlformats.org/drawingml/2006/table">
            <a:tbl>
              <a:tblPr>
                <a:tableStyleId>{C64D14AF-6F1C-4D5F-A295-70DDEC92ED12}</a:tableStyleId>
              </a:tblPr>
              <a:tblGrid>
                <a:gridCol w="3552930">
                  <a:extLst>
                    <a:ext uri="{9D8B030D-6E8A-4147-A177-3AD203B41FA5}">
                      <a16:colId xmlns:a16="http://schemas.microsoft.com/office/drawing/2014/main" val="488038162"/>
                    </a:ext>
                  </a:extLst>
                </a:gridCol>
                <a:gridCol w="163621">
                  <a:extLst>
                    <a:ext uri="{9D8B030D-6E8A-4147-A177-3AD203B41FA5}">
                      <a16:colId xmlns:a16="http://schemas.microsoft.com/office/drawing/2014/main" val="4289958948"/>
                    </a:ext>
                  </a:extLst>
                </a:gridCol>
                <a:gridCol w="3389308">
                  <a:extLst>
                    <a:ext uri="{9D8B030D-6E8A-4147-A177-3AD203B41FA5}">
                      <a16:colId xmlns:a16="http://schemas.microsoft.com/office/drawing/2014/main" val="536777630"/>
                    </a:ext>
                  </a:extLst>
                </a:gridCol>
                <a:gridCol w="327243">
                  <a:extLst>
                    <a:ext uri="{9D8B030D-6E8A-4147-A177-3AD203B41FA5}">
                      <a16:colId xmlns:a16="http://schemas.microsoft.com/office/drawing/2014/main" val="4266408326"/>
                    </a:ext>
                  </a:extLst>
                </a:gridCol>
                <a:gridCol w="3225687">
                  <a:extLst>
                    <a:ext uri="{9D8B030D-6E8A-4147-A177-3AD203B41FA5}">
                      <a16:colId xmlns:a16="http://schemas.microsoft.com/office/drawing/2014/main" val="1822714641"/>
                    </a:ext>
                  </a:extLst>
                </a:gridCol>
              </a:tblGrid>
              <a:tr h="0">
                <a:tc>
                  <a:txBody>
                    <a:bodyPr/>
                    <a:lstStyle/>
                    <a:p>
                      <a:pPr marL="0" marR="0" algn="ctr">
                        <a:spcBef>
                          <a:spcPts val="0"/>
                        </a:spcBef>
                        <a:spcAft>
                          <a:spcPts val="0"/>
                        </a:spcAft>
                      </a:pPr>
                      <a:r>
                        <a:rPr lang="en-PH" sz="1800" b="1" dirty="0">
                          <a:effectLst/>
                        </a:rPr>
                        <a:t>DATE/TIME</a:t>
                      </a:r>
                      <a:endParaRPr lang="en-PH"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gridSpan="2">
                  <a:txBody>
                    <a:bodyPr/>
                    <a:lstStyle/>
                    <a:p>
                      <a:pPr marL="0" marR="0" algn="ctr">
                        <a:spcBef>
                          <a:spcPts val="0"/>
                        </a:spcBef>
                        <a:spcAft>
                          <a:spcPts val="0"/>
                        </a:spcAft>
                      </a:pPr>
                      <a:r>
                        <a:rPr lang="en-PH" sz="1800" b="1" dirty="0">
                          <a:effectLst/>
                        </a:rPr>
                        <a:t>ACTIVITY</a:t>
                      </a:r>
                      <a:endParaRPr lang="en-PH"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hMerge="1">
                  <a:txBody>
                    <a:bodyPr/>
                    <a:lstStyle/>
                    <a:p>
                      <a:pPr marL="0" marR="0" algn="ctr">
                        <a:spcBef>
                          <a:spcPts val="0"/>
                        </a:spcBef>
                        <a:spcAft>
                          <a:spcPts val="0"/>
                        </a:spcAft>
                      </a:pPr>
                      <a:endParaRPr lang="en-PH"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gridSpan="2">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1800" b="1" dirty="0">
                          <a:effectLst/>
                        </a:rPr>
                        <a:t>RESPONSIBLE PERSON</a:t>
                      </a:r>
                      <a:endParaRPr lang="en-PH"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hMerge="1">
                  <a:txBody>
                    <a:bodyPr/>
                    <a:lstStyle/>
                    <a:p>
                      <a:endParaRPr lang="en-US"/>
                    </a:p>
                  </a:txBody>
                  <a:tcPr/>
                </a:tc>
                <a:extLst>
                  <a:ext uri="{0D108BD9-81ED-4DB2-BD59-A6C34878D82A}">
                    <a16:rowId xmlns:a16="http://schemas.microsoft.com/office/drawing/2014/main" val="925325301"/>
                  </a:ext>
                </a:extLst>
              </a:tr>
              <a:tr h="91655">
                <a:tc gridSpan="5">
                  <a:txBody>
                    <a:bodyPr/>
                    <a:lstStyle/>
                    <a:p>
                      <a:pPr marL="0" marR="0" algn="ctr">
                        <a:spcBef>
                          <a:spcPts val="0"/>
                        </a:spcBef>
                        <a:spcAft>
                          <a:spcPts val="0"/>
                        </a:spcAft>
                      </a:pPr>
                      <a:r>
                        <a:rPr lang="en-PH" sz="1600" b="1" u="sng" dirty="0">
                          <a:effectLst/>
                        </a:rPr>
                        <a:t>Day 4 (11 November 2022)</a:t>
                      </a:r>
                      <a:endParaRPr lang="en-PH" sz="1600" b="1" u="sng"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09078370"/>
                  </a:ext>
                </a:extLst>
              </a:tr>
              <a:tr h="145746">
                <a:tc gridSpan="2">
                  <a:txBody>
                    <a:bodyPr/>
                    <a:lstStyle/>
                    <a:p>
                      <a:pPr marL="0" marR="0">
                        <a:spcBef>
                          <a:spcPts val="0"/>
                        </a:spcBef>
                        <a:spcAft>
                          <a:spcPts val="0"/>
                        </a:spcAft>
                      </a:pPr>
                      <a:r>
                        <a:rPr lang="en-PH" sz="1600" dirty="0">
                          <a:effectLst/>
                          <a:latin typeface="Calibri" panose="020F0502020204030204" pitchFamily="34" charset="0"/>
                          <a:ea typeface="Calibri" panose="020F0502020204030204" pitchFamily="34" charset="0"/>
                          <a:cs typeface="Times New Roman" panose="02020603050405020304" pitchFamily="18" charset="0"/>
                        </a:rPr>
                        <a:t>08:00-12:00</a:t>
                      </a:r>
                    </a:p>
                  </a:txBody>
                  <a:tcPr marL="18782" marR="18782" marT="18782" marB="18782"/>
                </a:tc>
                <a:tc hMerge="1">
                  <a:txBody>
                    <a:bodyPr/>
                    <a:lstStyle/>
                    <a:p>
                      <a:endParaRPr lang="en-US"/>
                    </a:p>
                  </a:txBody>
                  <a:tcPr/>
                </a:tc>
                <a:tc gridSpan="2">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PH" sz="1600" dirty="0">
                          <a:solidFill>
                            <a:schemeClr val="tx1"/>
                          </a:solidFill>
                          <a:effectLst/>
                        </a:rPr>
                        <a:t>Plenary Discussion on the proposed Work and Financial Plan for the review and updating of FLBD output of the Province of Palawan</a:t>
                      </a:r>
                      <a:endParaRPr lang="en-PH"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hMerge="1">
                  <a:txBody>
                    <a:bodyPr/>
                    <a:lstStyle/>
                    <a:p>
                      <a:endParaRPr lang="en-US"/>
                    </a:p>
                  </a:txBody>
                  <a:tcPr/>
                </a:tc>
                <a:tc>
                  <a:txBody>
                    <a:bodyPr/>
                    <a:lstStyle/>
                    <a:p>
                      <a:pPr marL="0" marR="0">
                        <a:spcBef>
                          <a:spcPts val="0"/>
                        </a:spcBef>
                        <a:spcAft>
                          <a:spcPts val="0"/>
                        </a:spcAft>
                      </a:pPr>
                      <a:r>
                        <a:rPr lang="en-PH" sz="1600" dirty="0">
                          <a:effectLst/>
                          <a:latin typeface="Calibri" panose="020F0502020204030204" pitchFamily="34" charset="0"/>
                          <a:ea typeface="Calibri" panose="020F0502020204030204" pitchFamily="34" charset="0"/>
                          <a:cs typeface="Times New Roman" panose="02020603050405020304" pitchFamily="18" charset="0"/>
                        </a:rPr>
                        <a:t>FMB</a:t>
                      </a:r>
                    </a:p>
                  </a:txBody>
                  <a:tcPr marL="18782" marR="18782" marT="18782" marB="18782"/>
                </a:tc>
                <a:extLst>
                  <a:ext uri="{0D108BD9-81ED-4DB2-BD59-A6C34878D82A}">
                    <a16:rowId xmlns:a16="http://schemas.microsoft.com/office/drawing/2014/main" val="4262361747"/>
                  </a:ext>
                </a:extLst>
              </a:tr>
              <a:tr h="91655">
                <a:tc gridSpan="2">
                  <a:txBody>
                    <a:bodyPr/>
                    <a:lstStyle/>
                    <a:p>
                      <a:pPr marL="0" marR="0">
                        <a:spcBef>
                          <a:spcPts val="0"/>
                        </a:spcBef>
                        <a:spcAft>
                          <a:spcPts val="0"/>
                        </a:spcAft>
                      </a:pPr>
                      <a:r>
                        <a:rPr lang="en-PH" sz="1600" dirty="0">
                          <a:effectLst/>
                        </a:rPr>
                        <a:t>12:00-13:00</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hMerge="1">
                  <a:txBody>
                    <a:bodyPr/>
                    <a:lstStyle/>
                    <a:p>
                      <a:endParaRPr lang="en-US"/>
                    </a:p>
                  </a:txBody>
                  <a:tcPr/>
                </a:tc>
                <a:tc gridSpan="2">
                  <a:txBody>
                    <a:bodyPr/>
                    <a:lstStyle/>
                    <a:p>
                      <a:pPr marL="0" marR="0">
                        <a:spcBef>
                          <a:spcPts val="0"/>
                        </a:spcBef>
                        <a:spcAft>
                          <a:spcPts val="0"/>
                        </a:spcAft>
                      </a:pPr>
                      <a:r>
                        <a:rPr lang="en-PH" sz="1600" dirty="0">
                          <a:effectLst/>
                        </a:rPr>
                        <a:t>Lunch Break</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hMerge="1">
                  <a:txBody>
                    <a:bodyPr/>
                    <a:lstStyle/>
                    <a:p>
                      <a:endParaRPr lang="en-US"/>
                    </a:p>
                  </a:txBody>
                  <a:tcPr/>
                </a:tc>
                <a:tc>
                  <a:txBody>
                    <a:bodyPr/>
                    <a:lstStyle/>
                    <a:p>
                      <a:pPr marL="0" marR="0">
                        <a:spcBef>
                          <a:spcPts val="0"/>
                        </a:spcBef>
                        <a:spcAft>
                          <a:spcPts val="0"/>
                        </a:spcAft>
                      </a:pPr>
                      <a:r>
                        <a:rPr lang="en-PH" sz="1600" dirty="0">
                          <a:effectLst/>
                        </a:rPr>
                        <a:t> </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extLst>
                  <a:ext uri="{0D108BD9-81ED-4DB2-BD59-A6C34878D82A}">
                    <a16:rowId xmlns:a16="http://schemas.microsoft.com/office/drawing/2014/main" val="1336468439"/>
                  </a:ext>
                </a:extLst>
              </a:tr>
              <a:tr h="145746">
                <a:tc gridSpan="2">
                  <a:txBody>
                    <a:bodyPr/>
                    <a:lstStyle/>
                    <a:p>
                      <a:pPr marL="0" marR="0">
                        <a:spcBef>
                          <a:spcPts val="0"/>
                        </a:spcBef>
                        <a:spcAft>
                          <a:spcPts val="0"/>
                        </a:spcAft>
                      </a:pPr>
                      <a:r>
                        <a:rPr lang="en-PH" sz="1600">
                          <a:effectLst/>
                        </a:rPr>
                        <a:t>13:00-17:00</a:t>
                      </a:r>
                      <a:endParaRPr lang="en-PH" sz="160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hMerge="1">
                  <a:txBody>
                    <a:bodyPr/>
                    <a:lstStyle/>
                    <a:p>
                      <a:endParaRPr lang="en-US"/>
                    </a:p>
                  </a:txBody>
                  <a:tcPr/>
                </a:tc>
                <a:tc gridSpan="2">
                  <a:txBody>
                    <a:bodyPr/>
                    <a:lstStyle/>
                    <a:p>
                      <a:pPr marL="0" marR="0">
                        <a:spcBef>
                          <a:spcPts val="0"/>
                        </a:spcBef>
                        <a:spcAft>
                          <a:spcPts val="0"/>
                        </a:spcAft>
                      </a:pPr>
                      <a:r>
                        <a:rPr lang="en-PH" sz="1600" dirty="0">
                          <a:effectLst/>
                        </a:rPr>
                        <a:t>Action Planning and Way Forward </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hMerge="1">
                  <a:txBody>
                    <a:bodyPr/>
                    <a:lstStyle/>
                    <a:p>
                      <a:endParaRPr lang="en-US"/>
                    </a:p>
                  </a:txBody>
                  <a:tcPr/>
                </a:tc>
                <a:tc>
                  <a:txBody>
                    <a:bodyPr/>
                    <a:lstStyle/>
                    <a:p>
                      <a:pPr marL="0" marR="0">
                        <a:spcBef>
                          <a:spcPts val="0"/>
                        </a:spcBef>
                        <a:spcAft>
                          <a:spcPts val="0"/>
                        </a:spcAft>
                      </a:pPr>
                      <a:r>
                        <a:rPr lang="en-PH" sz="1600" dirty="0">
                          <a:effectLst/>
                        </a:rPr>
                        <a:t>All </a:t>
                      </a:r>
                      <a:r>
                        <a:rPr lang="en-PH" sz="1600" dirty="0" err="1">
                          <a:effectLst/>
                        </a:rPr>
                        <a:t>pax</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extLst>
                  <a:ext uri="{0D108BD9-81ED-4DB2-BD59-A6C34878D82A}">
                    <a16:rowId xmlns:a16="http://schemas.microsoft.com/office/drawing/2014/main" val="2745215762"/>
                  </a:ext>
                </a:extLst>
              </a:tr>
              <a:tr h="199837">
                <a:tc gridSpan="2">
                  <a:txBody>
                    <a:bodyPr/>
                    <a:lstStyle/>
                    <a:p>
                      <a:pPr marL="0" marR="0">
                        <a:spcBef>
                          <a:spcPts val="0"/>
                        </a:spcBef>
                        <a:spcAft>
                          <a:spcPts val="0"/>
                        </a:spcAft>
                      </a:pPr>
                      <a:r>
                        <a:rPr lang="en-PH" sz="1600">
                          <a:effectLst/>
                        </a:rPr>
                        <a:t>17:00-17:15</a:t>
                      </a:r>
                      <a:endParaRPr lang="en-PH" sz="160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hMerge="1">
                  <a:txBody>
                    <a:bodyPr/>
                    <a:lstStyle/>
                    <a:p>
                      <a:endParaRPr lang="en-US"/>
                    </a:p>
                  </a:txBody>
                  <a:tcPr/>
                </a:tc>
                <a:tc gridSpan="2">
                  <a:txBody>
                    <a:bodyPr/>
                    <a:lstStyle/>
                    <a:p>
                      <a:pPr marL="0" marR="0">
                        <a:spcBef>
                          <a:spcPts val="0"/>
                        </a:spcBef>
                        <a:spcAft>
                          <a:spcPts val="0"/>
                        </a:spcAft>
                      </a:pPr>
                      <a:r>
                        <a:rPr lang="en-PH" sz="1600" dirty="0">
                          <a:effectLst/>
                        </a:rPr>
                        <a:t>Closing Remarks</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hMerge="1">
                  <a:txBody>
                    <a:bodyPr/>
                    <a:lstStyle/>
                    <a:p>
                      <a:endParaRPr lang="en-US"/>
                    </a:p>
                  </a:txBody>
                  <a:tcPr/>
                </a:tc>
                <a:tc>
                  <a:txBody>
                    <a:bodyPr/>
                    <a:lstStyle/>
                    <a:p>
                      <a:pPr marL="0" marR="0">
                        <a:spcBef>
                          <a:spcPts val="0"/>
                        </a:spcBef>
                        <a:spcAft>
                          <a:spcPts val="0"/>
                        </a:spcAft>
                      </a:pPr>
                      <a:r>
                        <a:rPr lang="en-PH" sz="1600" dirty="0">
                          <a:effectLst/>
                        </a:rPr>
                        <a:t>Asst. Dir. Edna D. </a:t>
                      </a:r>
                      <a:r>
                        <a:rPr lang="en-PH" sz="1600" dirty="0" err="1">
                          <a:effectLst/>
                        </a:rPr>
                        <a:t>Nuestro</a:t>
                      </a:r>
                      <a:endParaRPr lang="en-PH" sz="1600" dirty="0">
                        <a:effectLst/>
                      </a:endParaRPr>
                    </a:p>
                    <a:p>
                      <a:pPr marL="0" marR="0">
                        <a:spcBef>
                          <a:spcPts val="0"/>
                        </a:spcBef>
                        <a:spcAft>
                          <a:spcPts val="0"/>
                        </a:spcAft>
                      </a:pPr>
                      <a:r>
                        <a:rPr lang="en-PH" sz="1600" dirty="0">
                          <a:effectLst/>
                        </a:rPr>
                        <a:t>OIC, Assistant Director, FMB</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extLst>
                  <a:ext uri="{0D108BD9-81ED-4DB2-BD59-A6C34878D82A}">
                    <a16:rowId xmlns:a16="http://schemas.microsoft.com/office/drawing/2014/main" val="2493407947"/>
                  </a:ext>
                </a:extLst>
              </a:tr>
              <a:tr h="91655">
                <a:tc gridSpan="5">
                  <a:txBody>
                    <a:bodyPr/>
                    <a:lstStyle/>
                    <a:p>
                      <a:pPr marL="0" marR="0" algn="ctr">
                        <a:spcBef>
                          <a:spcPts val="0"/>
                        </a:spcBef>
                        <a:spcAft>
                          <a:spcPts val="0"/>
                        </a:spcAft>
                      </a:pPr>
                      <a:r>
                        <a:rPr lang="en-PH" sz="1600" b="1" u="sng" dirty="0">
                          <a:effectLst/>
                        </a:rPr>
                        <a:t>Day 5 (12 November 2022)</a:t>
                      </a:r>
                      <a:endParaRPr lang="en-PH" sz="1600" b="1" u="sng"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95897840"/>
                  </a:ext>
                </a:extLst>
              </a:tr>
              <a:tr h="91655">
                <a:tc gridSpan="2">
                  <a:txBody>
                    <a:bodyPr/>
                    <a:lstStyle/>
                    <a:p>
                      <a:pPr marL="0" marR="0">
                        <a:spcBef>
                          <a:spcPts val="0"/>
                        </a:spcBef>
                        <a:spcAft>
                          <a:spcPts val="0"/>
                        </a:spcAft>
                      </a:pPr>
                      <a:r>
                        <a:rPr lang="en-PH" sz="1600" dirty="0">
                          <a:effectLst/>
                        </a:rPr>
                        <a:t> </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hMerge="1">
                  <a:txBody>
                    <a:bodyPr/>
                    <a:lstStyle/>
                    <a:p>
                      <a:endParaRPr lang="en-US"/>
                    </a:p>
                  </a:txBody>
                  <a:tcPr/>
                </a:tc>
                <a:tc gridSpan="2">
                  <a:txBody>
                    <a:bodyPr/>
                    <a:lstStyle/>
                    <a:p>
                      <a:pPr marL="0" marR="0">
                        <a:spcBef>
                          <a:spcPts val="0"/>
                        </a:spcBef>
                        <a:spcAft>
                          <a:spcPts val="0"/>
                        </a:spcAft>
                      </a:pPr>
                      <a:r>
                        <a:rPr lang="en-PH" sz="1600" dirty="0">
                          <a:effectLst/>
                        </a:rPr>
                        <a:t>Homeward Bound </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tc hMerge="1">
                  <a:txBody>
                    <a:bodyPr/>
                    <a:lstStyle/>
                    <a:p>
                      <a:endParaRPr lang="en-US"/>
                    </a:p>
                  </a:txBody>
                  <a:tcPr/>
                </a:tc>
                <a:tc>
                  <a:txBody>
                    <a:bodyPr/>
                    <a:lstStyle/>
                    <a:p>
                      <a:pPr marL="0" marR="0">
                        <a:spcBef>
                          <a:spcPts val="0"/>
                        </a:spcBef>
                        <a:spcAft>
                          <a:spcPts val="0"/>
                        </a:spcAft>
                      </a:pPr>
                      <a:r>
                        <a:rPr lang="en-PH" sz="1600" dirty="0">
                          <a:effectLst/>
                        </a:rPr>
                        <a:t>All </a:t>
                      </a:r>
                      <a:r>
                        <a:rPr lang="en-PH" sz="1600" dirty="0" err="1">
                          <a:effectLst/>
                        </a:rPr>
                        <a:t>pax</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782" marR="18782" marT="18782" marB="18782"/>
                </a:tc>
                <a:extLst>
                  <a:ext uri="{0D108BD9-81ED-4DB2-BD59-A6C34878D82A}">
                    <a16:rowId xmlns:a16="http://schemas.microsoft.com/office/drawing/2014/main" val="3205643058"/>
                  </a:ext>
                </a:extLst>
              </a:tr>
            </a:tbl>
          </a:graphicData>
        </a:graphic>
      </p:graphicFrame>
    </p:spTree>
    <p:extLst>
      <p:ext uri="{BB962C8B-B14F-4D97-AF65-F5344CB8AC3E}">
        <p14:creationId xmlns:p14="http://schemas.microsoft.com/office/powerpoint/2010/main" val="4532194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g166179f3f42_0_4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400"/>
              <a:buNone/>
            </a:pPr>
            <a:r>
              <a:rPr lang="en-PH" sz="6000" b="1">
                <a:solidFill>
                  <a:srgbClr val="115F13"/>
                </a:solidFill>
                <a:latin typeface="Alegreya Sans"/>
                <a:ea typeface="Alegreya Sans"/>
                <a:cs typeface="Alegreya Sans"/>
                <a:sym typeface="Alegreya Sans"/>
              </a:rPr>
              <a:t>Expected Output</a:t>
            </a:r>
            <a:endParaRPr sz="6000"/>
          </a:p>
        </p:txBody>
      </p:sp>
      <p:sp>
        <p:nvSpPr>
          <p:cNvPr id="233" name="Google Shape;233;g166179f3f42_0_45"/>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p>
            <a:pPr algn="just" fontAlgn="base"/>
            <a:r>
              <a:rPr lang="en-PH" dirty="0"/>
              <a:t>Indicative map showing potential areas (municipality-barangay and area in hectares) for conversion to A&amp;D</a:t>
            </a:r>
          </a:p>
          <a:p>
            <a:pPr algn="just" fontAlgn="base"/>
            <a:r>
              <a:rPr lang="en-PH" dirty="0"/>
              <a:t>Identified activities/processes and work flow</a:t>
            </a:r>
          </a:p>
          <a:p>
            <a:pPr algn="just" fontAlgn="base"/>
            <a:r>
              <a:rPr lang="en-PH" dirty="0"/>
              <a:t>Proposed Work and Financial Plan (WFP) for the conduct of field validation and finalization of FLBD outputs</a:t>
            </a:r>
            <a:endParaRPr sz="1200" dirty="0">
              <a:latin typeface="Times New Roman"/>
              <a:ea typeface="Times New Roman"/>
              <a:cs typeface="Times New Roman"/>
              <a:sym typeface="Times New Roman"/>
            </a:endParaRPr>
          </a:p>
          <a:p>
            <a:pPr marL="0" lvl="0" indent="0" algn="just" rtl="0">
              <a:lnSpc>
                <a:spcPct val="115000"/>
              </a:lnSpc>
              <a:spcBef>
                <a:spcPts val="1200"/>
              </a:spcBef>
              <a:spcAft>
                <a:spcPts val="1200"/>
              </a:spcAft>
              <a:buNone/>
            </a:pPr>
            <a:endParaRPr dirty="0">
              <a:latin typeface="Source Sans Pro"/>
              <a:ea typeface="Source Sans Pro"/>
              <a:cs typeface="Source Sans Pro"/>
              <a:sym typeface="Source Sans Pro"/>
            </a:endParaRPr>
          </a:p>
        </p:txBody>
      </p:sp>
      <p:grpSp>
        <p:nvGrpSpPr>
          <p:cNvPr id="234" name="Google Shape;234;g166179f3f42_0_45"/>
          <p:cNvGrpSpPr/>
          <p:nvPr/>
        </p:nvGrpSpPr>
        <p:grpSpPr>
          <a:xfrm>
            <a:off x="-30478" y="5958987"/>
            <a:ext cx="11916090" cy="1013175"/>
            <a:chOff x="-30478" y="5958987"/>
            <a:chExt cx="11916090" cy="1013175"/>
          </a:xfrm>
        </p:grpSpPr>
        <p:pic>
          <p:nvPicPr>
            <p:cNvPr id="235" name="Google Shape;235;g166179f3f42_0_45"/>
            <p:cNvPicPr preferRelativeResize="0"/>
            <p:nvPr/>
          </p:nvPicPr>
          <p:blipFill rotWithShape="1">
            <a:blip r:embed="rId3">
              <a:alphaModFix/>
            </a:blip>
            <a:srcRect/>
            <a:stretch/>
          </p:blipFill>
          <p:spPr>
            <a:xfrm>
              <a:off x="11094720" y="5960601"/>
              <a:ext cx="790892" cy="791954"/>
            </a:xfrm>
            <a:prstGeom prst="rect">
              <a:avLst/>
            </a:prstGeom>
            <a:noFill/>
            <a:ln>
              <a:noFill/>
            </a:ln>
          </p:spPr>
        </p:pic>
        <p:grpSp>
          <p:nvGrpSpPr>
            <p:cNvPr id="236" name="Google Shape;236;g166179f3f42_0_45"/>
            <p:cNvGrpSpPr/>
            <p:nvPr/>
          </p:nvGrpSpPr>
          <p:grpSpPr>
            <a:xfrm>
              <a:off x="-30478" y="5958987"/>
              <a:ext cx="3357058" cy="1013175"/>
              <a:chOff x="1" y="5801045"/>
              <a:chExt cx="4800598" cy="1247138"/>
            </a:xfrm>
          </p:grpSpPr>
          <p:pic>
            <p:nvPicPr>
              <p:cNvPr id="237" name="Google Shape;237;g166179f3f42_0_45" descr="A close up of a logo&#10;&#10;Description automatically generated"/>
              <p:cNvPicPr preferRelativeResize="0"/>
              <p:nvPr/>
            </p:nvPicPr>
            <p:blipFill rotWithShape="1">
              <a:blip r:embed="rId4">
                <a:alphaModFix/>
              </a:blip>
              <a:srcRect t="33615" r="-210" b="277"/>
              <a:stretch/>
            </p:blipFill>
            <p:spPr>
              <a:xfrm>
                <a:off x="1" y="5801045"/>
                <a:ext cx="2575558" cy="1247138"/>
              </a:xfrm>
              <a:prstGeom prst="rect">
                <a:avLst/>
              </a:prstGeom>
              <a:noFill/>
              <a:ln>
                <a:noFill/>
              </a:ln>
            </p:spPr>
          </p:pic>
          <p:pic>
            <p:nvPicPr>
              <p:cNvPr id="238" name="Google Shape;238;g166179f3f42_0_45" descr="A close up of a logo&#10;&#10;Description automatically generated"/>
              <p:cNvPicPr preferRelativeResize="0"/>
              <p:nvPr/>
            </p:nvPicPr>
            <p:blipFill rotWithShape="1">
              <a:blip r:embed="rId4">
                <a:alphaModFix/>
              </a:blip>
              <a:srcRect t="33615" r="-210" b="277"/>
              <a:stretch/>
            </p:blipFill>
            <p:spPr>
              <a:xfrm>
                <a:off x="2225041" y="5801045"/>
                <a:ext cx="2575558" cy="1247138"/>
              </a:xfrm>
              <a:prstGeom prst="rect">
                <a:avLst/>
              </a:prstGeom>
              <a:noFill/>
              <a:ln>
                <a:noFill/>
              </a:ln>
            </p:spPr>
          </p:pic>
        </p:gr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83"/>
        <p:cNvGrpSpPr/>
        <p:nvPr/>
      </p:nvGrpSpPr>
      <p:grpSpPr>
        <a:xfrm>
          <a:off x="0" y="0"/>
          <a:ext cx="0" cy="0"/>
          <a:chOff x="0" y="0"/>
          <a:chExt cx="0" cy="0"/>
        </a:xfrm>
      </p:grpSpPr>
      <p:sp>
        <p:nvSpPr>
          <p:cNvPr id="884" name="Google Shape;884;p21"/>
          <p:cNvSpPr txBox="1">
            <a:spLocks noGrp="1"/>
          </p:cNvSpPr>
          <p:nvPr>
            <p:ph type="ctrTitle"/>
          </p:nvPr>
        </p:nvSpPr>
        <p:spPr>
          <a:xfrm>
            <a:off x="1524000" y="1490927"/>
            <a:ext cx="9144000" cy="1550499"/>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r>
              <a:rPr lang="en-PH" sz="6600" b="1">
                <a:latin typeface="Alegreya Sans"/>
                <a:ea typeface="Alegreya Sans"/>
                <a:cs typeface="Alegreya Sans"/>
                <a:sym typeface="Alegreya Sans"/>
              </a:rPr>
              <a:t>THANK YOU!</a:t>
            </a:r>
            <a:endParaRPr/>
          </a:p>
        </p:txBody>
      </p:sp>
      <p:pic>
        <p:nvPicPr>
          <p:cNvPr id="885" name="Google Shape;885;p21"/>
          <p:cNvPicPr preferRelativeResize="0"/>
          <p:nvPr/>
        </p:nvPicPr>
        <p:blipFill rotWithShape="1">
          <a:blip r:embed="rId3">
            <a:alphaModFix/>
          </a:blip>
          <a:srcRect/>
          <a:stretch/>
        </p:blipFill>
        <p:spPr>
          <a:xfrm>
            <a:off x="4297075" y="4737297"/>
            <a:ext cx="3597850" cy="1502702"/>
          </a:xfrm>
          <a:prstGeom prst="rect">
            <a:avLst/>
          </a:prstGeom>
          <a:noFill/>
          <a:ln>
            <a:noFill/>
          </a:ln>
        </p:spPr>
      </p:pic>
      <p:sp>
        <p:nvSpPr>
          <p:cNvPr id="886" name="Google Shape;886;p21"/>
          <p:cNvSpPr/>
          <p:nvPr/>
        </p:nvSpPr>
        <p:spPr>
          <a:xfrm>
            <a:off x="0" y="6659880"/>
            <a:ext cx="12192000" cy="203982"/>
          </a:xfrm>
          <a:prstGeom prst="rect">
            <a:avLst/>
          </a:prstGeom>
          <a:solidFill>
            <a:srgbClr val="368C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TotalTime>
  <Words>737</Words>
  <Application>Microsoft Office PowerPoint</Application>
  <PresentationFormat>Widescreen</PresentationFormat>
  <Paragraphs>103</Paragraphs>
  <Slides>14</Slides>
  <Notes>14</Notes>
  <HiddenSlides>2</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Calibri</vt:lpstr>
      <vt:lpstr>Times New Roman</vt:lpstr>
      <vt:lpstr>Source Sans Pro</vt:lpstr>
      <vt:lpstr>Arial</vt:lpstr>
      <vt:lpstr>Alegreya Sans</vt:lpstr>
      <vt:lpstr>Office Theme</vt:lpstr>
      <vt:lpstr>PowerPoint Presentation</vt:lpstr>
      <vt:lpstr>Prayer</vt:lpstr>
      <vt:lpstr>National Anthem</vt:lpstr>
      <vt:lpstr>PowerPoint Presentation</vt:lpstr>
      <vt:lpstr>PowerPoint Presentation</vt:lpstr>
      <vt:lpstr>Rationale</vt:lpstr>
      <vt:lpstr>Rationale</vt:lpstr>
      <vt:lpstr>Objectives</vt:lpstr>
      <vt:lpstr>Objectives</vt:lpstr>
      <vt:lpstr>PowerPoint Presentation</vt:lpstr>
      <vt:lpstr>PowerPoint Presentation</vt:lpstr>
      <vt:lpstr>PowerPoint Presentation</vt:lpstr>
      <vt:lpstr>Expected Output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FMB</cp:lastModifiedBy>
  <cp:revision>10</cp:revision>
  <dcterms:modified xsi:type="dcterms:W3CDTF">2022-11-09T01:15:38Z</dcterms:modified>
</cp:coreProperties>
</file>