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21"/>
  </p:notesMasterIdLst>
  <p:handoutMasterIdLst>
    <p:handoutMasterId r:id="rId22"/>
  </p:handoutMasterIdLst>
  <p:sldIdLst>
    <p:sldId id="264" r:id="rId3"/>
    <p:sldId id="917" r:id="rId4"/>
    <p:sldId id="913" r:id="rId5"/>
    <p:sldId id="903" r:id="rId6"/>
    <p:sldId id="896" r:id="rId7"/>
    <p:sldId id="899" r:id="rId8"/>
    <p:sldId id="901" r:id="rId9"/>
    <p:sldId id="909" r:id="rId10"/>
    <p:sldId id="906" r:id="rId11"/>
    <p:sldId id="900" r:id="rId12"/>
    <p:sldId id="904" r:id="rId13"/>
    <p:sldId id="897" r:id="rId14"/>
    <p:sldId id="916" r:id="rId15"/>
    <p:sldId id="914" r:id="rId16"/>
    <p:sldId id="915" r:id="rId17"/>
    <p:sldId id="912" r:id="rId18"/>
    <p:sldId id="905" r:id="rId19"/>
    <p:sldId id="257" r:id="rId20"/>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000000"/>
    <a:srgbClr val="759A32"/>
    <a:srgbClr val="1C44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99" autoAdjust="0"/>
    <p:restoredTop sz="84770" autoAdjust="0"/>
  </p:normalViewPr>
  <p:slideViewPr>
    <p:cSldViewPr snapToGrid="0">
      <p:cViewPr varScale="1">
        <p:scale>
          <a:sx n="68" d="100"/>
          <a:sy n="68" d="100"/>
        </p:scale>
        <p:origin x="867" y="51"/>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098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70989"/>
          </a:xfrm>
          <a:prstGeom prst="rect">
            <a:avLst/>
          </a:prstGeom>
        </p:spPr>
        <p:txBody>
          <a:bodyPr vert="horz" lIns="91440" tIns="45720" rIns="91440" bIns="45720" rtlCol="0"/>
          <a:lstStyle>
            <a:lvl1pPr algn="r">
              <a:defRPr sz="1200"/>
            </a:lvl1pPr>
          </a:lstStyle>
          <a:p>
            <a:fld id="{0312F0D8-352C-4141-A8B6-6ACE7DDFBEA4}" type="datetimeFigureOut">
              <a:rPr lang="en-US" smtClean="0"/>
              <a:t>11/9/2022</a:t>
            </a:fld>
            <a:endParaRPr lang="en-US"/>
          </a:p>
        </p:txBody>
      </p:sp>
      <p:sp>
        <p:nvSpPr>
          <p:cNvPr id="4" name="Footer Placeholder 3"/>
          <p:cNvSpPr>
            <a:spLocks noGrp="1"/>
          </p:cNvSpPr>
          <p:nvPr>
            <p:ph type="ftr" sz="quarter" idx="2"/>
          </p:nvPr>
        </p:nvSpPr>
        <p:spPr>
          <a:xfrm>
            <a:off x="0" y="8917487"/>
            <a:ext cx="3077739" cy="4709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87"/>
            <a:ext cx="3077739" cy="470988"/>
          </a:xfrm>
          <a:prstGeom prst="rect">
            <a:avLst/>
          </a:prstGeom>
        </p:spPr>
        <p:txBody>
          <a:bodyPr vert="horz" lIns="91440" tIns="45720" rIns="91440" bIns="45720" rtlCol="0" anchor="b"/>
          <a:lstStyle>
            <a:lvl1pPr algn="r">
              <a:defRPr sz="1200"/>
            </a:lvl1pPr>
          </a:lstStyle>
          <a:p>
            <a:fld id="{06B8DB51-28F3-41FC-A364-587B97A6436B}" type="slidenum">
              <a:rPr lang="en-US" smtClean="0"/>
              <a:t>‹#›</a:t>
            </a:fld>
            <a:endParaRPr lang="en-US"/>
          </a:p>
        </p:txBody>
      </p:sp>
    </p:spTree>
    <p:extLst>
      <p:ext uri="{BB962C8B-B14F-4D97-AF65-F5344CB8AC3E}">
        <p14:creationId xmlns:p14="http://schemas.microsoft.com/office/powerpoint/2010/main" val="3688107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54A95C14-D010-4ED8-A91C-21E19E93357E}" type="datetimeFigureOut">
              <a:rPr lang="en-PH" smtClean="0"/>
              <a:t>09/11/2022</a:t>
            </a:fld>
            <a:endParaRPr lang="en-PH"/>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16C23F57-8757-4BE6-A8B5-37357B66412D}" type="slidenum">
              <a:rPr lang="en-PH" smtClean="0"/>
              <a:t>‹#›</a:t>
            </a:fld>
            <a:endParaRPr lang="en-PH"/>
          </a:p>
        </p:txBody>
      </p:sp>
    </p:spTree>
    <p:extLst>
      <p:ext uri="{BB962C8B-B14F-4D97-AF65-F5344CB8AC3E}">
        <p14:creationId xmlns:p14="http://schemas.microsoft.com/office/powerpoint/2010/main" val="1896548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Good Morning Everyone. My  presentation is about the Process of Land Classification and Reclassification with some sort of brief history and legal basis. I am Beata Batadlan, the chief of the land classification division of NAMRIA</a:t>
            </a:r>
            <a:endParaRPr lang="en-PH" dirty="0"/>
          </a:p>
          <a:p>
            <a:endParaRPr lang="en-PH" dirty="0"/>
          </a:p>
        </p:txBody>
      </p:sp>
      <p:sp>
        <p:nvSpPr>
          <p:cNvPr id="4" name="Slide Number Placeholder 3"/>
          <p:cNvSpPr>
            <a:spLocks noGrp="1"/>
          </p:cNvSpPr>
          <p:nvPr>
            <p:ph type="sldNum" sz="quarter" idx="5"/>
          </p:nvPr>
        </p:nvSpPr>
        <p:spPr/>
        <p:txBody>
          <a:bodyPr/>
          <a:lstStyle/>
          <a:p>
            <a:fld id="{16C23F57-8757-4BE6-A8B5-37357B66412D}" type="slidenum">
              <a:rPr lang="en-PH" smtClean="0"/>
              <a:t>1</a:t>
            </a:fld>
            <a:endParaRPr lang="en-PH"/>
          </a:p>
        </p:txBody>
      </p:sp>
    </p:spTree>
    <p:extLst>
      <p:ext uri="{BB962C8B-B14F-4D97-AF65-F5344CB8AC3E}">
        <p14:creationId xmlns:p14="http://schemas.microsoft.com/office/powerpoint/2010/main" val="1410649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start by defining some important terms….</a:t>
            </a:r>
            <a:endParaRPr lang="en-PH" dirty="0"/>
          </a:p>
        </p:txBody>
      </p:sp>
      <p:sp>
        <p:nvSpPr>
          <p:cNvPr id="4" name="Slide Number Placeholder 3"/>
          <p:cNvSpPr>
            <a:spLocks noGrp="1"/>
          </p:cNvSpPr>
          <p:nvPr>
            <p:ph type="sldNum" sz="quarter" idx="5"/>
          </p:nvPr>
        </p:nvSpPr>
        <p:spPr/>
        <p:txBody>
          <a:bodyPr/>
          <a:lstStyle/>
          <a:p>
            <a:fld id="{16C23F57-8757-4BE6-A8B5-37357B66412D}" type="slidenum">
              <a:rPr lang="en-PH" smtClean="0"/>
              <a:t>2</a:t>
            </a:fld>
            <a:endParaRPr lang="en-PH"/>
          </a:p>
        </p:txBody>
      </p:sp>
    </p:spTree>
    <p:extLst>
      <p:ext uri="{BB962C8B-B14F-4D97-AF65-F5344CB8AC3E}">
        <p14:creationId xmlns:p14="http://schemas.microsoft.com/office/powerpoint/2010/main" val="671118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sz="1800" dirty="0">
                <a:solidFill>
                  <a:srgbClr val="000080"/>
                </a:solidFill>
                <a:effectLst/>
                <a:latin typeface="Arial" panose="020B0604020202020204" pitchFamily="34" charset="0"/>
                <a:ea typeface="Calibri" panose="020F0502020204030204" pitchFamily="34" charset="0"/>
              </a:rPr>
              <a:t>There is a big difference between "forest" as defined in a dictionary and "forest or timber land" as a classification of lands of the public domain as appearing in our statutes. One is descriptive of what appears on the land while the other is a legal status, a classification for legal purposes or as a classification of lands of the public domain in the Constitution</a:t>
            </a:r>
            <a:endParaRPr lang="en-PH" dirty="0"/>
          </a:p>
        </p:txBody>
      </p:sp>
      <p:sp>
        <p:nvSpPr>
          <p:cNvPr id="4" name="Slide Number Placeholder 3"/>
          <p:cNvSpPr>
            <a:spLocks noGrp="1"/>
          </p:cNvSpPr>
          <p:nvPr>
            <p:ph type="sldNum" sz="quarter" idx="5"/>
          </p:nvPr>
        </p:nvSpPr>
        <p:spPr/>
        <p:txBody>
          <a:bodyPr/>
          <a:lstStyle/>
          <a:p>
            <a:fld id="{16C23F57-8757-4BE6-A8B5-37357B66412D}" type="slidenum">
              <a:rPr lang="en-PH" smtClean="0"/>
              <a:t>3</a:t>
            </a:fld>
            <a:endParaRPr lang="en-PH"/>
          </a:p>
        </p:txBody>
      </p:sp>
    </p:spTree>
    <p:extLst>
      <p:ext uri="{BB962C8B-B14F-4D97-AF65-F5344CB8AC3E}">
        <p14:creationId xmlns:p14="http://schemas.microsoft.com/office/powerpoint/2010/main" val="71807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sz="1800" dirty="0">
                <a:solidFill>
                  <a:srgbClr val="000080"/>
                </a:solidFill>
                <a:effectLst/>
                <a:latin typeface="Arial" panose="020B0604020202020204" pitchFamily="34" charset="0"/>
                <a:ea typeface="Calibri" panose="020F0502020204030204" pitchFamily="34" charset="0"/>
              </a:rPr>
              <a:t>There is a big difference between "forest" as defined in a dictionary and "forest or timber land" as a classification of lands of the public domain as appearing in our statutes. One is descriptive of what appears on the land while the other is a legal status, a classification for legal purposes or as a classification of lands of the public domain in the Constitution</a:t>
            </a:r>
            <a:endParaRPr lang="en-PH" dirty="0"/>
          </a:p>
        </p:txBody>
      </p:sp>
      <p:sp>
        <p:nvSpPr>
          <p:cNvPr id="4" name="Slide Number Placeholder 3"/>
          <p:cNvSpPr>
            <a:spLocks noGrp="1"/>
          </p:cNvSpPr>
          <p:nvPr>
            <p:ph type="sldNum" sz="quarter" idx="5"/>
          </p:nvPr>
        </p:nvSpPr>
        <p:spPr/>
        <p:txBody>
          <a:bodyPr/>
          <a:lstStyle/>
          <a:p>
            <a:fld id="{16C23F57-8757-4BE6-A8B5-37357B66412D}" type="slidenum">
              <a:rPr lang="en-PH" smtClean="0"/>
              <a:t>4</a:t>
            </a:fld>
            <a:endParaRPr lang="en-PH"/>
          </a:p>
        </p:txBody>
      </p:sp>
    </p:spTree>
    <p:extLst>
      <p:ext uri="{BB962C8B-B14F-4D97-AF65-F5344CB8AC3E}">
        <p14:creationId xmlns:p14="http://schemas.microsoft.com/office/powerpoint/2010/main" val="2765239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Classification was already mention on the first Public Land Act in 1903: The Bureau of Forestry provides certification to BPL which lands are more valuable for agricultural than Forestry purposes. On the 2</a:t>
            </a:r>
            <a:r>
              <a:rPr lang="en-US" baseline="30000" dirty="0"/>
              <a:t>nd</a:t>
            </a:r>
            <a:r>
              <a:rPr lang="en-US" dirty="0"/>
              <a:t> Public Land Act in 1919 the Land Classification System was introduced and the 1</a:t>
            </a:r>
            <a:r>
              <a:rPr lang="en-US" baseline="30000" dirty="0"/>
              <a:t>st</a:t>
            </a:r>
            <a:r>
              <a:rPr lang="en-US" dirty="0"/>
              <a:t> Land Classification map was approved June 20, 1920 and the Bureau of Forestry was under the Dept of Agriculture and Natural Resources. Here comes the CA 141, which remains to be the governing law of our public land act as of this time. The difference between the 1919 and 1936 PLA is the authority of who shall from time to time classify the lands of the public domain into A&amp;D, Timber and Mineral land. It’s the Governor-General in 1919 and the President in 1936 upon the recommendation of the Department Head: DANR and DAC. The 3 classification categories were the same. But during this time there was no proper guidelines or criteria in land classification system.</a:t>
            </a:r>
            <a:endParaRPr lang="en-PH" dirty="0"/>
          </a:p>
        </p:txBody>
      </p:sp>
      <p:sp>
        <p:nvSpPr>
          <p:cNvPr id="4" name="Slide Number Placeholder 3"/>
          <p:cNvSpPr>
            <a:spLocks noGrp="1"/>
          </p:cNvSpPr>
          <p:nvPr>
            <p:ph type="sldNum" sz="quarter" idx="5"/>
          </p:nvPr>
        </p:nvSpPr>
        <p:spPr/>
        <p:txBody>
          <a:bodyPr/>
          <a:lstStyle/>
          <a:p>
            <a:fld id="{16C23F57-8757-4BE6-A8B5-37357B66412D}" type="slidenum">
              <a:rPr lang="en-PH" smtClean="0"/>
              <a:t>5</a:t>
            </a:fld>
            <a:endParaRPr lang="en-PH"/>
          </a:p>
        </p:txBody>
      </p:sp>
    </p:spTree>
    <p:extLst>
      <p:ext uri="{BB962C8B-B14F-4D97-AF65-F5344CB8AC3E}">
        <p14:creationId xmlns:p14="http://schemas.microsoft.com/office/powerpoint/2010/main" val="633839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Pursuant to PD 705 or Revised Forestry Reform Code of the Philippines, Bureau of Forestry becomes BFD under DNR.</a:t>
            </a:r>
          </a:p>
          <a:p>
            <a:r>
              <a:rPr lang="en-PH" dirty="0"/>
              <a:t>There is a provision in Chapter II Section 13 System of Land Classification, that the Dept Head shall devise criteria and guidelines for the proper classification and survey of all lands of the public domain into Agricultural, industrial, residential, resettlement, Mineral &amp; Timber. </a:t>
            </a:r>
          </a:p>
          <a:p>
            <a:endParaRPr kumimoji="0" lang="en-US" b="1" i="0" u="none" strike="noStrike" kern="1200" cap="none" spc="0" normalizeH="0" baseline="0" noProof="0" dirty="0">
              <a:ln>
                <a:noFill/>
              </a:ln>
              <a:effectLst/>
              <a:uLnTx/>
              <a:uFillTx/>
              <a:latin typeface="Corbel" panose="020B0503020204020204" pitchFamily="34" charset="0"/>
              <a:cs typeface="Arial" panose="020B0604020202020204" pitchFamily="34" charset="0"/>
            </a:endParaRPr>
          </a:p>
          <a:p>
            <a:endParaRPr kumimoji="0" lang="en-US" b="1" i="0" u="none" strike="noStrike" kern="1200" cap="none" spc="0" normalizeH="0" baseline="0" noProof="0" dirty="0">
              <a:ln>
                <a:noFill/>
              </a:ln>
              <a:effectLst/>
              <a:uLnTx/>
              <a:uFillTx/>
              <a:latin typeface="Corbel" panose="020B0503020204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6C23F57-8757-4BE6-A8B5-37357B66412D}" type="slidenum">
              <a:rPr lang="en-PH" smtClean="0"/>
              <a:t>6</a:t>
            </a:fld>
            <a:endParaRPr lang="en-PH"/>
          </a:p>
        </p:txBody>
      </p:sp>
    </p:spTree>
    <p:extLst>
      <p:ext uri="{BB962C8B-B14F-4D97-AF65-F5344CB8AC3E}">
        <p14:creationId xmlns:p14="http://schemas.microsoft.com/office/powerpoint/2010/main" val="740612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eaLnBrk="1" hangingPunct="1">
              <a:spcBef>
                <a:spcPct val="0"/>
              </a:spcBef>
              <a:buClrTx/>
              <a:buFontTx/>
              <a:buNone/>
            </a:pPr>
            <a:r>
              <a:rPr kumimoji="0" lang="en-PH" altLang="en-US" sz="1200" dirty="0">
                <a:solidFill>
                  <a:schemeClr val="tx1"/>
                </a:solidFill>
                <a:latin typeface="Corbel" panose="020B0503020204020204" pitchFamily="34" charset="0"/>
              </a:rPr>
              <a:t>The following lands, </a:t>
            </a:r>
            <a:r>
              <a:rPr kumimoji="0" lang="en-PH" altLang="en-US" sz="1200" dirty="0">
                <a:solidFill>
                  <a:schemeClr val="tx1"/>
                </a:solidFill>
                <a:highlight>
                  <a:srgbClr val="FFFF00"/>
                </a:highlight>
                <a:latin typeface="Corbel" panose="020B0503020204020204" pitchFamily="34" charset="0"/>
              </a:rPr>
              <a:t>even if they are below eighteen percent (18%) in slope, </a:t>
            </a:r>
            <a:r>
              <a:rPr kumimoji="0" lang="en-PH" altLang="en-US" sz="1200" dirty="0">
                <a:solidFill>
                  <a:schemeClr val="tx1"/>
                </a:solidFill>
                <a:latin typeface="Corbel" panose="020B0503020204020204" pitchFamily="34" charset="0"/>
              </a:rPr>
              <a:t>may not, therefore, be classified as alienable and disposable land, to wit:</a:t>
            </a:r>
          </a:p>
          <a:p>
            <a:pPr marL="285750" indent="-285750" algn="just" eaLnBrk="1" hangingPunct="1">
              <a:spcBef>
                <a:spcPct val="0"/>
              </a:spcBef>
              <a:buClr>
                <a:schemeClr val="accent3">
                  <a:lumMod val="50000"/>
                </a:schemeClr>
              </a:buClr>
              <a:buFont typeface="Wingdings" panose="05000000000000000000" pitchFamily="2" charset="2"/>
              <a:buChar char="§"/>
            </a:pPr>
            <a:r>
              <a:rPr kumimoji="0" lang="en-PH" altLang="en-US" sz="1200" b="1" dirty="0">
                <a:solidFill>
                  <a:schemeClr val="tx1"/>
                </a:solidFill>
                <a:latin typeface="Corbel" panose="020B0503020204020204" pitchFamily="34" charset="0"/>
              </a:rPr>
              <a:t>Areas less than 250 hectares </a:t>
            </a:r>
            <a:r>
              <a:rPr kumimoji="0" lang="en-PH" altLang="en-US" sz="1200" dirty="0">
                <a:solidFill>
                  <a:schemeClr val="tx1"/>
                </a:solidFill>
                <a:latin typeface="Corbel" panose="020B0503020204020204" pitchFamily="34" charset="0"/>
              </a:rPr>
              <a:t>which are not contiguous with any certified alienable and disposable land</a:t>
            </a:r>
            <a:endParaRPr kumimoji="0" lang="en-PH" altLang="en-US" sz="1200" b="1" dirty="0">
              <a:solidFill>
                <a:schemeClr val="tx1"/>
              </a:solidFill>
              <a:latin typeface="Corbel" panose="020B0503020204020204" pitchFamily="34" charset="0"/>
            </a:endParaRPr>
          </a:p>
          <a:p>
            <a:pPr marL="285750" indent="-285750" algn="just" eaLnBrk="1" hangingPunct="1">
              <a:spcBef>
                <a:spcPct val="0"/>
              </a:spcBef>
              <a:buClr>
                <a:schemeClr val="accent3">
                  <a:lumMod val="50000"/>
                </a:schemeClr>
              </a:buClr>
              <a:buFont typeface="Wingdings" panose="05000000000000000000" pitchFamily="2" charset="2"/>
              <a:buChar char="§"/>
            </a:pPr>
            <a:r>
              <a:rPr kumimoji="0" lang="en-PH" altLang="en-US" sz="1200" b="1" dirty="0">
                <a:solidFill>
                  <a:schemeClr val="tx1"/>
                </a:solidFill>
                <a:latin typeface="Corbel" panose="020B0503020204020204" pitchFamily="34" charset="0"/>
              </a:rPr>
              <a:t>Isolated patches of forest of at least five (5) hectares </a:t>
            </a:r>
          </a:p>
          <a:p>
            <a:pPr marL="285750" indent="-285750" algn="just" eaLnBrk="1" hangingPunct="1">
              <a:spcBef>
                <a:spcPct val="0"/>
              </a:spcBef>
              <a:buClr>
                <a:schemeClr val="accent3">
                  <a:lumMod val="50000"/>
                </a:schemeClr>
              </a:buClr>
              <a:buFont typeface="Wingdings" panose="05000000000000000000" pitchFamily="2" charset="2"/>
              <a:buChar char="§"/>
            </a:pPr>
            <a:r>
              <a:rPr kumimoji="0" lang="en-PH" altLang="en-US" sz="1200" b="1" dirty="0">
                <a:solidFill>
                  <a:schemeClr val="tx1"/>
                </a:solidFill>
                <a:latin typeface="Corbel" panose="020B0503020204020204" pitchFamily="34" charset="0"/>
              </a:rPr>
              <a:t>Reforested area such as NGP sites</a:t>
            </a:r>
            <a:r>
              <a:rPr kumimoji="0" lang="en-PH" altLang="en-US" sz="1200" dirty="0">
                <a:solidFill>
                  <a:schemeClr val="tx1"/>
                </a:solidFill>
                <a:latin typeface="Corbel" panose="020B0503020204020204" pitchFamily="34" charset="0"/>
              </a:rPr>
              <a:t>;</a:t>
            </a:r>
          </a:p>
          <a:p>
            <a:pPr marL="285750" indent="-285750" algn="just" eaLnBrk="1" hangingPunct="1">
              <a:spcBef>
                <a:spcPct val="0"/>
              </a:spcBef>
              <a:buClrTx/>
              <a:buFont typeface="Wingdings" panose="05000000000000000000" pitchFamily="2" charset="2"/>
              <a:buChar char="§"/>
            </a:pPr>
            <a:r>
              <a:rPr kumimoji="0" lang="en-PH" altLang="en-US" sz="1200" b="1" dirty="0">
                <a:solidFill>
                  <a:schemeClr val="tx1"/>
                </a:solidFill>
                <a:latin typeface="Corbel" panose="020B0503020204020204" pitchFamily="34" charset="0"/>
              </a:rPr>
              <a:t>Ridge tops and plateaus </a:t>
            </a:r>
          </a:p>
          <a:p>
            <a:pPr marL="285750" indent="-285750" algn="just" eaLnBrk="1" hangingPunct="1">
              <a:spcBef>
                <a:spcPct val="0"/>
              </a:spcBef>
              <a:buClrTx/>
              <a:buFont typeface="Wingdings" panose="05000000000000000000" pitchFamily="2" charset="2"/>
              <a:buChar char="§"/>
            </a:pPr>
            <a:r>
              <a:rPr kumimoji="0" lang="en-PH" altLang="en-US" sz="1200" b="1" dirty="0">
                <a:solidFill>
                  <a:schemeClr val="tx1"/>
                </a:solidFill>
                <a:latin typeface="Corbel" panose="020B0503020204020204" pitchFamily="34" charset="0"/>
              </a:rPr>
              <a:t>road-rights-or-way</a:t>
            </a:r>
            <a:r>
              <a:rPr kumimoji="0" lang="en-PH" altLang="en-US" sz="1200" dirty="0">
                <a:solidFill>
                  <a:schemeClr val="tx1"/>
                </a:solidFill>
                <a:latin typeface="Corbel" panose="020B0503020204020204" pitchFamily="34" charset="0"/>
              </a:rPr>
              <a:t>;</a:t>
            </a:r>
          </a:p>
          <a:p>
            <a:pPr marL="285750" indent="-285750" algn="just" eaLnBrk="1" hangingPunct="1">
              <a:spcBef>
                <a:spcPct val="0"/>
              </a:spcBef>
              <a:buClrTx/>
              <a:buFont typeface="Wingdings" panose="05000000000000000000" pitchFamily="2" charset="2"/>
              <a:buChar char="§"/>
            </a:pPr>
            <a:r>
              <a:rPr kumimoji="0" lang="en-PH" altLang="en-US" sz="1200" b="1" dirty="0">
                <a:solidFill>
                  <a:schemeClr val="tx1"/>
                </a:solidFill>
                <a:latin typeface="Corbel" panose="020B0503020204020204" pitchFamily="34" charset="0"/>
              </a:rPr>
              <a:t>Twenty-meter strips of land along the edge of the normal high waterline of rivers </a:t>
            </a:r>
          </a:p>
          <a:p>
            <a:pPr marL="285750" indent="-285750" algn="just" eaLnBrk="1" hangingPunct="1">
              <a:spcBef>
                <a:spcPct val="0"/>
              </a:spcBef>
              <a:buClrTx/>
              <a:buFont typeface="Wingdings" panose="05000000000000000000" pitchFamily="2" charset="2"/>
              <a:buChar char="§"/>
            </a:pPr>
            <a:r>
              <a:rPr kumimoji="0" lang="en-PH" altLang="en-US" sz="1200" b="1" dirty="0">
                <a:solidFill>
                  <a:schemeClr val="tx1"/>
                </a:solidFill>
                <a:latin typeface="Corbel" panose="020B0503020204020204" pitchFamily="34" charset="0"/>
              </a:rPr>
              <a:t>Strips of mangrove or swamplands at least twenty (20) meters wide</a:t>
            </a:r>
            <a:r>
              <a:rPr kumimoji="0" lang="en-PH" altLang="en-US" sz="1200" dirty="0">
                <a:solidFill>
                  <a:schemeClr val="tx1"/>
                </a:solidFill>
                <a:latin typeface="Corbel" panose="020B0503020204020204" pitchFamily="34" charset="0"/>
              </a:rPr>
              <a:t>, along shorelines facing oceans, lakes, and other bodies of water, </a:t>
            </a:r>
          </a:p>
          <a:p>
            <a:pPr marL="285750" indent="-285750" algn="just" eaLnBrk="1" hangingPunct="1">
              <a:spcBef>
                <a:spcPct val="0"/>
              </a:spcBef>
              <a:buClrTx/>
              <a:buFont typeface="Wingdings" panose="05000000000000000000" pitchFamily="2" charset="2"/>
              <a:buChar char="§"/>
            </a:pPr>
            <a:r>
              <a:rPr kumimoji="0" lang="en-PH" altLang="en-US" sz="1200" dirty="0">
                <a:solidFill>
                  <a:schemeClr val="tx1"/>
                </a:solidFill>
                <a:latin typeface="Corbel" panose="020B0503020204020204" pitchFamily="34" charset="0"/>
              </a:rPr>
              <a:t>Areas </a:t>
            </a:r>
            <a:r>
              <a:rPr kumimoji="0" lang="en-PH" altLang="en-US" sz="1200" b="1" dirty="0">
                <a:solidFill>
                  <a:schemeClr val="tx1"/>
                </a:solidFill>
                <a:latin typeface="Corbel" panose="020B0503020204020204" pitchFamily="34" charset="0"/>
              </a:rPr>
              <a:t>proclaimed by the President as forest reserves, national parks, game refuge, bird sanctuaries, national shrines, national historic sites</a:t>
            </a:r>
          </a:p>
          <a:p>
            <a:endParaRPr lang="en-PH" dirty="0"/>
          </a:p>
        </p:txBody>
      </p:sp>
      <p:sp>
        <p:nvSpPr>
          <p:cNvPr id="4" name="Slide Number Placeholder 3"/>
          <p:cNvSpPr>
            <a:spLocks noGrp="1"/>
          </p:cNvSpPr>
          <p:nvPr>
            <p:ph type="sldNum" sz="quarter" idx="5"/>
          </p:nvPr>
        </p:nvSpPr>
        <p:spPr/>
        <p:txBody>
          <a:bodyPr/>
          <a:lstStyle/>
          <a:p>
            <a:fld id="{16C23F57-8757-4BE6-A8B5-37357B66412D}" type="slidenum">
              <a:rPr lang="en-PH" smtClean="0"/>
              <a:t>7</a:t>
            </a:fld>
            <a:endParaRPr lang="en-PH"/>
          </a:p>
        </p:txBody>
      </p:sp>
    </p:spTree>
    <p:extLst>
      <p:ext uri="{BB962C8B-B14F-4D97-AF65-F5344CB8AC3E}">
        <p14:creationId xmlns:p14="http://schemas.microsoft.com/office/powerpoint/2010/main" val="370838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In addition, based on the memorandum issued by USEC Ernesto Adobo dated April 25, 2012. The following areas can not be alienated: </a:t>
            </a:r>
          </a:p>
          <a:p>
            <a:pPr marL="342900" indent="-342900">
              <a:buFont typeface="Wingdings" panose="05000000000000000000" pitchFamily="2" charset="2"/>
              <a:buChar char="Ø"/>
            </a:pPr>
            <a:r>
              <a:rPr lang="en-PH" dirty="0"/>
              <a:t>“high risk” in Geohazard map</a:t>
            </a:r>
          </a:p>
          <a:p>
            <a:pPr marL="342900" indent="-342900">
              <a:buFont typeface="Wingdings" panose="05000000000000000000" pitchFamily="2" charset="2"/>
              <a:buChar char="Ø"/>
            </a:pPr>
            <a:r>
              <a:rPr lang="en-PH" dirty="0"/>
              <a:t>Management has been transferred to other agencies, such as NAPOCOR</a:t>
            </a:r>
          </a:p>
          <a:p>
            <a:pPr marL="342900" indent="-342900">
              <a:buFont typeface="Wingdings" panose="05000000000000000000" pitchFamily="2" charset="2"/>
              <a:buChar char="Ø"/>
            </a:pPr>
            <a:r>
              <a:rPr lang="en-PH" dirty="0"/>
              <a:t>Shorelines/Foreshore area</a:t>
            </a:r>
          </a:p>
          <a:p>
            <a:pPr marL="342900" indent="-342900">
              <a:buFont typeface="Wingdings" panose="05000000000000000000" pitchFamily="2" charset="2"/>
              <a:buChar char="Ø"/>
            </a:pPr>
            <a:r>
              <a:rPr lang="en-PH" dirty="0"/>
              <a:t>CADC and CADT</a:t>
            </a:r>
          </a:p>
          <a:p>
            <a:endParaRPr lang="en-PH" dirty="0"/>
          </a:p>
        </p:txBody>
      </p:sp>
      <p:sp>
        <p:nvSpPr>
          <p:cNvPr id="4" name="Slide Number Placeholder 3"/>
          <p:cNvSpPr>
            <a:spLocks noGrp="1"/>
          </p:cNvSpPr>
          <p:nvPr>
            <p:ph type="sldNum" sz="quarter" idx="5"/>
          </p:nvPr>
        </p:nvSpPr>
        <p:spPr/>
        <p:txBody>
          <a:bodyPr/>
          <a:lstStyle/>
          <a:p>
            <a:fld id="{16C23F57-8757-4BE6-A8B5-37357B66412D}" type="slidenum">
              <a:rPr lang="en-PH" smtClean="0"/>
              <a:t>8</a:t>
            </a:fld>
            <a:endParaRPr lang="en-PH"/>
          </a:p>
        </p:txBody>
      </p:sp>
    </p:spTree>
    <p:extLst>
      <p:ext uri="{BB962C8B-B14F-4D97-AF65-F5344CB8AC3E}">
        <p14:creationId xmlns:p14="http://schemas.microsoft.com/office/powerpoint/2010/main" val="1577148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classifying the UPF areas based on the criteria and guidelines, a ground survey shall be conducted and all boundaries between FL and A&amp;D </a:t>
            </a:r>
            <a:r>
              <a:rPr lang="en-US" sz="1200" b="0" i="0" dirty="0">
                <a:solidFill>
                  <a:srgbClr val="000080"/>
                </a:solidFill>
                <a:effectLst/>
                <a:highlight>
                  <a:srgbClr val="FFFF00"/>
                </a:highlight>
                <a:latin typeface="arial" panose="020B0604020202020204" pitchFamily="34" charset="0"/>
              </a:rPr>
              <a:t>shall be clearly marked and maintained on the ground. In other words “</a:t>
            </a:r>
            <a:r>
              <a:rPr lang="en-US" sz="1200" b="0" i="0" dirty="0" err="1">
                <a:solidFill>
                  <a:srgbClr val="000080"/>
                </a:solidFill>
                <a:effectLst/>
                <a:highlight>
                  <a:srgbClr val="FFFF00"/>
                </a:highlight>
                <a:latin typeface="arial" panose="020B0604020202020204" pitchFamily="34" charset="0"/>
              </a:rPr>
              <a:t>lagyan</a:t>
            </a:r>
            <a:r>
              <a:rPr lang="en-US" sz="1200" b="0" i="0" dirty="0">
                <a:solidFill>
                  <a:srgbClr val="000080"/>
                </a:solidFill>
                <a:effectLst/>
                <a:highlight>
                  <a:srgbClr val="FFFF00"/>
                </a:highlight>
                <a:latin typeface="arial" panose="020B0604020202020204" pitchFamily="34" charset="0"/>
              </a:rPr>
              <a:t> ng </a:t>
            </a:r>
            <a:r>
              <a:rPr lang="en-US" sz="1200" b="0" i="0" dirty="0" err="1">
                <a:solidFill>
                  <a:srgbClr val="000080"/>
                </a:solidFill>
                <a:effectLst/>
                <a:highlight>
                  <a:srgbClr val="FFFF00"/>
                </a:highlight>
                <a:latin typeface="arial" panose="020B0604020202020204" pitchFamily="34" charset="0"/>
              </a:rPr>
              <a:t>mohon</a:t>
            </a:r>
            <a:r>
              <a:rPr lang="en-US" sz="1200" b="0" i="0" dirty="0">
                <a:solidFill>
                  <a:srgbClr val="000080"/>
                </a:solidFill>
                <a:effectLst/>
                <a:highlight>
                  <a:srgbClr val="FFFF00"/>
                </a:highlight>
                <a:latin typeface="arial" panose="020B0604020202020204" pitchFamily="34" charset="0"/>
              </a:rPr>
              <a:t> </a:t>
            </a:r>
            <a:r>
              <a:rPr lang="en-US" sz="1200" b="0" i="0" dirty="0" err="1">
                <a:solidFill>
                  <a:srgbClr val="000080"/>
                </a:solidFill>
                <a:effectLst/>
                <a:highlight>
                  <a:srgbClr val="FFFF00"/>
                </a:highlight>
                <a:latin typeface="arial" panose="020B0604020202020204" pitchFamily="34" charset="0"/>
              </a:rPr>
              <a:t>sa</a:t>
            </a:r>
            <a:r>
              <a:rPr lang="en-US" sz="1200" b="0" i="0" dirty="0">
                <a:solidFill>
                  <a:srgbClr val="000080"/>
                </a:solidFill>
                <a:effectLst/>
                <a:highlight>
                  <a:srgbClr val="FFFF00"/>
                </a:highlight>
                <a:latin typeface="arial" panose="020B0604020202020204" pitchFamily="34" charset="0"/>
              </a:rPr>
              <a:t> ground”</a:t>
            </a:r>
            <a:endParaRPr lang="en-PH" dirty="0"/>
          </a:p>
        </p:txBody>
      </p:sp>
      <p:sp>
        <p:nvSpPr>
          <p:cNvPr id="4" name="Slide Number Placeholder 3"/>
          <p:cNvSpPr>
            <a:spLocks noGrp="1"/>
          </p:cNvSpPr>
          <p:nvPr>
            <p:ph type="sldNum" sz="quarter" idx="5"/>
          </p:nvPr>
        </p:nvSpPr>
        <p:spPr/>
        <p:txBody>
          <a:bodyPr/>
          <a:lstStyle/>
          <a:p>
            <a:fld id="{16C23F57-8757-4BE6-A8B5-37357B66412D}" type="slidenum">
              <a:rPr lang="en-PH" smtClean="0"/>
              <a:t>9</a:t>
            </a:fld>
            <a:endParaRPr lang="en-PH"/>
          </a:p>
        </p:txBody>
      </p:sp>
    </p:spTree>
    <p:extLst>
      <p:ext uri="{BB962C8B-B14F-4D97-AF65-F5344CB8AC3E}">
        <p14:creationId xmlns:p14="http://schemas.microsoft.com/office/powerpoint/2010/main" val="2697317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Pursuant to Sec 3 Article 12 of the 1987 Constitution, Lands of the public domain are classified into agricultural, forest or timber, mineral lands  and national park. This time from 3 to 4 categories by adding national park. </a:t>
            </a:r>
          </a:p>
          <a:p>
            <a:endParaRPr lang="en-US" dirty="0"/>
          </a:p>
          <a:p>
            <a:r>
              <a:rPr lang="en-US" dirty="0"/>
              <a:t>It is also in 1987 that executive order 192 was issued organizing the DENR and based on Section 22, NAMRIA hereby created which shall integrate the function and powers of NRMC, NCA, BCGS and the LC teams based at the Bureau of Forest Development. All the data such maps, document, records were transferred to NAMRIA. </a:t>
            </a:r>
            <a:endParaRPr lang="en-PH" dirty="0"/>
          </a:p>
        </p:txBody>
      </p:sp>
      <p:sp>
        <p:nvSpPr>
          <p:cNvPr id="4" name="Slide Number Placeholder 3"/>
          <p:cNvSpPr>
            <a:spLocks noGrp="1"/>
          </p:cNvSpPr>
          <p:nvPr>
            <p:ph type="sldNum" sz="quarter" idx="5"/>
          </p:nvPr>
        </p:nvSpPr>
        <p:spPr/>
        <p:txBody>
          <a:bodyPr/>
          <a:lstStyle/>
          <a:p>
            <a:fld id="{16C23F57-8757-4BE6-A8B5-37357B66412D}" type="slidenum">
              <a:rPr lang="en-PH" smtClean="0"/>
              <a:t>10</a:t>
            </a:fld>
            <a:endParaRPr lang="en-PH"/>
          </a:p>
        </p:txBody>
      </p:sp>
    </p:spTree>
    <p:extLst>
      <p:ext uri="{BB962C8B-B14F-4D97-AF65-F5344CB8AC3E}">
        <p14:creationId xmlns:p14="http://schemas.microsoft.com/office/powerpoint/2010/main" val="15813503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DAO 31 was issued, as the implementing guidelines of EO 192, classification of the public domain and the establishment of boundaries on the ground between FL and A&amp;D is a already a function of NAMRIA. Therefore, NAMRIA will prepare the Land Classification Map and establish monument on the ground.</a:t>
            </a:r>
            <a:endParaRPr lang="en-PH" dirty="0"/>
          </a:p>
        </p:txBody>
      </p:sp>
      <p:sp>
        <p:nvSpPr>
          <p:cNvPr id="4" name="Slide Number Placeholder 3"/>
          <p:cNvSpPr>
            <a:spLocks noGrp="1"/>
          </p:cNvSpPr>
          <p:nvPr>
            <p:ph type="sldNum" sz="quarter" idx="5"/>
          </p:nvPr>
        </p:nvSpPr>
        <p:spPr/>
        <p:txBody>
          <a:bodyPr/>
          <a:lstStyle/>
          <a:p>
            <a:fld id="{16C23F57-8757-4BE6-A8B5-37357B66412D}" type="slidenum">
              <a:rPr lang="en-PH" smtClean="0"/>
              <a:t>11</a:t>
            </a:fld>
            <a:endParaRPr lang="en-PH"/>
          </a:p>
        </p:txBody>
      </p:sp>
    </p:spTree>
    <p:extLst>
      <p:ext uri="{BB962C8B-B14F-4D97-AF65-F5344CB8AC3E}">
        <p14:creationId xmlns:p14="http://schemas.microsoft.com/office/powerpoint/2010/main" val="3782357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Based on the Land Classification Statistics published by DENR, the total forestland area is 15,806 (50% of the total land area of PH) and the UPF area 755 thousand hectares (excluding area within CADC, small islands and covered by presidential proclamations)</a:t>
            </a:r>
          </a:p>
        </p:txBody>
      </p:sp>
      <p:sp>
        <p:nvSpPr>
          <p:cNvPr id="4" name="Slide Number Placeholder 3"/>
          <p:cNvSpPr>
            <a:spLocks noGrp="1"/>
          </p:cNvSpPr>
          <p:nvPr>
            <p:ph type="sldNum" sz="quarter" idx="5"/>
          </p:nvPr>
        </p:nvSpPr>
        <p:spPr/>
        <p:txBody>
          <a:bodyPr/>
          <a:lstStyle/>
          <a:p>
            <a:fld id="{16C23F57-8757-4BE6-A8B5-37357B66412D}" type="slidenum">
              <a:rPr lang="en-PH" smtClean="0"/>
              <a:t>12</a:t>
            </a:fld>
            <a:endParaRPr lang="en-PH"/>
          </a:p>
        </p:txBody>
      </p:sp>
    </p:spTree>
    <p:extLst>
      <p:ext uri="{BB962C8B-B14F-4D97-AF65-F5344CB8AC3E}">
        <p14:creationId xmlns:p14="http://schemas.microsoft.com/office/powerpoint/2010/main" val="2982299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Based on the Land Classification Statistics published by DENR, the remaining UPF area is 755,009 hectares but based on our inventory there are approximately 798,299  hectares still unclassified. Excluding area within CADC, small islands and covered by presidential proclamations</a:t>
            </a:r>
          </a:p>
        </p:txBody>
      </p:sp>
      <p:sp>
        <p:nvSpPr>
          <p:cNvPr id="4" name="Slide Number Placeholder 3"/>
          <p:cNvSpPr>
            <a:spLocks noGrp="1"/>
          </p:cNvSpPr>
          <p:nvPr>
            <p:ph type="sldNum" sz="quarter" idx="5"/>
          </p:nvPr>
        </p:nvSpPr>
        <p:spPr/>
        <p:txBody>
          <a:bodyPr/>
          <a:lstStyle/>
          <a:p>
            <a:fld id="{16C23F57-8757-4BE6-A8B5-37357B66412D}" type="slidenum">
              <a:rPr lang="en-PH" smtClean="0"/>
              <a:t>13</a:t>
            </a:fld>
            <a:endParaRPr lang="en-PH"/>
          </a:p>
        </p:txBody>
      </p:sp>
    </p:spTree>
    <p:extLst>
      <p:ext uri="{BB962C8B-B14F-4D97-AF65-F5344CB8AC3E}">
        <p14:creationId xmlns:p14="http://schemas.microsoft.com/office/powerpoint/2010/main" val="1607580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16C23F57-8757-4BE6-A8B5-37357B66412D}" type="slidenum">
              <a:rPr lang="en-PH" smtClean="0"/>
              <a:t>14</a:t>
            </a:fld>
            <a:endParaRPr lang="en-PH"/>
          </a:p>
        </p:txBody>
      </p:sp>
    </p:spTree>
    <p:extLst>
      <p:ext uri="{BB962C8B-B14F-4D97-AF65-F5344CB8AC3E}">
        <p14:creationId xmlns:p14="http://schemas.microsoft.com/office/powerpoint/2010/main" val="558776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Proposed Land Classification Map of Palawan</a:t>
            </a:r>
            <a:endParaRPr lang="en-PH" dirty="0"/>
          </a:p>
        </p:txBody>
      </p:sp>
      <p:sp>
        <p:nvSpPr>
          <p:cNvPr id="4" name="Slide Number Placeholder 3"/>
          <p:cNvSpPr>
            <a:spLocks noGrp="1"/>
          </p:cNvSpPr>
          <p:nvPr>
            <p:ph type="sldNum" sz="quarter" idx="5"/>
          </p:nvPr>
        </p:nvSpPr>
        <p:spPr/>
        <p:txBody>
          <a:bodyPr/>
          <a:lstStyle/>
          <a:p>
            <a:fld id="{16C23F57-8757-4BE6-A8B5-37357B66412D}" type="slidenum">
              <a:rPr lang="en-PH" smtClean="0"/>
              <a:t>15</a:t>
            </a:fld>
            <a:endParaRPr lang="en-PH"/>
          </a:p>
        </p:txBody>
      </p:sp>
    </p:spTree>
    <p:extLst>
      <p:ext uri="{BB962C8B-B14F-4D97-AF65-F5344CB8AC3E}">
        <p14:creationId xmlns:p14="http://schemas.microsoft.com/office/powerpoint/2010/main" val="1929987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16C23F57-8757-4BE6-A8B5-37357B66412D}" type="slidenum">
              <a:rPr lang="en-PH" smtClean="0"/>
              <a:t>16</a:t>
            </a:fld>
            <a:endParaRPr lang="en-PH"/>
          </a:p>
        </p:txBody>
      </p:sp>
    </p:spTree>
    <p:extLst>
      <p:ext uri="{BB962C8B-B14F-4D97-AF65-F5344CB8AC3E}">
        <p14:creationId xmlns:p14="http://schemas.microsoft.com/office/powerpoint/2010/main" val="3506848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16C23F57-8757-4BE6-A8B5-37357B66412D}" type="slidenum">
              <a:rPr lang="en-PH" smtClean="0"/>
              <a:t>17</a:t>
            </a:fld>
            <a:endParaRPr lang="en-PH"/>
          </a:p>
        </p:txBody>
      </p:sp>
    </p:spTree>
    <p:extLst>
      <p:ext uri="{BB962C8B-B14F-4D97-AF65-F5344CB8AC3E}">
        <p14:creationId xmlns:p14="http://schemas.microsoft.com/office/powerpoint/2010/main" val="14039242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PH"/>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0D34A7E-18C4-4C9D-98C5-D007F67779B4}" type="datetimeFigureOut">
              <a:rPr lang="en-PH" smtClean="0"/>
              <a:t>09/11/2022</a:t>
            </a:fld>
            <a:endParaRPr lang="en-PH"/>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PH"/>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C99A2C9-D08E-491A-8A12-FFE7129F48D8}" type="slidenum">
              <a:rPr lang="en-PH" smtClean="0"/>
              <a:t>‹#›</a:t>
            </a:fld>
            <a:endParaRPr lang="en-PH"/>
          </a:p>
        </p:txBody>
      </p:sp>
      <p:pic>
        <p:nvPicPr>
          <p:cNvPr id="7" name="Content Placeholder 4">
            <a:extLst>
              <a:ext uri="{FF2B5EF4-FFF2-40B4-BE49-F238E27FC236}">
                <a16:creationId xmlns:a16="http://schemas.microsoft.com/office/drawing/2014/main" id="{ED0241C3-2043-41CC-F215-03D7B605AAF4}"/>
              </a:ext>
            </a:extLst>
          </p:cNvPr>
          <p:cNvPicPr>
            <a:picLocks noChangeAspect="1"/>
          </p:cNvPicPr>
          <p:nvPr userDrawn="1"/>
        </p:nvPicPr>
        <p:blipFill>
          <a:blip r:embed="rId2">
            <a:lum bright="70000" contrast="-70000"/>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903076"/>
          </a:xfrm>
          <a:prstGeom prst="rect">
            <a:avLst/>
          </a:prstGeom>
        </p:spPr>
      </p:pic>
    </p:spTree>
    <p:extLst>
      <p:ext uri="{BB962C8B-B14F-4D97-AF65-F5344CB8AC3E}">
        <p14:creationId xmlns:p14="http://schemas.microsoft.com/office/powerpoint/2010/main" val="445811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0D34A7E-18C4-4C9D-98C5-D007F67779B4}" type="datetimeFigureOut">
              <a:rPr lang="en-PH" smtClean="0"/>
              <a:t>09/11/2022</a:t>
            </a:fld>
            <a:endParaRPr lang="en-PH"/>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PH"/>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C99A2C9-D08E-491A-8A12-FFE7129F48D8}" type="slidenum">
              <a:rPr lang="en-PH" smtClean="0"/>
              <a:t>‹#›</a:t>
            </a:fld>
            <a:endParaRPr lang="en-PH"/>
          </a:p>
        </p:txBody>
      </p:sp>
    </p:spTree>
    <p:extLst>
      <p:ext uri="{BB962C8B-B14F-4D97-AF65-F5344CB8AC3E}">
        <p14:creationId xmlns:p14="http://schemas.microsoft.com/office/powerpoint/2010/main" val="3166609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0D34A7E-18C4-4C9D-98C5-D007F67779B4}" type="datetimeFigureOut">
              <a:rPr lang="en-PH" smtClean="0"/>
              <a:t>09/11/2022</a:t>
            </a:fld>
            <a:endParaRPr lang="en-PH"/>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PH"/>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C99A2C9-D08E-491A-8A12-FFE7129F48D8}" type="slidenum">
              <a:rPr lang="en-PH" smtClean="0"/>
              <a:t>‹#›</a:t>
            </a:fld>
            <a:endParaRPr lang="en-PH"/>
          </a:p>
        </p:txBody>
      </p:sp>
    </p:spTree>
    <p:extLst>
      <p:ext uri="{BB962C8B-B14F-4D97-AF65-F5344CB8AC3E}">
        <p14:creationId xmlns:p14="http://schemas.microsoft.com/office/powerpoint/2010/main" val="223924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0D34A7E-18C4-4C9D-98C5-D007F67779B4}" type="datetimeFigureOut">
              <a:rPr lang="en-PH" smtClean="0"/>
              <a:t>09/11/2022</a:t>
            </a:fld>
            <a:endParaRPr lang="en-PH"/>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PH"/>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EC99A2C9-D08E-491A-8A12-FFE7129F48D8}" type="slidenum">
              <a:rPr lang="en-PH" smtClean="0"/>
              <a:t>‹#›</a:t>
            </a:fld>
            <a:endParaRPr lang="en-PH"/>
          </a:p>
        </p:txBody>
      </p:sp>
    </p:spTree>
    <p:extLst>
      <p:ext uri="{BB962C8B-B14F-4D97-AF65-F5344CB8AC3E}">
        <p14:creationId xmlns:p14="http://schemas.microsoft.com/office/powerpoint/2010/main" val="804249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A0D34A7E-18C4-4C9D-98C5-D007F67779B4}" type="datetimeFigureOut">
              <a:rPr lang="en-PH" smtClean="0"/>
              <a:t>09/11/2022</a:t>
            </a:fld>
            <a:endParaRPr lang="en-PH"/>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PH"/>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EC99A2C9-D08E-491A-8A12-FFE7129F48D8}" type="slidenum">
              <a:rPr lang="en-PH" smtClean="0"/>
              <a:t>‹#›</a:t>
            </a:fld>
            <a:endParaRPr lang="en-PH"/>
          </a:p>
        </p:txBody>
      </p:sp>
    </p:spTree>
    <p:extLst>
      <p:ext uri="{BB962C8B-B14F-4D97-AF65-F5344CB8AC3E}">
        <p14:creationId xmlns:p14="http://schemas.microsoft.com/office/powerpoint/2010/main" val="3124788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PH"/>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A0D34A7E-18C4-4C9D-98C5-D007F67779B4}" type="datetimeFigureOut">
              <a:rPr lang="en-PH" smtClean="0"/>
              <a:t>09/11/2022</a:t>
            </a:fld>
            <a:endParaRPr lang="en-PH"/>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PH"/>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EC99A2C9-D08E-491A-8A12-FFE7129F48D8}" type="slidenum">
              <a:rPr lang="en-PH" smtClean="0"/>
              <a:t>‹#›</a:t>
            </a:fld>
            <a:endParaRPr lang="en-PH"/>
          </a:p>
        </p:txBody>
      </p:sp>
    </p:spTree>
    <p:extLst>
      <p:ext uri="{BB962C8B-B14F-4D97-AF65-F5344CB8AC3E}">
        <p14:creationId xmlns:p14="http://schemas.microsoft.com/office/powerpoint/2010/main" val="3999473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A0D34A7E-18C4-4C9D-98C5-D007F67779B4}" type="datetimeFigureOut">
              <a:rPr lang="en-PH" smtClean="0"/>
              <a:t>09/11/2022</a:t>
            </a:fld>
            <a:endParaRPr lang="en-PH"/>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PH"/>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EC99A2C9-D08E-491A-8A12-FFE7129F48D8}" type="slidenum">
              <a:rPr lang="en-PH" smtClean="0"/>
              <a:t>‹#›</a:t>
            </a:fld>
            <a:endParaRPr lang="en-PH"/>
          </a:p>
        </p:txBody>
      </p:sp>
    </p:spTree>
    <p:extLst>
      <p:ext uri="{BB962C8B-B14F-4D97-AF65-F5344CB8AC3E}">
        <p14:creationId xmlns:p14="http://schemas.microsoft.com/office/powerpoint/2010/main" val="1936665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0D34A7E-18C4-4C9D-98C5-D007F67779B4}" type="datetimeFigureOut">
              <a:rPr lang="en-PH" smtClean="0"/>
              <a:t>09/11/2022</a:t>
            </a:fld>
            <a:endParaRPr lang="en-PH"/>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PH"/>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EC99A2C9-D08E-491A-8A12-FFE7129F48D8}" type="slidenum">
              <a:rPr lang="en-PH" smtClean="0"/>
              <a:t>‹#›</a:t>
            </a:fld>
            <a:endParaRPr lang="en-PH"/>
          </a:p>
        </p:txBody>
      </p:sp>
    </p:spTree>
    <p:extLst>
      <p:ext uri="{BB962C8B-B14F-4D97-AF65-F5344CB8AC3E}">
        <p14:creationId xmlns:p14="http://schemas.microsoft.com/office/powerpoint/2010/main" val="692537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0D34A7E-18C4-4C9D-98C5-D007F67779B4}" type="datetimeFigureOut">
              <a:rPr lang="en-PH" smtClean="0"/>
              <a:t>09/11/2022</a:t>
            </a:fld>
            <a:endParaRPr lang="en-PH"/>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PH"/>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EC99A2C9-D08E-491A-8A12-FFE7129F48D8}" type="slidenum">
              <a:rPr lang="en-PH" smtClean="0"/>
              <a:t>‹#›</a:t>
            </a:fld>
            <a:endParaRPr lang="en-PH"/>
          </a:p>
        </p:txBody>
      </p:sp>
    </p:spTree>
    <p:extLst>
      <p:ext uri="{BB962C8B-B14F-4D97-AF65-F5344CB8AC3E}">
        <p14:creationId xmlns:p14="http://schemas.microsoft.com/office/powerpoint/2010/main" val="22044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PH"/>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0D34A7E-18C4-4C9D-98C5-D007F67779B4}" type="datetimeFigureOut">
              <a:rPr lang="en-PH" smtClean="0"/>
              <a:t>09/11/2022</a:t>
            </a:fld>
            <a:endParaRPr lang="en-PH"/>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PH"/>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C99A2C9-D08E-491A-8A12-FFE7129F48D8}" type="slidenum">
              <a:rPr lang="en-PH" smtClean="0"/>
              <a:t>‹#›</a:t>
            </a:fld>
            <a:endParaRPr lang="en-PH"/>
          </a:p>
        </p:txBody>
      </p:sp>
    </p:spTree>
    <p:extLst>
      <p:ext uri="{BB962C8B-B14F-4D97-AF65-F5344CB8AC3E}">
        <p14:creationId xmlns:p14="http://schemas.microsoft.com/office/powerpoint/2010/main" val="1854739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0D34A7E-18C4-4C9D-98C5-D007F67779B4}" type="datetimeFigureOut">
              <a:rPr lang="en-PH" smtClean="0"/>
              <a:t>09/11/2022</a:t>
            </a:fld>
            <a:endParaRPr lang="en-PH"/>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PH"/>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C99A2C9-D08E-491A-8A12-FFE7129F48D8}" type="slidenum">
              <a:rPr lang="en-PH" smtClean="0"/>
              <a:t>‹#›</a:t>
            </a:fld>
            <a:endParaRPr lang="en-PH"/>
          </a:p>
        </p:txBody>
      </p:sp>
    </p:spTree>
    <p:extLst>
      <p:ext uri="{BB962C8B-B14F-4D97-AF65-F5344CB8AC3E}">
        <p14:creationId xmlns:p14="http://schemas.microsoft.com/office/powerpoint/2010/main" val="3093231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302460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264681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009504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82046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981664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640617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0856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32439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8214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89652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78666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ED0241C3-2043-41CC-F215-03D7B605AAF4}"/>
              </a:ext>
            </a:extLst>
          </p:cNvPr>
          <p:cNvPicPr>
            <a:picLocks noChangeAspect="1"/>
          </p:cNvPicPr>
          <p:nvPr userDrawn="1"/>
        </p:nvPicPr>
        <p:blipFill>
          <a:blip r:embed="rId13">
            <a:lum bright="70000" contrast="-70000"/>
            <a:extLst>
              <a:ext uri="{BEBA8EAE-BF5A-486C-A8C5-ECC9F3942E4B}">
                <a14:imgProps xmlns:a14="http://schemas.microsoft.com/office/drawing/2010/main">
                  <a14:imgLayer r:embed="rId14">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903076"/>
          </a:xfrm>
          <a:prstGeom prst="rect">
            <a:avLst/>
          </a:prstGeom>
        </p:spPr>
      </p:pic>
    </p:spTree>
    <p:extLst>
      <p:ext uri="{BB962C8B-B14F-4D97-AF65-F5344CB8AC3E}">
        <p14:creationId xmlns:p14="http://schemas.microsoft.com/office/powerpoint/2010/main" val="1636478768"/>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11/9/2022</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0726079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hyperlink" Target="about:blank" TargetMode="External"/><Relationship Id="rId5" Type="http://schemas.openxmlformats.org/officeDocument/2006/relationships/image" Target="../media/image5.jpe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hyperlink" Target="about:blank" TargetMode="External"/><Relationship Id="rId5" Type="http://schemas.openxmlformats.org/officeDocument/2006/relationships/image" Target="../media/image5.jpe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4.png"/><Relationship Id="rId7" Type="http://schemas.openxmlformats.org/officeDocument/2006/relationships/package" Target="../embeddings/Microsoft_Excel_Worksheet1.xlsx"/><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12.emf"/><Relationship Id="rId5" Type="http://schemas.openxmlformats.org/officeDocument/2006/relationships/package" Target="../embeddings/Microsoft_Excel_Worksheet.xlsx"/><Relationship Id="rId10" Type="http://schemas.openxmlformats.org/officeDocument/2006/relationships/image" Target="../media/image14.emf"/><Relationship Id="rId4" Type="http://schemas.openxmlformats.org/officeDocument/2006/relationships/image" Target="../media/image5.jpeg"/><Relationship Id="rId9" Type="http://schemas.openxmlformats.org/officeDocument/2006/relationships/package" Target="../embeddings/Microsoft_Excel_Worksheet2.xlsx"/></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image" Target="../media/image15.emf"/><Relationship Id="rId5" Type="http://schemas.openxmlformats.org/officeDocument/2006/relationships/package" Target="../embeddings/Microsoft_Excel_Worksheet3.xlsx"/><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8.xml"/><Relationship Id="rId5" Type="http://schemas.openxmlformats.org/officeDocument/2006/relationships/image" Target="../media/image16.emf"/><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0D6A673-AE4B-234B-BA23-CE51914DCF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xt Box 8">
            <a:extLst>
              <a:ext uri="{FF2B5EF4-FFF2-40B4-BE49-F238E27FC236}">
                <a16:creationId xmlns:a16="http://schemas.microsoft.com/office/drawing/2014/main" id="{B92718F7-4522-7B4F-63FE-65354C390628}"/>
              </a:ext>
            </a:extLst>
          </p:cNvPr>
          <p:cNvSpPr txBox="1">
            <a:spLocks noChangeArrowheads="1"/>
          </p:cNvSpPr>
          <p:nvPr/>
        </p:nvSpPr>
        <p:spPr bwMode="auto">
          <a:xfrm>
            <a:off x="4203404" y="1574400"/>
            <a:ext cx="798678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r>
              <a:rPr lang="en-US" altLang="en-US" sz="4000" dirty="0">
                <a:latin typeface="Book Antiqua" panose="02040602050305030304" pitchFamily="18" charset="0"/>
                <a:ea typeface="ＭＳ Ｐゴシック" panose="020B0600070205080204" pitchFamily="34" charset="-128"/>
              </a:rPr>
              <a:t>Process of Land Classification and Reclassification </a:t>
            </a:r>
          </a:p>
        </p:txBody>
      </p:sp>
      <p:pic>
        <p:nvPicPr>
          <p:cNvPr id="3" name="Picture 6">
            <a:extLst>
              <a:ext uri="{FF2B5EF4-FFF2-40B4-BE49-F238E27FC236}">
                <a16:creationId xmlns:a16="http://schemas.microsoft.com/office/drawing/2014/main" id="{B3BD58AA-B81D-ABB6-EC5F-1D6E030AEBA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24" t="8450" r="6615" b="3940"/>
          <a:stretch/>
        </p:blipFill>
        <p:spPr bwMode="auto">
          <a:xfrm>
            <a:off x="389860" y="347330"/>
            <a:ext cx="3813544" cy="5544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C93C454E-A112-A9A8-0A16-A2104FD1E1F5}"/>
              </a:ext>
            </a:extLst>
          </p:cNvPr>
          <p:cNvSpPr/>
          <p:nvPr/>
        </p:nvSpPr>
        <p:spPr>
          <a:xfrm>
            <a:off x="5197345" y="6366219"/>
            <a:ext cx="6737742" cy="369332"/>
          </a:xfrm>
          <a:prstGeom prst="rect">
            <a:avLst/>
          </a:prstGeom>
          <a:noFill/>
        </p:spPr>
        <p:txBody>
          <a:bodyPr wrap="none" lIns="91440" tIns="45720" rIns="91440" bIns="45720">
            <a:spAutoFit/>
          </a:bodyPr>
          <a:lstStyle/>
          <a:p>
            <a:pPr algn="ctr"/>
            <a:r>
              <a:rPr lang="en-PH" sz="1800" b="1"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Review and Updating of the Results of the FLBD in Palawan</a:t>
            </a:r>
            <a:endParaRPr lang="en-US" sz="2000" b="1" cap="none" spc="50" dirty="0">
              <a:ln w="0"/>
              <a:solidFill>
                <a:schemeClr val="tx1">
                  <a:lumMod val="50000"/>
                  <a:lumOff val="50000"/>
                </a:schemeClr>
              </a:solidFill>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3CD0751A-840B-6F52-F9C0-4804EB1B9D90}"/>
              </a:ext>
            </a:extLst>
          </p:cNvPr>
          <p:cNvSpPr txBox="1"/>
          <p:nvPr/>
        </p:nvSpPr>
        <p:spPr>
          <a:xfrm>
            <a:off x="6096000" y="4329493"/>
            <a:ext cx="4252126" cy="1015663"/>
          </a:xfrm>
          <a:prstGeom prst="rect">
            <a:avLst/>
          </a:prstGeom>
          <a:noFill/>
        </p:spPr>
        <p:txBody>
          <a:bodyPr wrap="none" rtlCol="0">
            <a:spAutoFit/>
          </a:bodyPr>
          <a:lstStyle/>
          <a:p>
            <a:pPr algn="ctr"/>
            <a:r>
              <a:rPr lang="en-PH" dirty="0"/>
              <a:t>BEATA D. BATADLAN</a:t>
            </a:r>
          </a:p>
          <a:p>
            <a:pPr algn="ctr"/>
            <a:r>
              <a:rPr lang="en-PH" sz="1400" b="1" dirty="0"/>
              <a:t>Chief, Land Classification Division</a:t>
            </a:r>
          </a:p>
          <a:p>
            <a:pPr algn="ctr"/>
            <a:r>
              <a:rPr lang="en-PH" sz="1400" b="1" dirty="0">
                <a:solidFill>
                  <a:srgbClr val="339933"/>
                </a:solidFill>
              </a:rPr>
              <a:t>Resource Data Analysis Branch</a:t>
            </a:r>
          </a:p>
          <a:p>
            <a:pPr algn="ctr"/>
            <a:r>
              <a:rPr lang="en-PH" sz="1400" b="1" dirty="0">
                <a:solidFill>
                  <a:srgbClr val="0070C0"/>
                </a:solidFill>
              </a:rPr>
              <a:t>National Mapping and Resource Information Authority</a:t>
            </a:r>
          </a:p>
        </p:txBody>
      </p:sp>
      <p:grpSp>
        <p:nvGrpSpPr>
          <p:cNvPr id="6" name="Group 3">
            <a:extLst>
              <a:ext uri="{FF2B5EF4-FFF2-40B4-BE49-F238E27FC236}">
                <a16:creationId xmlns:a16="http://schemas.microsoft.com/office/drawing/2014/main" id="{6C1408A0-A467-6FB0-96E2-07850DD4C803}"/>
              </a:ext>
            </a:extLst>
          </p:cNvPr>
          <p:cNvGrpSpPr>
            <a:grpSpLocks/>
          </p:cNvGrpSpPr>
          <p:nvPr/>
        </p:nvGrpSpPr>
        <p:grpSpPr bwMode="auto">
          <a:xfrm>
            <a:off x="256913" y="6366219"/>
            <a:ext cx="897184" cy="432329"/>
            <a:chOff x="2670850" y="2410458"/>
            <a:chExt cx="1303236" cy="641268"/>
          </a:xfrm>
        </p:grpSpPr>
        <p:pic>
          <p:nvPicPr>
            <p:cNvPr id="7" name="Picture 4" descr="C:\Users\acer\Pictures\National_Mapping_and_Resource_Information_Authority_PH_Logo.png">
              <a:extLst>
                <a:ext uri="{FF2B5EF4-FFF2-40B4-BE49-F238E27FC236}">
                  <a16:creationId xmlns:a16="http://schemas.microsoft.com/office/drawing/2014/main" id="{54671CFB-93E3-D31C-B8C7-B6499F6C797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M:\GIS-RS Unit Templates\Logo_DENR.jpg">
              <a:extLst>
                <a:ext uri="{FF2B5EF4-FFF2-40B4-BE49-F238E27FC236}">
                  <a16:creationId xmlns:a16="http://schemas.microsoft.com/office/drawing/2014/main" id="{1A6FD0C8-6CF5-305B-9BCB-AA97E659B06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89158401"/>
      </p:ext>
    </p:extLst>
  </p:cSld>
  <p:clrMapOvr>
    <a:masterClrMapping/>
  </p:clrMapOvr>
  <mc:AlternateContent xmlns:mc="http://schemas.openxmlformats.org/markup-compatibility/2006" xmlns:p14="http://schemas.microsoft.com/office/powerpoint/2010/main">
    <mc:Choice Requires="p14">
      <p:transition spd="slow" p14:dur="2000" advTm="7487"/>
    </mc:Choice>
    <mc:Fallback xmlns="">
      <p:transition spd="slow" advTm="748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116825" y="7867741"/>
            <a:ext cx="12192000" cy="685800"/>
            <a:chOff x="0" y="0"/>
            <a:chExt cx="12372622" cy="695960"/>
          </a:xfrm>
        </p:grpSpPr>
        <p:sp>
          <p:nvSpPr>
            <p:cNvPr id="3" name="Freeform 3"/>
            <p:cNvSpPr/>
            <p:nvPr/>
          </p:nvSpPr>
          <p:spPr>
            <a:xfrm>
              <a:off x="0" y="0"/>
              <a:ext cx="12372622" cy="695960"/>
            </a:xfrm>
            <a:custGeom>
              <a:avLst/>
              <a:gdLst/>
              <a:ahLst/>
              <a:cxnLst/>
              <a:rect l="l" t="t" r="r" b="b"/>
              <a:pathLst>
                <a:path w="12372622" h="695960">
                  <a:moveTo>
                    <a:pt x="0" y="0"/>
                  </a:moveTo>
                  <a:lnTo>
                    <a:pt x="12372622" y="0"/>
                  </a:lnTo>
                  <a:lnTo>
                    <a:pt x="12372622" y="695960"/>
                  </a:lnTo>
                  <a:lnTo>
                    <a:pt x="0" y="695960"/>
                  </a:lnTo>
                  <a:close/>
                </a:path>
              </a:pathLst>
            </a:custGeom>
            <a:solidFill>
              <a:srgbClr val="A3B18A"/>
            </a:solidFill>
          </p:spPr>
        </p:sp>
      </p:grpSp>
      <p:sp>
        <p:nvSpPr>
          <p:cNvPr id="8" name="Rectangle 7">
            <a:extLst>
              <a:ext uri="{FF2B5EF4-FFF2-40B4-BE49-F238E27FC236}">
                <a16:creationId xmlns:a16="http://schemas.microsoft.com/office/drawing/2014/main" id="{FD972395-233F-1B63-405B-587A40F70BAF}"/>
              </a:ext>
            </a:extLst>
          </p:cNvPr>
          <p:cNvSpPr/>
          <p:nvPr/>
        </p:nvSpPr>
        <p:spPr>
          <a:xfrm>
            <a:off x="282154" y="79659"/>
            <a:ext cx="3107473" cy="596218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solidFill>
                <a:srgbClr val="0070C0"/>
              </a:solidFill>
            </a:endParaRPr>
          </a:p>
        </p:txBody>
      </p:sp>
      <p:sp>
        <p:nvSpPr>
          <p:cNvPr id="9" name="Text Box 8">
            <a:extLst>
              <a:ext uri="{FF2B5EF4-FFF2-40B4-BE49-F238E27FC236}">
                <a16:creationId xmlns:a16="http://schemas.microsoft.com/office/drawing/2014/main" id="{3F90D1D8-D00D-7F06-1E07-0F30C5C27445}"/>
              </a:ext>
            </a:extLst>
          </p:cNvPr>
          <p:cNvSpPr txBox="1">
            <a:spLocks noChangeArrowheads="1"/>
          </p:cNvSpPr>
          <p:nvPr/>
        </p:nvSpPr>
        <p:spPr bwMode="auto">
          <a:xfrm>
            <a:off x="67475" y="1229364"/>
            <a:ext cx="33221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spcBef>
                <a:spcPct val="20000"/>
              </a:spcBef>
            </a:pPr>
            <a:r>
              <a:rPr lang="en-US" altLang="en-US" sz="2000" dirty="0">
                <a:solidFill>
                  <a:schemeClr val="accent1">
                    <a:lumMod val="50000"/>
                  </a:schemeClr>
                </a:solidFill>
                <a:latin typeface="Bookman Old Style" panose="02050604050505020204" pitchFamily="18" charset="0"/>
                <a:ea typeface="ＭＳ Ｐゴシック" panose="020B0600070205080204" pitchFamily="34" charset="-128"/>
              </a:rPr>
              <a:t>Definitions of Terms</a:t>
            </a:r>
            <a:endParaRPr lang="en-PH" altLang="en-US" sz="2000" dirty="0">
              <a:solidFill>
                <a:schemeClr val="accent1">
                  <a:lumMod val="50000"/>
                </a:schemeClr>
              </a:solidFill>
              <a:latin typeface="Bookman Old Style" panose="02050604050505020204" pitchFamily="18" charset="0"/>
              <a:ea typeface="ＭＳ Ｐゴシック" panose="020B0600070205080204" pitchFamily="34" charset="-128"/>
            </a:endParaRPr>
          </a:p>
        </p:txBody>
      </p:sp>
      <p:sp>
        <p:nvSpPr>
          <p:cNvPr id="10" name="Text Box 6">
            <a:extLst>
              <a:ext uri="{FF2B5EF4-FFF2-40B4-BE49-F238E27FC236}">
                <a16:creationId xmlns:a16="http://schemas.microsoft.com/office/drawing/2014/main" id="{76475A68-D1B6-DE1F-4A47-CD84166B48E8}"/>
              </a:ext>
            </a:extLst>
          </p:cNvPr>
          <p:cNvSpPr txBox="1">
            <a:spLocks noChangeArrowheads="1"/>
          </p:cNvSpPr>
          <p:nvPr/>
        </p:nvSpPr>
        <p:spPr bwMode="auto">
          <a:xfrm>
            <a:off x="3546317" y="606280"/>
            <a:ext cx="8363529" cy="5657415"/>
          </a:xfrm>
          <a:prstGeom prst="rect">
            <a:avLst/>
          </a:prstGeom>
          <a:noFill/>
          <a:ln>
            <a:noFill/>
          </a:ln>
          <a:effectLst/>
        </p:spPr>
        <p:txBody>
          <a:bodyPr wrap="square" lIns="67913" tIns="33957" rIns="67913" bIns="33957">
            <a:spAutoFit/>
          </a:bodyPr>
          <a:lstStyle>
            <a:lvl1pPr defTabSz="679450">
              <a:defRPr>
                <a:solidFill>
                  <a:schemeClr val="tx1"/>
                </a:solidFill>
                <a:latin typeface="arial" panose="020B0604020202020204" pitchFamily="34" charset="0"/>
              </a:defRPr>
            </a:lvl1pPr>
            <a:lvl2pPr marL="742950" indent="-285750" defTabSz="679450">
              <a:defRPr>
                <a:solidFill>
                  <a:schemeClr val="tx1"/>
                </a:solidFill>
                <a:latin typeface="arial" panose="020B0604020202020204" pitchFamily="34" charset="0"/>
              </a:defRPr>
            </a:lvl2pPr>
            <a:lvl3pPr marL="1143000" indent="-228600" defTabSz="679450">
              <a:defRPr>
                <a:solidFill>
                  <a:schemeClr val="tx1"/>
                </a:solidFill>
                <a:latin typeface="arial" panose="020B0604020202020204" pitchFamily="34" charset="0"/>
              </a:defRPr>
            </a:lvl3pPr>
            <a:lvl4pPr marL="1600200" indent="-228600" defTabSz="679450">
              <a:defRPr>
                <a:solidFill>
                  <a:schemeClr val="tx1"/>
                </a:solidFill>
                <a:latin typeface="arial" panose="020B0604020202020204" pitchFamily="34" charset="0"/>
              </a:defRPr>
            </a:lvl4pPr>
            <a:lvl5pPr marL="2057400" indent="-228600" defTabSz="679450">
              <a:defRPr>
                <a:solidFill>
                  <a:schemeClr val="tx1"/>
                </a:solidFill>
                <a:latin typeface="arial" panose="020B0604020202020204" pitchFamily="34" charset="0"/>
              </a:defRPr>
            </a:lvl5pPr>
            <a:lvl6pPr marL="2514600" indent="-228600" defTabSz="679450" eaLnBrk="0" fontAlgn="base" hangingPunct="0">
              <a:spcBef>
                <a:spcPct val="0"/>
              </a:spcBef>
              <a:spcAft>
                <a:spcPct val="0"/>
              </a:spcAft>
              <a:defRPr>
                <a:solidFill>
                  <a:schemeClr val="tx1"/>
                </a:solidFill>
                <a:latin typeface="arial" panose="020B0604020202020204" pitchFamily="34" charset="0"/>
              </a:defRPr>
            </a:lvl6pPr>
            <a:lvl7pPr marL="2971800" indent="-228600" defTabSz="679450" eaLnBrk="0" fontAlgn="base" hangingPunct="0">
              <a:spcBef>
                <a:spcPct val="0"/>
              </a:spcBef>
              <a:spcAft>
                <a:spcPct val="0"/>
              </a:spcAft>
              <a:defRPr>
                <a:solidFill>
                  <a:schemeClr val="tx1"/>
                </a:solidFill>
                <a:latin typeface="arial" panose="020B0604020202020204" pitchFamily="34" charset="0"/>
              </a:defRPr>
            </a:lvl7pPr>
            <a:lvl8pPr marL="3429000" indent="-228600" defTabSz="679450" eaLnBrk="0" fontAlgn="base" hangingPunct="0">
              <a:spcBef>
                <a:spcPct val="0"/>
              </a:spcBef>
              <a:spcAft>
                <a:spcPct val="0"/>
              </a:spcAft>
              <a:defRPr>
                <a:solidFill>
                  <a:schemeClr val="tx1"/>
                </a:solidFill>
                <a:latin typeface="arial" panose="020B0604020202020204" pitchFamily="34" charset="0"/>
              </a:defRPr>
            </a:lvl8pPr>
            <a:lvl9pPr marL="3886200" indent="-228600" defTabSz="67945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14000"/>
              </a:lnSpc>
              <a:buClr>
                <a:schemeClr val="tx2">
                  <a:lumMod val="60000"/>
                  <a:lumOff val="40000"/>
                </a:schemeClr>
              </a:buClr>
            </a:pPr>
            <a:r>
              <a:rPr lang="en-US" altLang="en-US" sz="2000" b="1" dirty="0">
                <a:solidFill>
                  <a:schemeClr val="accent1">
                    <a:lumMod val="50000"/>
                  </a:schemeClr>
                </a:solidFill>
                <a:latin typeface="Bookman Old Style" panose="02050604050505020204" pitchFamily="18" charset="0"/>
              </a:rPr>
              <a:t>Land Classification – </a:t>
            </a:r>
            <a:r>
              <a:rPr lang="en-US" sz="2000" dirty="0">
                <a:latin typeface="Bookman Old Style" panose="02050604050505020204" pitchFamily="18" charset="0"/>
                <a:ea typeface="Tahoma" panose="020B0604030504040204" pitchFamily="34" charset="0"/>
                <a:cs typeface="Tahoma" panose="020B0604030504040204" pitchFamily="34" charset="0"/>
              </a:rPr>
              <a:t>is  a system of determining which portions of the </a:t>
            </a:r>
            <a:r>
              <a:rPr lang="en-US" sz="2000" b="1" dirty="0">
                <a:latin typeface="Bookman Old Style" panose="02050604050505020204" pitchFamily="18" charset="0"/>
                <a:ea typeface="Tahoma" panose="020B0604030504040204" pitchFamily="34" charset="0"/>
                <a:cs typeface="Tahoma" panose="020B0604030504040204" pitchFamily="34" charset="0"/>
              </a:rPr>
              <a:t>unclassified lands </a:t>
            </a:r>
            <a:r>
              <a:rPr lang="en-US" sz="2000" dirty="0">
                <a:latin typeface="Bookman Old Style" panose="02050604050505020204" pitchFamily="18" charset="0"/>
                <a:ea typeface="Tahoma" panose="020B0604030504040204" pitchFamily="34" charset="0"/>
                <a:cs typeface="Tahoma" panose="020B0604030504040204" pitchFamily="34" charset="0"/>
              </a:rPr>
              <a:t>of the public domain are needed for forest purposes,  and which portions are to be declared as alienable or disposable (A&amp;D)</a:t>
            </a:r>
          </a:p>
          <a:p>
            <a:pPr algn="just" eaLnBrk="1" hangingPunct="1">
              <a:lnSpc>
                <a:spcPct val="114000"/>
              </a:lnSpc>
              <a:buClr>
                <a:schemeClr val="tx2">
                  <a:lumMod val="60000"/>
                  <a:lumOff val="40000"/>
                </a:schemeClr>
              </a:buClr>
            </a:pPr>
            <a:endParaRPr lang="en-US" altLang="en-US" sz="2000" b="1" dirty="0">
              <a:solidFill>
                <a:schemeClr val="accent1">
                  <a:lumMod val="50000"/>
                </a:schemeClr>
              </a:solidFill>
              <a:latin typeface="Bookman Old Style" panose="02050604050505020204" pitchFamily="18" charset="0"/>
            </a:endParaRPr>
          </a:p>
          <a:p>
            <a:pPr algn="just">
              <a:lnSpc>
                <a:spcPct val="114000"/>
              </a:lnSpc>
              <a:buClr>
                <a:schemeClr val="tx2">
                  <a:lumMod val="60000"/>
                  <a:lumOff val="40000"/>
                </a:schemeClr>
              </a:buClr>
            </a:pPr>
            <a:r>
              <a:rPr lang="en-US" altLang="en-US" sz="2000" b="1" dirty="0">
                <a:solidFill>
                  <a:schemeClr val="accent1">
                    <a:lumMod val="50000"/>
                  </a:schemeClr>
                </a:solidFill>
                <a:latin typeface="Bookman Old Style" panose="02050604050505020204" pitchFamily="18" charset="0"/>
              </a:rPr>
              <a:t>Unclassified Public Forest (UPF) – </a:t>
            </a:r>
            <a:r>
              <a:rPr lang="en-PH" sz="2000" dirty="0">
                <a:latin typeface="Bookman Old Style" pitchFamily="18" charset="0"/>
                <a:cs typeface="Arial" pitchFamily="34" charset="0"/>
              </a:rPr>
              <a:t>Mass  of lands of the public domain </a:t>
            </a:r>
            <a:r>
              <a:rPr lang="en-PH" sz="2000" b="1" dirty="0">
                <a:latin typeface="Bookman Old Style" pitchFamily="18" charset="0"/>
                <a:cs typeface="Arial" pitchFamily="34" charset="0"/>
              </a:rPr>
              <a:t>which has not been the subject of the present system of classification</a:t>
            </a:r>
            <a:r>
              <a:rPr lang="en-PH" sz="2000" dirty="0">
                <a:latin typeface="Bookman Old Style" pitchFamily="18" charset="0"/>
                <a:cs typeface="Arial" pitchFamily="34" charset="0"/>
              </a:rPr>
              <a:t> for the determination of which lands are needed for forest purposes and which are not </a:t>
            </a:r>
            <a:r>
              <a:rPr lang="en-PH" sz="1600" dirty="0">
                <a:latin typeface="Bookman Old Style" pitchFamily="18" charset="0"/>
                <a:cs typeface="Arial" pitchFamily="34" charset="0"/>
              </a:rPr>
              <a:t>(PD 705)</a:t>
            </a:r>
          </a:p>
          <a:p>
            <a:pPr algn="just">
              <a:lnSpc>
                <a:spcPct val="114000"/>
              </a:lnSpc>
              <a:buClr>
                <a:schemeClr val="tx2">
                  <a:lumMod val="60000"/>
                  <a:lumOff val="40000"/>
                </a:schemeClr>
              </a:buClr>
            </a:pPr>
            <a:endParaRPr lang="en-PH" sz="2000" dirty="0">
              <a:latin typeface="Bookman Old Style" pitchFamily="18" charset="0"/>
              <a:cs typeface="Arial" pitchFamily="34" charset="0"/>
            </a:endParaRPr>
          </a:p>
          <a:p>
            <a:pPr algn="just">
              <a:lnSpc>
                <a:spcPct val="114000"/>
              </a:lnSpc>
              <a:buClr>
                <a:schemeClr val="tx2">
                  <a:lumMod val="60000"/>
                  <a:lumOff val="40000"/>
                </a:schemeClr>
              </a:buClr>
            </a:pPr>
            <a:r>
              <a:rPr lang="en-US" sz="2000" b="1" dirty="0">
                <a:solidFill>
                  <a:schemeClr val="accent1">
                    <a:lumMod val="50000"/>
                  </a:schemeClr>
                </a:solidFill>
                <a:latin typeface="Bookman Old Style" panose="02050604050505020204" pitchFamily="18" charset="0"/>
                <a:ea typeface="Tahoma" panose="020B0604030504040204" pitchFamily="34" charset="0"/>
                <a:cs typeface="Tahoma" panose="020B0604030504040204" pitchFamily="34" charset="0"/>
              </a:rPr>
              <a:t>Land Classification Map – </a:t>
            </a:r>
            <a:r>
              <a:rPr lang="en-US" sz="2000" dirty="0">
                <a:latin typeface="Bookman Old Style" panose="02050604050505020204" pitchFamily="18" charset="0"/>
                <a:ea typeface="Tahoma" panose="020B0604030504040204" pitchFamily="34" charset="0"/>
                <a:cs typeface="Tahoma" panose="020B0604030504040204" pitchFamily="34" charset="0"/>
              </a:rPr>
              <a:t>a  map showing the classification of lands of the public domain </a:t>
            </a:r>
            <a:r>
              <a:rPr lang="en-US" sz="2000" dirty="0">
                <a:latin typeface="Bookman Old Style" panose="02050604050505020204" pitchFamily="18" charset="0"/>
                <a:ea typeface="Tahoma" panose="020B0604030504040204" pitchFamily="34" charset="0"/>
                <a:cs typeface="Arabic Typesetting" panose="03020402040406030203" pitchFamily="66" charset="-78"/>
              </a:rPr>
              <a:t>(Forestland or A&amp;D) </a:t>
            </a:r>
            <a:r>
              <a:rPr lang="en-US" sz="2000" dirty="0">
                <a:latin typeface="Bookman Old Style" panose="02050604050505020204" pitchFamily="18" charset="0"/>
                <a:ea typeface="Tahoma" panose="020B0604030504040204" pitchFamily="34" charset="0"/>
                <a:cs typeface="Tahoma" panose="020B0604030504040204" pitchFamily="34" charset="0"/>
              </a:rPr>
              <a:t>based on the land classification system undertaken by the then Bureau of Forestry, the Ministry of Natural Resources, through the Bureau of Forest Development and the Department of Environment and Natural Resources </a:t>
            </a:r>
            <a:r>
              <a:rPr lang="en-US" sz="1600" dirty="0">
                <a:latin typeface="Bookman Old Style" panose="02050604050505020204" pitchFamily="18" charset="0"/>
                <a:ea typeface="Tahoma" panose="020B0604030504040204" pitchFamily="34" charset="0"/>
                <a:cs typeface="Tahoma" panose="020B0604030504040204" pitchFamily="34" charset="0"/>
              </a:rPr>
              <a:t>(DAO 24-2008)</a:t>
            </a:r>
            <a:endParaRPr lang="en-US" altLang="en-US" sz="2400" dirty="0">
              <a:latin typeface="Bookman Old Style" panose="02050604050505020204" pitchFamily="18" charset="0"/>
            </a:endParaRPr>
          </a:p>
        </p:txBody>
      </p:sp>
      <p:sp>
        <p:nvSpPr>
          <p:cNvPr id="17" name="TextBox 16">
            <a:extLst>
              <a:ext uri="{FF2B5EF4-FFF2-40B4-BE49-F238E27FC236}">
                <a16:creationId xmlns:a16="http://schemas.microsoft.com/office/drawing/2014/main" id="{EA184773-1609-978B-D2DA-F9ECDB634AAE}"/>
              </a:ext>
            </a:extLst>
          </p:cNvPr>
          <p:cNvSpPr txBox="1"/>
          <p:nvPr/>
        </p:nvSpPr>
        <p:spPr>
          <a:xfrm>
            <a:off x="7162800" y="2971800"/>
            <a:ext cx="914400" cy="914400"/>
          </a:xfrm>
          <a:prstGeom prst="rect">
            <a:avLst/>
          </a:prstGeom>
          <a:noFill/>
        </p:spPr>
        <p:txBody>
          <a:bodyPr wrap="square" rtlCol="0">
            <a:spAutoFit/>
          </a:bodyPr>
          <a:lstStyle/>
          <a:p>
            <a:endParaRPr lang="en-PH" dirty="0"/>
          </a:p>
        </p:txBody>
      </p:sp>
      <p:sp>
        <p:nvSpPr>
          <p:cNvPr id="18" name="TextBox 17">
            <a:extLst>
              <a:ext uri="{FF2B5EF4-FFF2-40B4-BE49-F238E27FC236}">
                <a16:creationId xmlns:a16="http://schemas.microsoft.com/office/drawing/2014/main" id="{E8722DED-1741-4518-AAFC-BE4DB4DD459C}"/>
              </a:ext>
            </a:extLst>
          </p:cNvPr>
          <p:cNvSpPr txBox="1"/>
          <p:nvPr/>
        </p:nvSpPr>
        <p:spPr>
          <a:xfrm>
            <a:off x="4054377" y="421614"/>
            <a:ext cx="473206" cy="369332"/>
          </a:xfrm>
          <a:prstGeom prst="rect">
            <a:avLst/>
          </a:prstGeom>
          <a:noFill/>
        </p:spPr>
        <p:txBody>
          <a:bodyPr wrap="none" rtlCol="0">
            <a:spAutoFit/>
          </a:bodyPr>
          <a:lstStyle/>
          <a:p>
            <a:pPr marL="285750" indent="-285750">
              <a:buClr>
                <a:schemeClr val="accent1">
                  <a:lumMod val="75000"/>
                </a:schemeClr>
              </a:buClr>
              <a:buSzPct val="120000"/>
              <a:buFont typeface="Wingdings" panose="05000000000000000000" pitchFamily="2" charset="2"/>
              <a:buChar char="§"/>
            </a:pPr>
            <a:endParaRPr lang="en-PH" dirty="0"/>
          </a:p>
        </p:txBody>
      </p:sp>
      <p:pic>
        <p:nvPicPr>
          <p:cNvPr id="4" name="Picture 6">
            <a:extLst>
              <a:ext uri="{FF2B5EF4-FFF2-40B4-BE49-F238E27FC236}">
                <a16:creationId xmlns:a16="http://schemas.microsoft.com/office/drawing/2014/main" id="{83749EA6-9A49-AF07-A0DD-8554A995659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124" t="8450" r="6615" b="3940"/>
          <a:stretch/>
        </p:blipFill>
        <p:spPr bwMode="auto">
          <a:xfrm>
            <a:off x="527746" y="2143764"/>
            <a:ext cx="2396981" cy="3484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3">
            <a:extLst>
              <a:ext uri="{FF2B5EF4-FFF2-40B4-BE49-F238E27FC236}">
                <a16:creationId xmlns:a16="http://schemas.microsoft.com/office/drawing/2014/main" id="{278CBB13-A108-BEBD-A49B-D3FB2185EC8E}"/>
              </a:ext>
            </a:extLst>
          </p:cNvPr>
          <p:cNvGrpSpPr>
            <a:grpSpLocks/>
          </p:cNvGrpSpPr>
          <p:nvPr/>
        </p:nvGrpSpPr>
        <p:grpSpPr bwMode="auto">
          <a:xfrm>
            <a:off x="256913" y="6366219"/>
            <a:ext cx="897184" cy="432329"/>
            <a:chOff x="2670850" y="2410458"/>
            <a:chExt cx="1303236" cy="641268"/>
          </a:xfrm>
        </p:grpSpPr>
        <p:pic>
          <p:nvPicPr>
            <p:cNvPr id="7" name="Picture 4" descr="C:\Users\acer\Pictures\National_Mapping_and_Resource_Information_Authority_PH_Logo.png">
              <a:extLst>
                <a:ext uri="{FF2B5EF4-FFF2-40B4-BE49-F238E27FC236}">
                  <a16:creationId xmlns:a16="http://schemas.microsoft.com/office/drawing/2014/main" id="{CE02E866-0F3F-F683-83D1-BF666836502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M:\GIS-RS Unit Templates\Logo_DENR.jpg">
              <a:extLst>
                <a:ext uri="{FF2B5EF4-FFF2-40B4-BE49-F238E27FC236}">
                  <a16:creationId xmlns:a16="http://schemas.microsoft.com/office/drawing/2014/main" id="{6FDED7AC-9AD7-3DEE-FD3D-04499635970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43363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116825" y="7867741"/>
            <a:ext cx="12192000" cy="685800"/>
            <a:chOff x="0" y="0"/>
            <a:chExt cx="12372622" cy="695960"/>
          </a:xfrm>
        </p:grpSpPr>
        <p:sp>
          <p:nvSpPr>
            <p:cNvPr id="3" name="Freeform 3"/>
            <p:cNvSpPr/>
            <p:nvPr/>
          </p:nvSpPr>
          <p:spPr>
            <a:xfrm>
              <a:off x="0" y="0"/>
              <a:ext cx="12372622" cy="695960"/>
            </a:xfrm>
            <a:custGeom>
              <a:avLst/>
              <a:gdLst/>
              <a:ahLst/>
              <a:cxnLst/>
              <a:rect l="l" t="t" r="r" b="b"/>
              <a:pathLst>
                <a:path w="12372622" h="695960">
                  <a:moveTo>
                    <a:pt x="0" y="0"/>
                  </a:moveTo>
                  <a:lnTo>
                    <a:pt x="12372622" y="0"/>
                  </a:lnTo>
                  <a:lnTo>
                    <a:pt x="12372622" y="695960"/>
                  </a:lnTo>
                  <a:lnTo>
                    <a:pt x="0" y="695960"/>
                  </a:lnTo>
                  <a:close/>
                </a:path>
              </a:pathLst>
            </a:custGeom>
            <a:solidFill>
              <a:srgbClr val="A3B18A"/>
            </a:solidFill>
          </p:spPr>
        </p:sp>
      </p:grpSp>
      <p:sp>
        <p:nvSpPr>
          <p:cNvPr id="8" name="Rectangle 7">
            <a:extLst>
              <a:ext uri="{FF2B5EF4-FFF2-40B4-BE49-F238E27FC236}">
                <a16:creationId xmlns:a16="http://schemas.microsoft.com/office/drawing/2014/main" id="{FD972395-233F-1B63-405B-587A40F70BAF}"/>
              </a:ext>
            </a:extLst>
          </p:cNvPr>
          <p:cNvSpPr/>
          <p:nvPr/>
        </p:nvSpPr>
        <p:spPr>
          <a:xfrm>
            <a:off x="282154" y="256007"/>
            <a:ext cx="3107473" cy="596218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solidFill>
                <a:srgbClr val="0070C0"/>
              </a:solidFill>
            </a:endParaRPr>
          </a:p>
        </p:txBody>
      </p:sp>
      <p:sp>
        <p:nvSpPr>
          <p:cNvPr id="10" name="Text Box 6">
            <a:extLst>
              <a:ext uri="{FF2B5EF4-FFF2-40B4-BE49-F238E27FC236}">
                <a16:creationId xmlns:a16="http://schemas.microsoft.com/office/drawing/2014/main" id="{76475A68-D1B6-DE1F-4A47-CD84166B48E8}"/>
              </a:ext>
            </a:extLst>
          </p:cNvPr>
          <p:cNvSpPr txBox="1">
            <a:spLocks noChangeArrowheads="1"/>
          </p:cNvSpPr>
          <p:nvPr/>
        </p:nvSpPr>
        <p:spPr bwMode="auto">
          <a:xfrm>
            <a:off x="3604306" y="1015907"/>
            <a:ext cx="8363529" cy="3552736"/>
          </a:xfrm>
          <a:prstGeom prst="rect">
            <a:avLst/>
          </a:prstGeom>
          <a:noFill/>
          <a:ln>
            <a:noFill/>
          </a:ln>
          <a:effectLst/>
        </p:spPr>
        <p:txBody>
          <a:bodyPr wrap="square" lIns="67913" tIns="33957" rIns="67913" bIns="33957">
            <a:spAutoFit/>
          </a:bodyPr>
          <a:lstStyle>
            <a:lvl1pPr defTabSz="679450">
              <a:defRPr>
                <a:solidFill>
                  <a:schemeClr val="tx1"/>
                </a:solidFill>
                <a:latin typeface="arial" panose="020B0604020202020204" pitchFamily="34" charset="0"/>
              </a:defRPr>
            </a:lvl1pPr>
            <a:lvl2pPr marL="742950" indent="-285750" defTabSz="679450">
              <a:defRPr>
                <a:solidFill>
                  <a:schemeClr val="tx1"/>
                </a:solidFill>
                <a:latin typeface="arial" panose="020B0604020202020204" pitchFamily="34" charset="0"/>
              </a:defRPr>
            </a:lvl2pPr>
            <a:lvl3pPr marL="1143000" indent="-228600" defTabSz="679450">
              <a:defRPr>
                <a:solidFill>
                  <a:schemeClr val="tx1"/>
                </a:solidFill>
                <a:latin typeface="arial" panose="020B0604020202020204" pitchFamily="34" charset="0"/>
              </a:defRPr>
            </a:lvl3pPr>
            <a:lvl4pPr marL="1600200" indent="-228600" defTabSz="679450">
              <a:defRPr>
                <a:solidFill>
                  <a:schemeClr val="tx1"/>
                </a:solidFill>
                <a:latin typeface="arial" panose="020B0604020202020204" pitchFamily="34" charset="0"/>
              </a:defRPr>
            </a:lvl4pPr>
            <a:lvl5pPr marL="2057400" indent="-228600" defTabSz="679450">
              <a:defRPr>
                <a:solidFill>
                  <a:schemeClr val="tx1"/>
                </a:solidFill>
                <a:latin typeface="arial" panose="020B0604020202020204" pitchFamily="34" charset="0"/>
              </a:defRPr>
            </a:lvl5pPr>
            <a:lvl6pPr marL="2514600" indent="-228600" defTabSz="679450" eaLnBrk="0" fontAlgn="base" hangingPunct="0">
              <a:spcBef>
                <a:spcPct val="0"/>
              </a:spcBef>
              <a:spcAft>
                <a:spcPct val="0"/>
              </a:spcAft>
              <a:defRPr>
                <a:solidFill>
                  <a:schemeClr val="tx1"/>
                </a:solidFill>
                <a:latin typeface="arial" panose="020B0604020202020204" pitchFamily="34" charset="0"/>
              </a:defRPr>
            </a:lvl6pPr>
            <a:lvl7pPr marL="2971800" indent="-228600" defTabSz="679450" eaLnBrk="0" fontAlgn="base" hangingPunct="0">
              <a:spcBef>
                <a:spcPct val="0"/>
              </a:spcBef>
              <a:spcAft>
                <a:spcPct val="0"/>
              </a:spcAft>
              <a:defRPr>
                <a:solidFill>
                  <a:schemeClr val="tx1"/>
                </a:solidFill>
                <a:latin typeface="arial" panose="020B0604020202020204" pitchFamily="34" charset="0"/>
              </a:defRPr>
            </a:lvl7pPr>
            <a:lvl8pPr marL="3429000" indent="-228600" defTabSz="679450" eaLnBrk="0" fontAlgn="base" hangingPunct="0">
              <a:spcBef>
                <a:spcPct val="0"/>
              </a:spcBef>
              <a:spcAft>
                <a:spcPct val="0"/>
              </a:spcAft>
              <a:defRPr>
                <a:solidFill>
                  <a:schemeClr val="tx1"/>
                </a:solidFill>
                <a:latin typeface="arial" panose="020B0604020202020204" pitchFamily="34" charset="0"/>
              </a:defRPr>
            </a:lvl8pPr>
            <a:lvl9pPr marL="3886200" indent="-228600" defTabSz="679450" eaLnBrk="0" fontAlgn="base" hangingPunct="0">
              <a:spcBef>
                <a:spcPct val="0"/>
              </a:spcBef>
              <a:spcAft>
                <a:spcPct val="0"/>
              </a:spcAft>
              <a:defRPr>
                <a:solidFill>
                  <a:schemeClr val="tx1"/>
                </a:solidFill>
                <a:latin typeface="arial" panose="020B0604020202020204" pitchFamily="34" charset="0"/>
              </a:defRPr>
            </a:lvl9pPr>
          </a:lstStyle>
          <a:p>
            <a:pPr algn="just">
              <a:lnSpc>
                <a:spcPct val="114000"/>
              </a:lnSpc>
              <a:buClr>
                <a:schemeClr val="tx2">
                  <a:lumMod val="60000"/>
                  <a:lumOff val="40000"/>
                </a:schemeClr>
              </a:buClr>
            </a:pPr>
            <a:r>
              <a:rPr lang="en-US" altLang="en-US" sz="2000" b="1" dirty="0">
                <a:solidFill>
                  <a:schemeClr val="accent1">
                    <a:lumMod val="50000"/>
                  </a:schemeClr>
                </a:solidFill>
                <a:latin typeface="Bookman Old Style" panose="02050604050505020204" pitchFamily="18" charset="0"/>
              </a:rPr>
              <a:t>Timber or Forest Land – </a:t>
            </a:r>
            <a:r>
              <a:rPr lang="en-US" sz="2000" dirty="0">
                <a:latin typeface="Bookman Old Style" panose="02050604050505020204" pitchFamily="18" charset="0"/>
                <a:ea typeface="Tahoma" panose="020B0604030504040204" pitchFamily="34" charset="0"/>
                <a:cs typeface="Tahoma" panose="020B0604030504040204" pitchFamily="34" charset="0"/>
              </a:rPr>
              <a:t>lands of the public domain which are needed for forest purposes and declared as permanent forest to form part of the forest reserves </a:t>
            </a:r>
            <a:r>
              <a:rPr lang="en-US" sz="1600" dirty="0">
                <a:latin typeface="Bookman Old Style" panose="02050604050505020204" pitchFamily="18" charset="0"/>
                <a:ea typeface="Tahoma" panose="020B0604030504040204" pitchFamily="34" charset="0"/>
                <a:cs typeface="Tahoma" panose="020B0604030504040204" pitchFamily="34" charset="0"/>
              </a:rPr>
              <a:t>(DAO 24-2008)</a:t>
            </a:r>
          </a:p>
          <a:p>
            <a:pPr algn="just" eaLnBrk="1" hangingPunct="1">
              <a:lnSpc>
                <a:spcPct val="114000"/>
              </a:lnSpc>
              <a:buClr>
                <a:schemeClr val="tx2">
                  <a:lumMod val="60000"/>
                  <a:lumOff val="40000"/>
                </a:schemeClr>
              </a:buClr>
            </a:pPr>
            <a:endParaRPr lang="en-US" altLang="en-US" sz="2000" b="1" dirty="0">
              <a:solidFill>
                <a:schemeClr val="accent1">
                  <a:lumMod val="50000"/>
                </a:schemeClr>
              </a:solidFill>
              <a:latin typeface="Bookman Old Style" panose="02050604050505020204" pitchFamily="18" charset="0"/>
            </a:endParaRPr>
          </a:p>
          <a:p>
            <a:pPr algn="just">
              <a:lnSpc>
                <a:spcPct val="114000"/>
              </a:lnSpc>
              <a:buClr>
                <a:schemeClr val="tx2">
                  <a:lumMod val="60000"/>
                  <a:lumOff val="40000"/>
                </a:schemeClr>
              </a:buClr>
            </a:pPr>
            <a:r>
              <a:rPr lang="en-US" altLang="en-US" sz="2000" b="1" dirty="0">
                <a:solidFill>
                  <a:schemeClr val="accent1">
                    <a:lumMod val="50000"/>
                  </a:schemeClr>
                </a:solidFill>
                <a:latin typeface="Bookman Old Style" panose="02050604050505020204" pitchFamily="18" charset="0"/>
              </a:rPr>
              <a:t>Agricultural Land – </a:t>
            </a:r>
            <a:r>
              <a:rPr lang="en-US" sz="2000" dirty="0">
                <a:latin typeface="Bookman Old Style" panose="02050604050505020204" pitchFamily="18" charset="0"/>
                <a:ea typeface="Tahoma" panose="020B0604030504040204" pitchFamily="34" charset="0"/>
                <a:cs typeface="Tahoma" panose="020B0604030504040204" pitchFamily="34" charset="0"/>
              </a:rPr>
              <a:t>refer to </a:t>
            </a:r>
            <a:r>
              <a:rPr lang="en-US" sz="2000" b="1" dirty="0">
                <a:solidFill>
                  <a:srgbClr val="002060"/>
                </a:solidFill>
                <a:latin typeface="Bookman Old Style" panose="02050604050505020204" pitchFamily="18" charset="0"/>
                <a:ea typeface="Tahoma" panose="020B0604030504040204" pitchFamily="34" charset="0"/>
                <a:cs typeface="Tahoma" panose="020B0604030504040204" pitchFamily="34" charset="0"/>
              </a:rPr>
              <a:t>alienable &amp; disposable lands (A&amp;D) </a:t>
            </a:r>
            <a:r>
              <a:rPr lang="en-US" sz="2000" dirty="0">
                <a:latin typeface="Bookman Old Style" panose="02050604050505020204" pitchFamily="18" charset="0"/>
                <a:ea typeface="Tahoma" panose="020B0604030504040204" pitchFamily="34" charset="0"/>
                <a:cs typeface="Tahoma" panose="020B0604030504040204" pitchFamily="34" charset="0"/>
              </a:rPr>
              <a:t>of the public domain which have been the subject of the land classification system a</a:t>
            </a:r>
            <a:r>
              <a:rPr lang="en-US" sz="2000" dirty="0">
                <a:latin typeface="Bookman Old Style" panose="02050604050505020204" pitchFamily="18" charset="0"/>
              </a:rPr>
              <a:t>nd declared as not to be needed for forest purposes </a:t>
            </a:r>
            <a:r>
              <a:rPr lang="en-US" sz="1600" dirty="0">
                <a:latin typeface="Bookman Old Style" panose="02050604050505020204" pitchFamily="18" charset="0"/>
              </a:rPr>
              <a:t>(DAO 24-2008)</a:t>
            </a:r>
          </a:p>
          <a:p>
            <a:pPr algn="just">
              <a:lnSpc>
                <a:spcPct val="114000"/>
              </a:lnSpc>
              <a:buClr>
                <a:schemeClr val="tx2">
                  <a:lumMod val="60000"/>
                  <a:lumOff val="40000"/>
                </a:schemeClr>
              </a:buClr>
            </a:pPr>
            <a:r>
              <a:rPr lang="en-US" sz="2000" i="1" dirty="0">
                <a:latin typeface="Bodoni MT Condensed" panose="02070606080606020203" pitchFamily="18" charset="0"/>
              </a:rPr>
              <a:t>(The administrative jurisdiction and management of which shall be transferred to the Bureau of Lands) </a:t>
            </a:r>
            <a:endParaRPr lang="en-US" altLang="en-US" sz="2000" b="1" dirty="0">
              <a:solidFill>
                <a:schemeClr val="accent1">
                  <a:lumMod val="50000"/>
                </a:schemeClr>
              </a:solidFill>
              <a:latin typeface="Bookman Old Style" panose="02050604050505020204" pitchFamily="18" charset="0"/>
            </a:endParaRPr>
          </a:p>
          <a:p>
            <a:pPr algn="just">
              <a:lnSpc>
                <a:spcPct val="114000"/>
              </a:lnSpc>
              <a:buClr>
                <a:schemeClr val="tx2">
                  <a:lumMod val="60000"/>
                  <a:lumOff val="40000"/>
                </a:schemeClr>
              </a:buClr>
            </a:pPr>
            <a:endParaRPr lang="en-PH" sz="2000" dirty="0">
              <a:latin typeface="Bookman Old Style" pitchFamily="18" charset="0"/>
              <a:cs typeface="Arial" pitchFamily="34" charset="0"/>
            </a:endParaRPr>
          </a:p>
        </p:txBody>
      </p:sp>
      <p:sp>
        <p:nvSpPr>
          <p:cNvPr id="17" name="TextBox 16">
            <a:extLst>
              <a:ext uri="{FF2B5EF4-FFF2-40B4-BE49-F238E27FC236}">
                <a16:creationId xmlns:a16="http://schemas.microsoft.com/office/drawing/2014/main" id="{EA184773-1609-978B-D2DA-F9ECDB634AAE}"/>
              </a:ext>
            </a:extLst>
          </p:cNvPr>
          <p:cNvSpPr txBox="1"/>
          <p:nvPr/>
        </p:nvSpPr>
        <p:spPr>
          <a:xfrm>
            <a:off x="7162800" y="2971800"/>
            <a:ext cx="914400" cy="914400"/>
          </a:xfrm>
          <a:prstGeom prst="rect">
            <a:avLst/>
          </a:prstGeom>
          <a:noFill/>
        </p:spPr>
        <p:txBody>
          <a:bodyPr wrap="square" rtlCol="0">
            <a:spAutoFit/>
          </a:bodyPr>
          <a:lstStyle/>
          <a:p>
            <a:endParaRPr lang="en-PH" dirty="0"/>
          </a:p>
        </p:txBody>
      </p:sp>
      <p:sp>
        <p:nvSpPr>
          <p:cNvPr id="18" name="TextBox 17">
            <a:extLst>
              <a:ext uri="{FF2B5EF4-FFF2-40B4-BE49-F238E27FC236}">
                <a16:creationId xmlns:a16="http://schemas.microsoft.com/office/drawing/2014/main" id="{E8722DED-1741-4518-AAFC-BE4DB4DD459C}"/>
              </a:ext>
            </a:extLst>
          </p:cNvPr>
          <p:cNvSpPr txBox="1"/>
          <p:nvPr/>
        </p:nvSpPr>
        <p:spPr>
          <a:xfrm>
            <a:off x="4054377" y="421614"/>
            <a:ext cx="473206" cy="369332"/>
          </a:xfrm>
          <a:prstGeom prst="rect">
            <a:avLst/>
          </a:prstGeom>
          <a:noFill/>
        </p:spPr>
        <p:txBody>
          <a:bodyPr wrap="none" rtlCol="0">
            <a:spAutoFit/>
          </a:bodyPr>
          <a:lstStyle/>
          <a:p>
            <a:pPr marL="285750" indent="-285750">
              <a:buClr>
                <a:schemeClr val="accent1">
                  <a:lumMod val="75000"/>
                </a:schemeClr>
              </a:buClr>
              <a:buSzPct val="120000"/>
              <a:buFont typeface="Wingdings" panose="05000000000000000000" pitchFamily="2" charset="2"/>
              <a:buChar char="§"/>
            </a:pPr>
            <a:endParaRPr lang="en-PH" dirty="0"/>
          </a:p>
        </p:txBody>
      </p:sp>
      <p:pic>
        <p:nvPicPr>
          <p:cNvPr id="4" name="Picture 6">
            <a:extLst>
              <a:ext uri="{FF2B5EF4-FFF2-40B4-BE49-F238E27FC236}">
                <a16:creationId xmlns:a16="http://schemas.microsoft.com/office/drawing/2014/main" id="{83749EA6-9A49-AF07-A0DD-8554A995659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124" t="8450" r="6615" b="3940"/>
          <a:stretch/>
        </p:blipFill>
        <p:spPr bwMode="auto">
          <a:xfrm>
            <a:off x="527746" y="2143764"/>
            <a:ext cx="2396981" cy="3484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8CF2867F-0D04-BA10-831B-626245A0B468}"/>
              </a:ext>
            </a:extLst>
          </p:cNvPr>
          <p:cNvSpPr txBox="1"/>
          <p:nvPr/>
        </p:nvSpPr>
        <p:spPr>
          <a:xfrm>
            <a:off x="3496966" y="4424657"/>
            <a:ext cx="8363529" cy="1938992"/>
          </a:xfrm>
          <a:prstGeom prst="rect">
            <a:avLst/>
          </a:prstGeom>
          <a:noFill/>
        </p:spPr>
        <p:txBody>
          <a:bodyPr wrap="square">
            <a:spAutoFit/>
          </a:bodyPr>
          <a:lstStyle/>
          <a:p>
            <a:r>
              <a:rPr lang="en-US" sz="2000" b="0" i="0" dirty="0">
                <a:solidFill>
                  <a:srgbClr val="202124"/>
                </a:solidFill>
                <a:effectLst/>
                <a:latin typeface="arial" panose="020B0604020202020204" pitchFamily="34" charset="0"/>
              </a:rPr>
              <a:t>Note:</a:t>
            </a:r>
          </a:p>
          <a:p>
            <a:r>
              <a:rPr lang="en-US" sz="2000" b="0" i="0" dirty="0">
                <a:solidFill>
                  <a:srgbClr val="202124"/>
                </a:solidFill>
                <a:effectLst/>
                <a:latin typeface="arial" panose="020B0604020202020204" pitchFamily="34" charset="0"/>
              </a:rPr>
              <a:t>Lands of public domain are, by default, owned by the State. </a:t>
            </a:r>
            <a:r>
              <a:rPr lang="en-US" sz="2000" b="1" i="0" dirty="0">
                <a:solidFill>
                  <a:srgbClr val="202124"/>
                </a:solidFill>
                <a:effectLst/>
                <a:latin typeface="arial" panose="020B0604020202020204" pitchFamily="34" charset="0"/>
              </a:rPr>
              <a:t>The only classification of land that may be subject to private ownership would be agricultural lands that are classified as alienable and disposable lands</a:t>
            </a:r>
            <a:r>
              <a:rPr lang="en-US" sz="2000" b="0" i="0" dirty="0">
                <a:solidFill>
                  <a:srgbClr val="202124"/>
                </a:solidFill>
                <a:effectLst/>
                <a:latin typeface="arial" panose="020B0604020202020204" pitchFamily="34" charset="0"/>
              </a:rPr>
              <a:t>. Forest and mineral lands cannot be the subject of private ownership </a:t>
            </a:r>
            <a:r>
              <a:rPr lang="en-US" sz="1600" b="0" i="0" dirty="0">
                <a:solidFill>
                  <a:srgbClr val="202124"/>
                </a:solidFill>
                <a:effectLst/>
                <a:latin typeface="arial" panose="020B0604020202020204" pitchFamily="34" charset="0"/>
              </a:rPr>
              <a:t>(Article XII of 1987 Constitution)</a:t>
            </a:r>
            <a:endParaRPr lang="en-PH" sz="2000" dirty="0"/>
          </a:p>
        </p:txBody>
      </p:sp>
      <p:grpSp>
        <p:nvGrpSpPr>
          <p:cNvPr id="7" name="Group 3">
            <a:extLst>
              <a:ext uri="{FF2B5EF4-FFF2-40B4-BE49-F238E27FC236}">
                <a16:creationId xmlns:a16="http://schemas.microsoft.com/office/drawing/2014/main" id="{223CA735-856B-E4FE-BAC9-4707B1BC38FD}"/>
              </a:ext>
            </a:extLst>
          </p:cNvPr>
          <p:cNvGrpSpPr>
            <a:grpSpLocks/>
          </p:cNvGrpSpPr>
          <p:nvPr/>
        </p:nvGrpSpPr>
        <p:grpSpPr bwMode="auto">
          <a:xfrm>
            <a:off x="256913" y="6366219"/>
            <a:ext cx="897184" cy="432329"/>
            <a:chOff x="2670850" y="2410458"/>
            <a:chExt cx="1303236" cy="641268"/>
          </a:xfrm>
        </p:grpSpPr>
        <p:pic>
          <p:nvPicPr>
            <p:cNvPr id="11" name="Picture 4" descr="C:\Users\acer\Pictures\National_Mapping_and_Resource_Information_Authority_PH_Logo.png">
              <a:extLst>
                <a:ext uri="{FF2B5EF4-FFF2-40B4-BE49-F238E27FC236}">
                  <a16:creationId xmlns:a16="http://schemas.microsoft.com/office/drawing/2014/main" id="{323A0AAF-58CE-272E-66D3-CD947FFB0FB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M:\GIS-RS Unit Templates\Logo_DENR.jpg">
              <a:extLst>
                <a:ext uri="{FF2B5EF4-FFF2-40B4-BE49-F238E27FC236}">
                  <a16:creationId xmlns:a16="http://schemas.microsoft.com/office/drawing/2014/main" id="{DFA6E9D8-4DC2-FB26-A2E7-C1EC61FF110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ext Box 8">
            <a:extLst>
              <a:ext uri="{FF2B5EF4-FFF2-40B4-BE49-F238E27FC236}">
                <a16:creationId xmlns:a16="http://schemas.microsoft.com/office/drawing/2014/main" id="{29740EEA-607E-D626-D473-4586FEAC51F1}"/>
              </a:ext>
            </a:extLst>
          </p:cNvPr>
          <p:cNvSpPr txBox="1">
            <a:spLocks noChangeArrowheads="1"/>
          </p:cNvSpPr>
          <p:nvPr/>
        </p:nvSpPr>
        <p:spPr bwMode="auto">
          <a:xfrm>
            <a:off x="174814" y="1009003"/>
            <a:ext cx="33221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spcBef>
                <a:spcPct val="20000"/>
              </a:spcBef>
            </a:pPr>
            <a:r>
              <a:rPr lang="en-US" altLang="en-US" sz="2000" dirty="0">
                <a:solidFill>
                  <a:schemeClr val="accent1">
                    <a:lumMod val="50000"/>
                  </a:schemeClr>
                </a:solidFill>
                <a:latin typeface="Bookman Old Style" panose="02050604050505020204" pitchFamily="18" charset="0"/>
                <a:ea typeface="ＭＳ Ｐゴシック" panose="020B0600070205080204" pitchFamily="34" charset="-128"/>
              </a:rPr>
              <a:t>Definitions of Terms</a:t>
            </a:r>
            <a:endParaRPr lang="en-PH" altLang="en-US" sz="2000" dirty="0">
              <a:solidFill>
                <a:schemeClr val="accent1">
                  <a:lumMod val="50000"/>
                </a:schemeClr>
              </a:solidFill>
              <a:latin typeface="Bookman Old Style" panose="02050604050505020204" pitchFamily="18" charset="0"/>
              <a:ea typeface="ＭＳ Ｐゴシック" panose="020B0600070205080204" pitchFamily="34" charset="-128"/>
            </a:endParaRPr>
          </a:p>
        </p:txBody>
      </p:sp>
    </p:spTree>
    <p:extLst>
      <p:ext uri="{BB962C8B-B14F-4D97-AF65-F5344CB8AC3E}">
        <p14:creationId xmlns:p14="http://schemas.microsoft.com/office/powerpoint/2010/main" val="757187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116825" y="7867741"/>
            <a:ext cx="12192000" cy="685800"/>
            <a:chOff x="0" y="0"/>
            <a:chExt cx="12372622" cy="695960"/>
          </a:xfrm>
        </p:grpSpPr>
        <p:sp>
          <p:nvSpPr>
            <p:cNvPr id="3" name="Freeform 3"/>
            <p:cNvSpPr/>
            <p:nvPr/>
          </p:nvSpPr>
          <p:spPr>
            <a:xfrm>
              <a:off x="0" y="0"/>
              <a:ext cx="12372622" cy="695960"/>
            </a:xfrm>
            <a:custGeom>
              <a:avLst/>
              <a:gdLst/>
              <a:ahLst/>
              <a:cxnLst/>
              <a:rect l="l" t="t" r="r" b="b"/>
              <a:pathLst>
                <a:path w="12372622" h="695960">
                  <a:moveTo>
                    <a:pt x="0" y="0"/>
                  </a:moveTo>
                  <a:lnTo>
                    <a:pt x="12372622" y="0"/>
                  </a:lnTo>
                  <a:lnTo>
                    <a:pt x="12372622" y="695960"/>
                  </a:lnTo>
                  <a:lnTo>
                    <a:pt x="0" y="695960"/>
                  </a:lnTo>
                  <a:close/>
                </a:path>
              </a:pathLst>
            </a:custGeom>
            <a:solidFill>
              <a:srgbClr val="A3B18A"/>
            </a:solidFill>
          </p:spPr>
        </p:sp>
      </p:grpSp>
      <p:sp>
        <p:nvSpPr>
          <p:cNvPr id="8" name="Rectangle 7">
            <a:extLst>
              <a:ext uri="{FF2B5EF4-FFF2-40B4-BE49-F238E27FC236}">
                <a16:creationId xmlns:a16="http://schemas.microsoft.com/office/drawing/2014/main" id="{FD972395-233F-1B63-405B-587A40F70BAF}"/>
              </a:ext>
            </a:extLst>
          </p:cNvPr>
          <p:cNvSpPr/>
          <p:nvPr/>
        </p:nvSpPr>
        <p:spPr>
          <a:xfrm>
            <a:off x="282154" y="256007"/>
            <a:ext cx="3107473" cy="596218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solidFill>
                <a:srgbClr val="0070C0"/>
              </a:solidFill>
            </a:endParaRPr>
          </a:p>
        </p:txBody>
      </p:sp>
      <p:sp>
        <p:nvSpPr>
          <p:cNvPr id="10" name="Text Box 6">
            <a:extLst>
              <a:ext uri="{FF2B5EF4-FFF2-40B4-BE49-F238E27FC236}">
                <a16:creationId xmlns:a16="http://schemas.microsoft.com/office/drawing/2014/main" id="{76475A68-D1B6-DE1F-4A47-CD84166B48E8}"/>
              </a:ext>
            </a:extLst>
          </p:cNvPr>
          <p:cNvSpPr txBox="1">
            <a:spLocks noChangeArrowheads="1"/>
          </p:cNvSpPr>
          <p:nvPr/>
        </p:nvSpPr>
        <p:spPr bwMode="auto">
          <a:xfrm>
            <a:off x="3438234" y="1009003"/>
            <a:ext cx="8363529" cy="745814"/>
          </a:xfrm>
          <a:prstGeom prst="rect">
            <a:avLst/>
          </a:prstGeom>
          <a:noFill/>
          <a:ln>
            <a:noFill/>
          </a:ln>
          <a:effectLst/>
        </p:spPr>
        <p:txBody>
          <a:bodyPr wrap="square" lIns="67913" tIns="33957" rIns="67913" bIns="33957">
            <a:spAutoFit/>
          </a:bodyPr>
          <a:lstStyle>
            <a:lvl1pPr defTabSz="679450">
              <a:defRPr>
                <a:solidFill>
                  <a:schemeClr val="tx1"/>
                </a:solidFill>
                <a:latin typeface="arial" panose="020B0604020202020204" pitchFamily="34" charset="0"/>
              </a:defRPr>
            </a:lvl1pPr>
            <a:lvl2pPr marL="742950" indent="-285750" defTabSz="679450">
              <a:defRPr>
                <a:solidFill>
                  <a:schemeClr val="tx1"/>
                </a:solidFill>
                <a:latin typeface="arial" panose="020B0604020202020204" pitchFamily="34" charset="0"/>
              </a:defRPr>
            </a:lvl2pPr>
            <a:lvl3pPr marL="1143000" indent="-228600" defTabSz="679450">
              <a:defRPr>
                <a:solidFill>
                  <a:schemeClr val="tx1"/>
                </a:solidFill>
                <a:latin typeface="arial" panose="020B0604020202020204" pitchFamily="34" charset="0"/>
              </a:defRPr>
            </a:lvl3pPr>
            <a:lvl4pPr marL="1600200" indent="-228600" defTabSz="679450">
              <a:defRPr>
                <a:solidFill>
                  <a:schemeClr val="tx1"/>
                </a:solidFill>
                <a:latin typeface="arial" panose="020B0604020202020204" pitchFamily="34" charset="0"/>
              </a:defRPr>
            </a:lvl4pPr>
            <a:lvl5pPr marL="2057400" indent="-228600" defTabSz="679450">
              <a:defRPr>
                <a:solidFill>
                  <a:schemeClr val="tx1"/>
                </a:solidFill>
                <a:latin typeface="arial" panose="020B0604020202020204" pitchFamily="34" charset="0"/>
              </a:defRPr>
            </a:lvl5pPr>
            <a:lvl6pPr marL="2514600" indent="-228600" defTabSz="679450" eaLnBrk="0" fontAlgn="base" hangingPunct="0">
              <a:spcBef>
                <a:spcPct val="0"/>
              </a:spcBef>
              <a:spcAft>
                <a:spcPct val="0"/>
              </a:spcAft>
              <a:defRPr>
                <a:solidFill>
                  <a:schemeClr val="tx1"/>
                </a:solidFill>
                <a:latin typeface="arial" panose="020B0604020202020204" pitchFamily="34" charset="0"/>
              </a:defRPr>
            </a:lvl6pPr>
            <a:lvl7pPr marL="2971800" indent="-228600" defTabSz="679450" eaLnBrk="0" fontAlgn="base" hangingPunct="0">
              <a:spcBef>
                <a:spcPct val="0"/>
              </a:spcBef>
              <a:spcAft>
                <a:spcPct val="0"/>
              </a:spcAft>
              <a:defRPr>
                <a:solidFill>
                  <a:schemeClr val="tx1"/>
                </a:solidFill>
                <a:latin typeface="arial" panose="020B0604020202020204" pitchFamily="34" charset="0"/>
              </a:defRPr>
            </a:lvl7pPr>
            <a:lvl8pPr marL="3429000" indent="-228600" defTabSz="679450" eaLnBrk="0" fontAlgn="base" hangingPunct="0">
              <a:spcBef>
                <a:spcPct val="0"/>
              </a:spcBef>
              <a:spcAft>
                <a:spcPct val="0"/>
              </a:spcAft>
              <a:defRPr>
                <a:solidFill>
                  <a:schemeClr val="tx1"/>
                </a:solidFill>
                <a:latin typeface="arial" panose="020B0604020202020204" pitchFamily="34" charset="0"/>
              </a:defRPr>
            </a:lvl8pPr>
            <a:lvl9pPr marL="3886200" indent="-228600" defTabSz="679450" eaLnBrk="0" fontAlgn="base" hangingPunct="0">
              <a:spcBef>
                <a:spcPct val="0"/>
              </a:spcBef>
              <a:spcAft>
                <a:spcPct val="0"/>
              </a:spcAft>
              <a:defRPr>
                <a:solidFill>
                  <a:schemeClr val="tx1"/>
                </a:solidFill>
                <a:latin typeface="arial" panose="020B0604020202020204" pitchFamily="34" charset="0"/>
              </a:defRPr>
            </a:lvl9pPr>
          </a:lstStyle>
          <a:p>
            <a:pPr algn="just">
              <a:lnSpc>
                <a:spcPct val="114000"/>
              </a:lnSpc>
              <a:buClr>
                <a:schemeClr val="tx2">
                  <a:lumMod val="60000"/>
                  <a:lumOff val="40000"/>
                </a:schemeClr>
              </a:buClr>
            </a:pPr>
            <a:r>
              <a:rPr lang="en-PH" sz="2000" b="1" dirty="0">
                <a:solidFill>
                  <a:srgbClr val="000080"/>
                </a:solidFill>
                <a:effectLst/>
                <a:latin typeface="Bookman Old Style" panose="02050604050505020204" pitchFamily="18" charset="0"/>
                <a:ea typeface="Calibri" panose="020F0502020204030204" pitchFamily="34" charset="0"/>
                <a:cs typeface="Times New Roman" panose="02020603050405020304" pitchFamily="18" charset="0"/>
              </a:rPr>
              <a:t>G.R. Case No. 167707 - October 8, 2008</a:t>
            </a:r>
            <a:endParaRPr lang="en-PH" sz="2000" dirty="0">
              <a:effectLst/>
              <a:latin typeface="Bookman Old Style" panose="02050604050505020204" pitchFamily="18" charset="0"/>
              <a:ea typeface="Calibri" panose="020F0502020204030204" pitchFamily="34" charset="0"/>
              <a:cs typeface="Times New Roman" panose="02020603050405020304" pitchFamily="18" charset="0"/>
            </a:endParaRPr>
          </a:p>
          <a:p>
            <a:pPr algn="just">
              <a:lnSpc>
                <a:spcPct val="114000"/>
              </a:lnSpc>
              <a:buClr>
                <a:schemeClr val="tx2">
                  <a:lumMod val="60000"/>
                  <a:lumOff val="40000"/>
                </a:schemeClr>
              </a:buClr>
            </a:pPr>
            <a:endParaRPr lang="en-PH" sz="2000" dirty="0">
              <a:latin typeface="Bookman Old Style" pitchFamily="18" charset="0"/>
              <a:cs typeface="Arial" pitchFamily="34" charset="0"/>
            </a:endParaRPr>
          </a:p>
        </p:txBody>
      </p:sp>
      <p:sp>
        <p:nvSpPr>
          <p:cNvPr id="17" name="TextBox 16">
            <a:extLst>
              <a:ext uri="{FF2B5EF4-FFF2-40B4-BE49-F238E27FC236}">
                <a16:creationId xmlns:a16="http://schemas.microsoft.com/office/drawing/2014/main" id="{EA184773-1609-978B-D2DA-F9ECDB634AAE}"/>
              </a:ext>
            </a:extLst>
          </p:cNvPr>
          <p:cNvSpPr txBox="1"/>
          <p:nvPr/>
        </p:nvSpPr>
        <p:spPr>
          <a:xfrm>
            <a:off x="7162800" y="2971800"/>
            <a:ext cx="914400" cy="914400"/>
          </a:xfrm>
          <a:prstGeom prst="rect">
            <a:avLst/>
          </a:prstGeom>
          <a:noFill/>
        </p:spPr>
        <p:txBody>
          <a:bodyPr wrap="square" rtlCol="0">
            <a:spAutoFit/>
          </a:bodyPr>
          <a:lstStyle/>
          <a:p>
            <a:endParaRPr lang="en-PH" dirty="0"/>
          </a:p>
        </p:txBody>
      </p:sp>
      <p:sp>
        <p:nvSpPr>
          <p:cNvPr id="18" name="TextBox 17">
            <a:extLst>
              <a:ext uri="{FF2B5EF4-FFF2-40B4-BE49-F238E27FC236}">
                <a16:creationId xmlns:a16="http://schemas.microsoft.com/office/drawing/2014/main" id="{E8722DED-1741-4518-AAFC-BE4DB4DD459C}"/>
              </a:ext>
            </a:extLst>
          </p:cNvPr>
          <p:cNvSpPr txBox="1"/>
          <p:nvPr/>
        </p:nvSpPr>
        <p:spPr>
          <a:xfrm>
            <a:off x="4054377" y="421614"/>
            <a:ext cx="473206" cy="369332"/>
          </a:xfrm>
          <a:prstGeom prst="rect">
            <a:avLst/>
          </a:prstGeom>
          <a:noFill/>
        </p:spPr>
        <p:txBody>
          <a:bodyPr wrap="none" rtlCol="0">
            <a:spAutoFit/>
          </a:bodyPr>
          <a:lstStyle/>
          <a:p>
            <a:pPr marL="285750" indent="-285750">
              <a:buClr>
                <a:schemeClr val="accent1">
                  <a:lumMod val="75000"/>
                </a:schemeClr>
              </a:buClr>
              <a:buSzPct val="120000"/>
              <a:buFont typeface="Wingdings" panose="05000000000000000000" pitchFamily="2" charset="2"/>
              <a:buChar char="§"/>
            </a:pPr>
            <a:endParaRPr lang="en-PH" dirty="0"/>
          </a:p>
        </p:txBody>
      </p:sp>
      <p:pic>
        <p:nvPicPr>
          <p:cNvPr id="4" name="Picture 6">
            <a:extLst>
              <a:ext uri="{FF2B5EF4-FFF2-40B4-BE49-F238E27FC236}">
                <a16:creationId xmlns:a16="http://schemas.microsoft.com/office/drawing/2014/main" id="{83749EA6-9A49-AF07-A0DD-8554A995659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124" t="8450" r="6615" b="3940"/>
          <a:stretch/>
        </p:blipFill>
        <p:spPr bwMode="auto">
          <a:xfrm>
            <a:off x="527746" y="2143764"/>
            <a:ext cx="2396981" cy="3484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
            <a:extLst>
              <a:ext uri="{FF2B5EF4-FFF2-40B4-BE49-F238E27FC236}">
                <a16:creationId xmlns:a16="http://schemas.microsoft.com/office/drawing/2014/main" id="{223CA735-856B-E4FE-BAC9-4707B1BC38FD}"/>
              </a:ext>
            </a:extLst>
          </p:cNvPr>
          <p:cNvGrpSpPr>
            <a:grpSpLocks/>
          </p:cNvGrpSpPr>
          <p:nvPr/>
        </p:nvGrpSpPr>
        <p:grpSpPr bwMode="auto">
          <a:xfrm>
            <a:off x="256913" y="6366219"/>
            <a:ext cx="897184" cy="432329"/>
            <a:chOff x="2670850" y="2410458"/>
            <a:chExt cx="1303236" cy="641268"/>
          </a:xfrm>
        </p:grpSpPr>
        <p:pic>
          <p:nvPicPr>
            <p:cNvPr id="11" name="Picture 4" descr="C:\Users\acer\Pictures\National_Mapping_and_Resource_Information_Authority_PH_Logo.png">
              <a:extLst>
                <a:ext uri="{FF2B5EF4-FFF2-40B4-BE49-F238E27FC236}">
                  <a16:creationId xmlns:a16="http://schemas.microsoft.com/office/drawing/2014/main" id="{323A0AAF-58CE-272E-66D3-CD947FFB0FB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M:\GIS-RS Unit Templates\Logo_DENR.jpg">
              <a:extLst>
                <a:ext uri="{FF2B5EF4-FFF2-40B4-BE49-F238E27FC236}">
                  <a16:creationId xmlns:a16="http://schemas.microsoft.com/office/drawing/2014/main" id="{DFA6E9D8-4DC2-FB26-A2E7-C1EC61FF110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ext Box 8">
            <a:extLst>
              <a:ext uri="{FF2B5EF4-FFF2-40B4-BE49-F238E27FC236}">
                <a16:creationId xmlns:a16="http://schemas.microsoft.com/office/drawing/2014/main" id="{29740EEA-607E-D626-D473-4586FEAC51F1}"/>
              </a:ext>
            </a:extLst>
          </p:cNvPr>
          <p:cNvSpPr txBox="1">
            <a:spLocks noChangeArrowheads="1"/>
          </p:cNvSpPr>
          <p:nvPr/>
        </p:nvSpPr>
        <p:spPr bwMode="auto">
          <a:xfrm>
            <a:off x="174814" y="1009003"/>
            <a:ext cx="33221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spcBef>
                <a:spcPct val="20000"/>
              </a:spcBef>
            </a:pPr>
            <a:r>
              <a:rPr lang="en-US" altLang="en-US" sz="2000" dirty="0">
                <a:solidFill>
                  <a:schemeClr val="accent1">
                    <a:lumMod val="50000"/>
                  </a:schemeClr>
                </a:solidFill>
                <a:latin typeface="Bookman Old Style" panose="02050604050505020204" pitchFamily="18" charset="0"/>
                <a:ea typeface="ＭＳ Ｐゴシック" panose="020B0600070205080204" pitchFamily="34" charset="-128"/>
              </a:rPr>
              <a:t>Definitions of Terms</a:t>
            </a:r>
            <a:endParaRPr lang="en-PH" altLang="en-US" sz="2000" dirty="0">
              <a:solidFill>
                <a:schemeClr val="accent1">
                  <a:lumMod val="50000"/>
                </a:schemeClr>
              </a:solidFill>
              <a:latin typeface="Bookman Old Style" panose="02050604050505020204" pitchFamily="18" charset="0"/>
              <a:ea typeface="ＭＳ Ｐゴシック" panose="020B0600070205080204" pitchFamily="34" charset="-128"/>
            </a:endParaRPr>
          </a:p>
        </p:txBody>
      </p:sp>
      <p:sp>
        <p:nvSpPr>
          <p:cNvPr id="13" name="TextBox 12">
            <a:extLst>
              <a:ext uri="{FF2B5EF4-FFF2-40B4-BE49-F238E27FC236}">
                <a16:creationId xmlns:a16="http://schemas.microsoft.com/office/drawing/2014/main" id="{B920B968-122E-4F5C-6284-7471A76876EE}"/>
              </a:ext>
            </a:extLst>
          </p:cNvPr>
          <p:cNvSpPr txBox="1"/>
          <p:nvPr/>
        </p:nvSpPr>
        <p:spPr>
          <a:xfrm>
            <a:off x="3384565" y="1602117"/>
            <a:ext cx="8470869" cy="3951916"/>
          </a:xfrm>
          <a:prstGeom prst="rect">
            <a:avLst/>
          </a:prstGeom>
          <a:noFill/>
        </p:spPr>
        <p:txBody>
          <a:bodyPr wrap="square">
            <a:spAutoFit/>
          </a:bodyPr>
          <a:lstStyle/>
          <a:p>
            <a:pPr>
              <a:lnSpc>
                <a:spcPct val="107000"/>
              </a:lnSpc>
              <a:spcAft>
                <a:spcPts val="800"/>
              </a:spcAft>
            </a:pPr>
            <a:r>
              <a:rPr lang="en-PH" sz="1800" dirty="0">
                <a:solidFill>
                  <a:srgbClr val="000080"/>
                </a:solidFill>
                <a:effectLst/>
                <a:latin typeface="Bookman Old Style" panose="02050604050505020204" pitchFamily="18" charset="0"/>
                <a:ea typeface="Calibri" panose="020F0502020204030204" pitchFamily="34" charset="0"/>
                <a:cs typeface="Times New Roman" panose="02020603050405020304" pitchFamily="18" charset="0"/>
              </a:rPr>
              <a:t>There is a big difference between </a:t>
            </a:r>
          </a:p>
          <a:p>
            <a:pPr>
              <a:lnSpc>
                <a:spcPct val="107000"/>
              </a:lnSpc>
              <a:spcAft>
                <a:spcPts val="800"/>
              </a:spcAft>
            </a:pPr>
            <a:r>
              <a:rPr lang="en-PH" b="1" dirty="0">
                <a:solidFill>
                  <a:srgbClr val="000080"/>
                </a:solidFill>
                <a:latin typeface="Bookman Old Style" panose="02050604050505020204" pitchFamily="18" charset="0"/>
                <a:ea typeface="Calibri" panose="020F0502020204030204" pitchFamily="34" charset="0"/>
                <a:cs typeface="Times New Roman" panose="02020603050405020304" pitchFamily="18" charset="0"/>
              </a:rPr>
              <a:t>FOREST</a:t>
            </a:r>
            <a:r>
              <a:rPr lang="en-PH" dirty="0">
                <a:solidFill>
                  <a:srgbClr val="000080"/>
                </a:solidFill>
                <a:latin typeface="Bookman Old Style" panose="02050604050505020204" pitchFamily="18" charset="0"/>
                <a:ea typeface="Calibri" panose="020F0502020204030204" pitchFamily="34" charset="0"/>
                <a:cs typeface="Times New Roman" panose="02020603050405020304" pitchFamily="18" charset="0"/>
              </a:rPr>
              <a:t> –</a:t>
            </a:r>
            <a:r>
              <a:rPr lang="en-PH" sz="1800" dirty="0">
                <a:solidFill>
                  <a:srgbClr val="00008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PH" sz="1400" dirty="0">
                <a:solidFill>
                  <a:srgbClr val="000080"/>
                </a:solidFill>
                <a:effectLst/>
                <a:latin typeface="Bookman Old Style" panose="02050604050505020204" pitchFamily="18" charset="0"/>
                <a:ea typeface="Calibri" panose="020F0502020204030204" pitchFamily="34" charset="0"/>
                <a:cs typeface="Times New Roman" panose="02020603050405020304" pitchFamily="18" charset="0"/>
              </a:rPr>
              <a:t>(</a:t>
            </a:r>
            <a:r>
              <a:rPr lang="en-PH" sz="1400" i="1" dirty="0">
                <a:solidFill>
                  <a:srgbClr val="000080"/>
                </a:solidFill>
                <a:effectLst/>
                <a:latin typeface="Bookman Old Style" panose="02050604050505020204" pitchFamily="18" charset="0"/>
                <a:ea typeface="Calibri" panose="020F0502020204030204" pitchFamily="34" charset="0"/>
                <a:cs typeface="Times New Roman" panose="02020603050405020304" pitchFamily="18" charset="0"/>
              </a:rPr>
              <a:t>as defined in a dictionary)</a:t>
            </a:r>
            <a:r>
              <a:rPr lang="en-PH" sz="1800" i="1" dirty="0">
                <a:solidFill>
                  <a:srgbClr val="00008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b="1" i="0" dirty="0">
                <a:effectLst/>
                <a:latin typeface="Bookman Old Style" panose="02050604050505020204" pitchFamily="18" charset="0"/>
              </a:rPr>
              <a:t>is an area of land dominated by trees</a:t>
            </a:r>
            <a:r>
              <a:rPr lang="en-US" b="0" i="0" dirty="0">
                <a:solidFill>
                  <a:srgbClr val="4D5156"/>
                </a:solidFill>
                <a:effectLst/>
                <a:latin typeface="Bookman Old Style" panose="02050604050505020204" pitchFamily="18" charset="0"/>
              </a:rPr>
              <a:t> </a:t>
            </a:r>
            <a:r>
              <a:rPr lang="en-US" b="0" i="0" dirty="0">
                <a:solidFill>
                  <a:srgbClr val="FF0000"/>
                </a:solidFill>
                <a:effectLst/>
                <a:latin typeface="Bookman Old Style" panose="02050604050505020204" pitchFamily="18" charset="0"/>
              </a:rPr>
              <a:t>- </a:t>
            </a:r>
            <a:r>
              <a:rPr lang="en-PH" sz="1800" dirty="0">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descriptive of what appears on the land </a:t>
            </a:r>
          </a:p>
          <a:p>
            <a:pPr>
              <a:lnSpc>
                <a:spcPct val="107000"/>
              </a:lnSpc>
              <a:spcAft>
                <a:spcPts val="800"/>
              </a:spcAft>
            </a:pPr>
            <a:endParaRPr lang="en-PH" sz="1800" dirty="0">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endParaRPr>
          </a:p>
          <a:p>
            <a:pPr>
              <a:lnSpc>
                <a:spcPct val="107000"/>
              </a:lnSpc>
              <a:spcAft>
                <a:spcPts val="800"/>
              </a:spcAft>
            </a:pPr>
            <a:r>
              <a:rPr lang="en-PH" b="1" dirty="0">
                <a:solidFill>
                  <a:srgbClr val="000080"/>
                </a:solidFill>
                <a:latin typeface="Bookman Old Style" panose="02050604050505020204" pitchFamily="18" charset="0"/>
                <a:ea typeface="Calibri" panose="020F0502020204030204" pitchFamily="34" charset="0"/>
                <a:cs typeface="Times New Roman" panose="02020603050405020304" pitchFamily="18" charset="0"/>
              </a:rPr>
              <a:t>FOREST LAND </a:t>
            </a:r>
            <a:r>
              <a:rPr lang="en-PH" dirty="0">
                <a:solidFill>
                  <a:srgbClr val="000080"/>
                </a:solidFill>
                <a:latin typeface="Bookman Old Style" panose="02050604050505020204" pitchFamily="18" charset="0"/>
                <a:ea typeface="Calibri" panose="020F0502020204030204" pitchFamily="34" charset="0"/>
                <a:cs typeface="Times New Roman" panose="02020603050405020304" pitchFamily="18" charset="0"/>
              </a:rPr>
              <a:t>- </a:t>
            </a:r>
            <a:r>
              <a:rPr lang="en-PH" sz="1800" b="1" dirty="0">
                <a:effectLst/>
                <a:latin typeface="Bookman Old Style" panose="02050604050505020204" pitchFamily="18" charset="0"/>
                <a:ea typeface="Calibri" panose="020F0502020204030204" pitchFamily="34" charset="0"/>
              </a:rPr>
              <a:t>classification of lands of the public domain </a:t>
            </a:r>
            <a:r>
              <a:rPr lang="en-PH" sz="1800" dirty="0">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legal status, a classification for legal purposes </a:t>
            </a:r>
          </a:p>
          <a:p>
            <a:pPr>
              <a:lnSpc>
                <a:spcPct val="107000"/>
              </a:lnSpc>
              <a:spcAft>
                <a:spcPts val="800"/>
              </a:spcAft>
            </a:pPr>
            <a:endParaRPr lang="en-PH" sz="1800" dirty="0">
              <a:solidFill>
                <a:srgbClr val="000080"/>
              </a:solidFill>
              <a:effectLst/>
              <a:latin typeface="Bookman Old Style" panose="02050604050505020204" pitchFamily="18" charset="0"/>
              <a:ea typeface="Calibri" panose="020F0502020204030204" pitchFamily="34" charset="0"/>
              <a:cs typeface="Times New Roman" panose="02020603050405020304" pitchFamily="18" charset="0"/>
            </a:endParaRPr>
          </a:p>
          <a:p>
            <a:pPr>
              <a:lnSpc>
                <a:spcPct val="107000"/>
              </a:lnSpc>
              <a:spcAft>
                <a:spcPts val="800"/>
              </a:spcAft>
            </a:pPr>
            <a:r>
              <a:rPr lang="en-PH" sz="1800" i="1" dirty="0">
                <a:solidFill>
                  <a:srgbClr val="000080"/>
                </a:solidFill>
                <a:effectLst/>
                <a:latin typeface="Bookman Old Style" panose="02050604050505020204" pitchFamily="18" charset="0"/>
                <a:ea typeface="Calibri" panose="020F0502020204030204" pitchFamily="34" charset="0"/>
                <a:cs typeface="Times New Roman" panose="02020603050405020304" pitchFamily="18" charset="0"/>
              </a:rPr>
              <a:t>Boracay Case:</a:t>
            </a:r>
          </a:p>
          <a:p>
            <a:pPr>
              <a:lnSpc>
                <a:spcPct val="107000"/>
              </a:lnSpc>
              <a:spcAft>
                <a:spcPts val="800"/>
              </a:spcAft>
            </a:pPr>
            <a:r>
              <a:rPr lang="en-PH" i="1" dirty="0">
                <a:solidFill>
                  <a:srgbClr val="000080"/>
                </a:solidFill>
                <a:latin typeface="Bookman Old Style" panose="02050604050505020204" pitchFamily="18" charset="0"/>
                <a:ea typeface="Calibri" panose="020F0502020204030204" pitchFamily="34" charset="0"/>
                <a:cs typeface="Times New Roman" panose="02020603050405020304" pitchFamily="18" charset="0"/>
              </a:rPr>
              <a:t>E</a:t>
            </a:r>
            <a:r>
              <a:rPr lang="en-PH" sz="1800" i="1" dirty="0">
                <a:solidFill>
                  <a:srgbClr val="000080"/>
                </a:solidFill>
                <a:effectLst/>
                <a:latin typeface="Bookman Old Style" panose="02050604050505020204" pitchFamily="18" charset="0"/>
                <a:ea typeface="Calibri" panose="020F0502020204030204" pitchFamily="34" charset="0"/>
                <a:cs typeface="Times New Roman" panose="02020603050405020304" pitchFamily="18" charset="0"/>
              </a:rPr>
              <a:t>ven if its forest cover has been replaced by beach resorts, restaurants and other commercial establishments, it has not been automatically converted from public forest to alienable agricultural land.</a:t>
            </a:r>
            <a:endParaRPr lang="en-PH" sz="2000" i="1" dirty="0">
              <a:effectLst/>
              <a:latin typeface="Bookman Old Style" panose="02050604050505020204" pitchFamily="18" charset="0"/>
              <a:ea typeface="Calibri" panose="020F0502020204030204" pitchFamily="34" charset="0"/>
              <a:cs typeface="Times New Roman" panose="02020603050405020304" pitchFamily="18" charset="0"/>
            </a:endParaRPr>
          </a:p>
        </p:txBody>
      </p:sp>
      <p:grpSp>
        <p:nvGrpSpPr>
          <p:cNvPr id="14" name="Group 2">
            <a:extLst>
              <a:ext uri="{FF2B5EF4-FFF2-40B4-BE49-F238E27FC236}">
                <a16:creationId xmlns:a16="http://schemas.microsoft.com/office/drawing/2014/main" id="{256381AD-D6D7-3683-F85C-142DD0C83734}"/>
              </a:ext>
            </a:extLst>
          </p:cNvPr>
          <p:cNvGrpSpPr/>
          <p:nvPr/>
        </p:nvGrpSpPr>
        <p:grpSpPr>
          <a:xfrm>
            <a:off x="0" y="6172200"/>
            <a:ext cx="12192000" cy="685800"/>
            <a:chOff x="0" y="0"/>
            <a:chExt cx="12372622" cy="695960"/>
          </a:xfrm>
        </p:grpSpPr>
        <p:sp>
          <p:nvSpPr>
            <p:cNvPr id="15" name="Freeform 3">
              <a:extLst>
                <a:ext uri="{FF2B5EF4-FFF2-40B4-BE49-F238E27FC236}">
                  <a16:creationId xmlns:a16="http://schemas.microsoft.com/office/drawing/2014/main" id="{C461334F-C6C5-C639-3A60-F608BA67E46A}"/>
                </a:ext>
              </a:extLst>
            </p:cNvPr>
            <p:cNvSpPr/>
            <p:nvPr/>
          </p:nvSpPr>
          <p:spPr>
            <a:xfrm>
              <a:off x="0" y="0"/>
              <a:ext cx="12372622" cy="695960"/>
            </a:xfrm>
            <a:custGeom>
              <a:avLst/>
              <a:gdLst/>
              <a:ahLst/>
              <a:cxnLst/>
              <a:rect l="l" t="t" r="r" b="b"/>
              <a:pathLst>
                <a:path w="12372622" h="695960">
                  <a:moveTo>
                    <a:pt x="0" y="0"/>
                  </a:moveTo>
                  <a:lnTo>
                    <a:pt x="12372622" y="0"/>
                  </a:lnTo>
                  <a:lnTo>
                    <a:pt x="12372622" y="695960"/>
                  </a:lnTo>
                  <a:lnTo>
                    <a:pt x="0" y="695960"/>
                  </a:lnTo>
                  <a:close/>
                </a:path>
              </a:pathLst>
            </a:custGeom>
            <a:solidFill>
              <a:srgbClr val="A3B18A"/>
            </a:solidFill>
          </p:spPr>
        </p:sp>
      </p:grpSp>
      <p:sp>
        <p:nvSpPr>
          <p:cNvPr id="16" name="Rectangle 15">
            <a:extLst>
              <a:ext uri="{FF2B5EF4-FFF2-40B4-BE49-F238E27FC236}">
                <a16:creationId xmlns:a16="http://schemas.microsoft.com/office/drawing/2014/main" id="{98B97559-CACF-8F0C-58A7-E4DC7C504310}"/>
              </a:ext>
            </a:extLst>
          </p:cNvPr>
          <p:cNvSpPr/>
          <p:nvPr/>
        </p:nvSpPr>
        <p:spPr>
          <a:xfrm>
            <a:off x="5197345" y="6366219"/>
            <a:ext cx="6737742" cy="369332"/>
          </a:xfrm>
          <a:prstGeom prst="rect">
            <a:avLst/>
          </a:prstGeom>
          <a:noFill/>
        </p:spPr>
        <p:txBody>
          <a:bodyPr wrap="none" lIns="91440" tIns="45720" rIns="91440" bIns="45720">
            <a:spAutoFit/>
          </a:bodyPr>
          <a:lstStyle/>
          <a:p>
            <a:pPr algn="ctr"/>
            <a:r>
              <a:rPr lang="en-PH" sz="1800" b="1"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Review and Updating of the Results of the FLBD in Palawan</a:t>
            </a:r>
            <a:endParaRPr lang="en-US" sz="2000" b="1" cap="none" spc="50" dirty="0">
              <a:ln w="0"/>
              <a:solidFill>
                <a:schemeClr val="tx1">
                  <a:lumMod val="50000"/>
                  <a:lumOff val="50000"/>
                </a:schemeClr>
              </a:solidFill>
              <a:effectLst>
                <a:outerShdw blurRad="38100" dist="38100" dir="2700000" algn="tl">
                  <a:srgbClr val="000000">
                    <a:alpha val="43137"/>
                  </a:srgbClr>
                </a:outerShdw>
              </a:effectLst>
            </a:endParaRPr>
          </a:p>
        </p:txBody>
      </p:sp>
      <p:grpSp>
        <p:nvGrpSpPr>
          <p:cNvPr id="19" name="Group 3">
            <a:extLst>
              <a:ext uri="{FF2B5EF4-FFF2-40B4-BE49-F238E27FC236}">
                <a16:creationId xmlns:a16="http://schemas.microsoft.com/office/drawing/2014/main" id="{1C051AE3-2F3B-B40B-75AB-7751FA335AF2}"/>
              </a:ext>
            </a:extLst>
          </p:cNvPr>
          <p:cNvGrpSpPr>
            <a:grpSpLocks/>
          </p:cNvGrpSpPr>
          <p:nvPr/>
        </p:nvGrpSpPr>
        <p:grpSpPr bwMode="auto">
          <a:xfrm>
            <a:off x="377593" y="6329427"/>
            <a:ext cx="897184" cy="432329"/>
            <a:chOff x="2670850" y="2410458"/>
            <a:chExt cx="1303236" cy="641268"/>
          </a:xfrm>
        </p:grpSpPr>
        <p:pic>
          <p:nvPicPr>
            <p:cNvPr id="20" name="Picture 4" descr="C:\Users\acer\Pictures\National_Mapping_and_Resource_Information_Authority_PH_Logo.png">
              <a:extLst>
                <a:ext uri="{FF2B5EF4-FFF2-40B4-BE49-F238E27FC236}">
                  <a16:creationId xmlns:a16="http://schemas.microsoft.com/office/drawing/2014/main" id="{C9F8F86C-B77B-C018-D107-878B7810425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M:\GIS-RS Unit Templates\Logo_DENR.jpg">
              <a:extLst>
                <a:ext uri="{FF2B5EF4-FFF2-40B4-BE49-F238E27FC236}">
                  <a16:creationId xmlns:a16="http://schemas.microsoft.com/office/drawing/2014/main" id="{61DA3646-C053-D5B4-96A4-1A16094CD48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01051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0" y="6172200"/>
            <a:ext cx="12192000" cy="685800"/>
            <a:chOff x="0" y="0"/>
            <a:chExt cx="12372622" cy="695960"/>
          </a:xfrm>
        </p:grpSpPr>
        <p:sp>
          <p:nvSpPr>
            <p:cNvPr id="3" name="Freeform 3"/>
            <p:cNvSpPr/>
            <p:nvPr/>
          </p:nvSpPr>
          <p:spPr>
            <a:xfrm>
              <a:off x="0" y="0"/>
              <a:ext cx="12372622" cy="695960"/>
            </a:xfrm>
            <a:custGeom>
              <a:avLst/>
              <a:gdLst/>
              <a:ahLst/>
              <a:cxnLst/>
              <a:rect l="l" t="t" r="r" b="b"/>
              <a:pathLst>
                <a:path w="12372622" h="695960">
                  <a:moveTo>
                    <a:pt x="0" y="0"/>
                  </a:moveTo>
                  <a:lnTo>
                    <a:pt x="12372622" y="0"/>
                  </a:lnTo>
                  <a:lnTo>
                    <a:pt x="12372622" y="695960"/>
                  </a:lnTo>
                  <a:lnTo>
                    <a:pt x="0" y="695960"/>
                  </a:lnTo>
                  <a:close/>
                </a:path>
              </a:pathLst>
            </a:custGeom>
            <a:solidFill>
              <a:srgbClr val="A3B18A"/>
            </a:solidFill>
          </p:spPr>
        </p:sp>
      </p:grpSp>
      <p:sp>
        <p:nvSpPr>
          <p:cNvPr id="8" name="Rectangle 7">
            <a:extLst>
              <a:ext uri="{FF2B5EF4-FFF2-40B4-BE49-F238E27FC236}">
                <a16:creationId xmlns:a16="http://schemas.microsoft.com/office/drawing/2014/main" id="{FD972395-233F-1B63-405B-587A40F70BAF}"/>
              </a:ext>
            </a:extLst>
          </p:cNvPr>
          <p:cNvSpPr/>
          <p:nvPr/>
        </p:nvSpPr>
        <p:spPr>
          <a:xfrm>
            <a:off x="123398" y="99991"/>
            <a:ext cx="2994298" cy="596218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Text Box 8">
            <a:extLst>
              <a:ext uri="{FF2B5EF4-FFF2-40B4-BE49-F238E27FC236}">
                <a16:creationId xmlns:a16="http://schemas.microsoft.com/office/drawing/2014/main" id="{CD160787-8866-C4BC-D5E9-25C2F34EADE5}"/>
              </a:ext>
            </a:extLst>
          </p:cNvPr>
          <p:cNvSpPr txBox="1">
            <a:spLocks noChangeArrowheads="1"/>
          </p:cNvSpPr>
          <p:nvPr/>
        </p:nvSpPr>
        <p:spPr bwMode="auto">
          <a:xfrm>
            <a:off x="16976" y="102530"/>
            <a:ext cx="33221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spcBef>
                <a:spcPct val="20000"/>
              </a:spcBef>
            </a:pPr>
            <a:r>
              <a:rPr lang="en-US" altLang="en-US" sz="2000" dirty="0">
                <a:solidFill>
                  <a:schemeClr val="accent1">
                    <a:lumMod val="50000"/>
                  </a:schemeClr>
                </a:solidFill>
                <a:latin typeface="Bookman Old Style" panose="02050604050505020204" pitchFamily="18" charset="0"/>
                <a:ea typeface="ＭＳ Ｐゴシック" panose="020B0600070205080204" pitchFamily="34" charset="-128"/>
              </a:rPr>
              <a:t>Brief History</a:t>
            </a:r>
            <a:endParaRPr lang="en-PH" altLang="en-US" sz="2000" dirty="0">
              <a:solidFill>
                <a:schemeClr val="accent1">
                  <a:lumMod val="50000"/>
                </a:schemeClr>
              </a:solidFill>
              <a:latin typeface="Bookman Old Style" panose="02050604050505020204" pitchFamily="18" charset="0"/>
              <a:ea typeface="ＭＳ Ｐゴシック" panose="020B0600070205080204" pitchFamily="34" charset="-128"/>
            </a:endParaRPr>
          </a:p>
        </p:txBody>
      </p:sp>
      <p:sp>
        <p:nvSpPr>
          <p:cNvPr id="18" name="TextBox 17">
            <a:extLst>
              <a:ext uri="{FF2B5EF4-FFF2-40B4-BE49-F238E27FC236}">
                <a16:creationId xmlns:a16="http://schemas.microsoft.com/office/drawing/2014/main" id="{E8722DED-1741-4518-AAFC-BE4DB4DD459C}"/>
              </a:ext>
            </a:extLst>
          </p:cNvPr>
          <p:cNvSpPr txBox="1"/>
          <p:nvPr/>
        </p:nvSpPr>
        <p:spPr>
          <a:xfrm>
            <a:off x="1218417" y="361812"/>
            <a:ext cx="481926" cy="369332"/>
          </a:xfrm>
          <a:prstGeom prst="rect">
            <a:avLst/>
          </a:prstGeom>
          <a:noFill/>
        </p:spPr>
        <p:txBody>
          <a:bodyPr wrap="none" rtlCol="0">
            <a:spAutoFit/>
          </a:bodyPr>
          <a:lstStyle/>
          <a:p>
            <a:pPr marL="285750" indent="-285750">
              <a:buClr>
                <a:schemeClr val="accent1">
                  <a:lumMod val="75000"/>
                </a:schemeClr>
              </a:buClr>
              <a:buSzPct val="120000"/>
              <a:buFont typeface="Wingdings" panose="05000000000000000000" pitchFamily="2" charset="2"/>
              <a:buChar char="§"/>
            </a:pPr>
            <a:endParaRPr lang="en-PH" dirty="0"/>
          </a:p>
        </p:txBody>
      </p:sp>
      <p:sp>
        <p:nvSpPr>
          <p:cNvPr id="4" name="Scroll: Horizontal 20">
            <a:extLst>
              <a:ext uri="{FF2B5EF4-FFF2-40B4-BE49-F238E27FC236}">
                <a16:creationId xmlns:a16="http://schemas.microsoft.com/office/drawing/2014/main" id="{7F1D30AB-A017-12CC-97E7-189F6AEF487A}"/>
              </a:ext>
            </a:extLst>
          </p:cNvPr>
          <p:cNvSpPr/>
          <p:nvPr/>
        </p:nvSpPr>
        <p:spPr>
          <a:xfrm>
            <a:off x="272262" y="509417"/>
            <a:ext cx="2663539" cy="1535198"/>
          </a:xfrm>
          <a:prstGeom prst="horizontalScroll">
            <a:avLst/>
          </a:prstGeom>
          <a:solidFill>
            <a:srgbClr val="003366"/>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6" name="TextBox 5">
            <a:hlinkClick r:id="rId3" action="ppaction://hlinkfile"/>
            <a:extLst>
              <a:ext uri="{FF2B5EF4-FFF2-40B4-BE49-F238E27FC236}">
                <a16:creationId xmlns:a16="http://schemas.microsoft.com/office/drawing/2014/main" id="{E386419F-3181-133E-C0BC-880825606691}"/>
              </a:ext>
            </a:extLst>
          </p:cNvPr>
          <p:cNvSpPr txBox="1"/>
          <p:nvPr/>
        </p:nvSpPr>
        <p:spPr>
          <a:xfrm>
            <a:off x="256913" y="692066"/>
            <a:ext cx="2740247" cy="1015663"/>
          </a:xfrm>
          <a:prstGeom prst="rect">
            <a:avLst/>
          </a:prstGeom>
          <a:noFill/>
        </p:spPr>
        <p:txBody>
          <a:bodyPr wrap="square" rtlCol="0">
            <a:spAutoFit/>
          </a:bodyPr>
          <a:lstStyle/>
          <a:p>
            <a:pPr algn="ctr"/>
            <a:r>
              <a:rPr lang="en-US" sz="2000" b="1" dirty="0">
                <a:solidFill>
                  <a:schemeClr val="bg1"/>
                </a:solidFill>
                <a:latin typeface="Corbel" panose="020B0503020204020204" pitchFamily="34" charset="0"/>
              </a:rPr>
              <a:t>1903</a:t>
            </a:r>
          </a:p>
          <a:p>
            <a:pPr algn="ctr"/>
            <a:r>
              <a:rPr lang="en-US" sz="2000" b="1" dirty="0">
                <a:solidFill>
                  <a:schemeClr val="bg1"/>
                </a:solidFill>
                <a:latin typeface="Corbel" panose="020B0503020204020204" pitchFamily="34" charset="0"/>
              </a:rPr>
              <a:t>Act 926</a:t>
            </a:r>
          </a:p>
          <a:p>
            <a:pPr algn="ctr"/>
            <a:r>
              <a:rPr lang="en-US" sz="2000" i="1" dirty="0">
                <a:solidFill>
                  <a:srgbClr val="FFFF00"/>
                </a:solidFill>
                <a:latin typeface="Corbel" panose="020B0503020204020204" pitchFamily="34" charset="0"/>
              </a:rPr>
              <a:t>1</a:t>
            </a:r>
            <a:r>
              <a:rPr lang="en-US" sz="2000" i="1" baseline="30000" dirty="0">
                <a:solidFill>
                  <a:srgbClr val="FFFF00"/>
                </a:solidFill>
                <a:latin typeface="Corbel" panose="020B0503020204020204" pitchFamily="34" charset="0"/>
              </a:rPr>
              <a:t>st</a:t>
            </a:r>
            <a:r>
              <a:rPr lang="en-US" sz="2000" i="1" dirty="0">
                <a:solidFill>
                  <a:srgbClr val="FFFF00"/>
                </a:solidFill>
                <a:latin typeface="Corbel" panose="020B0503020204020204" pitchFamily="34" charset="0"/>
              </a:rPr>
              <a:t> Public Land Act</a:t>
            </a:r>
            <a:endParaRPr lang="en-PH" sz="2000" i="1" dirty="0">
              <a:solidFill>
                <a:srgbClr val="FFFF00"/>
              </a:solidFill>
              <a:latin typeface="Corbel" panose="020B0503020204020204" pitchFamily="34" charset="0"/>
            </a:endParaRPr>
          </a:p>
        </p:txBody>
      </p:sp>
      <p:sp>
        <p:nvSpPr>
          <p:cNvPr id="7" name="TextBox 6">
            <a:hlinkClick r:id="rId3" action="ppaction://hlinkfile"/>
            <a:extLst>
              <a:ext uri="{FF2B5EF4-FFF2-40B4-BE49-F238E27FC236}">
                <a16:creationId xmlns:a16="http://schemas.microsoft.com/office/drawing/2014/main" id="{49B173DC-4830-5A93-25E0-5B4CE4A18087}"/>
              </a:ext>
            </a:extLst>
          </p:cNvPr>
          <p:cNvSpPr txBox="1"/>
          <p:nvPr/>
        </p:nvSpPr>
        <p:spPr>
          <a:xfrm>
            <a:off x="3336834" y="819135"/>
            <a:ext cx="7820451" cy="830997"/>
          </a:xfrm>
          <a:prstGeom prst="rect">
            <a:avLst/>
          </a:prstGeom>
          <a:noFill/>
        </p:spPr>
        <p:txBody>
          <a:bodyPr wrap="square" rtlCol="0">
            <a:spAutoFit/>
          </a:bodyPr>
          <a:lstStyle/>
          <a:p>
            <a:pPr marL="174625" indent="-174625">
              <a:buFont typeface="Arial" panose="020B0604020202020204" pitchFamily="34" charset="0"/>
              <a:buChar char="•"/>
            </a:pPr>
            <a:r>
              <a:rPr lang="en-US" sz="1600" b="1" dirty="0">
                <a:highlight>
                  <a:srgbClr val="FFFF00"/>
                </a:highlight>
                <a:latin typeface="Corbel" panose="020B0503020204020204" pitchFamily="34" charset="0"/>
              </a:rPr>
              <a:t>Bureau of Forestr</a:t>
            </a:r>
            <a:r>
              <a:rPr lang="en-PH" sz="1600" b="1" dirty="0">
                <a:highlight>
                  <a:srgbClr val="FFFF00"/>
                </a:highlight>
                <a:latin typeface="Corbel" panose="020B0503020204020204" pitchFamily="34" charset="0"/>
              </a:rPr>
              <a:t>y </a:t>
            </a:r>
            <a:r>
              <a:rPr lang="en-PH" sz="1600" dirty="0">
                <a:latin typeface="Corbel" panose="020B0503020204020204" pitchFamily="34" charset="0"/>
              </a:rPr>
              <a:t>provides certification to the</a:t>
            </a:r>
            <a:r>
              <a:rPr lang="en-PH" sz="1600" b="1" dirty="0">
                <a:latin typeface="Corbel" panose="020B0503020204020204" pitchFamily="34" charset="0"/>
              </a:rPr>
              <a:t> Bureau of Public lands </a:t>
            </a:r>
            <a:r>
              <a:rPr lang="en-PH" sz="1600" dirty="0">
                <a:latin typeface="Corbel" panose="020B0503020204020204" pitchFamily="34" charset="0"/>
              </a:rPr>
              <a:t>which lands are more valuable for agricultural than forestry purposes</a:t>
            </a:r>
          </a:p>
          <a:p>
            <a:pPr marL="174625" indent="-174625">
              <a:buFont typeface="Arial" panose="020B0604020202020204" pitchFamily="34" charset="0"/>
              <a:buChar char="•"/>
            </a:pPr>
            <a:r>
              <a:rPr lang="en-PH" sz="1600" b="1" dirty="0">
                <a:latin typeface="Corbel" panose="020B0503020204020204" pitchFamily="34" charset="0"/>
              </a:rPr>
              <a:t>Bureau of Forestry and Bureau of Public Lands, Dept. of Interior supervises </a:t>
            </a:r>
            <a:endParaRPr lang="en-US" sz="1600" b="1" dirty="0">
              <a:latin typeface="Corbel" panose="020B0503020204020204" pitchFamily="34" charset="0"/>
            </a:endParaRPr>
          </a:p>
        </p:txBody>
      </p:sp>
      <p:sp>
        <p:nvSpPr>
          <p:cNvPr id="30" name="Arrow: Chevron 22">
            <a:extLst>
              <a:ext uri="{FF2B5EF4-FFF2-40B4-BE49-F238E27FC236}">
                <a16:creationId xmlns:a16="http://schemas.microsoft.com/office/drawing/2014/main" id="{D89ADB2D-BB29-53BC-2B97-CC9C10436023}"/>
              </a:ext>
            </a:extLst>
          </p:cNvPr>
          <p:cNvSpPr/>
          <p:nvPr/>
        </p:nvSpPr>
        <p:spPr>
          <a:xfrm rot="5400000">
            <a:off x="1509700" y="2157550"/>
            <a:ext cx="258227" cy="252405"/>
          </a:xfrm>
          <a:prstGeom prst="chevron">
            <a:avLst/>
          </a:prstGeom>
          <a:solidFill>
            <a:schemeClr val="bg1">
              <a:lumMod val="75000"/>
            </a:schemeClr>
          </a:solidFill>
          <a:ln w="3175">
            <a:solidFill>
              <a:schemeClr val="bg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PH" dirty="0">
              <a:solidFill>
                <a:schemeClr val="tx1"/>
              </a:solidFill>
            </a:endParaRPr>
          </a:p>
        </p:txBody>
      </p:sp>
      <p:sp>
        <p:nvSpPr>
          <p:cNvPr id="31" name="Arrow: Chevron 28">
            <a:extLst>
              <a:ext uri="{FF2B5EF4-FFF2-40B4-BE49-F238E27FC236}">
                <a16:creationId xmlns:a16="http://schemas.microsoft.com/office/drawing/2014/main" id="{FEAB444F-52F6-1676-5E23-445446F8258E}"/>
              </a:ext>
            </a:extLst>
          </p:cNvPr>
          <p:cNvSpPr/>
          <p:nvPr/>
        </p:nvSpPr>
        <p:spPr>
          <a:xfrm rot="5400000">
            <a:off x="1571711" y="4144188"/>
            <a:ext cx="258227" cy="252405"/>
          </a:xfrm>
          <a:prstGeom prst="chevron">
            <a:avLst/>
          </a:prstGeom>
          <a:solidFill>
            <a:schemeClr val="bg1">
              <a:lumMod val="75000"/>
            </a:schemeClr>
          </a:solidFill>
          <a:ln w="3175">
            <a:solidFill>
              <a:schemeClr val="bg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PH" dirty="0">
              <a:solidFill>
                <a:schemeClr val="tx1"/>
              </a:solidFill>
            </a:endParaRPr>
          </a:p>
        </p:txBody>
      </p:sp>
      <p:sp>
        <p:nvSpPr>
          <p:cNvPr id="26" name="Scroll: Horizontal 20">
            <a:extLst>
              <a:ext uri="{FF2B5EF4-FFF2-40B4-BE49-F238E27FC236}">
                <a16:creationId xmlns:a16="http://schemas.microsoft.com/office/drawing/2014/main" id="{4ED3BC16-EC3B-326B-2D7D-F340CB518016}"/>
              </a:ext>
            </a:extLst>
          </p:cNvPr>
          <p:cNvSpPr/>
          <p:nvPr/>
        </p:nvSpPr>
        <p:spPr>
          <a:xfrm>
            <a:off x="296950" y="4320415"/>
            <a:ext cx="2700600" cy="1711541"/>
          </a:xfrm>
          <a:prstGeom prst="horizontalScroll">
            <a:avLst/>
          </a:prstGeom>
          <a:solidFill>
            <a:schemeClr val="accent4">
              <a:lumMod val="75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27" name="TextBox 26">
            <a:extLst>
              <a:ext uri="{FF2B5EF4-FFF2-40B4-BE49-F238E27FC236}">
                <a16:creationId xmlns:a16="http://schemas.microsoft.com/office/drawing/2014/main" id="{067B07EB-9F8C-253C-CA3E-7012FAA2C5F2}"/>
              </a:ext>
            </a:extLst>
          </p:cNvPr>
          <p:cNvSpPr txBox="1"/>
          <p:nvPr/>
        </p:nvSpPr>
        <p:spPr>
          <a:xfrm>
            <a:off x="350524" y="4439142"/>
            <a:ext cx="2715813" cy="1323439"/>
          </a:xfrm>
          <a:prstGeom prst="rect">
            <a:avLst/>
          </a:prstGeom>
          <a:noFill/>
        </p:spPr>
        <p:txBody>
          <a:bodyPr wrap="square" rtlCol="0">
            <a:spAutoFit/>
          </a:bodyPr>
          <a:lstStyle/>
          <a:p>
            <a:pPr algn="ctr"/>
            <a:r>
              <a:rPr lang="en-US" sz="2000" b="1" dirty="0">
                <a:solidFill>
                  <a:schemeClr val="bg1"/>
                </a:solidFill>
                <a:latin typeface="Corbel" panose="020B0503020204020204" pitchFamily="34" charset="0"/>
              </a:rPr>
              <a:t>1936</a:t>
            </a:r>
          </a:p>
          <a:p>
            <a:pPr algn="ctr"/>
            <a:r>
              <a:rPr lang="en-US" sz="2000" b="1" dirty="0">
                <a:solidFill>
                  <a:schemeClr val="bg1"/>
                </a:solidFill>
                <a:latin typeface="Corbel" panose="020B0503020204020204" pitchFamily="34" charset="0"/>
              </a:rPr>
              <a:t>Commonwealth Act 141</a:t>
            </a:r>
          </a:p>
          <a:p>
            <a:pPr algn="ctr"/>
            <a:r>
              <a:rPr lang="en-US" sz="2000" b="1" dirty="0">
                <a:solidFill>
                  <a:srgbClr val="FFFF00"/>
                </a:solidFill>
                <a:latin typeface="Corbel" panose="020B0503020204020204" pitchFamily="34" charset="0"/>
              </a:rPr>
              <a:t>Public Land Act</a:t>
            </a:r>
            <a:endParaRPr lang="en-PH" sz="2000" b="1" dirty="0">
              <a:solidFill>
                <a:srgbClr val="FFFF00"/>
              </a:solidFill>
              <a:latin typeface="Corbel" panose="020B0503020204020204" pitchFamily="34" charset="0"/>
            </a:endParaRPr>
          </a:p>
        </p:txBody>
      </p:sp>
      <p:sp>
        <p:nvSpPr>
          <p:cNvPr id="29" name="TextBox 28">
            <a:extLst>
              <a:ext uri="{FF2B5EF4-FFF2-40B4-BE49-F238E27FC236}">
                <a16:creationId xmlns:a16="http://schemas.microsoft.com/office/drawing/2014/main" id="{E91D5032-63CA-ACAF-B5B9-585BC0382C9B}"/>
              </a:ext>
            </a:extLst>
          </p:cNvPr>
          <p:cNvSpPr txBox="1"/>
          <p:nvPr/>
        </p:nvSpPr>
        <p:spPr>
          <a:xfrm>
            <a:off x="3359739" y="4520841"/>
            <a:ext cx="8472421" cy="1077218"/>
          </a:xfrm>
          <a:prstGeom prst="rect">
            <a:avLst/>
          </a:prstGeom>
          <a:noFill/>
        </p:spPr>
        <p:txBody>
          <a:bodyPr wrap="square" rtlCol="0">
            <a:spAutoFit/>
          </a:bodyPr>
          <a:lstStyle/>
          <a:p>
            <a:pPr marL="285750" indent="-285750">
              <a:buFont typeface="Wingdings" panose="05000000000000000000" pitchFamily="2" charset="2"/>
              <a:buChar char="§"/>
            </a:pPr>
            <a:r>
              <a:rPr lang="en-US" sz="1600" b="1" dirty="0">
                <a:highlight>
                  <a:srgbClr val="FFFF00"/>
                </a:highlight>
                <a:latin typeface="Corbel" panose="020B0503020204020204" pitchFamily="34" charset="0"/>
              </a:rPr>
              <a:t>Bureau of Forestry</a:t>
            </a:r>
          </a:p>
          <a:p>
            <a:pPr marL="285750" indent="-285750">
              <a:buFont typeface="Wingdings" panose="05000000000000000000" pitchFamily="2" charset="2"/>
              <a:buChar char="§"/>
            </a:pPr>
            <a:r>
              <a:rPr lang="en-US" sz="1600" b="1" dirty="0">
                <a:latin typeface="Corbel" panose="020B0503020204020204" pitchFamily="34" charset="0"/>
              </a:rPr>
              <a:t>Dept. of Agriculture and Commerce (DAC)</a:t>
            </a:r>
          </a:p>
          <a:p>
            <a:pPr marL="285750" indent="-285750" algn="l">
              <a:buFont typeface="Wingdings" panose="05000000000000000000" pitchFamily="2" charset="2"/>
              <a:buChar char="§"/>
            </a:pPr>
            <a:r>
              <a:rPr lang="en-PH" sz="1600" b="1" dirty="0">
                <a:highlight>
                  <a:srgbClr val="C0C0C0"/>
                </a:highlight>
                <a:latin typeface="Corbel" panose="020B0503020204020204" pitchFamily="34" charset="0"/>
              </a:rPr>
              <a:t>The President </a:t>
            </a:r>
            <a:r>
              <a:rPr lang="en-US" sz="1600" dirty="0">
                <a:latin typeface="Corbel" panose="020B0503020204020204" pitchFamily="34" charset="0"/>
              </a:rPr>
              <a:t>(upon recommendation of DAC) </a:t>
            </a:r>
            <a:r>
              <a:rPr lang="en-US" sz="1600" b="0" i="0" u="none" strike="noStrike" baseline="0" dirty="0">
                <a:latin typeface="Corbel" panose="020B0503020204020204" pitchFamily="34" charset="0"/>
              </a:rPr>
              <a:t>shall from time to time classify the lands of the public domain </a:t>
            </a:r>
            <a:r>
              <a:rPr lang="en-PH" sz="1600" b="0" i="0" u="none" strike="noStrike" baseline="0" dirty="0">
                <a:latin typeface="Corbel" panose="020B0503020204020204" pitchFamily="34" charset="0"/>
              </a:rPr>
              <a:t>into</a:t>
            </a:r>
            <a:r>
              <a:rPr lang="en-US" sz="1600" dirty="0">
                <a:latin typeface="Corbel" panose="020B0503020204020204" pitchFamily="34" charset="0"/>
              </a:rPr>
              <a:t> </a:t>
            </a:r>
            <a:r>
              <a:rPr lang="en-US" sz="1600" b="1" dirty="0">
                <a:highlight>
                  <a:srgbClr val="00FFFF"/>
                </a:highlight>
                <a:latin typeface="Corbel" panose="020B0503020204020204" pitchFamily="34" charset="0"/>
              </a:rPr>
              <a:t>A&amp;D, Timber and Mineral lands </a:t>
            </a:r>
            <a:r>
              <a:rPr lang="en-US" sz="1600" dirty="0">
                <a:latin typeface="Corbel" panose="020B0503020204020204" pitchFamily="34" charset="0"/>
              </a:rPr>
              <a:t>(Section 6, Chapter II)</a:t>
            </a:r>
            <a:endParaRPr lang="en-PH" sz="1600" b="1" dirty="0">
              <a:latin typeface="Corbel" panose="020B0503020204020204" pitchFamily="34" charset="0"/>
            </a:endParaRPr>
          </a:p>
        </p:txBody>
      </p:sp>
      <p:sp>
        <p:nvSpPr>
          <p:cNvPr id="17" name="TextBox 16">
            <a:extLst>
              <a:ext uri="{FF2B5EF4-FFF2-40B4-BE49-F238E27FC236}">
                <a16:creationId xmlns:a16="http://schemas.microsoft.com/office/drawing/2014/main" id="{EA184773-1609-978B-D2DA-F9ECDB634AAE}"/>
              </a:ext>
            </a:extLst>
          </p:cNvPr>
          <p:cNvSpPr txBox="1"/>
          <p:nvPr/>
        </p:nvSpPr>
        <p:spPr>
          <a:xfrm>
            <a:off x="7362169" y="2658256"/>
            <a:ext cx="914400" cy="914400"/>
          </a:xfrm>
          <a:prstGeom prst="rect">
            <a:avLst/>
          </a:prstGeom>
          <a:noFill/>
        </p:spPr>
        <p:txBody>
          <a:bodyPr wrap="square" rtlCol="0">
            <a:spAutoFit/>
          </a:bodyPr>
          <a:lstStyle/>
          <a:p>
            <a:endParaRPr lang="en-PH" dirty="0"/>
          </a:p>
        </p:txBody>
      </p:sp>
      <p:sp>
        <p:nvSpPr>
          <p:cNvPr id="16" name="TextBox 15">
            <a:extLst>
              <a:ext uri="{FF2B5EF4-FFF2-40B4-BE49-F238E27FC236}">
                <a16:creationId xmlns:a16="http://schemas.microsoft.com/office/drawing/2014/main" id="{57871DCD-0A5F-EF68-A1BD-B152401DF9A9}"/>
              </a:ext>
            </a:extLst>
          </p:cNvPr>
          <p:cNvSpPr txBox="1"/>
          <p:nvPr/>
        </p:nvSpPr>
        <p:spPr>
          <a:xfrm>
            <a:off x="10620752" y="2068310"/>
            <a:ext cx="914400" cy="430887"/>
          </a:xfrm>
          <a:prstGeom prst="rect">
            <a:avLst/>
          </a:prstGeom>
          <a:noFill/>
        </p:spPr>
        <p:txBody>
          <a:bodyPr wrap="square" rtlCol="0">
            <a:spAutoFit/>
          </a:bodyPr>
          <a:lstStyle/>
          <a:p>
            <a:endParaRPr lang="en-PH" sz="2200" dirty="0"/>
          </a:p>
        </p:txBody>
      </p:sp>
      <p:sp>
        <p:nvSpPr>
          <p:cNvPr id="12" name="Scroll: Horizontal 19">
            <a:extLst>
              <a:ext uri="{FF2B5EF4-FFF2-40B4-BE49-F238E27FC236}">
                <a16:creationId xmlns:a16="http://schemas.microsoft.com/office/drawing/2014/main" id="{223687D7-ACF0-C709-4D57-7D91D7F7F813}"/>
              </a:ext>
            </a:extLst>
          </p:cNvPr>
          <p:cNvSpPr/>
          <p:nvPr/>
        </p:nvSpPr>
        <p:spPr>
          <a:xfrm>
            <a:off x="290842" y="2431638"/>
            <a:ext cx="2690666" cy="1535198"/>
          </a:xfrm>
          <a:prstGeom prst="horizontalScroll">
            <a:avLst/>
          </a:prstGeom>
          <a:solidFill>
            <a:schemeClr val="tx2">
              <a:lumMod val="60000"/>
              <a:lumOff val="4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4" name="TextBox 13">
            <a:hlinkClick r:id="rId3" action="ppaction://hlinkfile"/>
            <a:extLst>
              <a:ext uri="{FF2B5EF4-FFF2-40B4-BE49-F238E27FC236}">
                <a16:creationId xmlns:a16="http://schemas.microsoft.com/office/drawing/2014/main" id="{AA962E32-D11F-7176-197C-DFFF54967D86}"/>
              </a:ext>
            </a:extLst>
          </p:cNvPr>
          <p:cNvSpPr txBox="1"/>
          <p:nvPr/>
        </p:nvSpPr>
        <p:spPr>
          <a:xfrm>
            <a:off x="604364" y="2678103"/>
            <a:ext cx="2113820" cy="1015663"/>
          </a:xfrm>
          <a:prstGeom prst="rect">
            <a:avLst/>
          </a:prstGeom>
          <a:noFill/>
        </p:spPr>
        <p:txBody>
          <a:bodyPr wrap="square" rtlCol="0">
            <a:spAutoFit/>
          </a:bodyPr>
          <a:lstStyle/>
          <a:p>
            <a:pPr algn="ctr"/>
            <a:r>
              <a:rPr lang="en-US" sz="2000" b="1" dirty="0">
                <a:solidFill>
                  <a:schemeClr val="bg1"/>
                </a:solidFill>
                <a:latin typeface="Corbel" panose="020B0503020204020204" pitchFamily="34" charset="0"/>
              </a:rPr>
              <a:t>1919</a:t>
            </a:r>
          </a:p>
          <a:p>
            <a:pPr algn="ctr"/>
            <a:r>
              <a:rPr lang="en-US" sz="2000" b="1" dirty="0">
                <a:solidFill>
                  <a:schemeClr val="bg1"/>
                </a:solidFill>
                <a:latin typeface="Corbel" panose="020B0503020204020204" pitchFamily="34" charset="0"/>
              </a:rPr>
              <a:t>Act 2874</a:t>
            </a:r>
          </a:p>
          <a:p>
            <a:pPr algn="ctr"/>
            <a:r>
              <a:rPr lang="en-US" sz="2000" i="1" dirty="0">
                <a:solidFill>
                  <a:srgbClr val="FFFF00"/>
                </a:solidFill>
                <a:latin typeface="Corbel" panose="020B0503020204020204" pitchFamily="34" charset="0"/>
              </a:rPr>
              <a:t>2</a:t>
            </a:r>
            <a:r>
              <a:rPr lang="en-US" sz="2000" i="1" baseline="30000" dirty="0">
                <a:solidFill>
                  <a:srgbClr val="FFFF00"/>
                </a:solidFill>
                <a:latin typeface="Corbel" panose="020B0503020204020204" pitchFamily="34" charset="0"/>
              </a:rPr>
              <a:t>nd</a:t>
            </a:r>
            <a:r>
              <a:rPr lang="en-US" sz="2000" i="1" dirty="0">
                <a:solidFill>
                  <a:srgbClr val="FFFF00"/>
                </a:solidFill>
                <a:latin typeface="Corbel" panose="020B0503020204020204" pitchFamily="34" charset="0"/>
              </a:rPr>
              <a:t> Public Land Act</a:t>
            </a:r>
            <a:endParaRPr lang="en-PH" sz="2000" i="1" dirty="0">
              <a:solidFill>
                <a:srgbClr val="FFFF00"/>
              </a:solidFill>
              <a:latin typeface="Corbel" panose="020B0503020204020204" pitchFamily="34" charset="0"/>
            </a:endParaRPr>
          </a:p>
        </p:txBody>
      </p:sp>
      <p:sp>
        <p:nvSpPr>
          <p:cNvPr id="37" name="TextBox 36">
            <a:extLst>
              <a:ext uri="{FF2B5EF4-FFF2-40B4-BE49-F238E27FC236}">
                <a16:creationId xmlns:a16="http://schemas.microsoft.com/office/drawing/2014/main" id="{19377642-DFE8-953E-DFB7-101E29E48E27}"/>
              </a:ext>
            </a:extLst>
          </p:cNvPr>
          <p:cNvSpPr txBox="1"/>
          <p:nvPr/>
        </p:nvSpPr>
        <p:spPr>
          <a:xfrm>
            <a:off x="3480779" y="5598059"/>
            <a:ext cx="8141676" cy="369332"/>
          </a:xfrm>
          <a:prstGeom prst="rect">
            <a:avLst/>
          </a:prstGeom>
          <a:noFill/>
        </p:spPr>
        <p:txBody>
          <a:bodyPr wrap="square">
            <a:spAutoFit/>
          </a:bodyPr>
          <a:lstStyle/>
          <a:p>
            <a:pPr marL="285750" indent="-285750">
              <a:buFont typeface="Wingdings" panose="05000000000000000000" pitchFamily="2" charset="2"/>
              <a:buChar char="v"/>
            </a:pPr>
            <a:r>
              <a:rPr lang="en-PH" sz="1800" b="1" i="1" dirty="0">
                <a:solidFill>
                  <a:schemeClr val="accent1"/>
                </a:solidFill>
                <a:latin typeface="Bodoni MT" panose="02070603080606020203" pitchFamily="18" charset="0"/>
              </a:rPr>
              <a:t>the present governing law of our public land</a:t>
            </a:r>
            <a:endParaRPr lang="en-US" sz="1800" b="1" i="1" dirty="0">
              <a:solidFill>
                <a:schemeClr val="accent1"/>
              </a:solidFill>
              <a:latin typeface="Bodoni MT" panose="02070603080606020203" pitchFamily="18" charset="0"/>
            </a:endParaRPr>
          </a:p>
        </p:txBody>
      </p:sp>
      <p:grpSp>
        <p:nvGrpSpPr>
          <p:cNvPr id="38" name="Group 3">
            <a:extLst>
              <a:ext uri="{FF2B5EF4-FFF2-40B4-BE49-F238E27FC236}">
                <a16:creationId xmlns:a16="http://schemas.microsoft.com/office/drawing/2014/main" id="{F8312781-B6AB-038C-81AF-E63BF2207CC8}"/>
              </a:ext>
            </a:extLst>
          </p:cNvPr>
          <p:cNvGrpSpPr>
            <a:grpSpLocks/>
          </p:cNvGrpSpPr>
          <p:nvPr/>
        </p:nvGrpSpPr>
        <p:grpSpPr bwMode="auto">
          <a:xfrm>
            <a:off x="256913" y="6366219"/>
            <a:ext cx="897184" cy="432329"/>
            <a:chOff x="2670850" y="2410458"/>
            <a:chExt cx="1303236" cy="641268"/>
          </a:xfrm>
        </p:grpSpPr>
        <p:pic>
          <p:nvPicPr>
            <p:cNvPr id="39" name="Picture 4" descr="C:\Users\acer\Pictures\National_Mapping_and_Resource_Information_Authority_PH_Logo.png">
              <a:extLst>
                <a:ext uri="{FF2B5EF4-FFF2-40B4-BE49-F238E27FC236}">
                  <a16:creationId xmlns:a16="http://schemas.microsoft.com/office/drawing/2014/main" id="{47AA5886-C448-DEFD-353F-73773E6BEFB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2" descr="M:\GIS-RS Unit Templates\Logo_DENR.jpg">
              <a:extLst>
                <a:ext uri="{FF2B5EF4-FFF2-40B4-BE49-F238E27FC236}">
                  <a16:creationId xmlns:a16="http://schemas.microsoft.com/office/drawing/2014/main" id="{B7662E99-DBF6-6833-0B2E-772C69C6E7A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extBox 4">
            <a:extLst>
              <a:ext uri="{FF2B5EF4-FFF2-40B4-BE49-F238E27FC236}">
                <a16:creationId xmlns:a16="http://schemas.microsoft.com/office/drawing/2014/main" id="{692D5623-465A-0F36-6509-77996C9E2E1B}"/>
              </a:ext>
            </a:extLst>
          </p:cNvPr>
          <p:cNvSpPr txBox="1"/>
          <p:nvPr/>
        </p:nvSpPr>
        <p:spPr>
          <a:xfrm>
            <a:off x="3359739" y="2274978"/>
            <a:ext cx="8575347" cy="1815882"/>
          </a:xfrm>
          <a:prstGeom prst="rect">
            <a:avLst/>
          </a:prstGeom>
          <a:noFill/>
        </p:spPr>
        <p:txBody>
          <a:bodyPr wrap="square" rtlCol="0">
            <a:spAutoFit/>
          </a:bodyPr>
          <a:lstStyle/>
          <a:p>
            <a:pPr marL="285750" indent="-285750">
              <a:buFont typeface="Wingdings" panose="05000000000000000000" pitchFamily="2" charset="2"/>
              <a:buChar char="v"/>
            </a:pPr>
            <a:r>
              <a:rPr lang="en-PH" sz="1600" b="1" dirty="0">
                <a:latin typeface="Corbel" panose="020B0503020204020204" pitchFamily="34" charset="0"/>
              </a:rPr>
              <a:t>Land Classification System was introduced </a:t>
            </a:r>
          </a:p>
          <a:p>
            <a:pPr marL="285750" indent="-285750">
              <a:buFont typeface="Wingdings" panose="05000000000000000000" pitchFamily="2" charset="2"/>
              <a:buChar char="v"/>
            </a:pPr>
            <a:r>
              <a:rPr lang="en-PH" sz="1600" b="1" dirty="0">
                <a:latin typeface="Corbel" panose="020B0503020204020204" pitchFamily="34" charset="0"/>
              </a:rPr>
              <a:t>The first LC map was approved June 20, 1920</a:t>
            </a:r>
          </a:p>
          <a:p>
            <a:endParaRPr lang="en-US" sz="1600" b="1" dirty="0">
              <a:highlight>
                <a:srgbClr val="FFFF00"/>
              </a:highlight>
              <a:latin typeface="Corbel" panose="020B0503020204020204" pitchFamily="34" charset="0"/>
            </a:endParaRPr>
          </a:p>
          <a:p>
            <a:pPr marL="174625" indent="-174625">
              <a:buFont typeface="Arial" panose="020B0604020202020204" pitchFamily="34" charset="0"/>
              <a:buChar char="•"/>
            </a:pPr>
            <a:r>
              <a:rPr lang="en-US" sz="1600" b="1" dirty="0">
                <a:highlight>
                  <a:srgbClr val="FFFF00"/>
                </a:highlight>
                <a:latin typeface="Corbel" panose="020B0503020204020204" pitchFamily="34" charset="0"/>
              </a:rPr>
              <a:t>Bureau of Forestry</a:t>
            </a:r>
          </a:p>
          <a:p>
            <a:pPr marL="174625" indent="-174625">
              <a:buFont typeface="Arial" panose="020B0604020202020204" pitchFamily="34" charset="0"/>
              <a:buChar char="•"/>
            </a:pPr>
            <a:r>
              <a:rPr lang="en-US" sz="1600" b="1" dirty="0">
                <a:latin typeface="Corbel" panose="020B0503020204020204" pitchFamily="34" charset="0"/>
              </a:rPr>
              <a:t>Dept. of Agriculture and Natural Resources (DANR)</a:t>
            </a:r>
          </a:p>
          <a:p>
            <a:pPr marL="174625" indent="-174625">
              <a:buFont typeface="Arial" panose="020B0604020202020204" pitchFamily="34" charset="0"/>
              <a:buChar char="•"/>
            </a:pPr>
            <a:r>
              <a:rPr lang="en-US" sz="1600" b="1" dirty="0">
                <a:highlight>
                  <a:srgbClr val="C0C0C0"/>
                </a:highlight>
                <a:latin typeface="Corbel" panose="020B0503020204020204" pitchFamily="34" charset="0"/>
              </a:rPr>
              <a:t>Governor-General</a:t>
            </a:r>
            <a:r>
              <a:rPr lang="en-US" sz="1600" b="1" dirty="0">
                <a:latin typeface="Corbel" panose="020B0503020204020204" pitchFamily="34" charset="0"/>
              </a:rPr>
              <a:t> </a:t>
            </a:r>
            <a:r>
              <a:rPr lang="en-US" sz="1600" dirty="0">
                <a:latin typeface="Corbel" panose="020B0503020204020204" pitchFamily="34" charset="0"/>
              </a:rPr>
              <a:t>(upon recommendation of DANR) </a:t>
            </a:r>
            <a:r>
              <a:rPr lang="en-US" sz="1600" b="0" i="0" u="none" strike="noStrike" baseline="0" dirty="0">
                <a:latin typeface="Corbel" panose="020B0503020204020204" pitchFamily="34" charset="0"/>
              </a:rPr>
              <a:t>shall from time to time classify the lands of the public domain </a:t>
            </a:r>
            <a:r>
              <a:rPr lang="en-PH" sz="1600" b="0" i="0" u="none" strike="noStrike" baseline="0" dirty="0">
                <a:latin typeface="Corbel" panose="020B0503020204020204" pitchFamily="34" charset="0"/>
              </a:rPr>
              <a:t>into</a:t>
            </a:r>
            <a:r>
              <a:rPr lang="en-US" sz="1600" dirty="0">
                <a:latin typeface="Corbel" panose="020B0503020204020204" pitchFamily="34" charset="0"/>
              </a:rPr>
              <a:t> </a:t>
            </a:r>
            <a:r>
              <a:rPr lang="en-US" sz="1600" b="1" dirty="0">
                <a:highlight>
                  <a:srgbClr val="00FFFF"/>
                </a:highlight>
                <a:latin typeface="Corbel" panose="020B0503020204020204" pitchFamily="34" charset="0"/>
              </a:rPr>
              <a:t>A&amp;D, Timber and Mineral lands </a:t>
            </a:r>
          </a:p>
        </p:txBody>
      </p:sp>
      <p:sp>
        <p:nvSpPr>
          <p:cNvPr id="9" name="Rectangle 8">
            <a:extLst>
              <a:ext uri="{FF2B5EF4-FFF2-40B4-BE49-F238E27FC236}">
                <a16:creationId xmlns:a16="http://schemas.microsoft.com/office/drawing/2014/main" id="{1A18D6CC-950E-38D9-438F-BD8D97553679}"/>
              </a:ext>
            </a:extLst>
          </p:cNvPr>
          <p:cNvSpPr/>
          <p:nvPr/>
        </p:nvSpPr>
        <p:spPr>
          <a:xfrm>
            <a:off x="5197345" y="6366219"/>
            <a:ext cx="6737742" cy="369332"/>
          </a:xfrm>
          <a:prstGeom prst="rect">
            <a:avLst/>
          </a:prstGeom>
          <a:noFill/>
        </p:spPr>
        <p:txBody>
          <a:bodyPr wrap="none" lIns="91440" tIns="45720" rIns="91440" bIns="45720">
            <a:spAutoFit/>
          </a:bodyPr>
          <a:lstStyle/>
          <a:p>
            <a:pPr algn="ctr"/>
            <a:r>
              <a:rPr lang="en-PH" sz="1800" b="1"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Review and Updating of the Results of the FLBD in Palawan</a:t>
            </a:r>
            <a:endParaRPr lang="en-US" sz="2000" b="1" cap="none" spc="50" dirty="0">
              <a:ln w="0"/>
              <a:solidFill>
                <a:schemeClr val="tx1">
                  <a:lumMod val="50000"/>
                  <a:lumOff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2662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0" y="6172200"/>
            <a:ext cx="12192000" cy="685800"/>
            <a:chOff x="0" y="0"/>
            <a:chExt cx="12372622" cy="695960"/>
          </a:xfrm>
        </p:grpSpPr>
        <p:sp>
          <p:nvSpPr>
            <p:cNvPr id="3" name="Freeform 3"/>
            <p:cNvSpPr/>
            <p:nvPr/>
          </p:nvSpPr>
          <p:spPr>
            <a:xfrm>
              <a:off x="0" y="0"/>
              <a:ext cx="12372622" cy="695960"/>
            </a:xfrm>
            <a:custGeom>
              <a:avLst/>
              <a:gdLst/>
              <a:ahLst/>
              <a:cxnLst/>
              <a:rect l="l" t="t" r="r" b="b"/>
              <a:pathLst>
                <a:path w="12372622" h="695960">
                  <a:moveTo>
                    <a:pt x="0" y="0"/>
                  </a:moveTo>
                  <a:lnTo>
                    <a:pt x="12372622" y="0"/>
                  </a:lnTo>
                  <a:lnTo>
                    <a:pt x="12372622" y="695960"/>
                  </a:lnTo>
                  <a:lnTo>
                    <a:pt x="0" y="695960"/>
                  </a:lnTo>
                  <a:close/>
                </a:path>
              </a:pathLst>
            </a:custGeom>
            <a:solidFill>
              <a:srgbClr val="A3B18A"/>
            </a:solidFill>
          </p:spPr>
        </p:sp>
      </p:grpSp>
      <p:sp>
        <p:nvSpPr>
          <p:cNvPr id="8" name="Rectangle 7">
            <a:extLst>
              <a:ext uri="{FF2B5EF4-FFF2-40B4-BE49-F238E27FC236}">
                <a16:creationId xmlns:a16="http://schemas.microsoft.com/office/drawing/2014/main" id="{FD972395-233F-1B63-405B-587A40F70BAF}"/>
              </a:ext>
            </a:extLst>
          </p:cNvPr>
          <p:cNvSpPr/>
          <p:nvPr/>
        </p:nvSpPr>
        <p:spPr>
          <a:xfrm>
            <a:off x="114276" y="17277"/>
            <a:ext cx="2994298" cy="596218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19" name="Scroll: Horizontal 19">
            <a:extLst>
              <a:ext uri="{FF2B5EF4-FFF2-40B4-BE49-F238E27FC236}">
                <a16:creationId xmlns:a16="http://schemas.microsoft.com/office/drawing/2014/main" id="{CB344357-246E-312E-1BD2-8820E0EF4FD7}"/>
              </a:ext>
            </a:extLst>
          </p:cNvPr>
          <p:cNvSpPr/>
          <p:nvPr/>
        </p:nvSpPr>
        <p:spPr>
          <a:xfrm>
            <a:off x="190102" y="642861"/>
            <a:ext cx="2876599" cy="1711539"/>
          </a:xfrm>
          <a:prstGeom prst="horizontalScroll">
            <a:avLst/>
          </a:prstGeom>
          <a:solidFill>
            <a:srgbClr val="339933"/>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20" name="TextBox 19">
            <a:extLst>
              <a:ext uri="{FF2B5EF4-FFF2-40B4-BE49-F238E27FC236}">
                <a16:creationId xmlns:a16="http://schemas.microsoft.com/office/drawing/2014/main" id="{7EE96128-29E7-2F5A-C897-DAD1DAEC1646}"/>
              </a:ext>
            </a:extLst>
          </p:cNvPr>
          <p:cNvSpPr txBox="1"/>
          <p:nvPr/>
        </p:nvSpPr>
        <p:spPr>
          <a:xfrm>
            <a:off x="730558" y="842942"/>
            <a:ext cx="1795684" cy="1261884"/>
          </a:xfrm>
          <a:prstGeom prst="rect">
            <a:avLst/>
          </a:prstGeom>
          <a:noFill/>
        </p:spPr>
        <p:txBody>
          <a:bodyPr wrap="none" rtlCol="0">
            <a:spAutoFit/>
          </a:bodyPr>
          <a:lstStyle/>
          <a:p>
            <a:pPr algn="ctr"/>
            <a:r>
              <a:rPr lang="en-US" sz="2000" b="1" dirty="0">
                <a:solidFill>
                  <a:schemeClr val="bg1"/>
                </a:solidFill>
                <a:latin typeface="Corbel" panose="020B0503020204020204" pitchFamily="34" charset="0"/>
              </a:rPr>
              <a:t>1975</a:t>
            </a:r>
          </a:p>
          <a:p>
            <a:pPr algn="ctr"/>
            <a:r>
              <a:rPr lang="en-US" sz="2000" b="1" dirty="0">
                <a:solidFill>
                  <a:schemeClr val="bg1"/>
                </a:solidFill>
                <a:latin typeface="Corbel" panose="020B0503020204020204" pitchFamily="34" charset="0"/>
              </a:rPr>
              <a:t>PD 705</a:t>
            </a:r>
          </a:p>
          <a:p>
            <a:pPr algn="ctr"/>
            <a:r>
              <a:rPr lang="en-US" b="1" i="1" dirty="0">
                <a:solidFill>
                  <a:srgbClr val="FFFF00"/>
                </a:solidFill>
                <a:latin typeface="Corbel" panose="020B0503020204020204" pitchFamily="34" charset="0"/>
              </a:rPr>
              <a:t>Revised Forestry</a:t>
            </a:r>
          </a:p>
          <a:p>
            <a:pPr algn="ctr"/>
            <a:r>
              <a:rPr lang="en-US" b="1" i="1" dirty="0">
                <a:solidFill>
                  <a:srgbClr val="FFFF00"/>
                </a:solidFill>
                <a:latin typeface="Corbel" panose="020B0503020204020204" pitchFamily="34" charset="0"/>
              </a:rPr>
              <a:t> Reform Code</a:t>
            </a:r>
            <a:endParaRPr lang="en-PH" b="1" i="1" dirty="0">
              <a:solidFill>
                <a:srgbClr val="FFFF00"/>
              </a:solidFill>
              <a:latin typeface="Corbel" panose="020B0503020204020204" pitchFamily="34" charset="0"/>
            </a:endParaRPr>
          </a:p>
        </p:txBody>
      </p:sp>
      <p:sp>
        <p:nvSpPr>
          <p:cNvPr id="43" name="Text Box 8">
            <a:extLst>
              <a:ext uri="{FF2B5EF4-FFF2-40B4-BE49-F238E27FC236}">
                <a16:creationId xmlns:a16="http://schemas.microsoft.com/office/drawing/2014/main" id="{442D797E-546A-8493-3511-64CE5DA445EA}"/>
              </a:ext>
            </a:extLst>
          </p:cNvPr>
          <p:cNvSpPr txBox="1">
            <a:spLocks noChangeArrowheads="1"/>
          </p:cNvSpPr>
          <p:nvPr/>
        </p:nvSpPr>
        <p:spPr bwMode="auto">
          <a:xfrm>
            <a:off x="0" y="166838"/>
            <a:ext cx="33221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spcBef>
                <a:spcPct val="20000"/>
              </a:spcBef>
            </a:pPr>
            <a:r>
              <a:rPr lang="en-US" altLang="en-US" sz="2400" dirty="0">
                <a:solidFill>
                  <a:schemeClr val="accent1">
                    <a:lumMod val="50000"/>
                  </a:schemeClr>
                </a:solidFill>
                <a:latin typeface="Bookman Old Style" panose="02050604050505020204" pitchFamily="18" charset="0"/>
                <a:ea typeface="ＭＳ Ｐゴシック" panose="020B0600070205080204" pitchFamily="34" charset="-128"/>
              </a:rPr>
              <a:t>Brief History</a:t>
            </a:r>
            <a:endParaRPr lang="en-PH" altLang="en-US" sz="2400" dirty="0">
              <a:solidFill>
                <a:schemeClr val="accent1">
                  <a:lumMod val="50000"/>
                </a:schemeClr>
              </a:solidFill>
              <a:latin typeface="Bookman Old Style" panose="02050604050505020204" pitchFamily="18" charset="0"/>
              <a:ea typeface="ＭＳ Ｐゴシック" panose="020B0600070205080204" pitchFamily="34" charset="-128"/>
            </a:endParaRPr>
          </a:p>
        </p:txBody>
      </p:sp>
      <p:grpSp>
        <p:nvGrpSpPr>
          <p:cNvPr id="44" name="Group 3">
            <a:extLst>
              <a:ext uri="{FF2B5EF4-FFF2-40B4-BE49-F238E27FC236}">
                <a16:creationId xmlns:a16="http://schemas.microsoft.com/office/drawing/2014/main" id="{735D33C8-B5AE-636F-093F-BCCD48CE7E74}"/>
              </a:ext>
            </a:extLst>
          </p:cNvPr>
          <p:cNvGrpSpPr>
            <a:grpSpLocks/>
          </p:cNvGrpSpPr>
          <p:nvPr/>
        </p:nvGrpSpPr>
        <p:grpSpPr bwMode="auto">
          <a:xfrm>
            <a:off x="256913" y="6366219"/>
            <a:ext cx="897184" cy="432329"/>
            <a:chOff x="2670850" y="2410458"/>
            <a:chExt cx="1303236" cy="641268"/>
          </a:xfrm>
        </p:grpSpPr>
        <p:pic>
          <p:nvPicPr>
            <p:cNvPr id="45" name="Picture 4" descr="C:\Users\acer\Pictures\National_Mapping_and_Resource_Information_Authority_PH_Logo.png">
              <a:extLst>
                <a:ext uri="{FF2B5EF4-FFF2-40B4-BE49-F238E27FC236}">
                  <a16:creationId xmlns:a16="http://schemas.microsoft.com/office/drawing/2014/main" id="{5B5073AA-238B-4CDB-9D8F-30079920FD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 descr="M:\GIS-RS Unit Templates\Logo_DENR.jpg">
              <a:extLst>
                <a:ext uri="{FF2B5EF4-FFF2-40B4-BE49-F238E27FC236}">
                  <a16:creationId xmlns:a16="http://schemas.microsoft.com/office/drawing/2014/main" id="{DB61C780-2FC2-129C-0363-DA7EB2CE428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extBox 21">
            <a:extLst>
              <a:ext uri="{FF2B5EF4-FFF2-40B4-BE49-F238E27FC236}">
                <a16:creationId xmlns:a16="http://schemas.microsoft.com/office/drawing/2014/main" id="{803E87F9-E7E0-5F91-2A5F-E610A8C4EE9D}"/>
              </a:ext>
            </a:extLst>
          </p:cNvPr>
          <p:cNvSpPr txBox="1"/>
          <p:nvPr/>
        </p:nvSpPr>
        <p:spPr>
          <a:xfrm>
            <a:off x="3585293" y="1007524"/>
            <a:ext cx="8523900" cy="646331"/>
          </a:xfrm>
          <a:prstGeom prst="rect">
            <a:avLst/>
          </a:prstGeom>
          <a:noFill/>
        </p:spPr>
        <p:txBody>
          <a:bodyPr wrap="square" rtlCol="0">
            <a:spAutoFit/>
          </a:bodyPr>
          <a:lstStyle/>
          <a:p>
            <a:pPr marL="285750" indent="-285750">
              <a:buFont typeface="Wingdings" panose="05000000000000000000" pitchFamily="2" charset="2"/>
              <a:buChar char="Ø"/>
              <a:tabLst>
                <a:tab pos="174625" algn="l"/>
              </a:tabLst>
            </a:pPr>
            <a:r>
              <a:rPr lang="en-US" b="1" dirty="0">
                <a:latin typeface="Corbel" panose="020B0503020204020204" pitchFamily="34" charset="0"/>
              </a:rPr>
              <a:t>Bureau of Forestry             </a:t>
            </a:r>
            <a:r>
              <a:rPr lang="en-US" b="1" dirty="0">
                <a:highlight>
                  <a:srgbClr val="FFFF00"/>
                </a:highlight>
                <a:latin typeface="Corbel" panose="020B0503020204020204" pitchFamily="34" charset="0"/>
              </a:rPr>
              <a:t>Bureau of Forest Development (BFD)</a:t>
            </a:r>
          </a:p>
          <a:p>
            <a:pPr marL="285750" indent="-285750">
              <a:buFont typeface="Wingdings" panose="05000000000000000000" pitchFamily="2" charset="2"/>
              <a:buChar char="Ø"/>
              <a:tabLst>
                <a:tab pos="174625" algn="l"/>
              </a:tabLst>
            </a:pPr>
            <a:r>
              <a:rPr lang="en-US" b="1" dirty="0">
                <a:latin typeface="Corbel" panose="020B0503020204020204" pitchFamily="34" charset="0"/>
              </a:rPr>
              <a:t>Department of Natural Resources (DNR)</a:t>
            </a:r>
          </a:p>
        </p:txBody>
      </p:sp>
      <p:sp>
        <p:nvSpPr>
          <p:cNvPr id="4" name="Arrow: Right 3">
            <a:extLst>
              <a:ext uri="{FF2B5EF4-FFF2-40B4-BE49-F238E27FC236}">
                <a16:creationId xmlns:a16="http://schemas.microsoft.com/office/drawing/2014/main" id="{1EC4B18E-73A3-E505-E96A-EF63D053EDA2}"/>
              </a:ext>
            </a:extLst>
          </p:cNvPr>
          <p:cNvSpPr/>
          <p:nvPr/>
        </p:nvSpPr>
        <p:spPr>
          <a:xfrm>
            <a:off x="5925138" y="1138950"/>
            <a:ext cx="341723" cy="164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Arrow: Chevron 22">
            <a:extLst>
              <a:ext uri="{FF2B5EF4-FFF2-40B4-BE49-F238E27FC236}">
                <a16:creationId xmlns:a16="http://schemas.microsoft.com/office/drawing/2014/main" id="{BB74DB52-3A3C-017D-32C2-7DF490CF7F86}"/>
              </a:ext>
            </a:extLst>
          </p:cNvPr>
          <p:cNvSpPr/>
          <p:nvPr/>
        </p:nvSpPr>
        <p:spPr>
          <a:xfrm>
            <a:off x="3143638" y="1331870"/>
            <a:ext cx="258227" cy="252405"/>
          </a:xfrm>
          <a:prstGeom prst="chevron">
            <a:avLst>
              <a:gd name="adj" fmla="val 43807"/>
            </a:avLst>
          </a:prstGeom>
          <a:solidFill>
            <a:schemeClr val="bg1">
              <a:lumMod val="75000"/>
            </a:schemeClr>
          </a:solidFill>
          <a:ln w="3175">
            <a:solidFill>
              <a:schemeClr val="bg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PH" dirty="0">
              <a:solidFill>
                <a:schemeClr val="tx1"/>
              </a:solidFill>
            </a:endParaRPr>
          </a:p>
        </p:txBody>
      </p:sp>
      <p:sp>
        <p:nvSpPr>
          <p:cNvPr id="36" name="TextBox 35">
            <a:extLst>
              <a:ext uri="{FF2B5EF4-FFF2-40B4-BE49-F238E27FC236}">
                <a16:creationId xmlns:a16="http://schemas.microsoft.com/office/drawing/2014/main" id="{F40F00C1-8B0F-231C-80F3-5D7C4D602F57}"/>
              </a:ext>
            </a:extLst>
          </p:cNvPr>
          <p:cNvSpPr txBox="1"/>
          <p:nvPr/>
        </p:nvSpPr>
        <p:spPr>
          <a:xfrm>
            <a:off x="3640723" y="2313813"/>
            <a:ext cx="8339832" cy="1487908"/>
          </a:xfrm>
          <a:prstGeom prst="rect">
            <a:avLst/>
          </a:prstGeom>
          <a:noFill/>
        </p:spPr>
        <p:txBody>
          <a:bodyPr wrap="square">
            <a:spAutoFit/>
          </a:bodyPr>
          <a:lstStyle/>
          <a:p>
            <a:pPr lvl="0">
              <a:lnSpc>
                <a:spcPct val="114000"/>
              </a:lnSpc>
              <a:defRPr/>
            </a:pPr>
            <a:r>
              <a:rPr kumimoji="0" lang="en-US" altLang="en-US" b="0" i="0" u="none" strike="noStrike" kern="1200" cap="none" spc="0" normalizeH="0" baseline="0" noProof="0" dirty="0">
                <a:ln>
                  <a:noFill/>
                </a:ln>
                <a:solidFill>
                  <a:prstClr val="black"/>
                </a:solidFill>
                <a:effectLst/>
                <a:uLnTx/>
                <a:uFillTx/>
                <a:latin typeface="Corbel" panose="020B0503020204020204" pitchFamily="34" charset="0"/>
                <a:cs typeface="Arial" panose="020B0604020202020204" pitchFamily="34" charset="0"/>
              </a:rPr>
              <a:t>The Department Head shall </a:t>
            </a:r>
            <a:r>
              <a:rPr kumimoji="0" lang="en-US" altLang="en-US" u="none" strike="noStrike" kern="1200" cap="none" spc="0" normalizeH="0" baseline="0" noProof="0" dirty="0">
                <a:ln>
                  <a:noFill/>
                </a:ln>
                <a:solidFill>
                  <a:prstClr val="black"/>
                </a:solidFill>
                <a:effectLst/>
                <a:uLnTx/>
                <a:uFillTx/>
                <a:latin typeface="Corbel" panose="020B0503020204020204" pitchFamily="34" charset="0"/>
                <a:cs typeface="Arial" panose="020B0604020202020204" pitchFamily="34" charset="0"/>
              </a:rPr>
              <a:t>study, devise, determine and prescribe the criteria, guidelines and methods for the proper and accurate </a:t>
            </a:r>
            <a:r>
              <a:rPr kumimoji="0" lang="en-US" altLang="en-US" b="1" u="none" strike="noStrike" kern="1200" cap="none" spc="0" normalizeH="0" baseline="0" noProof="0" dirty="0">
                <a:ln>
                  <a:noFill/>
                </a:ln>
                <a:solidFill>
                  <a:prstClr val="black"/>
                </a:solidFill>
                <a:effectLst/>
                <a:uLnTx/>
                <a:uFillTx/>
                <a:latin typeface="Corbel" panose="020B0503020204020204" pitchFamily="34" charset="0"/>
                <a:cs typeface="Arial" panose="020B0604020202020204" pitchFamily="34" charset="0"/>
              </a:rPr>
              <a:t>classification and survey of all lands of the public domain</a:t>
            </a:r>
            <a:r>
              <a:rPr kumimoji="0" lang="en-US" altLang="en-US" b="1" i="1" u="none" strike="noStrike" kern="1200" cap="none" spc="0" normalizeH="0" baseline="0" noProof="0" dirty="0">
                <a:ln>
                  <a:noFill/>
                </a:ln>
                <a:solidFill>
                  <a:prstClr val="black"/>
                </a:solidFill>
                <a:effectLst/>
                <a:uLnTx/>
                <a:uFillTx/>
                <a:latin typeface="Corbel" panose="020B0503020204020204" pitchFamily="34" charset="0"/>
                <a:cs typeface="Arial" panose="020B0604020202020204" pitchFamily="34" charset="0"/>
              </a:rPr>
              <a:t> </a:t>
            </a:r>
            <a:r>
              <a:rPr kumimoji="0" lang="en-US" altLang="en-US" b="0" i="0" u="none" strike="noStrike" kern="1200" cap="none" spc="0" normalizeH="0" baseline="0" noProof="0" dirty="0">
                <a:ln>
                  <a:noFill/>
                </a:ln>
                <a:solidFill>
                  <a:prstClr val="black"/>
                </a:solidFill>
                <a:effectLst/>
                <a:uLnTx/>
                <a:uFillTx/>
                <a:latin typeface="Corbel" panose="020B0503020204020204" pitchFamily="34" charset="0"/>
                <a:cs typeface="Arial" panose="020B0604020202020204" pitchFamily="34" charset="0"/>
              </a:rPr>
              <a:t>into </a:t>
            </a:r>
            <a:r>
              <a:rPr kumimoji="0" lang="en-US" altLang="en-US" b="1" i="0" u="none" strike="noStrike" kern="1200" cap="none" spc="0" normalizeH="0" baseline="0" noProof="0" dirty="0">
                <a:ln>
                  <a:noFill/>
                </a:ln>
                <a:solidFill>
                  <a:prstClr val="black"/>
                </a:solidFill>
                <a:effectLst/>
                <a:highlight>
                  <a:srgbClr val="FFFF00"/>
                </a:highlight>
                <a:uLnTx/>
                <a:uFillTx/>
                <a:latin typeface="Corbel" panose="020B0503020204020204" pitchFamily="34" charset="0"/>
                <a:cs typeface="Arial" panose="020B0604020202020204" pitchFamily="34" charset="0"/>
              </a:rPr>
              <a:t>agricultural</a:t>
            </a:r>
            <a:r>
              <a:rPr kumimoji="0" lang="en-US" altLang="en-US" b="0" i="0" u="none" strike="noStrike" kern="1200" cap="none" spc="0" normalizeH="0" baseline="0" noProof="0" dirty="0">
                <a:ln>
                  <a:noFill/>
                </a:ln>
                <a:solidFill>
                  <a:prstClr val="black"/>
                </a:solidFill>
                <a:effectLst/>
                <a:uLnTx/>
                <a:uFillTx/>
                <a:latin typeface="Corbel" panose="020B0503020204020204" pitchFamily="34" charset="0"/>
                <a:cs typeface="Arial" panose="020B0604020202020204" pitchFamily="34" charset="0"/>
              </a:rPr>
              <a:t>, industrial, residential, resettlement, </a:t>
            </a:r>
            <a:r>
              <a:rPr kumimoji="0" lang="en-US" altLang="en-US" b="1" i="0" u="none" strike="noStrike" kern="1200" cap="none" spc="0" normalizeH="0" baseline="0" noProof="0" dirty="0">
                <a:ln>
                  <a:noFill/>
                </a:ln>
                <a:solidFill>
                  <a:prstClr val="black"/>
                </a:solidFill>
                <a:effectLst/>
                <a:highlight>
                  <a:srgbClr val="FFFF00"/>
                </a:highlight>
                <a:uLnTx/>
                <a:uFillTx/>
                <a:latin typeface="Corbel" panose="020B0503020204020204" pitchFamily="34" charset="0"/>
                <a:cs typeface="Arial" panose="020B0604020202020204" pitchFamily="34" charset="0"/>
              </a:rPr>
              <a:t>mineral, timber</a:t>
            </a:r>
            <a:r>
              <a:rPr kumimoji="0" lang="en-US" altLang="en-US" b="0" i="0" u="none" strike="noStrike" kern="1200" cap="none" spc="0" normalizeH="0" baseline="0" noProof="0" dirty="0">
                <a:ln>
                  <a:noFill/>
                </a:ln>
                <a:solidFill>
                  <a:prstClr val="black"/>
                </a:solidFill>
                <a:effectLst/>
                <a:uLnTx/>
                <a:uFillTx/>
                <a:latin typeface="Corbel" panose="020B0503020204020204" pitchFamily="34" charset="0"/>
                <a:cs typeface="Arial" panose="020B0604020202020204" pitchFamily="34" charset="0"/>
              </a:rPr>
              <a:t>…</a:t>
            </a:r>
          </a:p>
          <a:p>
            <a:pPr lvl="0">
              <a:lnSpc>
                <a:spcPct val="114000"/>
              </a:lnSpc>
              <a:defRPr/>
            </a:pPr>
            <a:endParaRPr lang="en-US" sz="800" dirty="0">
              <a:latin typeface="Corbel" panose="020B0503020204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FFA7300-EF1A-8BAE-D080-4EB12B9E4675}"/>
              </a:ext>
            </a:extLst>
          </p:cNvPr>
          <p:cNvSpPr/>
          <p:nvPr/>
        </p:nvSpPr>
        <p:spPr>
          <a:xfrm>
            <a:off x="302381" y="2858555"/>
            <a:ext cx="2716687" cy="7987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Chapter II Section 13</a:t>
            </a:r>
          </a:p>
          <a:p>
            <a:pPr algn="ctr"/>
            <a:r>
              <a:rPr lang="en-US" sz="1600" b="1" dirty="0">
                <a:solidFill>
                  <a:schemeClr val="bg1"/>
                </a:solidFill>
              </a:rPr>
              <a:t> </a:t>
            </a:r>
            <a:r>
              <a:rPr lang="en-US" sz="1600" i="1" dirty="0">
                <a:solidFill>
                  <a:srgbClr val="FFFF00"/>
                </a:solidFill>
              </a:rPr>
              <a:t>System of Land Classification</a:t>
            </a:r>
            <a:endParaRPr lang="en-PH" sz="1600" i="1" dirty="0">
              <a:solidFill>
                <a:srgbClr val="FFFF00"/>
              </a:solidFill>
            </a:endParaRPr>
          </a:p>
        </p:txBody>
      </p:sp>
      <p:sp>
        <p:nvSpPr>
          <p:cNvPr id="23" name="Rectangle 22">
            <a:extLst>
              <a:ext uri="{FF2B5EF4-FFF2-40B4-BE49-F238E27FC236}">
                <a16:creationId xmlns:a16="http://schemas.microsoft.com/office/drawing/2014/main" id="{3629E8D9-CA1C-1438-6BEE-402FC9FA0764}"/>
              </a:ext>
            </a:extLst>
          </p:cNvPr>
          <p:cNvSpPr/>
          <p:nvPr/>
        </p:nvSpPr>
        <p:spPr>
          <a:xfrm>
            <a:off x="3630761" y="2378871"/>
            <a:ext cx="8446963" cy="13577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a:extLst>
              <a:ext uri="{FF2B5EF4-FFF2-40B4-BE49-F238E27FC236}">
                <a16:creationId xmlns:a16="http://schemas.microsoft.com/office/drawing/2014/main" id="{E6EBD77F-AFDB-AF88-AF52-945F4825FE39}"/>
              </a:ext>
            </a:extLst>
          </p:cNvPr>
          <p:cNvSpPr/>
          <p:nvPr/>
        </p:nvSpPr>
        <p:spPr>
          <a:xfrm>
            <a:off x="3585293" y="800078"/>
            <a:ext cx="8446963" cy="100640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5" name="Arrow: Chevron 22">
            <a:extLst>
              <a:ext uri="{FF2B5EF4-FFF2-40B4-BE49-F238E27FC236}">
                <a16:creationId xmlns:a16="http://schemas.microsoft.com/office/drawing/2014/main" id="{DF28FD3C-3C70-D8B6-EED9-0C2955E1EE83}"/>
              </a:ext>
            </a:extLst>
          </p:cNvPr>
          <p:cNvSpPr/>
          <p:nvPr/>
        </p:nvSpPr>
        <p:spPr>
          <a:xfrm>
            <a:off x="3252705" y="3114326"/>
            <a:ext cx="258227" cy="252405"/>
          </a:xfrm>
          <a:prstGeom prst="chevron">
            <a:avLst>
              <a:gd name="adj" fmla="val 43807"/>
            </a:avLst>
          </a:prstGeom>
          <a:solidFill>
            <a:schemeClr val="bg1">
              <a:lumMod val="75000"/>
            </a:schemeClr>
          </a:solidFill>
          <a:ln w="3175">
            <a:solidFill>
              <a:schemeClr val="bg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PH" dirty="0">
              <a:solidFill>
                <a:schemeClr val="tx1"/>
              </a:solidFill>
            </a:endParaRPr>
          </a:p>
        </p:txBody>
      </p:sp>
      <p:sp>
        <p:nvSpPr>
          <p:cNvPr id="7" name="TextBox 6">
            <a:extLst>
              <a:ext uri="{FF2B5EF4-FFF2-40B4-BE49-F238E27FC236}">
                <a16:creationId xmlns:a16="http://schemas.microsoft.com/office/drawing/2014/main" id="{7016876D-37AF-8E5E-CB89-4081BC119801}"/>
              </a:ext>
            </a:extLst>
          </p:cNvPr>
          <p:cNvSpPr txBox="1"/>
          <p:nvPr/>
        </p:nvSpPr>
        <p:spPr>
          <a:xfrm>
            <a:off x="3579432" y="4578859"/>
            <a:ext cx="8432946" cy="968278"/>
          </a:xfrm>
          <a:prstGeom prst="rect">
            <a:avLst/>
          </a:prstGeom>
          <a:noFill/>
        </p:spPr>
        <p:txBody>
          <a:bodyPr wrap="square">
            <a:spAutoFit/>
          </a:bodyPr>
          <a:lstStyle/>
          <a:p>
            <a:pPr algn="just">
              <a:lnSpc>
                <a:spcPct val="107000"/>
              </a:lnSpc>
              <a:spcAft>
                <a:spcPts val="800"/>
              </a:spcAft>
            </a:pPr>
            <a:r>
              <a:rPr lang="en-PH" sz="1800" dirty="0">
                <a:effectLst/>
                <a:highlight>
                  <a:srgbClr val="FFFF00"/>
                </a:highlight>
                <a:latin typeface="inherit"/>
                <a:ea typeface="Times New Roman" panose="02020603050405020304" pitchFamily="18" charset="0"/>
                <a:cs typeface="Arial" panose="020B0604020202020204" pitchFamily="34" charset="0"/>
              </a:rPr>
              <a:t>No land </a:t>
            </a:r>
            <a:r>
              <a:rPr lang="en-PH" sz="1800" dirty="0">
                <a:solidFill>
                  <a:srgbClr val="444444"/>
                </a:solidFill>
                <a:effectLst/>
                <a:latin typeface="inherit"/>
                <a:ea typeface="Times New Roman" panose="02020603050405020304" pitchFamily="18" charset="0"/>
                <a:cs typeface="Arial" panose="020B0604020202020204" pitchFamily="34" charset="0"/>
              </a:rPr>
              <a:t>of the public domain </a:t>
            </a:r>
            <a:r>
              <a:rPr lang="en-PH" sz="1800" dirty="0">
                <a:solidFill>
                  <a:srgbClr val="444444"/>
                </a:solidFill>
                <a:effectLst/>
                <a:highlight>
                  <a:srgbClr val="FFFF00"/>
                </a:highlight>
                <a:latin typeface="inherit"/>
                <a:ea typeface="Times New Roman" panose="02020603050405020304" pitchFamily="18" charset="0"/>
                <a:cs typeface="Arial" panose="020B0604020202020204" pitchFamily="34" charset="0"/>
              </a:rPr>
              <a:t>eighteen per cent (18%) in slope or over </a:t>
            </a:r>
            <a:r>
              <a:rPr lang="en-PH" sz="1800" dirty="0">
                <a:solidFill>
                  <a:srgbClr val="444444"/>
                </a:solidFill>
                <a:effectLst/>
                <a:latin typeface="inherit"/>
                <a:ea typeface="Times New Roman" panose="02020603050405020304" pitchFamily="18" charset="0"/>
                <a:cs typeface="Arial" panose="020B0604020202020204" pitchFamily="34" charset="0"/>
              </a:rPr>
              <a:t>shall be classified as alienable and disposable, nor any forest land fifty per cent (50%) in slope or over, as grazing land.</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Arrow: Chevron 22">
            <a:extLst>
              <a:ext uri="{FF2B5EF4-FFF2-40B4-BE49-F238E27FC236}">
                <a16:creationId xmlns:a16="http://schemas.microsoft.com/office/drawing/2014/main" id="{B1580106-012F-65B3-C377-F37BB034668E}"/>
              </a:ext>
            </a:extLst>
          </p:cNvPr>
          <p:cNvSpPr/>
          <p:nvPr/>
        </p:nvSpPr>
        <p:spPr>
          <a:xfrm>
            <a:off x="3167074" y="4809914"/>
            <a:ext cx="258227" cy="252405"/>
          </a:xfrm>
          <a:prstGeom prst="chevron">
            <a:avLst/>
          </a:prstGeom>
          <a:solidFill>
            <a:schemeClr val="bg1">
              <a:lumMod val="75000"/>
            </a:schemeClr>
          </a:solidFill>
          <a:ln w="3175">
            <a:solidFill>
              <a:schemeClr val="bg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PH" dirty="0">
              <a:solidFill>
                <a:schemeClr val="tx1"/>
              </a:solidFill>
            </a:endParaRPr>
          </a:p>
        </p:txBody>
      </p:sp>
      <p:sp>
        <p:nvSpPr>
          <p:cNvPr id="11" name="Rectangle 10">
            <a:extLst>
              <a:ext uri="{FF2B5EF4-FFF2-40B4-BE49-F238E27FC236}">
                <a16:creationId xmlns:a16="http://schemas.microsoft.com/office/drawing/2014/main" id="{6FD35866-FB83-50DA-7DB4-4734E7448020}"/>
              </a:ext>
            </a:extLst>
          </p:cNvPr>
          <p:cNvSpPr/>
          <p:nvPr/>
        </p:nvSpPr>
        <p:spPr>
          <a:xfrm>
            <a:off x="419496" y="4277752"/>
            <a:ext cx="2441759" cy="40011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000" b="1" cap="none" spc="0" dirty="0">
                <a:ln/>
                <a:solidFill>
                  <a:schemeClr val="tx2">
                    <a:lumMod val="60000"/>
                    <a:lumOff val="40000"/>
                  </a:schemeClr>
                </a:solidFill>
                <a:effectLst/>
              </a:rPr>
              <a:t>Criteria or Guidelines</a:t>
            </a:r>
          </a:p>
        </p:txBody>
      </p:sp>
      <p:sp>
        <p:nvSpPr>
          <p:cNvPr id="14" name="Rectangle: Rounded Corners 13">
            <a:extLst>
              <a:ext uri="{FF2B5EF4-FFF2-40B4-BE49-F238E27FC236}">
                <a16:creationId xmlns:a16="http://schemas.microsoft.com/office/drawing/2014/main" id="{57B1D591-3AD8-64B7-CAA3-5904A59A0DE6}"/>
              </a:ext>
            </a:extLst>
          </p:cNvPr>
          <p:cNvSpPr/>
          <p:nvPr/>
        </p:nvSpPr>
        <p:spPr>
          <a:xfrm>
            <a:off x="3520366" y="4578859"/>
            <a:ext cx="8588827" cy="100141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noFill/>
            </a:endParaRPr>
          </a:p>
        </p:txBody>
      </p:sp>
      <p:sp>
        <p:nvSpPr>
          <p:cNvPr id="15" name="Rectangle 14">
            <a:extLst>
              <a:ext uri="{FF2B5EF4-FFF2-40B4-BE49-F238E27FC236}">
                <a16:creationId xmlns:a16="http://schemas.microsoft.com/office/drawing/2014/main" id="{DF6DAAC4-29AF-F255-60E2-E3E0FF8F2BFF}"/>
              </a:ext>
            </a:extLst>
          </p:cNvPr>
          <p:cNvSpPr/>
          <p:nvPr/>
        </p:nvSpPr>
        <p:spPr>
          <a:xfrm>
            <a:off x="302382" y="4677861"/>
            <a:ext cx="2716686" cy="6415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Chapter II Section 15</a:t>
            </a:r>
          </a:p>
          <a:p>
            <a:pPr algn="ctr"/>
            <a:r>
              <a:rPr lang="en-US" sz="1600" i="1" dirty="0">
                <a:solidFill>
                  <a:srgbClr val="FFFF00"/>
                </a:solidFill>
              </a:rPr>
              <a:t>Topography</a:t>
            </a:r>
            <a:endParaRPr lang="en-PH" sz="1600" i="1" dirty="0">
              <a:solidFill>
                <a:srgbClr val="FFFF00"/>
              </a:solidFill>
            </a:endParaRPr>
          </a:p>
        </p:txBody>
      </p:sp>
      <p:sp>
        <p:nvSpPr>
          <p:cNvPr id="16" name="Rectangle 15">
            <a:extLst>
              <a:ext uri="{FF2B5EF4-FFF2-40B4-BE49-F238E27FC236}">
                <a16:creationId xmlns:a16="http://schemas.microsoft.com/office/drawing/2014/main" id="{265B2F3F-9D3E-40FA-EF2E-40E5A0C518E7}"/>
              </a:ext>
            </a:extLst>
          </p:cNvPr>
          <p:cNvSpPr/>
          <p:nvPr/>
        </p:nvSpPr>
        <p:spPr>
          <a:xfrm>
            <a:off x="5197345" y="6366219"/>
            <a:ext cx="6737742" cy="369332"/>
          </a:xfrm>
          <a:prstGeom prst="rect">
            <a:avLst/>
          </a:prstGeom>
          <a:noFill/>
        </p:spPr>
        <p:txBody>
          <a:bodyPr wrap="none" lIns="91440" tIns="45720" rIns="91440" bIns="45720">
            <a:spAutoFit/>
          </a:bodyPr>
          <a:lstStyle/>
          <a:p>
            <a:pPr algn="ctr"/>
            <a:r>
              <a:rPr lang="en-PH" sz="1800" b="1"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Review and Updating of the Results of the FLBD in Palawan</a:t>
            </a:r>
            <a:endParaRPr lang="en-US" sz="2000" b="1" cap="none" spc="50" dirty="0">
              <a:ln w="0"/>
              <a:solidFill>
                <a:schemeClr val="tx1">
                  <a:lumMod val="50000"/>
                  <a:lumOff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9207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972395-233F-1B63-405B-587A40F70BAF}"/>
              </a:ext>
            </a:extLst>
          </p:cNvPr>
          <p:cNvSpPr/>
          <p:nvPr/>
        </p:nvSpPr>
        <p:spPr>
          <a:xfrm>
            <a:off x="103973" y="163123"/>
            <a:ext cx="2994298" cy="596218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 name="TextBox 3">
            <a:extLst>
              <a:ext uri="{FF2B5EF4-FFF2-40B4-BE49-F238E27FC236}">
                <a16:creationId xmlns:a16="http://schemas.microsoft.com/office/drawing/2014/main" id="{6C375D15-F17B-F1F1-DB2D-0BCD16E6CD6F}"/>
              </a:ext>
            </a:extLst>
          </p:cNvPr>
          <p:cNvSpPr txBox="1">
            <a:spLocks noChangeArrowheads="1"/>
          </p:cNvSpPr>
          <p:nvPr/>
        </p:nvSpPr>
        <p:spPr bwMode="auto">
          <a:xfrm>
            <a:off x="3175208" y="416778"/>
            <a:ext cx="8912819"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ACC2C9"/>
              </a:buClr>
              <a:buFont typeface="Arial" panose="020B0604020202020204" pitchFamily="34" charset="0"/>
              <a:buChar char="•"/>
              <a:defRPr kumimoji="1" sz="2400">
                <a:solidFill>
                  <a:schemeClr val="tx2"/>
                </a:solidFill>
                <a:latin typeface="Tw Cen MT" panose="020B0602020104020603" pitchFamily="34" charset="0"/>
              </a:defRPr>
            </a:lvl1pPr>
            <a:lvl2pPr marL="742950" indent="-285750">
              <a:spcBef>
                <a:spcPct val="20000"/>
              </a:spcBef>
              <a:buClr>
                <a:srgbClr val="ACC2C9"/>
              </a:buClr>
              <a:buFont typeface="Arial" panose="020B0604020202020204" pitchFamily="34" charset="0"/>
              <a:buChar char="•"/>
              <a:defRPr kumimoji="1" sz="2000">
                <a:solidFill>
                  <a:schemeClr val="tx1"/>
                </a:solidFill>
                <a:latin typeface="Tw Cen MT" panose="020B0602020104020603" pitchFamily="34" charset="0"/>
              </a:defRPr>
            </a:lvl2pPr>
            <a:lvl3pPr marL="1143000" indent="-228600">
              <a:spcBef>
                <a:spcPct val="20000"/>
              </a:spcBef>
              <a:buClr>
                <a:schemeClr val="accent2"/>
              </a:buClr>
              <a:buFont typeface="Arial" panose="020B0604020202020204" pitchFamily="34" charset="0"/>
              <a:buChar char="•"/>
              <a:defRPr kumimoji="1" sz="2000">
                <a:solidFill>
                  <a:schemeClr val="tx2"/>
                </a:solidFill>
                <a:latin typeface="Tw Cen MT" panose="020B0602020104020603" pitchFamily="34" charset="0"/>
              </a:defRPr>
            </a:lvl3pPr>
            <a:lvl4pPr marL="1600200" indent="-228600">
              <a:spcBef>
                <a:spcPct val="20000"/>
              </a:spcBef>
              <a:buClr>
                <a:srgbClr val="99987F"/>
              </a:buClr>
              <a:buFont typeface="Arial" panose="020B0604020202020204" pitchFamily="34" charset="0"/>
              <a:buChar char="•"/>
              <a:defRPr kumimoji="1">
                <a:solidFill>
                  <a:schemeClr val="tx1"/>
                </a:solidFill>
                <a:latin typeface="Tw Cen MT" panose="020B0602020104020603" pitchFamily="34" charset="0"/>
              </a:defRPr>
            </a:lvl4pPr>
            <a:lvl5pPr marL="2057400" indent="-228600">
              <a:spcBef>
                <a:spcPct val="20000"/>
              </a:spcBef>
              <a:buClr>
                <a:srgbClr val="90AC97"/>
              </a:buClr>
              <a:buFont typeface="Arial" panose="020B0604020202020204" pitchFamily="34" charset="0"/>
              <a:buChar char="•"/>
              <a:defRPr kumimoji="1" sz="1600">
                <a:solidFill>
                  <a:schemeClr val="tx2"/>
                </a:solidFill>
                <a:latin typeface="Tw Cen MT" panose="020B0602020104020603" pitchFamily="34" charset="0"/>
              </a:defRPr>
            </a:lvl5pPr>
            <a:lvl6pPr marL="2514600" indent="-228600" eaLnBrk="0" fontAlgn="base" hangingPunct="0">
              <a:spcBef>
                <a:spcPct val="20000"/>
              </a:spcBef>
              <a:spcAft>
                <a:spcPct val="0"/>
              </a:spcAft>
              <a:buClr>
                <a:srgbClr val="90AC97"/>
              </a:buClr>
              <a:buFont typeface="Arial" panose="020B0604020202020204" pitchFamily="34" charset="0"/>
              <a:buChar char="•"/>
              <a:defRPr kumimoji="1" sz="1600">
                <a:solidFill>
                  <a:schemeClr val="tx2"/>
                </a:solidFill>
                <a:latin typeface="Tw Cen MT" panose="020B0602020104020603" pitchFamily="34" charset="0"/>
              </a:defRPr>
            </a:lvl6pPr>
            <a:lvl7pPr marL="2971800" indent="-228600" eaLnBrk="0" fontAlgn="base" hangingPunct="0">
              <a:spcBef>
                <a:spcPct val="20000"/>
              </a:spcBef>
              <a:spcAft>
                <a:spcPct val="0"/>
              </a:spcAft>
              <a:buClr>
                <a:srgbClr val="90AC97"/>
              </a:buClr>
              <a:buFont typeface="Arial" panose="020B0604020202020204" pitchFamily="34" charset="0"/>
              <a:buChar char="•"/>
              <a:defRPr kumimoji="1" sz="1600">
                <a:solidFill>
                  <a:schemeClr val="tx2"/>
                </a:solidFill>
                <a:latin typeface="Tw Cen MT" panose="020B0602020104020603" pitchFamily="34" charset="0"/>
              </a:defRPr>
            </a:lvl7pPr>
            <a:lvl8pPr marL="3429000" indent="-228600" eaLnBrk="0" fontAlgn="base" hangingPunct="0">
              <a:spcBef>
                <a:spcPct val="20000"/>
              </a:spcBef>
              <a:spcAft>
                <a:spcPct val="0"/>
              </a:spcAft>
              <a:buClr>
                <a:srgbClr val="90AC97"/>
              </a:buClr>
              <a:buFont typeface="Arial" panose="020B0604020202020204" pitchFamily="34" charset="0"/>
              <a:buChar char="•"/>
              <a:defRPr kumimoji="1" sz="1600">
                <a:solidFill>
                  <a:schemeClr val="tx2"/>
                </a:solidFill>
                <a:latin typeface="Tw Cen MT" panose="020B0602020104020603" pitchFamily="34" charset="0"/>
              </a:defRPr>
            </a:lvl8pPr>
            <a:lvl9pPr marL="3886200" indent="-228600" eaLnBrk="0" fontAlgn="base" hangingPunct="0">
              <a:spcBef>
                <a:spcPct val="20000"/>
              </a:spcBef>
              <a:spcAft>
                <a:spcPct val="0"/>
              </a:spcAft>
              <a:buClr>
                <a:srgbClr val="90AC97"/>
              </a:buClr>
              <a:buFont typeface="Arial" panose="020B0604020202020204" pitchFamily="34" charset="0"/>
              <a:buChar char="•"/>
              <a:defRPr kumimoji="1" sz="1600">
                <a:solidFill>
                  <a:schemeClr val="tx2"/>
                </a:solidFill>
                <a:latin typeface="Tw Cen MT" panose="020B0602020104020603" pitchFamily="34" charset="0"/>
              </a:defRPr>
            </a:lvl9pPr>
          </a:lstStyle>
          <a:p>
            <a:pPr algn="just" eaLnBrk="1" hangingPunct="1">
              <a:spcBef>
                <a:spcPct val="0"/>
              </a:spcBef>
              <a:buClrTx/>
              <a:buFontTx/>
              <a:buNone/>
            </a:pPr>
            <a:r>
              <a:rPr kumimoji="0" lang="en-PH" altLang="en-US" sz="1600" dirty="0">
                <a:solidFill>
                  <a:schemeClr val="tx1"/>
                </a:solidFill>
                <a:latin typeface="Corbel" panose="020B0503020204020204" pitchFamily="34" charset="0"/>
              </a:rPr>
              <a:t>The following lands, </a:t>
            </a:r>
            <a:r>
              <a:rPr kumimoji="0" lang="en-PH" altLang="en-US" sz="1600" dirty="0">
                <a:solidFill>
                  <a:schemeClr val="tx1"/>
                </a:solidFill>
                <a:highlight>
                  <a:srgbClr val="FFFF00"/>
                </a:highlight>
                <a:latin typeface="Corbel" panose="020B0503020204020204" pitchFamily="34" charset="0"/>
              </a:rPr>
              <a:t>even if they are below eighteen percent (18%) in slope, are needed for forest purposes</a:t>
            </a:r>
            <a:r>
              <a:rPr kumimoji="0" lang="en-PH" altLang="en-US" sz="1600" dirty="0">
                <a:solidFill>
                  <a:schemeClr val="tx1"/>
                </a:solidFill>
                <a:latin typeface="Corbel" panose="020B0503020204020204" pitchFamily="34" charset="0"/>
              </a:rPr>
              <a:t>, and may not, therefore, be classified as alienable and disposable land, to wit:</a:t>
            </a:r>
          </a:p>
          <a:p>
            <a:pPr algn="just" eaLnBrk="1" hangingPunct="1">
              <a:spcBef>
                <a:spcPct val="0"/>
              </a:spcBef>
              <a:buClrTx/>
              <a:buFontTx/>
              <a:buNone/>
            </a:pPr>
            <a:endParaRPr kumimoji="0" lang="en-PH" altLang="en-US" sz="1600" dirty="0">
              <a:solidFill>
                <a:schemeClr val="tx1"/>
              </a:solidFill>
              <a:latin typeface="Corbel" panose="020B0503020204020204" pitchFamily="34" charset="0"/>
            </a:endParaRPr>
          </a:p>
          <a:p>
            <a:pPr marL="285750" indent="-285750" algn="just" eaLnBrk="1" hangingPunct="1">
              <a:spcBef>
                <a:spcPct val="0"/>
              </a:spcBef>
              <a:buClr>
                <a:schemeClr val="accent3">
                  <a:lumMod val="50000"/>
                </a:schemeClr>
              </a:buClr>
              <a:buFont typeface="Wingdings" panose="05000000000000000000" pitchFamily="2" charset="2"/>
              <a:buChar char="§"/>
            </a:pPr>
            <a:r>
              <a:rPr kumimoji="0" lang="en-PH" altLang="en-US" sz="1600" b="1" dirty="0">
                <a:solidFill>
                  <a:schemeClr val="tx1"/>
                </a:solidFill>
                <a:latin typeface="Corbel" panose="020B0503020204020204" pitchFamily="34" charset="0"/>
              </a:rPr>
              <a:t>Areas less than 250 hectares </a:t>
            </a:r>
            <a:r>
              <a:rPr kumimoji="0" lang="en-PH" altLang="en-US" sz="1600" dirty="0">
                <a:solidFill>
                  <a:schemeClr val="tx1"/>
                </a:solidFill>
                <a:latin typeface="Corbel" panose="020B0503020204020204" pitchFamily="34" charset="0"/>
              </a:rPr>
              <a:t>which are far from, or are not contiguous with, any certified alienable and disposable land;</a:t>
            </a:r>
          </a:p>
          <a:p>
            <a:pPr marL="285750" indent="-285750" algn="just" eaLnBrk="1" hangingPunct="1">
              <a:spcBef>
                <a:spcPct val="0"/>
              </a:spcBef>
              <a:buClrTx/>
              <a:buFont typeface="Wingdings" panose="05000000000000000000" pitchFamily="2" charset="2"/>
              <a:buChar char="§"/>
            </a:pPr>
            <a:r>
              <a:rPr kumimoji="0" lang="en-PH" altLang="en-US" sz="1600" dirty="0">
                <a:solidFill>
                  <a:schemeClr val="tx1"/>
                </a:solidFill>
                <a:latin typeface="Corbel" panose="020B0503020204020204" pitchFamily="34" charset="0"/>
              </a:rPr>
              <a:t> </a:t>
            </a:r>
            <a:r>
              <a:rPr kumimoji="0" lang="en-PH" altLang="en-US" sz="1600" b="1" dirty="0">
                <a:solidFill>
                  <a:schemeClr val="tx1"/>
                </a:solidFill>
                <a:latin typeface="Corbel" panose="020B0503020204020204" pitchFamily="34" charset="0"/>
              </a:rPr>
              <a:t>Isolated patches of forest of at least five (5) hectares </a:t>
            </a:r>
            <a:r>
              <a:rPr kumimoji="0" lang="en-PH" altLang="en-US" sz="1600" dirty="0">
                <a:solidFill>
                  <a:schemeClr val="tx1"/>
                </a:solidFill>
                <a:latin typeface="Corbel" panose="020B0503020204020204" pitchFamily="34" charset="0"/>
              </a:rPr>
              <a:t>with rocky terrain, or which protect a spring for communal use;</a:t>
            </a:r>
          </a:p>
          <a:p>
            <a:pPr marL="285750" indent="-285750" algn="just" eaLnBrk="1" hangingPunct="1">
              <a:spcBef>
                <a:spcPct val="0"/>
              </a:spcBef>
              <a:buClr>
                <a:schemeClr val="accent3">
                  <a:lumMod val="50000"/>
                </a:schemeClr>
              </a:buClr>
              <a:buFont typeface="Wingdings" panose="05000000000000000000" pitchFamily="2" charset="2"/>
              <a:buChar char="§"/>
            </a:pPr>
            <a:r>
              <a:rPr kumimoji="0" lang="en-PH" altLang="en-US" sz="1600" dirty="0">
                <a:solidFill>
                  <a:schemeClr val="tx1"/>
                </a:solidFill>
                <a:latin typeface="Corbel" panose="020B0503020204020204" pitchFamily="34" charset="0"/>
              </a:rPr>
              <a:t>Areas which have already </a:t>
            </a:r>
            <a:r>
              <a:rPr kumimoji="0" lang="en-PH" altLang="en-US" sz="1600" b="1" dirty="0">
                <a:solidFill>
                  <a:schemeClr val="tx1"/>
                </a:solidFill>
                <a:latin typeface="Corbel" panose="020B0503020204020204" pitchFamily="34" charset="0"/>
              </a:rPr>
              <a:t>been reforested</a:t>
            </a:r>
            <a:r>
              <a:rPr kumimoji="0" lang="en-PH" altLang="en-US" sz="1600" dirty="0">
                <a:solidFill>
                  <a:schemeClr val="tx1"/>
                </a:solidFill>
                <a:latin typeface="Corbel" panose="020B0503020204020204" pitchFamily="34" charset="0"/>
              </a:rPr>
              <a:t>;</a:t>
            </a:r>
          </a:p>
          <a:p>
            <a:pPr marL="285750" indent="-285750" algn="just" eaLnBrk="1" hangingPunct="1">
              <a:spcBef>
                <a:spcPct val="0"/>
              </a:spcBef>
              <a:buClrTx/>
              <a:buFont typeface="Wingdings" panose="05000000000000000000" pitchFamily="2" charset="2"/>
              <a:buChar char="§"/>
            </a:pPr>
            <a:r>
              <a:rPr kumimoji="0" lang="en-PH" altLang="en-US" sz="1600" dirty="0">
                <a:solidFill>
                  <a:schemeClr val="tx1"/>
                </a:solidFill>
                <a:latin typeface="Corbel" panose="020B0503020204020204" pitchFamily="34" charset="0"/>
              </a:rPr>
              <a:t>Areas </a:t>
            </a:r>
            <a:r>
              <a:rPr kumimoji="0" lang="en-PH" altLang="en-US" sz="1600" b="1" dirty="0">
                <a:solidFill>
                  <a:schemeClr val="tx1"/>
                </a:solidFill>
                <a:latin typeface="Corbel" panose="020B0503020204020204" pitchFamily="34" charset="0"/>
              </a:rPr>
              <a:t>within forest concessions </a:t>
            </a:r>
            <a:r>
              <a:rPr kumimoji="0" lang="en-PH" altLang="en-US" sz="1600" dirty="0">
                <a:solidFill>
                  <a:schemeClr val="tx1"/>
                </a:solidFill>
                <a:latin typeface="Corbel" panose="020B0503020204020204" pitchFamily="34" charset="0"/>
              </a:rPr>
              <a:t>which are timbered or have good residual stocking to support an existing, or approved to be established, wood processing plant;</a:t>
            </a:r>
          </a:p>
          <a:p>
            <a:pPr marL="285750" indent="-285750" algn="just" eaLnBrk="1" hangingPunct="1">
              <a:spcBef>
                <a:spcPct val="0"/>
              </a:spcBef>
              <a:buClr>
                <a:schemeClr val="accent3">
                  <a:lumMod val="50000"/>
                </a:schemeClr>
              </a:buClr>
              <a:buFont typeface="Wingdings" panose="05000000000000000000" pitchFamily="2" charset="2"/>
              <a:buChar char="§"/>
            </a:pPr>
            <a:r>
              <a:rPr kumimoji="0" lang="en-PH" altLang="en-US" sz="1600" dirty="0">
                <a:solidFill>
                  <a:schemeClr val="tx1"/>
                </a:solidFill>
                <a:latin typeface="Corbel" panose="020B0503020204020204" pitchFamily="34" charset="0"/>
              </a:rPr>
              <a:t> </a:t>
            </a:r>
            <a:r>
              <a:rPr kumimoji="0" lang="en-PH" altLang="en-US" sz="1600" b="1" dirty="0">
                <a:solidFill>
                  <a:schemeClr val="tx1"/>
                </a:solidFill>
                <a:latin typeface="Corbel" panose="020B0503020204020204" pitchFamily="34" charset="0"/>
              </a:rPr>
              <a:t>Ridge tops and plateaus </a:t>
            </a:r>
            <a:r>
              <a:rPr kumimoji="0" lang="en-PH" altLang="en-US" sz="1600" dirty="0">
                <a:solidFill>
                  <a:schemeClr val="tx1"/>
                </a:solidFill>
                <a:latin typeface="Corbel" panose="020B0503020204020204" pitchFamily="34" charset="0"/>
              </a:rPr>
              <a:t>regardless of size found within, or surrounded wholly or partly by, forest lands where headwaters emanate;</a:t>
            </a:r>
          </a:p>
          <a:p>
            <a:pPr marL="285750" indent="-285750" algn="just" eaLnBrk="1" hangingPunct="1">
              <a:spcBef>
                <a:spcPct val="0"/>
              </a:spcBef>
              <a:buClrTx/>
              <a:buFont typeface="Wingdings" panose="05000000000000000000" pitchFamily="2" charset="2"/>
              <a:buChar char="§"/>
            </a:pPr>
            <a:r>
              <a:rPr kumimoji="0" lang="en-PH" altLang="en-US" sz="1600" dirty="0">
                <a:solidFill>
                  <a:schemeClr val="tx1"/>
                </a:solidFill>
                <a:latin typeface="Corbel" panose="020B0503020204020204" pitchFamily="34" charset="0"/>
              </a:rPr>
              <a:t> Appropriately </a:t>
            </a:r>
            <a:r>
              <a:rPr kumimoji="0" lang="en-PH" altLang="en-US" sz="1600" b="1" dirty="0">
                <a:solidFill>
                  <a:schemeClr val="tx1"/>
                </a:solidFill>
                <a:latin typeface="Corbel" panose="020B0503020204020204" pitchFamily="34" charset="0"/>
              </a:rPr>
              <a:t>located road-rights-or-way</a:t>
            </a:r>
            <a:r>
              <a:rPr kumimoji="0" lang="en-PH" altLang="en-US" sz="1600" dirty="0">
                <a:solidFill>
                  <a:schemeClr val="tx1"/>
                </a:solidFill>
                <a:latin typeface="Corbel" panose="020B0503020204020204" pitchFamily="34" charset="0"/>
              </a:rPr>
              <a:t>;</a:t>
            </a:r>
          </a:p>
          <a:p>
            <a:pPr marL="285750" indent="-285750" algn="just" eaLnBrk="1" hangingPunct="1">
              <a:spcBef>
                <a:spcPct val="0"/>
              </a:spcBef>
              <a:buClrTx/>
              <a:buFont typeface="Wingdings" panose="05000000000000000000" pitchFamily="2" charset="2"/>
              <a:buChar char="§"/>
            </a:pPr>
            <a:r>
              <a:rPr kumimoji="0" lang="en-PH" altLang="en-US" sz="1600" b="1" dirty="0">
                <a:solidFill>
                  <a:schemeClr val="tx1"/>
                </a:solidFill>
                <a:latin typeface="Corbel" panose="020B0503020204020204" pitchFamily="34" charset="0"/>
              </a:rPr>
              <a:t>Twenty-meter strips of land along the edge of the normal high waterline of rivers </a:t>
            </a:r>
            <a:r>
              <a:rPr kumimoji="0" lang="en-PH" altLang="en-US" sz="1600" dirty="0">
                <a:solidFill>
                  <a:schemeClr val="tx1"/>
                </a:solidFill>
                <a:latin typeface="Corbel" panose="020B0503020204020204" pitchFamily="34" charset="0"/>
              </a:rPr>
              <a:t>and streams with channels of at least five (5) meters wide;</a:t>
            </a:r>
          </a:p>
          <a:p>
            <a:pPr marL="285750" indent="-285750" algn="just" eaLnBrk="1" hangingPunct="1">
              <a:spcBef>
                <a:spcPct val="0"/>
              </a:spcBef>
              <a:buClrTx/>
              <a:buFont typeface="Wingdings" panose="05000000000000000000" pitchFamily="2" charset="2"/>
              <a:buChar char="§"/>
            </a:pPr>
            <a:r>
              <a:rPr kumimoji="0" lang="en-PH" altLang="en-US" sz="1600" dirty="0">
                <a:solidFill>
                  <a:schemeClr val="tx1"/>
                </a:solidFill>
                <a:latin typeface="Corbel" panose="020B0503020204020204" pitchFamily="34" charset="0"/>
              </a:rPr>
              <a:t> </a:t>
            </a:r>
            <a:r>
              <a:rPr kumimoji="0" lang="en-PH" altLang="en-US" sz="1600" b="1" dirty="0">
                <a:solidFill>
                  <a:schemeClr val="tx1"/>
                </a:solidFill>
                <a:latin typeface="Corbel" panose="020B0503020204020204" pitchFamily="34" charset="0"/>
              </a:rPr>
              <a:t>Strips of mangrove or swamplands at least twenty (20) meters wide</a:t>
            </a:r>
            <a:r>
              <a:rPr kumimoji="0" lang="en-PH" altLang="en-US" sz="1600" dirty="0">
                <a:solidFill>
                  <a:schemeClr val="tx1"/>
                </a:solidFill>
                <a:latin typeface="Corbel" panose="020B0503020204020204" pitchFamily="34" charset="0"/>
              </a:rPr>
              <a:t>, along shorelines facing oceans, lakes, and other bodies of water, and strips of land at least twenty (20) meters wide facing lakes;</a:t>
            </a:r>
          </a:p>
          <a:p>
            <a:pPr marL="285750" indent="-285750" algn="just" eaLnBrk="1" hangingPunct="1">
              <a:spcBef>
                <a:spcPct val="0"/>
              </a:spcBef>
              <a:buClrTx/>
              <a:buFont typeface="Wingdings" panose="05000000000000000000" pitchFamily="2" charset="2"/>
              <a:buChar char="§"/>
            </a:pPr>
            <a:r>
              <a:rPr kumimoji="0" lang="en-PH" altLang="en-US" sz="1600" dirty="0">
                <a:solidFill>
                  <a:schemeClr val="tx1"/>
                </a:solidFill>
                <a:latin typeface="Corbel" panose="020B0503020204020204" pitchFamily="34" charset="0"/>
              </a:rPr>
              <a:t> Areas needed for other purposes, such as </a:t>
            </a:r>
            <a:r>
              <a:rPr kumimoji="0" lang="en-PH" altLang="en-US" sz="1600" b="1" dirty="0">
                <a:solidFill>
                  <a:schemeClr val="tx1"/>
                </a:solidFill>
                <a:latin typeface="Corbel" panose="020B0503020204020204" pitchFamily="34" charset="0"/>
              </a:rPr>
              <a:t>national parks, national historical sites, game refuges and wildlife sanctuaries, forest station sites</a:t>
            </a:r>
            <a:r>
              <a:rPr kumimoji="0" lang="en-PH" altLang="en-US" sz="1600" dirty="0">
                <a:solidFill>
                  <a:schemeClr val="tx1"/>
                </a:solidFill>
                <a:latin typeface="Corbel" panose="020B0503020204020204" pitchFamily="34" charset="0"/>
              </a:rPr>
              <a:t>, and others of public interest; and</a:t>
            </a:r>
          </a:p>
          <a:p>
            <a:pPr marL="285750" indent="-285750" algn="just" eaLnBrk="1" hangingPunct="1">
              <a:spcBef>
                <a:spcPct val="0"/>
              </a:spcBef>
              <a:buClrTx/>
              <a:buFont typeface="Wingdings" panose="05000000000000000000" pitchFamily="2" charset="2"/>
              <a:buChar char="§"/>
            </a:pPr>
            <a:r>
              <a:rPr kumimoji="0" lang="en-PH" altLang="en-US" sz="1600" dirty="0">
                <a:solidFill>
                  <a:schemeClr val="tx1"/>
                </a:solidFill>
                <a:latin typeface="Corbel" panose="020B0503020204020204" pitchFamily="34" charset="0"/>
              </a:rPr>
              <a:t> Areas previously </a:t>
            </a:r>
            <a:r>
              <a:rPr kumimoji="0" lang="en-PH" altLang="en-US" sz="1600" b="1" dirty="0">
                <a:solidFill>
                  <a:schemeClr val="tx1"/>
                </a:solidFill>
                <a:latin typeface="Corbel" panose="020B0503020204020204" pitchFamily="34" charset="0"/>
              </a:rPr>
              <a:t>proclaimed by the President as forest reserves, national parks, game refuge, bird sanctuaries, national shrines, national historic sites</a:t>
            </a:r>
          </a:p>
        </p:txBody>
      </p:sp>
      <p:sp>
        <p:nvSpPr>
          <p:cNvPr id="9" name="Rectangle 8">
            <a:extLst>
              <a:ext uri="{FF2B5EF4-FFF2-40B4-BE49-F238E27FC236}">
                <a16:creationId xmlns:a16="http://schemas.microsoft.com/office/drawing/2014/main" id="{AE1FD303-A84F-2A30-DF16-ACC1FFCCBBEA}"/>
              </a:ext>
            </a:extLst>
          </p:cNvPr>
          <p:cNvSpPr/>
          <p:nvPr/>
        </p:nvSpPr>
        <p:spPr>
          <a:xfrm>
            <a:off x="321663" y="2877463"/>
            <a:ext cx="2441759" cy="40011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000" b="1" cap="none" spc="0" dirty="0">
                <a:ln/>
                <a:solidFill>
                  <a:schemeClr val="tx2">
                    <a:lumMod val="60000"/>
                    <a:lumOff val="40000"/>
                  </a:schemeClr>
                </a:solidFill>
                <a:effectLst/>
              </a:rPr>
              <a:t>Criteria or Guidelines</a:t>
            </a:r>
          </a:p>
        </p:txBody>
      </p:sp>
      <p:grpSp>
        <p:nvGrpSpPr>
          <p:cNvPr id="2" name="Group 3">
            <a:extLst>
              <a:ext uri="{FF2B5EF4-FFF2-40B4-BE49-F238E27FC236}">
                <a16:creationId xmlns:a16="http://schemas.microsoft.com/office/drawing/2014/main" id="{449C2690-A4FF-F8AE-E0FE-7904358DC209}"/>
              </a:ext>
            </a:extLst>
          </p:cNvPr>
          <p:cNvGrpSpPr>
            <a:grpSpLocks/>
          </p:cNvGrpSpPr>
          <p:nvPr/>
        </p:nvGrpSpPr>
        <p:grpSpPr bwMode="auto">
          <a:xfrm>
            <a:off x="256913" y="6366219"/>
            <a:ext cx="897184" cy="432329"/>
            <a:chOff x="2670850" y="2410458"/>
            <a:chExt cx="1303236" cy="641268"/>
          </a:xfrm>
        </p:grpSpPr>
        <p:pic>
          <p:nvPicPr>
            <p:cNvPr id="3" name="Picture 4" descr="C:\Users\acer\Pictures\National_Mapping_and_Resource_Information_Authority_PH_Logo.png">
              <a:extLst>
                <a:ext uri="{FF2B5EF4-FFF2-40B4-BE49-F238E27FC236}">
                  <a16:creationId xmlns:a16="http://schemas.microsoft.com/office/drawing/2014/main" id="{1C810EA1-B8A4-D5C6-E268-C8127E98AB9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M:\GIS-RS Unit Templates\Logo_DENR.jpg">
              <a:extLst>
                <a:ext uri="{FF2B5EF4-FFF2-40B4-BE49-F238E27FC236}">
                  <a16:creationId xmlns:a16="http://schemas.microsoft.com/office/drawing/2014/main" id="{F15CA7A3-EE9C-990F-B426-4088A094112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Arrow: Chevron 22">
            <a:extLst>
              <a:ext uri="{FF2B5EF4-FFF2-40B4-BE49-F238E27FC236}">
                <a16:creationId xmlns:a16="http://schemas.microsoft.com/office/drawing/2014/main" id="{C10EB5DB-A9A2-9893-DEED-F1A1DCF433A5}"/>
              </a:ext>
            </a:extLst>
          </p:cNvPr>
          <p:cNvSpPr/>
          <p:nvPr/>
        </p:nvSpPr>
        <p:spPr>
          <a:xfrm>
            <a:off x="2856912" y="3446226"/>
            <a:ext cx="258227" cy="252405"/>
          </a:xfrm>
          <a:prstGeom prst="chevron">
            <a:avLst/>
          </a:prstGeom>
          <a:solidFill>
            <a:schemeClr val="bg1">
              <a:lumMod val="75000"/>
            </a:schemeClr>
          </a:solidFill>
          <a:ln w="3175">
            <a:solidFill>
              <a:schemeClr val="bg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PH" dirty="0">
              <a:solidFill>
                <a:schemeClr val="tx1"/>
              </a:solidFill>
            </a:endParaRPr>
          </a:p>
        </p:txBody>
      </p:sp>
      <p:sp>
        <p:nvSpPr>
          <p:cNvPr id="12" name="Rectangle 11">
            <a:extLst>
              <a:ext uri="{FF2B5EF4-FFF2-40B4-BE49-F238E27FC236}">
                <a16:creationId xmlns:a16="http://schemas.microsoft.com/office/drawing/2014/main" id="{C1D0A3AB-656A-DA73-D106-4ADFE42BAD35}"/>
              </a:ext>
            </a:extLst>
          </p:cNvPr>
          <p:cNvSpPr/>
          <p:nvPr/>
        </p:nvSpPr>
        <p:spPr>
          <a:xfrm>
            <a:off x="180443" y="3297189"/>
            <a:ext cx="2621599" cy="8791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Chapter II Section 16 </a:t>
            </a:r>
          </a:p>
          <a:p>
            <a:pPr algn="ctr"/>
            <a:r>
              <a:rPr kumimoji="0" lang="en-PH" altLang="en-US" sz="1400" i="1" dirty="0">
                <a:solidFill>
                  <a:srgbClr val="FFFF00"/>
                </a:solidFill>
                <a:latin typeface="Corbel" panose="020B0503020204020204" pitchFamily="34" charset="0"/>
              </a:rPr>
              <a:t>Areas needed for forest purposes</a:t>
            </a:r>
            <a:endParaRPr lang="en-PH" sz="1600" i="1" dirty="0">
              <a:solidFill>
                <a:srgbClr val="FFFF00"/>
              </a:solidFill>
            </a:endParaRPr>
          </a:p>
        </p:txBody>
      </p:sp>
      <p:sp>
        <p:nvSpPr>
          <p:cNvPr id="13" name="Rectangle 12">
            <a:extLst>
              <a:ext uri="{FF2B5EF4-FFF2-40B4-BE49-F238E27FC236}">
                <a16:creationId xmlns:a16="http://schemas.microsoft.com/office/drawing/2014/main" id="{59C561D2-7D73-3780-86FE-97B4EF6818E9}"/>
              </a:ext>
            </a:extLst>
          </p:cNvPr>
          <p:cNvSpPr/>
          <p:nvPr/>
        </p:nvSpPr>
        <p:spPr>
          <a:xfrm>
            <a:off x="3187077" y="416778"/>
            <a:ext cx="8900950" cy="57608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 name="Scroll: Horizontal 19">
            <a:extLst>
              <a:ext uri="{FF2B5EF4-FFF2-40B4-BE49-F238E27FC236}">
                <a16:creationId xmlns:a16="http://schemas.microsoft.com/office/drawing/2014/main" id="{0A13A4C0-AFF5-8BA5-1C62-E4EBACFDA3FC}"/>
              </a:ext>
            </a:extLst>
          </p:cNvPr>
          <p:cNvSpPr/>
          <p:nvPr/>
        </p:nvSpPr>
        <p:spPr>
          <a:xfrm>
            <a:off x="190102" y="642861"/>
            <a:ext cx="2876599" cy="1711539"/>
          </a:xfrm>
          <a:prstGeom prst="horizontalScroll">
            <a:avLst/>
          </a:prstGeom>
          <a:solidFill>
            <a:srgbClr val="00B050"/>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7" name="TextBox 6">
            <a:extLst>
              <a:ext uri="{FF2B5EF4-FFF2-40B4-BE49-F238E27FC236}">
                <a16:creationId xmlns:a16="http://schemas.microsoft.com/office/drawing/2014/main" id="{C909158B-92B5-5A1A-947F-F3E10540A70F}"/>
              </a:ext>
            </a:extLst>
          </p:cNvPr>
          <p:cNvSpPr txBox="1"/>
          <p:nvPr/>
        </p:nvSpPr>
        <p:spPr>
          <a:xfrm>
            <a:off x="777846" y="842942"/>
            <a:ext cx="1701107" cy="1261884"/>
          </a:xfrm>
          <a:prstGeom prst="rect">
            <a:avLst/>
          </a:prstGeom>
          <a:noFill/>
        </p:spPr>
        <p:txBody>
          <a:bodyPr wrap="none" rtlCol="0">
            <a:spAutoFit/>
          </a:bodyPr>
          <a:lstStyle/>
          <a:p>
            <a:pPr algn="ctr"/>
            <a:r>
              <a:rPr lang="en-US" sz="2000" b="1" dirty="0">
                <a:solidFill>
                  <a:schemeClr val="bg1"/>
                </a:solidFill>
                <a:latin typeface="Corbel" panose="020B0503020204020204" pitchFamily="34" charset="0"/>
              </a:rPr>
              <a:t>1975</a:t>
            </a:r>
          </a:p>
          <a:p>
            <a:pPr algn="ctr"/>
            <a:r>
              <a:rPr lang="en-US" sz="2000" b="1" dirty="0">
                <a:solidFill>
                  <a:schemeClr val="bg1"/>
                </a:solidFill>
                <a:latin typeface="Corbel" panose="020B0503020204020204" pitchFamily="34" charset="0"/>
              </a:rPr>
              <a:t>PD 705</a:t>
            </a:r>
          </a:p>
          <a:p>
            <a:pPr algn="ctr"/>
            <a:r>
              <a:rPr lang="en-US" i="1" dirty="0">
                <a:solidFill>
                  <a:srgbClr val="FFFF00"/>
                </a:solidFill>
                <a:latin typeface="Corbel" panose="020B0503020204020204" pitchFamily="34" charset="0"/>
              </a:rPr>
              <a:t>Revised Forestry</a:t>
            </a:r>
          </a:p>
          <a:p>
            <a:pPr algn="ctr"/>
            <a:r>
              <a:rPr lang="en-US" i="1" dirty="0">
                <a:solidFill>
                  <a:srgbClr val="FFFF00"/>
                </a:solidFill>
                <a:latin typeface="Corbel" panose="020B0503020204020204" pitchFamily="34" charset="0"/>
              </a:rPr>
              <a:t> Reform Code</a:t>
            </a:r>
            <a:endParaRPr lang="en-PH" i="1" dirty="0">
              <a:solidFill>
                <a:srgbClr val="FFFF00"/>
              </a:solidFill>
              <a:latin typeface="Corbel" panose="020B0503020204020204" pitchFamily="34" charset="0"/>
            </a:endParaRPr>
          </a:p>
        </p:txBody>
      </p:sp>
    </p:spTree>
    <p:extLst>
      <p:ext uri="{BB962C8B-B14F-4D97-AF65-F5344CB8AC3E}">
        <p14:creationId xmlns:p14="http://schemas.microsoft.com/office/powerpoint/2010/main" val="3277610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972395-233F-1B63-405B-587A40F70BAF}"/>
              </a:ext>
            </a:extLst>
          </p:cNvPr>
          <p:cNvSpPr/>
          <p:nvPr/>
        </p:nvSpPr>
        <p:spPr>
          <a:xfrm>
            <a:off x="103973" y="0"/>
            <a:ext cx="3287227" cy="6858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9" name="Rectangle 8">
            <a:extLst>
              <a:ext uri="{FF2B5EF4-FFF2-40B4-BE49-F238E27FC236}">
                <a16:creationId xmlns:a16="http://schemas.microsoft.com/office/drawing/2014/main" id="{AE1FD303-A84F-2A30-DF16-ACC1FFCCBBEA}"/>
              </a:ext>
            </a:extLst>
          </p:cNvPr>
          <p:cNvSpPr/>
          <p:nvPr/>
        </p:nvSpPr>
        <p:spPr>
          <a:xfrm>
            <a:off x="5735823" y="15229"/>
            <a:ext cx="3608745" cy="40011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000" b="1" cap="none" spc="0" dirty="0">
                <a:ln/>
                <a:solidFill>
                  <a:schemeClr val="tx2">
                    <a:lumMod val="60000"/>
                    <a:lumOff val="40000"/>
                  </a:schemeClr>
                </a:solidFill>
                <a:effectLst/>
              </a:rPr>
              <a:t>Additional Criteria or Guidelines</a:t>
            </a:r>
          </a:p>
        </p:txBody>
      </p:sp>
      <p:sp>
        <p:nvSpPr>
          <p:cNvPr id="11" name="Arrow: Chevron 22">
            <a:extLst>
              <a:ext uri="{FF2B5EF4-FFF2-40B4-BE49-F238E27FC236}">
                <a16:creationId xmlns:a16="http://schemas.microsoft.com/office/drawing/2014/main" id="{C10EB5DB-A9A2-9893-DEED-F1A1DCF433A5}"/>
              </a:ext>
            </a:extLst>
          </p:cNvPr>
          <p:cNvSpPr/>
          <p:nvPr/>
        </p:nvSpPr>
        <p:spPr>
          <a:xfrm>
            <a:off x="2856912" y="3446226"/>
            <a:ext cx="258227" cy="252405"/>
          </a:xfrm>
          <a:prstGeom prst="chevron">
            <a:avLst/>
          </a:prstGeom>
          <a:solidFill>
            <a:schemeClr val="bg1">
              <a:lumMod val="75000"/>
            </a:schemeClr>
          </a:solidFill>
          <a:ln w="3175">
            <a:solidFill>
              <a:schemeClr val="bg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PH" dirty="0">
              <a:solidFill>
                <a:schemeClr val="tx1"/>
              </a:solidFill>
            </a:endParaRPr>
          </a:p>
        </p:txBody>
      </p:sp>
      <p:pic>
        <p:nvPicPr>
          <p:cNvPr id="6" name="Picture 5">
            <a:extLst>
              <a:ext uri="{FF2B5EF4-FFF2-40B4-BE49-F238E27FC236}">
                <a16:creationId xmlns:a16="http://schemas.microsoft.com/office/drawing/2014/main" id="{5FA3ADAA-9AD8-5D71-2869-5153086246AD}"/>
              </a:ext>
            </a:extLst>
          </p:cNvPr>
          <p:cNvPicPr>
            <a:picLocks noChangeAspect="1"/>
          </p:cNvPicPr>
          <p:nvPr/>
        </p:nvPicPr>
        <p:blipFill rotWithShape="1">
          <a:blip r:embed="rId3"/>
          <a:srcRect l="49022" t="24130" r="24964" b="7669"/>
          <a:stretch/>
        </p:blipFill>
        <p:spPr>
          <a:xfrm>
            <a:off x="103973" y="0"/>
            <a:ext cx="3103200" cy="4576168"/>
          </a:xfrm>
          <a:prstGeom prst="rect">
            <a:avLst/>
          </a:prstGeom>
        </p:spPr>
      </p:pic>
      <p:pic>
        <p:nvPicPr>
          <p:cNvPr id="7" name="Picture 6">
            <a:extLst>
              <a:ext uri="{FF2B5EF4-FFF2-40B4-BE49-F238E27FC236}">
                <a16:creationId xmlns:a16="http://schemas.microsoft.com/office/drawing/2014/main" id="{B2C65B13-9ED1-BDAE-B9B0-492659271937}"/>
              </a:ext>
            </a:extLst>
          </p:cNvPr>
          <p:cNvPicPr>
            <a:picLocks noChangeAspect="1"/>
          </p:cNvPicPr>
          <p:nvPr/>
        </p:nvPicPr>
        <p:blipFill rotWithShape="1">
          <a:blip r:embed="rId4"/>
          <a:srcRect l="44427" t="29282" r="21816" b="21926"/>
          <a:stretch/>
        </p:blipFill>
        <p:spPr>
          <a:xfrm>
            <a:off x="68617" y="4277489"/>
            <a:ext cx="3173911" cy="2580511"/>
          </a:xfrm>
          <a:prstGeom prst="rect">
            <a:avLst/>
          </a:prstGeom>
        </p:spPr>
      </p:pic>
      <p:sp>
        <p:nvSpPr>
          <p:cNvPr id="14" name="TextBox 13">
            <a:extLst>
              <a:ext uri="{FF2B5EF4-FFF2-40B4-BE49-F238E27FC236}">
                <a16:creationId xmlns:a16="http://schemas.microsoft.com/office/drawing/2014/main" id="{E4A2C3F5-58B7-DED5-1BCD-C041EBEFDAB4}"/>
              </a:ext>
            </a:extLst>
          </p:cNvPr>
          <p:cNvSpPr txBox="1"/>
          <p:nvPr/>
        </p:nvSpPr>
        <p:spPr>
          <a:xfrm>
            <a:off x="3729601" y="676800"/>
            <a:ext cx="7884000" cy="646331"/>
          </a:xfrm>
          <a:prstGeom prst="rect">
            <a:avLst/>
          </a:prstGeom>
          <a:noFill/>
        </p:spPr>
        <p:txBody>
          <a:bodyPr wrap="square" rtlCol="0">
            <a:spAutoFit/>
          </a:bodyPr>
          <a:lstStyle/>
          <a:p>
            <a:r>
              <a:rPr lang="en-PH" dirty="0"/>
              <a:t>April 25, 2012, A MEMORANDUM was issued by USEC Ernesto Adobo with a subject: </a:t>
            </a:r>
            <a:r>
              <a:rPr lang="en-PH" dirty="0">
                <a:highlight>
                  <a:srgbClr val="FFFF00"/>
                </a:highlight>
              </a:rPr>
              <a:t>Guidelines and Criteria for assessment under FLBD project</a:t>
            </a:r>
          </a:p>
        </p:txBody>
      </p:sp>
      <p:sp>
        <p:nvSpPr>
          <p:cNvPr id="15" name="TextBox 14">
            <a:extLst>
              <a:ext uri="{FF2B5EF4-FFF2-40B4-BE49-F238E27FC236}">
                <a16:creationId xmlns:a16="http://schemas.microsoft.com/office/drawing/2014/main" id="{99446A92-358C-C2AC-0C5A-754C78501AA2}"/>
              </a:ext>
            </a:extLst>
          </p:cNvPr>
          <p:cNvSpPr txBox="1"/>
          <p:nvPr/>
        </p:nvSpPr>
        <p:spPr>
          <a:xfrm>
            <a:off x="4226808" y="2246164"/>
            <a:ext cx="5474768" cy="1754326"/>
          </a:xfrm>
          <a:prstGeom prst="rect">
            <a:avLst/>
          </a:prstGeom>
          <a:noFill/>
        </p:spPr>
        <p:txBody>
          <a:bodyPr wrap="none" rtlCol="0">
            <a:spAutoFit/>
          </a:bodyPr>
          <a:lstStyle/>
          <a:p>
            <a:r>
              <a:rPr lang="en-PH" b="1" dirty="0">
                <a:highlight>
                  <a:srgbClr val="FFFF00"/>
                </a:highlight>
              </a:rPr>
              <a:t>Can not be alienated:</a:t>
            </a:r>
          </a:p>
          <a:p>
            <a:pPr marL="342900" indent="-342900">
              <a:buFont typeface="Wingdings" panose="05000000000000000000" pitchFamily="2" charset="2"/>
              <a:buChar char="Ø"/>
            </a:pPr>
            <a:r>
              <a:rPr lang="en-PH" dirty="0"/>
              <a:t>“high risk” in Geohazard map</a:t>
            </a:r>
          </a:p>
          <a:p>
            <a:pPr marL="342900" indent="-342900">
              <a:buFont typeface="Wingdings" panose="05000000000000000000" pitchFamily="2" charset="2"/>
              <a:buChar char="Ø"/>
            </a:pPr>
            <a:r>
              <a:rPr lang="en-PH" dirty="0"/>
              <a:t>Management has been transferred to other agencies</a:t>
            </a:r>
          </a:p>
          <a:p>
            <a:pPr marL="342900" indent="-342900">
              <a:buFont typeface="Wingdings" panose="05000000000000000000" pitchFamily="2" charset="2"/>
              <a:buChar char="Ø"/>
            </a:pPr>
            <a:r>
              <a:rPr lang="en-PH" dirty="0"/>
              <a:t>Shorelines/Foreshore area</a:t>
            </a:r>
          </a:p>
          <a:p>
            <a:pPr marL="342900" indent="-342900">
              <a:buFont typeface="Wingdings" panose="05000000000000000000" pitchFamily="2" charset="2"/>
              <a:buChar char="Ø"/>
            </a:pPr>
            <a:r>
              <a:rPr lang="en-PH" dirty="0"/>
              <a:t>CADC and CADT – Ancestral Domain</a:t>
            </a:r>
          </a:p>
          <a:p>
            <a:endParaRPr lang="en-PH" dirty="0"/>
          </a:p>
        </p:txBody>
      </p:sp>
    </p:spTree>
    <p:extLst>
      <p:ext uri="{BB962C8B-B14F-4D97-AF65-F5344CB8AC3E}">
        <p14:creationId xmlns:p14="http://schemas.microsoft.com/office/powerpoint/2010/main" val="1487354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0" y="6172200"/>
            <a:ext cx="12192000" cy="685800"/>
            <a:chOff x="0" y="0"/>
            <a:chExt cx="12372622" cy="695960"/>
          </a:xfrm>
        </p:grpSpPr>
        <p:sp>
          <p:nvSpPr>
            <p:cNvPr id="3" name="Freeform 3"/>
            <p:cNvSpPr/>
            <p:nvPr/>
          </p:nvSpPr>
          <p:spPr>
            <a:xfrm>
              <a:off x="0" y="0"/>
              <a:ext cx="12372622" cy="695960"/>
            </a:xfrm>
            <a:custGeom>
              <a:avLst/>
              <a:gdLst/>
              <a:ahLst/>
              <a:cxnLst/>
              <a:rect l="l" t="t" r="r" b="b"/>
              <a:pathLst>
                <a:path w="12372622" h="695960">
                  <a:moveTo>
                    <a:pt x="0" y="0"/>
                  </a:moveTo>
                  <a:lnTo>
                    <a:pt x="12372622" y="0"/>
                  </a:lnTo>
                  <a:lnTo>
                    <a:pt x="12372622" y="695960"/>
                  </a:lnTo>
                  <a:lnTo>
                    <a:pt x="0" y="695960"/>
                  </a:lnTo>
                  <a:close/>
                </a:path>
              </a:pathLst>
            </a:custGeom>
            <a:solidFill>
              <a:srgbClr val="A3B18A"/>
            </a:solidFill>
          </p:spPr>
        </p:sp>
      </p:grpSp>
      <p:sp>
        <p:nvSpPr>
          <p:cNvPr id="8" name="Rectangle 7">
            <a:extLst>
              <a:ext uri="{FF2B5EF4-FFF2-40B4-BE49-F238E27FC236}">
                <a16:creationId xmlns:a16="http://schemas.microsoft.com/office/drawing/2014/main" id="{FD972395-233F-1B63-405B-587A40F70BAF}"/>
              </a:ext>
            </a:extLst>
          </p:cNvPr>
          <p:cNvSpPr/>
          <p:nvPr/>
        </p:nvSpPr>
        <p:spPr>
          <a:xfrm>
            <a:off x="103973" y="47923"/>
            <a:ext cx="2994298" cy="596218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43" name="Text Box 8">
            <a:extLst>
              <a:ext uri="{FF2B5EF4-FFF2-40B4-BE49-F238E27FC236}">
                <a16:creationId xmlns:a16="http://schemas.microsoft.com/office/drawing/2014/main" id="{442D797E-546A-8493-3511-64CE5DA445EA}"/>
              </a:ext>
            </a:extLst>
          </p:cNvPr>
          <p:cNvSpPr txBox="1">
            <a:spLocks noChangeArrowheads="1"/>
          </p:cNvSpPr>
          <p:nvPr/>
        </p:nvSpPr>
        <p:spPr bwMode="auto">
          <a:xfrm>
            <a:off x="-145902" y="96827"/>
            <a:ext cx="33221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spcBef>
                <a:spcPct val="20000"/>
              </a:spcBef>
            </a:pPr>
            <a:r>
              <a:rPr lang="en-US" altLang="en-US" sz="2400" dirty="0">
                <a:solidFill>
                  <a:schemeClr val="accent1">
                    <a:lumMod val="50000"/>
                  </a:schemeClr>
                </a:solidFill>
                <a:latin typeface="Bookman Old Style" panose="02050604050505020204" pitchFamily="18" charset="0"/>
                <a:ea typeface="ＭＳ Ｐゴシック" panose="020B0600070205080204" pitchFamily="34" charset="-128"/>
              </a:rPr>
              <a:t>Brief History</a:t>
            </a:r>
            <a:endParaRPr lang="en-PH" altLang="en-US" sz="2400" dirty="0">
              <a:solidFill>
                <a:schemeClr val="accent1">
                  <a:lumMod val="50000"/>
                </a:schemeClr>
              </a:solidFill>
              <a:latin typeface="Bookman Old Style" panose="02050604050505020204" pitchFamily="18" charset="0"/>
              <a:ea typeface="ＭＳ Ｐゴシック" panose="020B0600070205080204" pitchFamily="34" charset="-128"/>
            </a:endParaRPr>
          </a:p>
        </p:txBody>
      </p:sp>
      <p:grpSp>
        <p:nvGrpSpPr>
          <p:cNvPr id="44" name="Group 3">
            <a:extLst>
              <a:ext uri="{FF2B5EF4-FFF2-40B4-BE49-F238E27FC236}">
                <a16:creationId xmlns:a16="http://schemas.microsoft.com/office/drawing/2014/main" id="{735D33C8-B5AE-636F-093F-BCCD48CE7E74}"/>
              </a:ext>
            </a:extLst>
          </p:cNvPr>
          <p:cNvGrpSpPr>
            <a:grpSpLocks/>
          </p:cNvGrpSpPr>
          <p:nvPr/>
        </p:nvGrpSpPr>
        <p:grpSpPr bwMode="auto">
          <a:xfrm>
            <a:off x="256913" y="6366219"/>
            <a:ext cx="897184" cy="432329"/>
            <a:chOff x="2670850" y="2410458"/>
            <a:chExt cx="1303236" cy="641268"/>
          </a:xfrm>
        </p:grpSpPr>
        <p:pic>
          <p:nvPicPr>
            <p:cNvPr id="45" name="Picture 4" descr="C:\Users\acer\Pictures\National_Mapping_and_Resource_Information_Authority_PH_Logo.png">
              <a:extLst>
                <a:ext uri="{FF2B5EF4-FFF2-40B4-BE49-F238E27FC236}">
                  <a16:creationId xmlns:a16="http://schemas.microsoft.com/office/drawing/2014/main" id="{5B5073AA-238B-4CDB-9D8F-30079920FD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 descr="M:\GIS-RS Unit Templates\Logo_DENR.jpg">
              <a:extLst>
                <a:ext uri="{FF2B5EF4-FFF2-40B4-BE49-F238E27FC236}">
                  <a16:creationId xmlns:a16="http://schemas.microsoft.com/office/drawing/2014/main" id="{DB61C780-2FC2-129C-0363-DA7EB2CE428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8" name="TextBox 37">
            <a:extLst>
              <a:ext uri="{FF2B5EF4-FFF2-40B4-BE49-F238E27FC236}">
                <a16:creationId xmlns:a16="http://schemas.microsoft.com/office/drawing/2014/main" id="{BD8B2F8F-0E07-9C3F-DF31-4A847C2742CB}"/>
              </a:ext>
            </a:extLst>
          </p:cNvPr>
          <p:cNvSpPr txBox="1"/>
          <p:nvPr/>
        </p:nvSpPr>
        <p:spPr>
          <a:xfrm>
            <a:off x="3558266" y="2667174"/>
            <a:ext cx="8176846" cy="1396344"/>
          </a:xfrm>
          <a:prstGeom prst="rect">
            <a:avLst/>
          </a:prstGeom>
          <a:noFill/>
        </p:spPr>
        <p:txBody>
          <a:bodyPr wrap="square">
            <a:spAutoFit/>
          </a:bodyPr>
          <a:lstStyle/>
          <a:p>
            <a:pPr algn="just">
              <a:lnSpc>
                <a:spcPct val="107000"/>
              </a:lnSpc>
              <a:spcAft>
                <a:spcPts val="800"/>
              </a:spcAft>
            </a:pPr>
            <a:r>
              <a:rPr lang="en-US" sz="1600" b="0" i="0" dirty="0">
                <a:solidFill>
                  <a:srgbClr val="000080"/>
                </a:solidFill>
                <a:effectLst/>
                <a:highlight>
                  <a:srgbClr val="FFFF00"/>
                </a:highlight>
                <a:latin typeface="arial" panose="020B0604020202020204" pitchFamily="34" charset="0"/>
              </a:rPr>
              <a:t>All boundaries between permanent forests and alienable and disposable lands shall be clearly marked and maintained on the ground</a:t>
            </a:r>
            <a:r>
              <a:rPr lang="en-US" sz="1600" b="0" i="0" dirty="0">
                <a:solidFill>
                  <a:srgbClr val="000080"/>
                </a:solidFill>
                <a:effectLst/>
                <a:latin typeface="arial" panose="020B0604020202020204" pitchFamily="34" charset="0"/>
              </a:rPr>
              <a:t>, with infrastructure or roads, or concrete monuments at intervals of not more than five hundred (500) meters in accordance with established procedures and standards, or any other visible and practicable signs to insure protection of the forest</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Arrow: Chevron 22">
            <a:extLst>
              <a:ext uri="{FF2B5EF4-FFF2-40B4-BE49-F238E27FC236}">
                <a16:creationId xmlns:a16="http://schemas.microsoft.com/office/drawing/2014/main" id="{D89ADB2D-BB29-53BC-2B97-CC9C10436023}"/>
              </a:ext>
            </a:extLst>
          </p:cNvPr>
          <p:cNvSpPr/>
          <p:nvPr/>
        </p:nvSpPr>
        <p:spPr>
          <a:xfrm>
            <a:off x="3145908" y="3199336"/>
            <a:ext cx="258227" cy="252405"/>
          </a:xfrm>
          <a:prstGeom prst="chevron">
            <a:avLst/>
          </a:prstGeom>
          <a:solidFill>
            <a:schemeClr val="bg1">
              <a:lumMod val="75000"/>
            </a:schemeClr>
          </a:solidFill>
          <a:ln w="3175">
            <a:solidFill>
              <a:schemeClr val="bg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PH" dirty="0">
              <a:solidFill>
                <a:schemeClr val="tx1"/>
              </a:solidFill>
            </a:endParaRPr>
          </a:p>
        </p:txBody>
      </p:sp>
      <p:sp>
        <p:nvSpPr>
          <p:cNvPr id="41" name="Rectangle 40">
            <a:extLst>
              <a:ext uri="{FF2B5EF4-FFF2-40B4-BE49-F238E27FC236}">
                <a16:creationId xmlns:a16="http://schemas.microsoft.com/office/drawing/2014/main" id="{92E3E750-ADB7-3DFA-3B0F-C40AA83A3D1C}"/>
              </a:ext>
            </a:extLst>
          </p:cNvPr>
          <p:cNvSpPr/>
          <p:nvPr/>
        </p:nvSpPr>
        <p:spPr>
          <a:xfrm>
            <a:off x="398330" y="2667174"/>
            <a:ext cx="2441759" cy="40011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000" b="1" cap="none" spc="0" dirty="0">
                <a:ln/>
                <a:solidFill>
                  <a:schemeClr val="tx2">
                    <a:lumMod val="60000"/>
                    <a:lumOff val="40000"/>
                  </a:schemeClr>
                </a:solidFill>
                <a:effectLst/>
              </a:rPr>
              <a:t>Criteria or Guidelines</a:t>
            </a:r>
          </a:p>
        </p:txBody>
      </p:sp>
      <p:sp>
        <p:nvSpPr>
          <p:cNvPr id="11" name="Rectangle: Rounded Corners 10">
            <a:extLst>
              <a:ext uri="{FF2B5EF4-FFF2-40B4-BE49-F238E27FC236}">
                <a16:creationId xmlns:a16="http://schemas.microsoft.com/office/drawing/2014/main" id="{E508D026-4211-B451-55D6-8518DDDE8BB4}"/>
              </a:ext>
            </a:extLst>
          </p:cNvPr>
          <p:cNvSpPr/>
          <p:nvPr/>
        </p:nvSpPr>
        <p:spPr>
          <a:xfrm>
            <a:off x="3499200" y="2667174"/>
            <a:ext cx="8588827" cy="139634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noFill/>
            </a:endParaRPr>
          </a:p>
        </p:txBody>
      </p:sp>
      <p:sp>
        <p:nvSpPr>
          <p:cNvPr id="6" name="Rectangle 5">
            <a:extLst>
              <a:ext uri="{FF2B5EF4-FFF2-40B4-BE49-F238E27FC236}">
                <a16:creationId xmlns:a16="http://schemas.microsoft.com/office/drawing/2014/main" id="{AC1F7B7D-139A-7ED7-7A95-E2980CB5FD14}"/>
              </a:ext>
            </a:extLst>
          </p:cNvPr>
          <p:cNvSpPr/>
          <p:nvPr/>
        </p:nvSpPr>
        <p:spPr>
          <a:xfrm>
            <a:off x="202744" y="3103644"/>
            <a:ext cx="2848099" cy="8791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Chapter II Section 17 </a:t>
            </a:r>
            <a:r>
              <a:rPr kumimoji="0" lang="en-PH" altLang="en-US" sz="1400" i="1" dirty="0">
                <a:solidFill>
                  <a:srgbClr val="FFFF00"/>
                </a:solidFill>
                <a:latin typeface="Corbel" panose="020B0503020204020204" pitchFamily="34" charset="0"/>
              </a:rPr>
              <a:t>Establishment of boundaries of Forestland</a:t>
            </a:r>
            <a:endParaRPr lang="en-PH" sz="1600" i="1" dirty="0">
              <a:solidFill>
                <a:srgbClr val="FFFF00"/>
              </a:solidFill>
            </a:endParaRPr>
          </a:p>
        </p:txBody>
      </p:sp>
      <p:sp>
        <p:nvSpPr>
          <p:cNvPr id="5" name="Rectangle 4">
            <a:extLst>
              <a:ext uri="{FF2B5EF4-FFF2-40B4-BE49-F238E27FC236}">
                <a16:creationId xmlns:a16="http://schemas.microsoft.com/office/drawing/2014/main" id="{120F158E-C896-A374-3391-00A8CDDA26FC}"/>
              </a:ext>
            </a:extLst>
          </p:cNvPr>
          <p:cNvSpPr/>
          <p:nvPr/>
        </p:nvSpPr>
        <p:spPr>
          <a:xfrm>
            <a:off x="5197345" y="6366219"/>
            <a:ext cx="6737742" cy="369332"/>
          </a:xfrm>
          <a:prstGeom prst="rect">
            <a:avLst/>
          </a:prstGeom>
          <a:noFill/>
        </p:spPr>
        <p:txBody>
          <a:bodyPr wrap="none" lIns="91440" tIns="45720" rIns="91440" bIns="45720">
            <a:spAutoFit/>
          </a:bodyPr>
          <a:lstStyle/>
          <a:p>
            <a:pPr algn="ctr"/>
            <a:r>
              <a:rPr lang="en-PH" sz="1800" b="1"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Review and Updating of the Results of the FLBD in Palawan</a:t>
            </a:r>
            <a:endParaRPr lang="en-US" sz="2000" b="1" cap="none" spc="50" dirty="0">
              <a:ln w="0"/>
              <a:solidFill>
                <a:schemeClr val="tx1">
                  <a:lumMod val="50000"/>
                  <a:lumOff val="50000"/>
                </a:schemeClr>
              </a:solidFill>
              <a:effectLst>
                <a:outerShdw blurRad="38100" dist="38100" dir="2700000" algn="tl">
                  <a:srgbClr val="000000">
                    <a:alpha val="43137"/>
                  </a:srgbClr>
                </a:outerShdw>
              </a:effectLst>
            </a:endParaRPr>
          </a:p>
        </p:txBody>
      </p:sp>
      <p:sp>
        <p:nvSpPr>
          <p:cNvPr id="7" name="Scroll: Horizontal 19">
            <a:extLst>
              <a:ext uri="{FF2B5EF4-FFF2-40B4-BE49-F238E27FC236}">
                <a16:creationId xmlns:a16="http://schemas.microsoft.com/office/drawing/2014/main" id="{6E0A0606-40B5-54FD-3438-E5B2F6A99F93}"/>
              </a:ext>
            </a:extLst>
          </p:cNvPr>
          <p:cNvSpPr/>
          <p:nvPr/>
        </p:nvSpPr>
        <p:spPr>
          <a:xfrm>
            <a:off x="158018" y="642861"/>
            <a:ext cx="2876599" cy="1711539"/>
          </a:xfrm>
          <a:prstGeom prst="horizontalScroll">
            <a:avLst/>
          </a:prstGeom>
          <a:solidFill>
            <a:srgbClr val="00B050"/>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9" name="TextBox 8">
            <a:extLst>
              <a:ext uri="{FF2B5EF4-FFF2-40B4-BE49-F238E27FC236}">
                <a16:creationId xmlns:a16="http://schemas.microsoft.com/office/drawing/2014/main" id="{2A9649DF-08B0-58AD-A197-9A55E8E8A8BF}"/>
              </a:ext>
            </a:extLst>
          </p:cNvPr>
          <p:cNvSpPr txBox="1"/>
          <p:nvPr/>
        </p:nvSpPr>
        <p:spPr>
          <a:xfrm>
            <a:off x="745762" y="842942"/>
            <a:ext cx="1701107" cy="1261884"/>
          </a:xfrm>
          <a:prstGeom prst="rect">
            <a:avLst/>
          </a:prstGeom>
          <a:noFill/>
        </p:spPr>
        <p:txBody>
          <a:bodyPr wrap="none" rtlCol="0">
            <a:spAutoFit/>
          </a:bodyPr>
          <a:lstStyle/>
          <a:p>
            <a:pPr algn="ctr"/>
            <a:r>
              <a:rPr lang="en-US" sz="2000" b="1" dirty="0">
                <a:solidFill>
                  <a:schemeClr val="bg1"/>
                </a:solidFill>
                <a:latin typeface="Corbel" panose="020B0503020204020204" pitchFamily="34" charset="0"/>
              </a:rPr>
              <a:t>1975</a:t>
            </a:r>
          </a:p>
          <a:p>
            <a:pPr algn="ctr"/>
            <a:r>
              <a:rPr lang="en-US" sz="2000" b="1" dirty="0">
                <a:solidFill>
                  <a:schemeClr val="bg1"/>
                </a:solidFill>
                <a:latin typeface="Corbel" panose="020B0503020204020204" pitchFamily="34" charset="0"/>
              </a:rPr>
              <a:t>PD 705</a:t>
            </a:r>
          </a:p>
          <a:p>
            <a:pPr algn="ctr"/>
            <a:r>
              <a:rPr lang="en-US" i="1" dirty="0">
                <a:solidFill>
                  <a:srgbClr val="FFFF00"/>
                </a:solidFill>
                <a:latin typeface="Corbel" panose="020B0503020204020204" pitchFamily="34" charset="0"/>
              </a:rPr>
              <a:t>Revised Forestry</a:t>
            </a:r>
          </a:p>
          <a:p>
            <a:pPr algn="ctr"/>
            <a:r>
              <a:rPr lang="en-US" i="1" dirty="0">
                <a:solidFill>
                  <a:srgbClr val="FFFF00"/>
                </a:solidFill>
                <a:latin typeface="Corbel" panose="020B0503020204020204" pitchFamily="34" charset="0"/>
              </a:rPr>
              <a:t> Reform Code</a:t>
            </a:r>
            <a:endParaRPr lang="en-PH" i="1" dirty="0">
              <a:solidFill>
                <a:srgbClr val="FFFF00"/>
              </a:solidFill>
              <a:latin typeface="Corbel" panose="020B0503020204020204" pitchFamily="34" charset="0"/>
            </a:endParaRPr>
          </a:p>
        </p:txBody>
      </p:sp>
    </p:spTree>
    <p:extLst>
      <p:ext uri="{BB962C8B-B14F-4D97-AF65-F5344CB8AC3E}">
        <p14:creationId xmlns:p14="http://schemas.microsoft.com/office/powerpoint/2010/main" val="198801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972395-233F-1B63-405B-587A40F70BAF}"/>
              </a:ext>
            </a:extLst>
          </p:cNvPr>
          <p:cNvSpPr/>
          <p:nvPr/>
        </p:nvSpPr>
        <p:spPr>
          <a:xfrm>
            <a:off x="-14290" y="191361"/>
            <a:ext cx="3370933" cy="651478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Text Box 8">
            <a:extLst>
              <a:ext uri="{FF2B5EF4-FFF2-40B4-BE49-F238E27FC236}">
                <a16:creationId xmlns:a16="http://schemas.microsoft.com/office/drawing/2014/main" id="{CD160787-8866-C4BC-D5E9-25C2F34EADE5}"/>
              </a:ext>
            </a:extLst>
          </p:cNvPr>
          <p:cNvSpPr txBox="1">
            <a:spLocks noChangeArrowheads="1"/>
          </p:cNvSpPr>
          <p:nvPr/>
        </p:nvSpPr>
        <p:spPr bwMode="auto">
          <a:xfrm>
            <a:off x="-109582" y="303383"/>
            <a:ext cx="33221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spcBef>
                <a:spcPct val="20000"/>
              </a:spcBef>
            </a:pPr>
            <a:r>
              <a:rPr lang="en-US" altLang="en-US" sz="2400" dirty="0">
                <a:solidFill>
                  <a:schemeClr val="accent1">
                    <a:lumMod val="50000"/>
                  </a:schemeClr>
                </a:solidFill>
                <a:latin typeface="Bookman Old Style" panose="02050604050505020204" pitchFamily="18" charset="0"/>
                <a:ea typeface="ＭＳ Ｐゴシック" panose="020B0600070205080204" pitchFamily="34" charset="-128"/>
              </a:rPr>
              <a:t>Brief History</a:t>
            </a:r>
            <a:endParaRPr lang="en-PH" altLang="en-US" sz="2400" dirty="0">
              <a:solidFill>
                <a:schemeClr val="accent1">
                  <a:lumMod val="50000"/>
                </a:schemeClr>
              </a:solidFill>
              <a:latin typeface="Bookman Old Style" panose="02050604050505020204" pitchFamily="18" charset="0"/>
              <a:ea typeface="ＭＳ Ｐゴシック" panose="020B0600070205080204" pitchFamily="34" charset="-128"/>
            </a:endParaRPr>
          </a:p>
        </p:txBody>
      </p:sp>
      <p:sp>
        <p:nvSpPr>
          <p:cNvPr id="6" name="Scroll: Horizontal 20">
            <a:extLst>
              <a:ext uri="{FF2B5EF4-FFF2-40B4-BE49-F238E27FC236}">
                <a16:creationId xmlns:a16="http://schemas.microsoft.com/office/drawing/2014/main" id="{EC798E4A-CBAF-A05F-663E-C201D63F63DB}"/>
              </a:ext>
            </a:extLst>
          </p:cNvPr>
          <p:cNvSpPr/>
          <p:nvPr/>
        </p:nvSpPr>
        <p:spPr>
          <a:xfrm>
            <a:off x="257908" y="703493"/>
            <a:ext cx="2700600" cy="1711541"/>
          </a:xfrm>
          <a:prstGeom prst="horizontalScroll">
            <a:avLst/>
          </a:prstGeom>
          <a:solidFill>
            <a:schemeClr val="accent6">
              <a:lumMod val="75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7" name="TextBox 6">
            <a:extLst>
              <a:ext uri="{FF2B5EF4-FFF2-40B4-BE49-F238E27FC236}">
                <a16:creationId xmlns:a16="http://schemas.microsoft.com/office/drawing/2014/main" id="{F64CC847-E66E-00C9-7795-9136179F8B23}"/>
              </a:ext>
            </a:extLst>
          </p:cNvPr>
          <p:cNvSpPr txBox="1"/>
          <p:nvPr/>
        </p:nvSpPr>
        <p:spPr>
          <a:xfrm>
            <a:off x="312576" y="1257248"/>
            <a:ext cx="2715813" cy="677108"/>
          </a:xfrm>
          <a:prstGeom prst="rect">
            <a:avLst/>
          </a:prstGeom>
          <a:noFill/>
        </p:spPr>
        <p:txBody>
          <a:bodyPr wrap="square" rtlCol="0">
            <a:spAutoFit/>
          </a:bodyPr>
          <a:lstStyle/>
          <a:p>
            <a:pPr algn="ctr"/>
            <a:r>
              <a:rPr lang="en-US" sz="2000" b="1" dirty="0">
                <a:solidFill>
                  <a:schemeClr val="bg1"/>
                </a:solidFill>
                <a:latin typeface="Corbel" panose="020B0503020204020204" pitchFamily="34" charset="0"/>
              </a:rPr>
              <a:t>1987 Constitution</a:t>
            </a:r>
          </a:p>
          <a:p>
            <a:pPr algn="ctr"/>
            <a:r>
              <a:rPr lang="en-US" dirty="0">
                <a:solidFill>
                  <a:schemeClr val="bg1"/>
                </a:solidFill>
                <a:latin typeface="Arial Narrow" panose="020B0606020202030204" pitchFamily="34" charset="0"/>
                <a:cs typeface="Calibri" panose="020F0502020204030204" pitchFamily="34" charset="0"/>
              </a:rPr>
              <a:t>February 1987</a:t>
            </a:r>
            <a:endParaRPr lang="en-PH" dirty="0">
              <a:solidFill>
                <a:schemeClr val="bg1"/>
              </a:solidFill>
              <a:latin typeface="Arial Narrow" panose="020B0606020202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4020EACF-AB5A-413B-8E37-054AF8579EEC}"/>
              </a:ext>
            </a:extLst>
          </p:cNvPr>
          <p:cNvSpPr txBox="1"/>
          <p:nvPr/>
        </p:nvSpPr>
        <p:spPr>
          <a:xfrm>
            <a:off x="3252206" y="703493"/>
            <a:ext cx="8690354" cy="1015343"/>
          </a:xfrm>
          <a:prstGeom prst="rect">
            <a:avLst/>
          </a:prstGeom>
          <a:noFill/>
        </p:spPr>
        <p:txBody>
          <a:bodyPr wrap="square">
            <a:spAutoFit/>
          </a:bodyPr>
          <a:lstStyle/>
          <a:p>
            <a:pPr algn="just">
              <a:lnSpc>
                <a:spcPct val="114000"/>
              </a:lnSpc>
              <a:buClr>
                <a:srgbClr val="1C4439"/>
              </a:buClr>
            </a:pPr>
            <a:r>
              <a:rPr lang="en-US" sz="1800" b="1" dirty="0">
                <a:solidFill>
                  <a:schemeClr val="tx2">
                    <a:lumMod val="75000"/>
                  </a:schemeClr>
                </a:solidFill>
                <a:effectLst/>
                <a:latin typeface="Bookman Old Style" panose="02050604050505020204" pitchFamily="18" charset="0"/>
                <a:cs typeface="Arial" panose="020B0604020202020204" pitchFamily="34" charset="0"/>
              </a:rPr>
              <a:t>Article XII</a:t>
            </a:r>
          </a:p>
          <a:p>
            <a:pPr algn="just">
              <a:lnSpc>
                <a:spcPct val="114000"/>
              </a:lnSpc>
              <a:buClr>
                <a:srgbClr val="1C4439"/>
              </a:buClr>
            </a:pPr>
            <a:r>
              <a:rPr lang="en-US" sz="1800" b="1" dirty="0">
                <a:solidFill>
                  <a:schemeClr val="tx2">
                    <a:lumMod val="75000"/>
                  </a:schemeClr>
                </a:solidFill>
                <a:effectLst/>
                <a:latin typeface="Bookman Old Style" panose="02050604050505020204" pitchFamily="18" charset="0"/>
                <a:cs typeface="Arial" panose="020B0604020202020204" pitchFamily="34" charset="0"/>
              </a:rPr>
              <a:t>Section 3. Lands of the public domain are classified into </a:t>
            </a:r>
            <a:r>
              <a:rPr lang="en-US" sz="1800" b="1" dirty="0">
                <a:solidFill>
                  <a:schemeClr val="tx2">
                    <a:lumMod val="75000"/>
                  </a:schemeClr>
                </a:solidFill>
                <a:effectLst/>
                <a:highlight>
                  <a:srgbClr val="FFFF00"/>
                </a:highlight>
                <a:latin typeface="Bookman Old Style" panose="02050604050505020204" pitchFamily="18" charset="0"/>
                <a:cs typeface="Arial" panose="020B0604020202020204" pitchFamily="34" charset="0"/>
              </a:rPr>
              <a:t>agricultural</a:t>
            </a:r>
            <a:r>
              <a:rPr lang="en-US" sz="1800" b="1" dirty="0">
                <a:solidFill>
                  <a:schemeClr val="tx2">
                    <a:lumMod val="75000"/>
                  </a:schemeClr>
                </a:solidFill>
                <a:effectLst/>
                <a:latin typeface="Bookman Old Style" panose="02050604050505020204" pitchFamily="18" charset="0"/>
                <a:cs typeface="Arial" panose="020B0604020202020204" pitchFamily="34" charset="0"/>
              </a:rPr>
              <a:t>, </a:t>
            </a:r>
            <a:r>
              <a:rPr lang="en-US" sz="1800" b="1" dirty="0">
                <a:solidFill>
                  <a:schemeClr val="tx2">
                    <a:lumMod val="75000"/>
                  </a:schemeClr>
                </a:solidFill>
                <a:effectLst/>
                <a:highlight>
                  <a:srgbClr val="FFFF00"/>
                </a:highlight>
                <a:latin typeface="Bookman Old Style" panose="02050604050505020204" pitchFamily="18" charset="0"/>
                <a:cs typeface="Arial" panose="020B0604020202020204" pitchFamily="34" charset="0"/>
              </a:rPr>
              <a:t>forest or timber</a:t>
            </a:r>
            <a:r>
              <a:rPr lang="en-US" sz="1800" b="1" dirty="0">
                <a:solidFill>
                  <a:schemeClr val="tx2">
                    <a:lumMod val="75000"/>
                  </a:schemeClr>
                </a:solidFill>
                <a:effectLst/>
                <a:latin typeface="Bookman Old Style" panose="02050604050505020204" pitchFamily="18" charset="0"/>
                <a:cs typeface="Arial" panose="020B0604020202020204" pitchFamily="34" charset="0"/>
              </a:rPr>
              <a:t>, </a:t>
            </a:r>
            <a:r>
              <a:rPr lang="en-US" sz="1800" b="1" dirty="0">
                <a:solidFill>
                  <a:schemeClr val="tx2">
                    <a:lumMod val="75000"/>
                  </a:schemeClr>
                </a:solidFill>
                <a:effectLst/>
                <a:highlight>
                  <a:srgbClr val="FFFF00"/>
                </a:highlight>
                <a:latin typeface="Bookman Old Style" panose="02050604050505020204" pitchFamily="18" charset="0"/>
                <a:cs typeface="Arial" panose="020B0604020202020204" pitchFamily="34" charset="0"/>
              </a:rPr>
              <a:t>mineral lands </a:t>
            </a:r>
            <a:r>
              <a:rPr lang="en-US" sz="1800" b="1" dirty="0">
                <a:solidFill>
                  <a:schemeClr val="tx2">
                    <a:lumMod val="75000"/>
                  </a:schemeClr>
                </a:solidFill>
                <a:effectLst/>
                <a:latin typeface="Bookman Old Style" panose="02050604050505020204" pitchFamily="18" charset="0"/>
                <a:cs typeface="Arial" panose="020B0604020202020204" pitchFamily="34" charset="0"/>
              </a:rPr>
              <a:t>and </a:t>
            </a:r>
            <a:r>
              <a:rPr lang="en-US" sz="1800" b="1" dirty="0">
                <a:solidFill>
                  <a:schemeClr val="tx2">
                    <a:lumMod val="75000"/>
                  </a:schemeClr>
                </a:solidFill>
                <a:effectLst/>
                <a:highlight>
                  <a:srgbClr val="FFFF00"/>
                </a:highlight>
                <a:latin typeface="Bookman Old Style" panose="02050604050505020204" pitchFamily="18" charset="0"/>
                <a:cs typeface="Arial" panose="020B0604020202020204" pitchFamily="34" charset="0"/>
              </a:rPr>
              <a:t>national parks</a:t>
            </a:r>
            <a:r>
              <a:rPr lang="en-US" sz="1800" b="1" dirty="0">
                <a:solidFill>
                  <a:schemeClr val="tx2">
                    <a:lumMod val="75000"/>
                  </a:schemeClr>
                </a:solidFill>
                <a:effectLst/>
                <a:latin typeface="Bookman Old Style" panose="02050604050505020204" pitchFamily="18" charset="0"/>
                <a:cs typeface="Arial" panose="020B0604020202020204" pitchFamily="34" charset="0"/>
              </a:rPr>
              <a:t>. </a:t>
            </a:r>
          </a:p>
        </p:txBody>
      </p:sp>
      <p:sp>
        <p:nvSpPr>
          <p:cNvPr id="14" name="Scroll: Horizontal 20">
            <a:extLst>
              <a:ext uri="{FF2B5EF4-FFF2-40B4-BE49-F238E27FC236}">
                <a16:creationId xmlns:a16="http://schemas.microsoft.com/office/drawing/2014/main" id="{8570A77B-FA3C-5612-9E48-023544E0B16D}"/>
              </a:ext>
            </a:extLst>
          </p:cNvPr>
          <p:cNvSpPr/>
          <p:nvPr/>
        </p:nvSpPr>
        <p:spPr>
          <a:xfrm>
            <a:off x="257908" y="2533832"/>
            <a:ext cx="2700600" cy="1711541"/>
          </a:xfrm>
          <a:prstGeom prst="horizontalScroll">
            <a:avLst/>
          </a:prstGeom>
          <a:solidFill>
            <a:srgbClr val="00B0F0"/>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16" name="TextBox 15">
            <a:extLst>
              <a:ext uri="{FF2B5EF4-FFF2-40B4-BE49-F238E27FC236}">
                <a16:creationId xmlns:a16="http://schemas.microsoft.com/office/drawing/2014/main" id="{0CA11471-F176-8732-0323-B71C529F980E}"/>
              </a:ext>
            </a:extLst>
          </p:cNvPr>
          <p:cNvSpPr txBox="1"/>
          <p:nvPr/>
        </p:nvSpPr>
        <p:spPr>
          <a:xfrm>
            <a:off x="312575" y="2940923"/>
            <a:ext cx="2715813" cy="1015663"/>
          </a:xfrm>
          <a:prstGeom prst="rect">
            <a:avLst/>
          </a:prstGeom>
          <a:noFill/>
        </p:spPr>
        <p:txBody>
          <a:bodyPr wrap="square" rtlCol="0">
            <a:spAutoFit/>
          </a:bodyPr>
          <a:lstStyle/>
          <a:p>
            <a:pPr algn="ctr"/>
            <a:r>
              <a:rPr lang="en-US" sz="2000" b="1" dirty="0">
                <a:solidFill>
                  <a:schemeClr val="bg1"/>
                </a:solidFill>
                <a:latin typeface="Corbel" panose="020B0503020204020204" pitchFamily="34" charset="0"/>
              </a:rPr>
              <a:t>EO 192 </a:t>
            </a:r>
          </a:p>
          <a:p>
            <a:pPr algn="ctr"/>
            <a:r>
              <a:rPr lang="en-US" sz="2000" b="1" dirty="0">
                <a:solidFill>
                  <a:schemeClr val="bg1"/>
                </a:solidFill>
                <a:latin typeface="Corbel" panose="020B0503020204020204" pitchFamily="34" charset="0"/>
              </a:rPr>
              <a:t>Organized the DENR </a:t>
            </a:r>
            <a:r>
              <a:rPr lang="en-US" dirty="0">
                <a:solidFill>
                  <a:schemeClr val="bg1"/>
                </a:solidFill>
                <a:latin typeface="Arial Narrow" panose="020B0606020202030204" pitchFamily="34" charset="0"/>
              </a:rPr>
              <a:t>June 1987</a:t>
            </a:r>
            <a:endParaRPr lang="en-PH" sz="2000" dirty="0">
              <a:solidFill>
                <a:schemeClr val="bg1"/>
              </a:solidFill>
              <a:latin typeface="Arial Narrow" panose="020B0606020202030204" pitchFamily="34" charset="0"/>
            </a:endParaRPr>
          </a:p>
        </p:txBody>
      </p:sp>
      <p:pic>
        <p:nvPicPr>
          <p:cNvPr id="28" name="Picture 27">
            <a:extLst>
              <a:ext uri="{FF2B5EF4-FFF2-40B4-BE49-F238E27FC236}">
                <a16:creationId xmlns:a16="http://schemas.microsoft.com/office/drawing/2014/main" id="{FE4604FE-9A2B-5697-BD42-EDFA7D4BD325}"/>
              </a:ext>
            </a:extLst>
          </p:cNvPr>
          <p:cNvPicPr>
            <a:picLocks noChangeAspect="1"/>
          </p:cNvPicPr>
          <p:nvPr/>
        </p:nvPicPr>
        <p:blipFill>
          <a:blip r:embed="rId3"/>
          <a:stretch>
            <a:fillRect/>
          </a:stretch>
        </p:blipFill>
        <p:spPr>
          <a:xfrm>
            <a:off x="3433211" y="2162188"/>
            <a:ext cx="8278143" cy="4695812"/>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31" name="Rounded Rectangle 17">
            <a:extLst>
              <a:ext uri="{FF2B5EF4-FFF2-40B4-BE49-F238E27FC236}">
                <a16:creationId xmlns:a16="http://schemas.microsoft.com/office/drawing/2014/main" id="{C85748BA-F6A6-6AD6-B5CA-020D3ECC00FE}"/>
              </a:ext>
            </a:extLst>
          </p:cNvPr>
          <p:cNvSpPr/>
          <p:nvPr/>
        </p:nvSpPr>
        <p:spPr>
          <a:xfrm>
            <a:off x="4061312" y="3414600"/>
            <a:ext cx="7579704" cy="81637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Chevron 22">
            <a:extLst>
              <a:ext uri="{FF2B5EF4-FFF2-40B4-BE49-F238E27FC236}">
                <a16:creationId xmlns:a16="http://schemas.microsoft.com/office/drawing/2014/main" id="{FF40A872-0F5A-1C0E-E876-8DC27F78C5F9}"/>
              </a:ext>
            </a:extLst>
          </p:cNvPr>
          <p:cNvSpPr/>
          <p:nvPr/>
        </p:nvSpPr>
        <p:spPr>
          <a:xfrm>
            <a:off x="3030910" y="3234989"/>
            <a:ext cx="258227" cy="252405"/>
          </a:xfrm>
          <a:prstGeom prst="chevron">
            <a:avLst/>
          </a:prstGeom>
          <a:solidFill>
            <a:schemeClr val="bg1">
              <a:lumMod val="75000"/>
            </a:schemeClr>
          </a:solidFill>
          <a:ln w="3175">
            <a:solidFill>
              <a:schemeClr val="bg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PH" dirty="0">
              <a:solidFill>
                <a:schemeClr val="tx1"/>
              </a:solidFill>
            </a:endParaRPr>
          </a:p>
        </p:txBody>
      </p:sp>
      <p:sp>
        <p:nvSpPr>
          <p:cNvPr id="34" name="Arrow: Chevron 22">
            <a:extLst>
              <a:ext uri="{FF2B5EF4-FFF2-40B4-BE49-F238E27FC236}">
                <a16:creationId xmlns:a16="http://schemas.microsoft.com/office/drawing/2014/main" id="{C9F84342-A547-985C-4061-8FD0DA897A83}"/>
              </a:ext>
            </a:extLst>
          </p:cNvPr>
          <p:cNvSpPr/>
          <p:nvPr/>
        </p:nvSpPr>
        <p:spPr>
          <a:xfrm>
            <a:off x="3001510" y="1383978"/>
            <a:ext cx="258227" cy="252405"/>
          </a:xfrm>
          <a:prstGeom prst="chevron">
            <a:avLst/>
          </a:prstGeom>
          <a:solidFill>
            <a:schemeClr val="bg1">
              <a:lumMod val="75000"/>
            </a:schemeClr>
          </a:solidFill>
          <a:ln w="3175">
            <a:solidFill>
              <a:schemeClr val="bg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PH" dirty="0">
              <a:solidFill>
                <a:schemeClr val="tx1"/>
              </a:solidFill>
            </a:endParaRPr>
          </a:p>
        </p:txBody>
      </p:sp>
      <p:sp>
        <p:nvSpPr>
          <p:cNvPr id="37" name="Rectangle 36">
            <a:extLst>
              <a:ext uri="{FF2B5EF4-FFF2-40B4-BE49-F238E27FC236}">
                <a16:creationId xmlns:a16="http://schemas.microsoft.com/office/drawing/2014/main" id="{05123A26-8C5D-47E2-A5D2-C7A8362755A4}"/>
              </a:ext>
            </a:extLst>
          </p:cNvPr>
          <p:cNvSpPr/>
          <p:nvPr/>
        </p:nvSpPr>
        <p:spPr>
          <a:xfrm>
            <a:off x="228031" y="4335179"/>
            <a:ext cx="2877326"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000" b="1" cap="none" spc="0" dirty="0">
                <a:ln/>
                <a:solidFill>
                  <a:srgbClr val="00B050"/>
                </a:solidFill>
                <a:effectLst/>
              </a:rPr>
              <a:t>Land Classification Teams</a:t>
            </a:r>
          </a:p>
          <a:p>
            <a:pPr algn="ctr"/>
            <a:r>
              <a:rPr lang="en-US" sz="2000" b="1" dirty="0">
                <a:ln/>
                <a:solidFill>
                  <a:srgbClr val="00B050"/>
                </a:solidFill>
              </a:rPr>
              <a:t>From BFD</a:t>
            </a:r>
            <a:endParaRPr lang="en-US" sz="2000" b="1" cap="none" spc="0" dirty="0">
              <a:ln/>
              <a:solidFill>
                <a:srgbClr val="00B050"/>
              </a:solidFill>
              <a:effectLst/>
            </a:endParaRPr>
          </a:p>
        </p:txBody>
      </p:sp>
      <p:grpSp>
        <p:nvGrpSpPr>
          <p:cNvPr id="3" name="Group 2">
            <a:extLst>
              <a:ext uri="{FF2B5EF4-FFF2-40B4-BE49-F238E27FC236}">
                <a16:creationId xmlns:a16="http://schemas.microsoft.com/office/drawing/2014/main" id="{FCFF70C6-8BBE-56ED-D7AD-62BFFF8EE88D}"/>
              </a:ext>
            </a:extLst>
          </p:cNvPr>
          <p:cNvGrpSpPr/>
          <p:nvPr/>
        </p:nvGrpSpPr>
        <p:grpSpPr>
          <a:xfrm>
            <a:off x="851060" y="5427274"/>
            <a:ext cx="1481626" cy="432329"/>
            <a:chOff x="854335" y="5218823"/>
            <a:chExt cx="1481626" cy="432329"/>
          </a:xfrm>
        </p:grpSpPr>
        <p:sp>
          <p:nvSpPr>
            <p:cNvPr id="39" name="Rectangle 38">
              <a:extLst>
                <a:ext uri="{FF2B5EF4-FFF2-40B4-BE49-F238E27FC236}">
                  <a16:creationId xmlns:a16="http://schemas.microsoft.com/office/drawing/2014/main" id="{5E014C65-3A9D-854C-7771-528D257CB9F1}"/>
                </a:ext>
              </a:extLst>
            </p:cNvPr>
            <p:cNvSpPr/>
            <p:nvPr/>
          </p:nvSpPr>
          <p:spPr>
            <a:xfrm>
              <a:off x="1234377" y="5251042"/>
              <a:ext cx="1101584" cy="40011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000" b="1" cap="none" spc="0" dirty="0">
                  <a:ln/>
                  <a:solidFill>
                    <a:srgbClr val="759A32"/>
                  </a:solidFill>
                  <a:effectLst/>
                </a:rPr>
                <a:t>NAMRIA</a:t>
              </a:r>
            </a:p>
          </p:txBody>
        </p:sp>
        <p:pic>
          <p:nvPicPr>
            <p:cNvPr id="40" name="Picture 4" descr="C:\Users\acer\Pictures\National_Mapping_and_Resource_Information_Authority_PH_Logo.png">
              <a:extLst>
                <a:ext uri="{FF2B5EF4-FFF2-40B4-BE49-F238E27FC236}">
                  <a16:creationId xmlns:a16="http://schemas.microsoft.com/office/drawing/2014/main" id="{7F752B5C-D3EF-1E4F-3D5B-DFF8F28189E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4335" y="5218823"/>
              <a:ext cx="440815" cy="432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Arrow: Down 1">
            <a:extLst>
              <a:ext uri="{FF2B5EF4-FFF2-40B4-BE49-F238E27FC236}">
                <a16:creationId xmlns:a16="http://schemas.microsoft.com/office/drawing/2014/main" id="{D2B087AB-8AFC-543F-8BBB-C2CEDC950146}"/>
              </a:ext>
            </a:extLst>
          </p:cNvPr>
          <p:cNvSpPr/>
          <p:nvPr/>
        </p:nvSpPr>
        <p:spPr>
          <a:xfrm>
            <a:off x="1551494" y="5019558"/>
            <a:ext cx="230400" cy="3390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TextBox 4">
            <a:extLst>
              <a:ext uri="{FF2B5EF4-FFF2-40B4-BE49-F238E27FC236}">
                <a16:creationId xmlns:a16="http://schemas.microsoft.com/office/drawing/2014/main" id="{819DD8E9-1230-8358-E5F6-BFE5EE4761E6}"/>
              </a:ext>
            </a:extLst>
          </p:cNvPr>
          <p:cNvSpPr txBox="1"/>
          <p:nvPr/>
        </p:nvSpPr>
        <p:spPr>
          <a:xfrm>
            <a:off x="-189899" y="5972048"/>
            <a:ext cx="3713185" cy="707886"/>
          </a:xfrm>
          <a:prstGeom prst="rect">
            <a:avLst/>
          </a:prstGeom>
          <a:noFill/>
        </p:spPr>
        <p:txBody>
          <a:bodyPr wrap="square">
            <a:spAutoFit/>
          </a:bodyPr>
          <a:lstStyle/>
          <a:p>
            <a:pPr algn="ctr"/>
            <a:r>
              <a:rPr lang="en-US" sz="2000" dirty="0">
                <a:latin typeface="Arial Narrow" panose="020B0606020202030204" pitchFamily="34" charset="0"/>
              </a:rPr>
              <a:t>All the data such maps, document, records were transferred to NAMRIA</a:t>
            </a:r>
            <a:endParaRPr lang="en-PH" sz="2000" dirty="0">
              <a:latin typeface="Arial Narrow" panose="020B0606020202030204" pitchFamily="34" charset="0"/>
            </a:endParaRPr>
          </a:p>
        </p:txBody>
      </p:sp>
    </p:spTree>
    <p:extLst>
      <p:ext uri="{BB962C8B-B14F-4D97-AF65-F5344CB8AC3E}">
        <p14:creationId xmlns:p14="http://schemas.microsoft.com/office/powerpoint/2010/main" val="3614815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972395-233F-1B63-405B-587A40F70BAF}"/>
              </a:ext>
            </a:extLst>
          </p:cNvPr>
          <p:cNvSpPr/>
          <p:nvPr/>
        </p:nvSpPr>
        <p:spPr>
          <a:xfrm>
            <a:off x="111059" y="210015"/>
            <a:ext cx="2994298" cy="596218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Text Box 8">
            <a:extLst>
              <a:ext uri="{FF2B5EF4-FFF2-40B4-BE49-F238E27FC236}">
                <a16:creationId xmlns:a16="http://schemas.microsoft.com/office/drawing/2014/main" id="{CD160787-8866-C4BC-D5E9-25C2F34EADE5}"/>
              </a:ext>
            </a:extLst>
          </p:cNvPr>
          <p:cNvSpPr txBox="1">
            <a:spLocks noChangeArrowheads="1"/>
          </p:cNvSpPr>
          <p:nvPr/>
        </p:nvSpPr>
        <p:spPr bwMode="auto">
          <a:xfrm>
            <a:off x="-117793" y="286752"/>
            <a:ext cx="33221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spcBef>
                <a:spcPct val="20000"/>
              </a:spcBef>
            </a:pPr>
            <a:r>
              <a:rPr lang="en-US" altLang="en-US" sz="2400" dirty="0">
                <a:solidFill>
                  <a:schemeClr val="accent1">
                    <a:lumMod val="50000"/>
                  </a:schemeClr>
                </a:solidFill>
                <a:latin typeface="Bookman Old Style" panose="02050604050505020204" pitchFamily="18" charset="0"/>
                <a:ea typeface="ＭＳ Ｐゴシック" panose="020B0600070205080204" pitchFamily="34" charset="-128"/>
              </a:rPr>
              <a:t>Brief History</a:t>
            </a:r>
            <a:endParaRPr lang="en-PH" altLang="en-US" sz="2400" dirty="0">
              <a:solidFill>
                <a:schemeClr val="accent1">
                  <a:lumMod val="50000"/>
                </a:schemeClr>
              </a:solidFill>
              <a:latin typeface="Bookman Old Style" panose="02050604050505020204" pitchFamily="18" charset="0"/>
              <a:ea typeface="ＭＳ Ｐゴシック" panose="020B0600070205080204" pitchFamily="34" charset="-128"/>
            </a:endParaRPr>
          </a:p>
        </p:txBody>
      </p:sp>
      <p:sp>
        <p:nvSpPr>
          <p:cNvPr id="14" name="Scroll: Horizontal 20">
            <a:extLst>
              <a:ext uri="{FF2B5EF4-FFF2-40B4-BE49-F238E27FC236}">
                <a16:creationId xmlns:a16="http://schemas.microsoft.com/office/drawing/2014/main" id="{8570A77B-FA3C-5612-9E48-023544E0B16D}"/>
              </a:ext>
            </a:extLst>
          </p:cNvPr>
          <p:cNvSpPr/>
          <p:nvPr/>
        </p:nvSpPr>
        <p:spPr>
          <a:xfrm>
            <a:off x="244687" y="1464280"/>
            <a:ext cx="2700600" cy="1711541"/>
          </a:xfrm>
          <a:prstGeom prst="horizontalScroll">
            <a:avLst/>
          </a:prstGeom>
          <a:solidFill>
            <a:srgbClr val="339933"/>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16" name="TextBox 15">
            <a:extLst>
              <a:ext uri="{FF2B5EF4-FFF2-40B4-BE49-F238E27FC236}">
                <a16:creationId xmlns:a16="http://schemas.microsoft.com/office/drawing/2014/main" id="{0CA11471-F176-8732-0323-B71C529F980E}"/>
              </a:ext>
            </a:extLst>
          </p:cNvPr>
          <p:cNvSpPr txBox="1"/>
          <p:nvPr/>
        </p:nvSpPr>
        <p:spPr>
          <a:xfrm>
            <a:off x="299353" y="1754618"/>
            <a:ext cx="2715813" cy="1015663"/>
          </a:xfrm>
          <a:prstGeom prst="rect">
            <a:avLst/>
          </a:prstGeom>
          <a:noFill/>
        </p:spPr>
        <p:txBody>
          <a:bodyPr wrap="square" rtlCol="0">
            <a:spAutoFit/>
          </a:bodyPr>
          <a:lstStyle/>
          <a:p>
            <a:pPr algn="ctr"/>
            <a:r>
              <a:rPr lang="en-US" sz="2000" b="1" dirty="0">
                <a:solidFill>
                  <a:schemeClr val="bg1"/>
                </a:solidFill>
                <a:latin typeface="Corbel" panose="020B0503020204020204" pitchFamily="34" charset="0"/>
              </a:rPr>
              <a:t>DAO 31 </a:t>
            </a:r>
          </a:p>
          <a:p>
            <a:pPr algn="ctr"/>
            <a:r>
              <a:rPr lang="en-US" sz="2000" b="1" dirty="0">
                <a:solidFill>
                  <a:schemeClr val="bg1"/>
                </a:solidFill>
                <a:latin typeface="Corbel" panose="020B0503020204020204" pitchFamily="34" charset="0"/>
              </a:rPr>
              <a:t>Implementing Guidelines of EO 192</a:t>
            </a:r>
            <a:endParaRPr lang="en-PH" sz="2000" b="1" dirty="0">
              <a:solidFill>
                <a:schemeClr val="bg1"/>
              </a:solidFill>
              <a:latin typeface="Corbel" panose="020B0503020204020204" pitchFamily="34" charset="0"/>
            </a:endParaRPr>
          </a:p>
        </p:txBody>
      </p:sp>
      <p:sp>
        <p:nvSpPr>
          <p:cNvPr id="21" name="TextBox 20">
            <a:extLst>
              <a:ext uri="{FF2B5EF4-FFF2-40B4-BE49-F238E27FC236}">
                <a16:creationId xmlns:a16="http://schemas.microsoft.com/office/drawing/2014/main" id="{730EBD0A-9093-2724-54FD-DB0306F4D8E8}"/>
              </a:ext>
            </a:extLst>
          </p:cNvPr>
          <p:cNvSpPr txBox="1"/>
          <p:nvPr/>
        </p:nvSpPr>
        <p:spPr>
          <a:xfrm>
            <a:off x="3204359" y="825154"/>
            <a:ext cx="8690354" cy="2477601"/>
          </a:xfrm>
          <a:prstGeom prst="rect">
            <a:avLst/>
          </a:prstGeom>
          <a:noFill/>
        </p:spPr>
        <p:txBody>
          <a:bodyPr wrap="square">
            <a:spAutoFit/>
          </a:bodyPr>
          <a:lstStyle/>
          <a:p>
            <a:pPr algn="just" eaLnBrk="1" hangingPunct="1">
              <a:defRPr/>
            </a:pPr>
            <a:r>
              <a:rPr lang="en-PH" sz="1800" b="1" dirty="0">
                <a:solidFill>
                  <a:schemeClr val="accent1">
                    <a:lumMod val="50000"/>
                  </a:schemeClr>
                </a:solidFill>
                <a:latin typeface="Bookman Old Style" panose="02050604050505020204" pitchFamily="18" charset="0"/>
              </a:rPr>
              <a:t>Section 2. Powers and Functions of NAMRIA. </a:t>
            </a:r>
          </a:p>
          <a:p>
            <a:pPr algn="just" eaLnBrk="1" hangingPunct="1">
              <a:defRPr/>
            </a:pPr>
            <a:endParaRPr lang="en-PH" sz="1100" b="1" i="1" dirty="0">
              <a:solidFill>
                <a:schemeClr val="accent1">
                  <a:lumMod val="50000"/>
                </a:schemeClr>
              </a:solidFill>
              <a:latin typeface="Bookman Old Style" panose="02050604050505020204" pitchFamily="18" charset="0"/>
            </a:endParaRPr>
          </a:p>
          <a:p>
            <a:pPr algn="just" eaLnBrk="1" hangingPunct="1">
              <a:defRPr/>
            </a:pPr>
            <a:r>
              <a:rPr lang="en-PH" sz="1800" b="1" i="1" dirty="0">
                <a:solidFill>
                  <a:schemeClr val="accent1">
                    <a:lumMod val="50000"/>
                  </a:schemeClr>
                </a:solidFill>
                <a:latin typeface="Bookman Old Style" panose="02050604050505020204" pitchFamily="18" charset="0"/>
              </a:rPr>
              <a:t> </a:t>
            </a:r>
            <a:r>
              <a:rPr lang="en-PH" sz="1800" dirty="0">
                <a:latin typeface="Bookman Old Style" panose="02050604050505020204" pitchFamily="18" charset="0"/>
              </a:rPr>
              <a:t>2.5 </a:t>
            </a:r>
            <a:r>
              <a:rPr lang="en-PH" sz="1800" dirty="0">
                <a:highlight>
                  <a:srgbClr val="FFFF00"/>
                </a:highlight>
                <a:latin typeface="Bookman Old Style" panose="02050604050505020204" pitchFamily="18" charset="0"/>
              </a:rPr>
              <a:t>To classify, reclassify, assess and re-assess lands in the public domain </a:t>
            </a:r>
            <a:r>
              <a:rPr lang="en-PH" sz="1800" dirty="0">
                <a:latin typeface="Bookman Old Style" panose="02050604050505020204" pitchFamily="18" charset="0"/>
              </a:rPr>
              <a:t>(including existing forest reservations, national parks, wilderness areas, civil and/or military reservations, resettlement areas) into agricultural, industrial, commercial, residential, resettlement, mineral, timber or forest and grazing lands and into such other classes as may be provided by law; </a:t>
            </a:r>
            <a:r>
              <a:rPr lang="en-PH" sz="1800" dirty="0">
                <a:highlight>
                  <a:srgbClr val="FFFF00"/>
                </a:highlight>
                <a:latin typeface="Bookman Old Style" panose="02050604050505020204" pitchFamily="18" charset="0"/>
              </a:rPr>
              <a:t>and to establish all boundaries clearly marked on the ground between alienable or disposable lands and forest lands.</a:t>
            </a:r>
            <a:r>
              <a:rPr lang="en-PH" sz="1800" dirty="0">
                <a:latin typeface="Bookman Old Style" panose="02050604050505020204" pitchFamily="18" charset="0"/>
              </a:rPr>
              <a:t> </a:t>
            </a:r>
            <a:endParaRPr lang="en-PH" sz="1800" u="sng" dirty="0">
              <a:latin typeface="Bookman Old Style" panose="02050604050505020204" pitchFamily="18" charset="0"/>
            </a:endParaRPr>
          </a:p>
        </p:txBody>
      </p:sp>
      <p:sp>
        <p:nvSpPr>
          <p:cNvPr id="25" name="Arrow: Chevron 22">
            <a:extLst>
              <a:ext uri="{FF2B5EF4-FFF2-40B4-BE49-F238E27FC236}">
                <a16:creationId xmlns:a16="http://schemas.microsoft.com/office/drawing/2014/main" id="{192242A6-225D-07F5-F265-082751E81F55}"/>
              </a:ext>
            </a:extLst>
          </p:cNvPr>
          <p:cNvSpPr/>
          <p:nvPr/>
        </p:nvSpPr>
        <p:spPr>
          <a:xfrm rot="5400000">
            <a:off x="1401944" y="1120804"/>
            <a:ext cx="258227" cy="252405"/>
          </a:xfrm>
          <a:prstGeom prst="chevron">
            <a:avLst/>
          </a:prstGeom>
          <a:solidFill>
            <a:schemeClr val="bg1">
              <a:lumMod val="75000"/>
            </a:schemeClr>
          </a:solidFill>
          <a:ln w="3175">
            <a:solidFill>
              <a:schemeClr val="bg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PH" dirty="0">
              <a:solidFill>
                <a:schemeClr val="tx1"/>
              </a:solidFill>
            </a:endParaRPr>
          </a:p>
        </p:txBody>
      </p:sp>
      <p:grpSp>
        <p:nvGrpSpPr>
          <p:cNvPr id="2" name="Group 3">
            <a:extLst>
              <a:ext uri="{FF2B5EF4-FFF2-40B4-BE49-F238E27FC236}">
                <a16:creationId xmlns:a16="http://schemas.microsoft.com/office/drawing/2014/main" id="{0582F5A8-A2FC-786C-2791-5B2B12B17C94}"/>
              </a:ext>
            </a:extLst>
          </p:cNvPr>
          <p:cNvGrpSpPr>
            <a:grpSpLocks/>
          </p:cNvGrpSpPr>
          <p:nvPr/>
        </p:nvGrpSpPr>
        <p:grpSpPr bwMode="auto">
          <a:xfrm>
            <a:off x="256913" y="6366219"/>
            <a:ext cx="897184" cy="432329"/>
            <a:chOff x="2670850" y="2410458"/>
            <a:chExt cx="1303236" cy="641268"/>
          </a:xfrm>
        </p:grpSpPr>
        <p:pic>
          <p:nvPicPr>
            <p:cNvPr id="3" name="Picture 4" descr="C:\Users\acer\Pictures\National_Mapping_and_Resource_Information_Authority_PH_Logo.png">
              <a:extLst>
                <a:ext uri="{FF2B5EF4-FFF2-40B4-BE49-F238E27FC236}">
                  <a16:creationId xmlns:a16="http://schemas.microsoft.com/office/drawing/2014/main" id="{57FA707A-4E35-6CEC-FE0D-0A4E59E157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M:\GIS-RS Unit Templates\Logo_DENR.jpg">
              <a:extLst>
                <a:ext uri="{FF2B5EF4-FFF2-40B4-BE49-F238E27FC236}">
                  <a16:creationId xmlns:a16="http://schemas.microsoft.com/office/drawing/2014/main" id="{1DE3CA8B-832F-ECE3-6A7D-DBC5CE2246A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14">
            <a:extLst>
              <a:ext uri="{FF2B5EF4-FFF2-40B4-BE49-F238E27FC236}">
                <a16:creationId xmlns:a16="http://schemas.microsoft.com/office/drawing/2014/main" id="{9B13EC35-21D4-B8F0-05B4-AC2DE5CA1160}"/>
              </a:ext>
            </a:extLst>
          </p:cNvPr>
          <p:cNvGrpSpPr/>
          <p:nvPr/>
        </p:nvGrpSpPr>
        <p:grpSpPr>
          <a:xfrm>
            <a:off x="2503124" y="3496774"/>
            <a:ext cx="9298988" cy="2862322"/>
            <a:chOff x="2503124" y="3496774"/>
            <a:chExt cx="9298988" cy="2862322"/>
          </a:xfrm>
        </p:grpSpPr>
        <p:sp>
          <p:nvSpPr>
            <p:cNvPr id="5" name="TextBox 4">
              <a:extLst>
                <a:ext uri="{FF2B5EF4-FFF2-40B4-BE49-F238E27FC236}">
                  <a16:creationId xmlns:a16="http://schemas.microsoft.com/office/drawing/2014/main" id="{C44CDD15-348F-5B76-8392-67240751F3F7}"/>
                </a:ext>
              </a:extLst>
            </p:cNvPr>
            <p:cNvSpPr txBox="1"/>
            <p:nvPr/>
          </p:nvSpPr>
          <p:spPr>
            <a:xfrm>
              <a:off x="3296960" y="3496774"/>
              <a:ext cx="8505152" cy="2862322"/>
            </a:xfrm>
            <a:prstGeom prst="rect">
              <a:avLst/>
            </a:prstGeom>
            <a:noFill/>
          </p:spPr>
          <p:txBody>
            <a:bodyPr wrap="square" rtlCol="0">
              <a:spAutoFit/>
            </a:bodyPr>
            <a:lstStyle/>
            <a:p>
              <a:r>
                <a:rPr lang="en-US" sz="2000" b="1" dirty="0"/>
                <a:t>NAMRIA will prepare the LC map, conduct the ground survey and establish boundaries clearly marked (monument) on the ground</a:t>
              </a:r>
            </a:p>
            <a:p>
              <a:endParaRPr lang="en-US" sz="2000" b="1" dirty="0"/>
            </a:p>
            <a:p>
              <a:r>
                <a:rPr lang="en-US" sz="2000" b="1" dirty="0">
                  <a:solidFill>
                    <a:srgbClr val="FF0000"/>
                  </a:solidFill>
                </a:rPr>
                <a:t>But who will approved the LC Map?</a:t>
              </a:r>
            </a:p>
            <a:p>
              <a:endParaRPr lang="en-US" sz="2000" b="1" dirty="0"/>
            </a:p>
            <a:p>
              <a:pPr marL="342900" indent="-342900">
                <a:buFont typeface="Wingdings" panose="05000000000000000000" pitchFamily="2" charset="2"/>
                <a:buChar char="Ø"/>
              </a:pPr>
              <a:r>
                <a:rPr lang="en-US" sz="2000" b="1" dirty="0">
                  <a:solidFill>
                    <a:srgbClr val="FF0000"/>
                  </a:solidFill>
                </a:rPr>
                <a:t>UPF</a:t>
              </a:r>
              <a:r>
                <a:rPr lang="en-US" sz="2000" b="1" dirty="0"/>
                <a:t> – approved by the NTEC and the corresponding DAO shall be issued and approved by DENR Secretary</a:t>
              </a:r>
            </a:p>
            <a:p>
              <a:pPr marL="342900" indent="-342900">
                <a:buFont typeface="Wingdings" panose="05000000000000000000" pitchFamily="2" charset="2"/>
                <a:buChar char="Ø"/>
              </a:pPr>
              <a:r>
                <a:rPr lang="en-US" sz="2000" b="1" dirty="0">
                  <a:solidFill>
                    <a:srgbClr val="FF0000"/>
                  </a:solidFill>
                </a:rPr>
                <a:t>Classified</a:t>
              </a:r>
              <a:r>
                <a:rPr lang="en-US" sz="2000" b="1" dirty="0"/>
                <a:t> – </a:t>
              </a:r>
              <a:r>
                <a:rPr lang="en-US" sz="2000" b="1" i="1" dirty="0"/>
                <a:t>Re-classification</a:t>
              </a:r>
              <a:r>
                <a:rPr lang="en-US" sz="2000" b="1" dirty="0"/>
                <a:t> – through  an act of Congress</a:t>
              </a:r>
            </a:p>
            <a:p>
              <a:endParaRPr lang="en-PH" sz="2000" b="1" dirty="0"/>
            </a:p>
          </p:txBody>
        </p:sp>
        <p:sp>
          <p:nvSpPr>
            <p:cNvPr id="6" name="Arrow: Chevron 22">
              <a:extLst>
                <a:ext uri="{FF2B5EF4-FFF2-40B4-BE49-F238E27FC236}">
                  <a16:creationId xmlns:a16="http://schemas.microsoft.com/office/drawing/2014/main" id="{594DAEDB-E2EC-FF0B-F3E8-FEBC7D10387A}"/>
                </a:ext>
              </a:extLst>
            </p:cNvPr>
            <p:cNvSpPr/>
            <p:nvPr/>
          </p:nvSpPr>
          <p:spPr>
            <a:xfrm>
              <a:off x="2503124" y="4498173"/>
              <a:ext cx="258227" cy="252405"/>
            </a:xfrm>
            <a:prstGeom prst="chevron">
              <a:avLst/>
            </a:prstGeom>
            <a:solidFill>
              <a:schemeClr val="bg1">
                <a:lumMod val="75000"/>
              </a:schemeClr>
            </a:solidFill>
            <a:ln w="3175">
              <a:solidFill>
                <a:schemeClr val="bg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PH" dirty="0">
                <a:solidFill>
                  <a:schemeClr val="tx1"/>
                </a:solidFill>
              </a:endParaRPr>
            </a:p>
          </p:txBody>
        </p:sp>
      </p:grpSp>
      <p:grpSp>
        <p:nvGrpSpPr>
          <p:cNvPr id="7" name="Group 2">
            <a:extLst>
              <a:ext uri="{FF2B5EF4-FFF2-40B4-BE49-F238E27FC236}">
                <a16:creationId xmlns:a16="http://schemas.microsoft.com/office/drawing/2014/main" id="{CDF65B97-2232-968F-B163-A6C963C36A91}"/>
              </a:ext>
            </a:extLst>
          </p:cNvPr>
          <p:cNvGrpSpPr/>
          <p:nvPr/>
        </p:nvGrpSpPr>
        <p:grpSpPr>
          <a:xfrm>
            <a:off x="0" y="6172200"/>
            <a:ext cx="12192000" cy="685800"/>
            <a:chOff x="0" y="0"/>
            <a:chExt cx="12372622" cy="695960"/>
          </a:xfrm>
        </p:grpSpPr>
        <p:sp>
          <p:nvSpPr>
            <p:cNvPr id="9" name="Freeform 3">
              <a:extLst>
                <a:ext uri="{FF2B5EF4-FFF2-40B4-BE49-F238E27FC236}">
                  <a16:creationId xmlns:a16="http://schemas.microsoft.com/office/drawing/2014/main" id="{4DF5161A-40A8-5D17-B50D-210FA25A8A2E}"/>
                </a:ext>
              </a:extLst>
            </p:cNvPr>
            <p:cNvSpPr/>
            <p:nvPr/>
          </p:nvSpPr>
          <p:spPr>
            <a:xfrm>
              <a:off x="0" y="0"/>
              <a:ext cx="12372622" cy="695960"/>
            </a:xfrm>
            <a:custGeom>
              <a:avLst/>
              <a:gdLst/>
              <a:ahLst/>
              <a:cxnLst/>
              <a:rect l="l" t="t" r="r" b="b"/>
              <a:pathLst>
                <a:path w="12372622" h="695960">
                  <a:moveTo>
                    <a:pt x="0" y="0"/>
                  </a:moveTo>
                  <a:lnTo>
                    <a:pt x="12372622" y="0"/>
                  </a:lnTo>
                  <a:lnTo>
                    <a:pt x="12372622" y="695960"/>
                  </a:lnTo>
                  <a:lnTo>
                    <a:pt x="0" y="695960"/>
                  </a:lnTo>
                  <a:close/>
                </a:path>
              </a:pathLst>
            </a:custGeom>
            <a:solidFill>
              <a:srgbClr val="A3B18A"/>
            </a:solidFill>
          </p:spPr>
        </p:sp>
      </p:grpSp>
      <p:grpSp>
        <p:nvGrpSpPr>
          <p:cNvPr id="10" name="Group 3">
            <a:extLst>
              <a:ext uri="{FF2B5EF4-FFF2-40B4-BE49-F238E27FC236}">
                <a16:creationId xmlns:a16="http://schemas.microsoft.com/office/drawing/2014/main" id="{FE726CBD-DB0D-2CC2-A53A-3642CD332723}"/>
              </a:ext>
            </a:extLst>
          </p:cNvPr>
          <p:cNvGrpSpPr>
            <a:grpSpLocks/>
          </p:cNvGrpSpPr>
          <p:nvPr/>
        </p:nvGrpSpPr>
        <p:grpSpPr bwMode="auto">
          <a:xfrm>
            <a:off x="256913" y="6366219"/>
            <a:ext cx="897184" cy="432329"/>
            <a:chOff x="2670850" y="2410458"/>
            <a:chExt cx="1303236" cy="641268"/>
          </a:xfrm>
        </p:grpSpPr>
        <p:pic>
          <p:nvPicPr>
            <p:cNvPr id="11" name="Picture 4" descr="C:\Users\acer\Pictures\National_Mapping_and_Resource_Information_Authority_PH_Logo.png">
              <a:extLst>
                <a:ext uri="{FF2B5EF4-FFF2-40B4-BE49-F238E27FC236}">
                  <a16:creationId xmlns:a16="http://schemas.microsoft.com/office/drawing/2014/main" id="{2788F9A1-64A8-C0F5-BEA5-2368D08ED1F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M:\GIS-RS Unit Templates\Logo_DENR.jpg">
              <a:extLst>
                <a:ext uri="{FF2B5EF4-FFF2-40B4-BE49-F238E27FC236}">
                  <a16:creationId xmlns:a16="http://schemas.microsoft.com/office/drawing/2014/main" id="{249BB345-0073-D737-89BF-A22F12A747E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Rectangle 12">
            <a:extLst>
              <a:ext uri="{FF2B5EF4-FFF2-40B4-BE49-F238E27FC236}">
                <a16:creationId xmlns:a16="http://schemas.microsoft.com/office/drawing/2014/main" id="{6DE6CB6C-DDB5-C896-5E86-F3FAEEA76B0F}"/>
              </a:ext>
            </a:extLst>
          </p:cNvPr>
          <p:cNvSpPr/>
          <p:nvPr/>
        </p:nvSpPr>
        <p:spPr>
          <a:xfrm>
            <a:off x="5197345" y="6366219"/>
            <a:ext cx="6737742" cy="369332"/>
          </a:xfrm>
          <a:prstGeom prst="rect">
            <a:avLst/>
          </a:prstGeom>
          <a:noFill/>
        </p:spPr>
        <p:txBody>
          <a:bodyPr wrap="none" lIns="91440" tIns="45720" rIns="91440" bIns="45720">
            <a:spAutoFit/>
          </a:bodyPr>
          <a:lstStyle/>
          <a:p>
            <a:pPr algn="ctr"/>
            <a:r>
              <a:rPr lang="en-PH" sz="1800" b="1"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Review and Updating of the Results of the FLBD in Palawan</a:t>
            </a:r>
            <a:endParaRPr lang="en-US" sz="2000" b="1" cap="none" spc="50" dirty="0">
              <a:ln w="0"/>
              <a:solidFill>
                <a:schemeClr val="tx1">
                  <a:lumMod val="50000"/>
                  <a:lumOff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2156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sp>
        <p:nvSpPr>
          <p:cNvPr id="3" name="Freeform 3"/>
          <p:cNvSpPr/>
          <p:nvPr/>
        </p:nvSpPr>
        <p:spPr>
          <a:xfrm>
            <a:off x="0" y="6186547"/>
            <a:ext cx="12192000" cy="685800"/>
          </a:xfrm>
          <a:custGeom>
            <a:avLst/>
            <a:gdLst/>
            <a:ahLst/>
            <a:cxnLst/>
            <a:rect l="l" t="t" r="r" b="b"/>
            <a:pathLst>
              <a:path w="12372622" h="695960">
                <a:moveTo>
                  <a:pt x="0" y="0"/>
                </a:moveTo>
                <a:lnTo>
                  <a:pt x="12372622" y="0"/>
                </a:lnTo>
                <a:lnTo>
                  <a:pt x="12372622" y="695960"/>
                </a:lnTo>
                <a:lnTo>
                  <a:pt x="0" y="695960"/>
                </a:lnTo>
                <a:close/>
              </a:path>
            </a:pathLst>
          </a:custGeom>
          <a:solidFill>
            <a:srgbClr val="A3B18A"/>
          </a:solidFill>
        </p:spPr>
      </p:sp>
      <p:sp>
        <p:nvSpPr>
          <p:cNvPr id="8" name="Rectangle 7">
            <a:extLst>
              <a:ext uri="{FF2B5EF4-FFF2-40B4-BE49-F238E27FC236}">
                <a16:creationId xmlns:a16="http://schemas.microsoft.com/office/drawing/2014/main" id="{FD972395-233F-1B63-405B-587A40F70BAF}"/>
              </a:ext>
            </a:extLst>
          </p:cNvPr>
          <p:cNvSpPr/>
          <p:nvPr/>
        </p:nvSpPr>
        <p:spPr>
          <a:xfrm>
            <a:off x="139700" y="79659"/>
            <a:ext cx="4375594" cy="596218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2" name="Picture 5">
            <a:extLst>
              <a:ext uri="{FF2B5EF4-FFF2-40B4-BE49-F238E27FC236}">
                <a16:creationId xmlns:a16="http://schemas.microsoft.com/office/drawing/2014/main" id="{6E17A965-6414-68E6-C2C0-CC75CB356943}"/>
              </a:ext>
            </a:extLst>
          </p:cNvPr>
          <p:cNvPicPr>
            <a:picLocks noChangeAspect="1"/>
          </p:cNvPicPr>
          <p:nvPr/>
        </p:nvPicPr>
        <p:blipFill>
          <a:blip r:embed="rId3" cstate="print">
            <a:extLst>
              <a:ext uri="{28A0092B-C50C-407E-A947-70E740481C1C}">
                <a14:useLocalDpi xmlns:a14="http://schemas.microsoft.com/office/drawing/2010/main" val="0"/>
              </a:ext>
            </a:extLst>
          </a:blip>
          <a:srcRect l="2843" t="2988" r="3745" b="3255"/>
          <a:stretch>
            <a:fillRect/>
          </a:stretch>
        </p:blipFill>
        <p:spPr bwMode="auto">
          <a:xfrm>
            <a:off x="339495" y="378056"/>
            <a:ext cx="3976004" cy="564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48A1AF41-9D6F-68B3-69D3-37A5EFCC6924}"/>
              </a:ext>
            </a:extLst>
          </p:cNvPr>
          <p:cNvSpPr txBox="1"/>
          <p:nvPr/>
        </p:nvSpPr>
        <p:spPr>
          <a:xfrm>
            <a:off x="9872012" y="2690833"/>
            <a:ext cx="2319988" cy="323935"/>
          </a:xfrm>
          <a:prstGeom prst="rect">
            <a:avLst/>
          </a:prstGeom>
          <a:noFill/>
        </p:spPr>
        <p:txBody>
          <a:bodyPr wrap="square">
            <a:spAutoFit/>
          </a:bodyPr>
          <a:lstStyle/>
          <a:p>
            <a:pPr algn="just">
              <a:lnSpc>
                <a:spcPct val="114000"/>
              </a:lnSpc>
              <a:buClr>
                <a:schemeClr val="accent3">
                  <a:lumMod val="50000"/>
                </a:schemeClr>
              </a:buClr>
            </a:pPr>
            <a:r>
              <a:rPr lang="en-PH" sz="1400" b="1" dirty="0">
                <a:cs typeface="Arial" panose="020B0604020202020204" pitchFamily="34" charset="0"/>
              </a:rPr>
              <a:t>No UPF in Palawan</a:t>
            </a:r>
          </a:p>
        </p:txBody>
      </p:sp>
      <p:sp>
        <p:nvSpPr>
          <p:cNvPr id="6" name="Text Box 8">
            <a:extLst>
              <a:ext uri="{FF2B5EF4-FFF2-40B4-BE49-F238E27FC236}">
                <a16:creationId xmlns:a16="http://schemas.microsoft.com/office/drawing/2014/main" id="{1218AED9-1F42-4904-7105-CFBAF01281E0}"/>
              </a:ext>
            </a:extLst>
          </p:cNvPr>
          <p:cNvSpPr txBox="1">
            <a:spLocks noChangeArrowheads="1"/>
          </p:cNvSpPr>
          <p:nvPr/>
        </p:nvSpPr>
        <p:spPr bwMode="auto">
          <a:xfrm>
            <a:off x="-92505" y="18228"/>
            <a:ext cx="48416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spcBef>
                <a:spcPct val="20000"/>
              </a:spcBef>
            </a:pPr>
            <a:r>
              <a:rPr lang="en-US" altLang="en-US" sz="1600" dirty="0">
                <a:solidFill>
                  <a:schemeClr val="accent1">
                    <a:lumMod val="50000"/>
                  </a:schemeClr>
                </a:solidFill>
                <a:latin typeface="Bookman Old Style" panose="02050604050505020204" pitchFamily="18" charset="0"/>
                <a:ea typeface="ＭＳ Ｐゴシック" panose="020B0600070205080204" pitchFamily="34" charset="-128"/>
              </a:rPr>
              <a:t>Land Classification Map </a:t>
            </a:r>
            <a:endParaRPr lang="en-PH" altLang="en-US" sz="1600" dirty="0">
              <a:solidFill>
                <a:schemeClr val="accent1">
                  <a:lumMod val="50000"/>
                </a:schemeClr>
              </a:solidFill>
              <a:latin typeface="Bookman Old Style" panose="02050604050505020204" pitchFamily="18" charset="0"/>
              <a:ea typeface="ＭＳ Ｐゴシック" panose="020B0600070205080204" pitchFamily="34" charset="-128"/>
            </a:endParaRPr>
          </a:p>
        </p:txBody>
      </p:sp>
      <p:grpSp>
        <p:nvGrpSpPr>
          <p:cNvPr id="9" name="Group 3">
            <a:extLst>
              <a:ext uri="{FF2B5EF4-FFF2-40B4-BE49-F238E27FC236}">
                <a16:creationId xmlns:a16="http://schemas.microsoft.com/office/drawing/2014/main" id="{44176CA8-9A58-E677-A270-9582FDC57BE4}"/>
              </a:ext>
            </a:extLst>
          </p:cNvPr>
          <p:cNvGrpSpPr>
            <a:grpSpLocks/>
          </p:cNvGrpSpPr>
          <p:nvPr/>
        </p:nvGrpSpPr>
        <p:grpSpPr bwMode="auto">
          <a:xfrm>
            <a:off x="256913" y="6366219"/>
            <a:ext cx="897184" cy="432329"/>
            <a:chOff x="2670850" y="2410458"/>
            <a:chExt cx="1303236" cy="641268"/>
          </a:xfrm>
        </p:grpSpPr>
        <p:pic>
          <p:nvPicPr>
            <p:cNvPr id="10" name="Picture 4" descr="C:\Users\acer\Pictures\National_Mapping_and_Resource_Information_Authority_PH_Logo.png">
              <a:extLst>
                <a:ext uri="{FF2B5EF4-FFF2-40B4-BE49-F238E27FC236}">
                  <a16:creationId xmlns:a16="http://schemas.microsoft.com/office/drawing/2014/main" id="{A0610CFD-FD12-4F90-4C1C-697F9778894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M:\GIS-RS Unit Templates\Logo_DENR.jpg">
              <a:extLst>
                <a:ext uri="{FF2B5EF4-FFF2-40B4-BE49-F238E27FC236}">
                  <a16:creationId xmlns:a16="http://schemas.microsoft.com/office/drawing/2014/main" id="{2C6625A2-0C75-BB94-4E72-FC703EDE315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extBox 15">
            <a:extLst>
              <a:ext uri="{FF2B5EF4-FFF2-40B4-BE49-F238E27FC236}">
                <a16:creationId xmlns:a16="http://schemas.microsoft.com/office/drawing/2014/main" id="{CFF4A726-9CA4-A100-AD8A-777A72258BBF}"/>
              </a:ext>
            </a:extLst>
          </p:cNvPr>
          <p:cNvSpPr txBox="1"/>
          <p:nvPr/>
        </p:nvSpPr>
        <p:spPr>
          <a:xfrm>
            <a:off x="4569648" y="790076"/>
            <a:ext cx="7482652" cy="1169551"/>
          </a:xfrm>
          <a:prstGeom prst="rect">
            <a:avLst/>
          </a:prstGeom>
          <a:noFill/>
        </p:spPr>
        <p:txBody>
          <a:bodyPr wrap="square" rtlCol="0">
            <a:spAutoFit/>
          </a:bodyPr>
          <a:lstStyle/>
          <a:p>
            <a:pPr marL="285750" indent="-285750">
              <a:buFont typeface="Wingdings" panose="05000000000000000000" pitchFamily="2" charset="2"/>
              <a:buChar char="Ø"/>
            </a:pPr>
            <a:r>
              <a:rPr lang="en-PH" dirty="0"/>
              <a:t>Based on the Land Classification Statistics published by DENR through this website </a:t>
            </a:r>
            <a:r>
              <a:rPr lang="en-PH" sz="1600" dirty="0">
                <a:hlinkClick r:id="rId6"/>
              </a:rPr>
              <a:t>https://forestry.denr.gov.ph/index.php/statistics/philippines-forestry-statistics</a:t>
            </a:r>
            <a:endParaRPr lang="en-PH" sz="1800" dirty="0"/>
          </a:p>
          <a:p>
            <a:endParaRPr lang="en-PH" dirty="0"/>
          </a:p>
        </p:txBody>
      </p:sp>
      <p:grpSp>
        <p:nvGrpSpPr>
          <p:cNvPr id="20" name="Group 19">
            <a:extLst>
              <a:ext uri="{FF2B5EF4-FFF2-40B4-BE49-F238E27FC236}">
                <a16:creationId xmlns:a16="http://schemas.microsoft.com/office/drawing/2014/main" id="{6690A154-B833-F703-0C95-EDBF66D1F950}"/>
              </a:ext>
            </a:extLst>
          </p:cNvPr>
          <p:cNvGrpSpPr/>
          <p:nvPr/>
        </p:nvGrpSpPr>
        <p:grpSpPr>
          <a:xfrm>
            <a:off x="4747499" y="2363204"/>
            <a:ext cx="5154203" cy="1816920"/>
            <a:chOff x="4767037" y="1210336"/>
            <a:chExt cx="5345001" cy="1988049"/>
          </a:xfrm>
        </p:grpSpPr>
        <p:pic>
          <p:nvPicPr>
            <p:cNvPr id="17" name="Picture 5">
              <a:extLst>
                <a:ext uri="{FF2B5EF4-FFF2-40B4-BE49-F238E27FC236}">
                  <a16:creationId xmlns:a16="http://schemas.microsoft.com/office/drawing/2014/main" id="{CA2FF0FE-A2F4-4A33-3CC8-8DB9B9E9421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9155" t="28134" r="7400" b="62935"/>
            <a:stretch/>
          </p:blipFill>
          <p:spPr bwMode="auto">
            <a:xfrm>
              <a:off x="4767037" y="1210336"/>
              <a:ext cx="5222792" cy="1988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a:extLst>
                <a:ext uri="{FF2B5EF4-FFF2-40B4-BE49-F238E27FC236}">
                  <a16:creationId xmlns:a16="http://schemas.microsoft.com/office/drawing/2014/main" id="{5EE45212-7C91-13C5-5DE2-72182CAD4383}"/>
                </a:ext>
              </a:extLst>
            </p:cNvPr>
            <p:cNvSpPr txBox="1"/>
            <p:nvPr/>
          </p:nvSpPr>
          <p:spPr>
            <a:xfrm>
              <a:off x="8036210" y="1566644"/>
              <a:ext cx="2075828" cy="1415772"/>
            </a:xfrm>
            <a:prstGeom prst="rect">
              <a:avLst/>
            </a:prstGeom>
            <a:noFill/>
          </p:spPr>
          <p:txBody>
            <a:bodyPr wrap="square" rtlCol="0">
              <a:spAutoFit/>
            </a:bodyPr>
            <a:lstStyle/>
            <a:p>
              <a:pPr algn="r"/>
              <a:r>
                <a:rPr lang="en-PH" b="1" dirty="0">
                  <a:highlight>
                    <a:srgbClr val="FFFF00"/>
                  </a:highlight>
                  <a:latin typeface="Arial Narrow" panose="020B0606020202030204" pitchFamily="34" charset="0"/>
                </a:rPr>
                <a:t>755,009 has</a:t>
              </a:r>
            </a:p>
            <a:p>
              <a:pPr algn="r"/>
              <a:endParaRPr lang="en-PH" sz="1600" b="1" dirty="0">
                <a:highlight>
                  <a:srgbClr val="FFFF00"/>
                </a:highlight>
                <a:latin typeface="Arial Narrow" panose="020B0606020202030204" pitchFamily="34" charset="0"/>
              </a:endParaRPr>
            </a:p>
            <a:p>
              <a:pPr algn="r"/>
              <a:r>
                <a:rPr lang="en-PH" b="1" dirty="0">
                  <a:highlight>
                    <a:srgbClr val="FFFF00"/>
                  </a:highlight>
                  <a:latin typeface="Arial Narrow" panose="020B0606020202030204" pitchFamily="34" charset="0"/>
                </a:rPr>
                <a:t>14,194,675 has</a:t>
              </a:r>
            </a:p>
            <a:p>
              <a:pPr algn="r"/>
              <a:endParaRPr lang="en-PH" sz="1600" b="1" dirty="0">
                <a:highlight>
                  <a:srgbClr val="FFFF00"/>
                </a:highlight>
                <a:latin typeface="Arial Narrow" panose="020B0606020202030204" pitchFamily="34" charset="0"/>
              </a:endParaRPr>
            </a:p>
            <a:p>
              <a:pPr algn="r"/>
              <a:r>
                <a:rPr lang="en-PH" b="1" dirty="0">
                  <a:highlight>
                    <a:srgbClr val="FFFF00"/>
                  </a:highlight>
                  <a:latin typeface="Arial Narrow" panose="020B0606020202030204" pitchFamily="34" charset="0"/>
                </a:rPr>
                <a:t>15, 806,325 has</a:t>
              </a:r>
            </a:p>
          </p:txBody>
        </p:sp>
      </p:grpSp>
      <p:sp>
        <p:nvSpPr>
          <p:cNvPr id="5" name="Rectangle 4">
            <a:extLst>
              <a:ext uri="{FF2B5EF4-FFF2-40B4-BE49-F238E27FC236}">
                <a16:creationId xmlns:a16="http://schemas.microsoft.com/office/drawing/2014/main" id="{27017638-A997-BE14-24A6-DAA89751DE34}"/>
              </a:ext>
            </a:extLst>
          </p:cNvPr>
          <p:cNvSpPr/>
          <p:nvPr/>
        </p:nvSpPr>
        <p:spPr>
          <a:xfrm>
            <a:off x="5155529" y="6344781"/>
            <a:ext cx="6737742" cy="369332"/>
          </a:xfrm>
          <a:prstGeom prst="rect">
            <a:avLst/>
          </a:prstGeom>
          <a:noFill/>
        </p:spPr>
        <p:txBody>
          <a:bodyPr wrap="none" lIns="91440" tIns="45720" rIns="91440" bIns="45720">
            <a:spAutoFit/>
          </a:bodyPr>
          <a:lstStyle/>
          <a:p>
            <a:pPr algn="ctr"/>
            <a:r>
              <a:rPr lang="en-PH" sz="1800" b="1"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Review and Updating of the Results of the FLBD in Palawan</a:t>
            </a:r>
            <a:endParaRPr lang="en-US" sz="2000" b="1" cap="none" spc="50" dirty="0">
              <a:ln w="0"/>
              <a:solidFill>
                <a:schemeClr val="tx1">
                  <a:lumMod val="50000"/>
                  <a:lumOff val="50000"/>
                </a:schemeClr>
              </a:solidFill>
              <a:effectLst>
                <a:outerShdw blurRad="38100" dist="38100" dir="2700000" algn="tl">
                  <a:srgbClr val="000000">
                    <a:alpha val="43137"/>
                  </a:srgbClr>
                </a:outerShdw>
              </a:effectLst>
            </a:endParaRPr>
          </a:p>
        </p:txBody>
      </p:sp>
      <p:pic>
        <p:nvPicPr>
          <p:cNvPr id="7" name="Picture 5">
            <a:extLst>
              <a:ext uri="{FF2B5EF4-FFF2-40B4-BE49-F238E27FC236}">
                <a16:creationId xmlns:a16="http://schemas.microsoft.com/office/drawing/2014/main" id="{E3822F79-03BA-E173-8483-54F1AFD465E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498" t="53388" r="58409" b="19147"/>
          <a:stretch/>
        </p:blipFill>
        <p:spPr bwMode="auto">
          <a:xfrm>
            <a:off x="350882" y="586955"/>
            <a:ext cx="4375594" cy="546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700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sp>
        <p:nvSpPr>
          <p:cNvPr id="3" name="Freeform 3"/>
          <p:cNvSpPr/>
          <p:nvPr/>
        </p:nvSpPr>
        <p:spPr>
          <a:xfrm>
            <a:off x="0" y="6186547"/>
            <a:ext cx="12192000" cy="685800"/>
          </a:xfrm>
          <a:custGeom>
            <a:avLst/>
            <a:gdLst/>
            <a:ahLst/>
            <a:cxnLst/>
            <a:rect l="l" t="t" r="r" b="b"/>
            <a:pathLst>
              <a:path w="12372622" h="695960">
                <a:moveTo>
                  <a:pt x="0" y="0"/>
                </a:moveTo>
                <a:lnTo>
                  <a:pt x="12372622" y="0"/>
                </a:lnTo>
                <a:lnTo>
                  <a:pt x="12372622" y="695960"/>
                </a:lnTo>
                <a:lnTo>
                  <a:pt x="0" y="695960"/>
                </a:lnTo>
                <a:close/>
              </a:path>
            </a:pathLst>
          </a:custGeom>
          <a:solidFill>
            <a:srgbClr val="A3B18A"/>
          </a:solidFill>
        </p:spPr>
      </p:sp>
      <p:sp>
        <p:nvSpPr>
          <p:cNvPr id="8" name="Rectangle 7">
            <a:extLst>
              <a:ext uri="{FF2B5EF4-FFF2-40B4-BE49-F238E27FC236}">
                <a16:creationId xmlns:a16="http://schemas.microsoft.com/office/drawing/2014/main" id="{FD972395-233F-1B63-405B-587A40F70BAF}"/>
              </a:ext>
            </a:extLst>
          </p:cNvPr>
          <p:cNvSpPr/>
          <p:nvPr/>
        </p:nvSpPr>
        <p:spPr>
          <a:xfrm>
            <a:off x="139700" y="79659"/>
            <a:ext cx="4375594" cy="596218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2" name="Picture 5">
            <a:extLst>
              <a:ext uri="{FF2B5EF4-FFF2-40B4-BE49-F238E27FC236}">
                <a16:creationId xmlns:a16="http://schemas.microsoft.com/office/drawing/2014/main" id="{6E17A965-6414-68E6-C2C0-CC75CB356943}"/>
              </a:ext>
            </a:extLst>
          </p:cNvPr>
          <p:cNvPicPr>
            <a:picLocks noChangeAspect="1"/>
          </p:cNvPicPr>
          <p:nvPr/>
        </p:nvPicPr>
        <p:blipFill>
          <a:blip r:embed="rId3" cstate="print">
            <a:extLst>
              <a:ext uri="{28A0092B-C50C-407E-A947-70E740481C1C}">
                <a14:useLocalDpi xmlns:a14="http://schemas.microsoft.com/office/drawing/2010/main" val="0"/>
              </a:ext>
            </a:extLst>
          </a:blip>
          <a:srcRect l="2843" t="2988" r="3745" b="3255"/>
          <a:stretch>
            <a:fillRect/>
          </a:stretch>
        </p:blipFill>
        <p:spPr bwMode="auto">
          <a:xfrm>
            <a:off x="339495" y="378056"/>
            <a:ext cx="3976004" cy="564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48A1AF41-9D6F-68B3-69D3-37A5EFCC6924}"/>
              </a:ext>
            </a:extLst>
          </p:cNvPr>
          <p:cNvSpPr txBox="1"/>
          <p:nvPr/>
        </p:nvSpPr>
        <p:spPr>
          <a:xfrm>
            <a:off x="9872012" y="1479132"/>
            <a:ext cx="2319988" cy="323935"/>
          </a:xfrm>
          <a:prstGeom prst="rect">
            <a:avLst/>
          </a:prstGeom>
          <a:noFill/>
        </p:spPr>
        <p:txBody>
          <a:bodyPr wrap="square">
            <a:spAutoFit/>
          </a:bodyPr>
          <a:lstStyle/>
          <a:p>
            <a:pPr algn="just">
              <a:lnSpc>
                <a:spcPct val="114000"/>
              </a:lnSpc>
              <a:buClr>
                <a:schemeClr val="accent3">
                  <a:lumMod val="50000"/>
                </a:schemeClr>
              </a:buClr>
            </a:pPr>
            <a:r>
              <a:rPr lang="en-PH" sz="1400" b="1" dirty="0">
                <a:cs typeface="Arial" panose="020B0604020202020204" pitchFamily="34" charset="0"/>
              </a:rPr>
              <a:t>No UPF in Palawan</a:t>
            </a:r>
          </a:p>
        </p:txBody>
      </p:sp>
      <p:sp>
        <p:nvSpPr>
          <p:cNvPr id="6" name="Text Box 8">
            <a:extLst>
              <a:ext uri="{FF2B5EF4-FFF2-40B4-BE49-F238E27FC236}">
                <a16:creationId xmlns:a16="http://schemas.microsoft.com/office/drawing/2014/main" id="{1218AED9-1F42-4904-7105-CFBAF01281E0}"/>
              </a:ext>
            </a:extLst>
          </p:cNvPr>
          <p:cNvSpPr txBox="1">
            <a:spLocks noChangeArrowheads="1"/>
          </p:cNvSpPr>
          <p:nvPr/>
        </p:nvSpPr>
        <p:spPr bwMode="auto">
          <a:xfrm>
            <a:off x="-92505" y="18228"/>
            <a:ext cx="48416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spcBef>
                <a:spcPct val="20000"/>
              </a:spcBef>
            </a:pPr>
            <a:r>
              <a:rPr lang="en-US" altLang="en-US" sz="1600" dirty="0">
                <a:solidFill>
                  <a:schemeClr val="accent1">
                    <a:lumMod val="50000"/>
                  </a:schemeClr>
                </a:solidFill>
                <a:latin typeface="Bookman Old Style" panose="02050604050505020204" pitchFamily="18" charset="0"/>
                <a:ea typeface="ＭＳ Ｐゴシック" panose="020B0600070205080204" pitchFamily="34" charset="-128"/>
              </a:rPr>
              <a:t>Remaining Unclassified Public Forest</a:t>
            </a:r>
            <a:endParaRPr lang="en-PH" altLang="en-US" sz="1600" dirty="0">
              <a:solidFill>
                <a:schemeClr val="accent1">
                  <a:lumMod val="50000"/>
                </a:schemeClr>
              </a:solidFill>
              <a:latin typeface="Bookman Old Style" panose="02050604050505020204" pitchFamily="18" charset="0"/>
              <a:ea typeface="ＭＳ Ｐゴシック" panose="020B0600070205080204" pitchFamily="34" charset="-128"/>
            </a:endParaRPr>
          </a:p>
        </p:txBody>
      </p:sp>
      <p:grpSp>
        <p:nvGrpSpPr>
          <p:cNvPr id="9" name="Group 3">
            <a:extLst>
              <a:ext uri="{FF2B5EF4-FFF2-40B4-BE49-F238E27FC236}">
                <a16:creationId xmlns:a16="http://schemas.microsoft.com/office/drawing/2014/main" id="{44176CA8-9A58-E677-A270-9582FDC57BE4}"/>
              </a:ext>
            </a:extLst>
          </p:cNvPr>
          <p:cNvGrpSpPr>
            <a:grpSpLocks/>
          </p:cNvGrpSpPr>
          <p:nvPr/>
        </p:nvGrpSpPr>
        <p:grpSpPr bwMode="auto">
          <a:xfrm>
            <a:off x="256913" y="6366219"/>
            <a:ext cx="897184" cy="432329"/>
            <a:chOff x="2670850" y="2410458"/>
            <a:chExt cx="1303236" cy="641268"/>
          </a:xfrm>
        </p:grpSpPr>
        <p:pic>
          <p:nvPicPr>
            <p:cNvPr id="10" name="Picture 4" descr="C:\Users\acer\Pictures\National_Mapping_and_Resource_Information_Authority_PH_Logo.png">
              <a:extLst>
                <a:ext uri="{FF2B5EF4-FFF2-40B4-BE49-F238E27FC236}">
                  <a16:creationId xmlns:a16="http://schemas.microsoft.com/office/drawing/2014/main" id="{A0610CFD-FD12-4F90-4C1C-697F9778894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M:\GIS-RS Unit Templates\Logo_DENR.jpg">
              <a:extLst>
                <a:ext uri="{FF2B5EF4-FFF2-40B4-BE49-F238E27FC236}">
                  <a16:creationId xmlns:a16="http://schemas.microsoft.com/office/drawing/2014/main" id="{2C6625A2-0C75-BB94-4E72-FC703EDE315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extBox 15">
            <a:extLst>
              <a:ext uri="{FF2B5EF4-FFF2-40B4-BE49-F238E27FC236}">
                <a16:creationId xmlns:a16="http://schemas.microsoft.com/office/drawing/2014/main" id="{CFF4A726-9CA4-A100-AD8A-777A72258BBF}"/>
              </a:ext>
            </a:extLst>
          </p:cNvPr>
          <p:cNvSpPr txBox="1"/>
          <p:nvPr/>
        </p:nvSpPr>
        <p:spPr>
          <a:xfrm>
            <a:off x="4709348" y="147229"/>
            <a:ext cx="7482652" cy="1169551"/>
          </a:xfrm>
          <a:prstGeom prst="rect">
            <a:avLst/>
          </a:prstGeom>
          <a:noFill/>
        </p:spPr>
        <p:txBody>
          <a:bodyPr wrap="square" rtlCol="0">
            <a:spAutoFit/>
          </a:bodyPr>
          <a:lstStyle/>
          <a:p>
            <a:pPr marL="285750" indent="-285750">
              <a:buFont typeface="Wingdings" panose="05000000000000000000" pitchFamily="2" charset="2"/>
              <a:buChar char="Ø"/>
            </a:pPr>
            <a:r>
              <a:rPr lang="en-PH" dirty="0"/>
              <a:t>Based on the Land Classification Statistics published by DENR through this website </a:t>
            </a:r>
            <a:r>
              <a:rPr lang="en-PH" sz="1600" dirty="0">
                <a:hlinkClick r:id="rId6"/>
              </a:rPr>
              <a:t>https://forestry.denr.gov.ph/index.php/statistics/philippines-forestry-statistics</a:t>
            </a:r>
            <a:endParaRPr lang="en-PH" sz="1800" dirty="0"/>
          </a:p>
          <a:p>
            <a:endParaRPr lang="en-PH" dirty="0"/>
          </a:p>
        </p:txBody>
      </p:sp>
      <p:grpSp>
        <p:nvGrpSpPr>
          <p:cNvPr id="20" name="Group 19">
            <a:extLst>
              <a:ext uri="{FF2B5EF4-FFF2-40B4-BE49-F238E27FC236}">
                <a16:creationId xmlns:a16="http://schemas.microsoft.com/office/drawing/2014/main" id="{6690A154-B833-F703-0C95-EDBF66D1F950}"/>
              </a:ext>
            </a:extLst>
          </p:cNvPr>
          <p:cNvGrpSpPr/>
          <p:nvPr/>
        </p:nvGrpSpPr>
        <p:grpSpPr>
          <a:xfrm>
            <a:off x="4767037" y="1149377"/>
            <a:ext cx="5154203" cy="1816920"/>
            <a:chOff x="4767037" y="1210336"/>
            <a:chExt cx="5345001" cy="1988049"/>
          </a:xfrm>
        </p:grpSpPr>
        <p:pic>
          <p:nvPicPr>
            <p:cNvPr id="17" name="Picture 5">
              <a:extLst>
                <a:ext uri="{FF2B5EF4-FFF2-40B4-BE49-F238E27FC236}">
                  <a16:creationId xmlns:a16="http://schemas.microsoft.com/office/drawing/2014/main" id="{CA2FF0FE-A2F4-4A33-3CC8-8DB9B9E9421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9155" t="28134" r="7400" b="62935"/>
            <a:stretch/>
          </p:blipFill>
          <p:spPr bwMode="auto">
            <a:xfrm>
              <a:off x="4767037" y="1210336"/>
              <a:ext cx="5222792" cy="1988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a:extLst>
                <a:ext uri="{FF2B5EF4-FFF2-40B4-BE49-F238E27FC236}">
                  <a16:creationId xmlns:a16="http://schemas.microsoft.com/office/drawing/2014/main" id="{5EE45212-7C91-13C5-5DE2-72182CAD4383}"/>
                </a:ext>
              </a:extLst>
            </p:cNvPr>
            <p:cNvSpPr txBox="1"/>
            <p:nvPr/>
          </p:nvSpPr>
          <p:spPr>
            <a:xfrm>
              <a:off x="8036210" y="1566644"/>
              <a:ext cx="2075828" cy="1415772"/>
            </a:xfrm>
            <a:prstGeom prst="rect">
              <a:avLst/>
            </a:prstGeom>
            <a:noFill/>
          </p:spPr>
          <p:txBody>
            <a:bodyPr wrap="square" rtlCol="0">
              <a:spAutoFit/>
            </a:bodyPr>
            <a:lstStyle/>
            <a:p>
              <a:pPr algn="r"/>
              <a:r>
                <a:rPr lang="en-PH" b="1" dirty="0">
                  <a:highlight>
                    <a:srgbClr val="FFFF00"/>
                  </a:highlight>
                  <a:latin typeface="Arial Narrow" panose="020B0606020202030204" pitchFamily="34" charset="0"/>
                </a:rPr>
                <a:t>755,009 has</a:t>
              </a:r>
            </a:p>
            <a:p>
              <a:pPr algn="r"/>
              <a:endParaRPr lang="en-PH" sz="1600" b="1" dirty="0">
                <a:highlight>
                  <a:srgbClr val="FFFF00"/>
                </a:highlight>
                <a:latin typeface="Arial Narrow" panose="020B0606020202030204" pitchFamily="34" charset="0"/>
              </a:endParaRPr>
            </a:p>
            <a:p>
              <a:pPr algn="r"/>
              <a:r>
                <a:rPr lang="en-PH" b="1" dirty="0">
                  <a:highlight>
                    <a:srgbClr val="FFFF00"/>
                  </a:highlight>
                  <a:latin typeface="Arial Narrow" panose="020B0606020202030204" pitchFamily="34" charset="0"/>
                </a:rPr>
                <a:t>14,194,675 has</a:t>
              </a:r>
            </a:p>
            <a:p>
              <a:pPr algn="r"/>
              <a:endParaRPr lang="en-PH" sz="1600" b="1" dirty="0">
                <a:highlight>
                  <a:srgbClr val="FFFF00"/>
                </a:highlight>
                <a:latin typeface="Arial Narrow" panose="020B0606020202030204" pitchFamily="34" charset="0"/>
              </a:endParaRPr>
            </a:p>
            <a:p>
              <a:pPr algn="r"/>
              <a:r>
                <a:rPr lang="en-PH" b="1" dirty="0">
                  <a:highlight>
                    <a:srgbClr val="FFFF00"/>
                  </a:highlight>
                  <a:latin typeface="Arial Narrow" panose="020B0606020202030204" pitchFamily="34" charset="0"/>
                </a:rPr>
                <a:t>15, 806,325 has</a:t>
              </a:r>
            </a:p>
          </p:txBody>
        </p:sp>
      </p:grpSp>
      <p:sp>
        <p:nvSpPr>
          <p:cNvPr id="5" name="Rectangle 4">
            <a:extLst>
              <a:ext uri="{FF2B5EF4-FFF2-40B4-BE49-F238E27FC236}">
                <a16:creationId xmlns:a16="http://schemas.microsoft.com/office/drawing/2014/main" id="{27017638-A997-BE14-24A6-DAA89751DE34}"/>
              </a:ext>
            </a:extLst>
          </p:cNvPr>
          <p:cNvSpPr/>
          <p:nvPr/>
        </p:nvSpPr>
        <p:spPr>
          <a:xfrm>
            <a:off x="5155529" y="6344781"/>
            <a:ext cx="6737742" cy="369332"/>
          </a:xfrm>
          <a:prstGeom prst="rect">
            <a:avLst/>
          </a:prstGeom>
          <a:noFill/>
        </p:spPr>
        <p:txBody>
          <a:bodyPr wrap="none" lIns="91440" tIns="45720" rIns="91440" bIns="45720">
            <a:spAutoFit/>
          </a:bodyPr>
          <a:lstStyle/>
          <a:p>
            <a:pPr algn="ctr"/>
            <a:r>
              <a:rPr lang="en-PH" sz="1800" b="1"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Review and Updating of the Results of the FLBD in Palawan</a:t>
            </a:r>
            <a:endParaRPr lang="en-US" sz="2000" b="1" cap="none" spc="50" dirty="0">
              <a:ln w="0"/>
              <a:solidFill>
                <a:schemeClr val="tx1">
                  <a:lumMod val="50000"/>
                  <a:lumOff val="50000"/>
                </a:schemeClr>
              </a:solidFill>
              <a:effectLst>
                <a:outerShdw blurRad="38100" dist="38100" dir="2700000" algn="tl">
                  <a:srgbClr val="000000">
                    <a:alpha val="43137"/>
                  </a:srgbClr>
                </a:outerShdw>
              </a:effectLst>
            </a:endParaRPr>
          </a:p>
        </p:txBody>
      </p:sp>
      <p:grpSp>
        <p:nvGrpSpPr>
          <p:cNvPr id="7" name="Group 6">
            <a:extLst>
              <a:ext uri="{FF2B5EF4-FFF2-40B4-BE49-F238E27FC236}">
                <a16:creationId xmlns:a16="http://schemas.microsoft.com/office/drawing/2014/main" id="{A86F3686-950E-1362-E173-7A1F043772F4}"/>
              </a:ext>
            </a:extLst>
          </p:cNvPr>
          <p:cNvGrpSpPr/>
          <p:nvPr/>
        </p:nvGrpSpPr>
        <p:grpSpPr>
          <a:xfrm>
            <a:off x="256913" y="1149378"/>
            <a:ext cx="11927364" cy="4694068"/>
            <a:chOff x="4213757" y="3309398"/>
            <a:chExt cx="7970520" cy="2534047"/>
          </a:xfrm>
        </p:grpSpPr>
        <p:pic>
          <p:nvPicPr>
            <p:cNvPr id="15" name="Picture 14">
              <a:extLst>
                <a:ext uri="{FF2B5EF4-FFF2-40B4-BE49-F238E27FC236}">
                  <a16:creationId xmlns:a16="http://schemas.microsoft.com/office/drawing/2014/main" id="{AB538E30-8AD3-2036-8832-59A7133ED9E7}"/>
                </a:ext>
              </a:extLst>
            </p:cNvPr>
            <p:cNvPicPr>
              <a:picLocks noChangeAspect="1"/>
            </p:cNvPicPr>
            <p:nvPr/>
          </p:nvPicPr>
          <p:blipFill rotWithShape="1">
            <a:blip r:embed="rId7"/>
            <a:srcRect l="9531" t="19627" r="23606" b="43983"/>
            <a:stretch/>
          </p:blipFill>
          <p:spPr>
            <a:xfrm>
              <a:off x="4213757" y="3309398"/>
              <a:ext cx="7970520" cy="2534047"/>
            </a:xfrm>
            <a:prstGeom prst="rect">
              <a:avLst/>
            </a:prstGeom>
          </p:spPr>
        </p:pic>
        <p:sp>
          <p:nvSpPr>
            <p:cNvPr id="21" name="Rectangle: Rounded Corners 20">
              <a:extLst>
                <a:ext uri="{FF2B5EF4-FFF2-40B4-BE49-F238E27FC236}">
                  <a16:creationId xmlns:a16="http://schemas.microsoft.com/office/drawing/2014/main" id="{F3F5E4A2-4C08-4978-728E-423B40C02B24}"/>
                </a:ext>
              </a:extLst>
            </p:cNvPr>
            <p:cNvSpPr/>
            <p:nvPr/>
          </p:nvSpPr>
          <p:spPr>
            <a:xfrm>
              <a:off x="4213757" y="5524500"/>
              <a:ext cx="7970520" cy="17576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ln>
                  <a:solidFill>
                    <a:srgbClr val="FF0000"/>
                  </a:solidFill>
                </a:ln>
                <a:noFill/>
              </a:endParaRPr>
            </a:p>
          </p:txBody>
        </p:sp>
      </p:grpSp>
    </p:spTree>
    <p:extLst>
      <p:ext uri="{BB962C8B-B14F-4D97-AF65-F5344CB8AC3E}">
        <p14:creationId xmlns:p14="http://schemas.microsoft.com/office/powerpoint/2010/main" val="10604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172200"/>
            <a:ext cx="12192000" cy="685800"/>
            <a:chOff x="0" y="0"/>
            <a:chExt cx="12372622" cy="695960"/>
          </a:xfrm>
        </p:grpSpPr>
        <p:sp>
          <p:nvSpPr>
            <p:cNvPr id="3" name="Freeform 3"/>
            <p:cNvSpPr/>
            <p:nvPr/>
          </p:nvSpPr>
          <p:spPr>
            <a:xfrm>
              <a:off x="0" y="0"/>
              <a:ext cx="12372622" cy="695960"/>
            </a:xfrm>
            <a:custGeom>
              <a:avLst/>
              <a:gdLst/>
              <a:ahLst/>
              <a:cxnLst/>
              <a:rect l="l" t="t" r="r" b="b"/>
              <a:pathLst>
                <a:path w="12372622" h="695960">
                  <a:moveTo>
                    <a:pt x="0" y="0"/>
                  </a:moveTo>
                  <a:lnTo>
                    <a:pt x="12372622" y="0"/>
                  </a:lnTo>
                  <a:lnTo>
                    <a:pt x="12372622" y="695960"/>
                  </a:lnTo>
                  <a:lnTo>
                    <a:pt x="0" y="695960"/>
                  </a:lnTo>
                  <a:close/>
                </a:path>
              </a:pathLst>
            </a:custGeom>
            <a:solidFill>
              <a:srgbClr val="A3B18A"/>
            </a:solidFill>
          </p:spPr>
        </p:sp>
      </p:grpSp>
      <p:sp>
        <p:nvSpPr>
          <p:cNvPr id="8" name="Rectangle 7">
            <a:extLst>
              <a:ext uri="{FF2B5EF4-FFF2-40B4-BE49-F238E27FC236}">
                <a16:creationId xmlns:a16="http://schemas.microsoft.com/office/drawing/2014/main" id="{FD972395-233F-1B63-405B-587A40F70BAF}"/>
              </a:ext>
            </a:extLst>
          </p:cNvPr>
          <p:cNvSpPr/>
          <p:nvPr/>
        </p:nvSpPr>
        <p:spPr>
          <a:xfrm>
            <a:off x="0" y="0"/>
            <a:ext cx="8263573" cy="612530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grpSp>
        <p:nvGrpSpPr>
          <p:cNvPr id="44" name="Group 3">
            <a:extLst>
              <a:ext uri="{FF2B5EF4-FFF2-40B4-BE49-F238E27FC236}">
                <a16:creationId xmlns:a16="http://schemas.microsoft.com/office/drawing/2014/main" id="{735D33C8-B5AE-636F-093F-BCCD48CE7E74}"/>
              </a:ext>
            </a:extLst>
          </p:cNvPr>
          <p:cNvGrpSpPr>
            <a:grpSpLocks/>
          </p:cNvGrpSpPr>
          <p:nvPr/>
        </p:nvGrpSpPr>
        <p:grpSpPr bwMode="auto">
          <a:xfrm>
            <a:off x="256913" y="6366219"/>
            <a:ext cx="897184" cy="432329"/>
            <a:chOff x="2670850" y="2410458"/>
            <a:chExt cx="1303236" cy="641268"/>
          </a:xfrm>
        </p:grpSpPr>
        <p:pic>
          <p:nvPicPr>
            <p:cNvPr id="45" name="Picture 4" descr="C:\Users\acer\Pictures\National_Mapping_and_Resource_Information_Authority_PH_Logo.png">
              <a:extLst>
                <a:ext uri="{FF2B5EF4-FFF2-40B4-BE49-F238E27FC236}">
                  <a16:creationId xmlns:a16="http://schemas.microsoft.com/office/drawing/2014/main" id="{5B5073AA-238B-4CDB-9D8F-30079920FD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 descr="M:\GIS-RS Unit Templates\Logo_DENR.jpg">
              <a:extLst>
                <a:ext uri="{FF2B5EF4-FFF2-40B4-BE49-F238E27FC236}">
                  <a16:creationId xmlns:a16="http://schemas.microsoft.com/office/drawing/2014/main" id="{DB61C780-2FC2-129C-0363-DA7EB2CE428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18" name="Object 17">
            <a:extLst>
              <a:ext uri="{FF2B5EF4-FFF2-40B4-BE49-F238E27FC236}">
                <a16:creationId xmlns:a16="http://schemas.microsoft.com/office/drawing/2014/main" id="{EFB2AF18-E5A4-11E0-81B4-DA5DA532C88F}"/>
              </a:ext>
            </a:extLst>
          </p:cNvPr>
          <p:cNvGraphicFramePr>
            <a:graphicFrameLocks noChangeAspect="1"/>
          </p:cNvGraphicFramePr>
          <p:nvPr/>
        </p:nvGraphicFramePr>
        <p:xfrm>
          <a:off x="103188" y="316612"/>
          <a:ext cx="2685732" cy="5855588"/>
        </p:xfrm>
        <a:graphic>
          <a:graphicData uri="http://schemas.openxmlformats.org/presentationml/2006/ole">
            <mc:AlternateContent xmlns:mc="http://schemas.openxmlformats.org/markup-compatibility/2006">
              <mc:Choice xmlns:v="urn:schemas-microsoft-com:vml" Requires="v">
                <p:oleObj name="Worksheet" r:id="rId5" imgW="3276571" imgH="7143750" progId="Excel.Sheet.12">
                  <p:embed/>
                </p:oleObj>
              </mc:Choice>
              <mc:Fallback>
                <p:oleObj name="Worksheet" r:id="rId5" imgW="3276571" imgH="7143750" progId="Excel.Sheet.12">
                  <p:embed/>
                  <p:pic>
                    <p:nvPicPr>
                      <p:cNvPr id="18" name="Object 17">
                        <a:extLst>
                          <a:ext uri="{FF2B5EF4-FFF2-40B4-BE49-F238E27FC236}">
                            <a16:creationId xmlns:a16="http://schemas.microsoft.com/office/drawing/2014/main" id="{EFB2AF18-E5A4-11E0-81B4-DA5DA532C88F}"/>
                          </a:ext>
                        </a:extLst>
                      </p:cNvPr>
                      <p:cNvPicPr/>
                      <p:nvPr/>
                    </p:nvPicPr>
                    <p:blipFill>
                      <a:blip r:embed="rId6"/>
                      <a:stretch>
                        <a:fillRect/>
                      </a:stretch>
                    </p:blipFill>
                    <p:spPr>
                      <a:xfrm>
                        <a:off x="103188" y="316612"/>
                        <a:ext cx="2685732" cy="5855588"/>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515D2DFE-3013-2F30-8250-49839355570E}"/>
              </a:ext>
            </a:extLst>
          </p:cNvPr>
          <p:cNvGraphicFramePr>
            <a:graphicFrameLocks noChangeAspect="1"/>
          </p:cNvGraphicFramePr>
          <p:nvPr/>
        </p:nvGraphicFramePr>
        <p:xfrm>
          <a:off x="2788920" y="418024"/>
          <a:ext cx="2685732" cy="5754177"/>
        </p:xfrm>
        <a:graphic>
          <a:graphicData uri="http://schemas.openxmlformats.org/presentationml/2006/ole">
            <mc:AlternateContent xmlns:mc="http://schemas.openxmlformats.org/markup-compatibility/2006">
              <mc:Choice xmlns:v="urn:schemas-microsoft-com:vml" Requires="v">
                <p:oleObj name="Worksheet" r:id="rId7" imgW="3276571" imgH="7020098" progId="Excel.Sheet.12">
                  <p:embed/>
                </p:oleObj>
              </mc:Choice>
              <mc:Fallback>
                <p:oleObj name="Worksheet" r:id="rId7" imgW="3276571" imgH="7020098" progId="Excel.Sheet.12">
                  <p:embed/>
                  <p:pic>
                    <p:nvPicPr>
                      <p:cNvPr id="20" name="Object 19">
                        <a:extLst>
                          <a:ext uri="{FF2B5EF4-FFF2-40B4-BE49-F238E27FC236}">
                            <a16:creationId xmlns:a16="http://schemas.microsoft.com/office/drawing/2014/main" id="{515D2DFE-3013-2F30-8250-49839355570E}"/>
                          </a:ext>
                        </a:extLst>
                      </p:cNvPr>
                      <p:cNvPicPr/>
                      <p:nvPr/>
                    </p:nvPicPr>
                    <p:blipFill>
                      <a:blip r:embed="rId8"/>
                      <a:stretch>
                        <a:fillRect/>
                      </a:stretch>
                    </p:blipFill>
                    <p:spPr>
                      <a:xfrm>
                        <a:off x="2788920" y="418024"/>
                        <a:ext cx="2685732" cy="5754177"/>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E49D8280-B104-233F-09FC-13D166AB74DB}"/>
              </a:ext>
            </a:extLst>
          </p:cNvPr>
          <p:cNvGraphicFramePr>
            <a:graphicFrameLocks noChangeAspect="1"/>
          </p:cNvGraphicFramePr>
          <p:nvPr/>
        </p:nvGraphicFramePr>
        <p:xfrm>
          <a:off x="5516109" y="461630"/>
          <a:ext cx="2747463" cy="5710569"/>
        </p:xfrm>
        <a:graphic>
          <a:graphicData uri="http://schemas.openxmlformats.org/presentationml/2006/ole">
            <mc:AlternateContent xmlns:mc="http://schemas.openxmlformats.org/markup-compatibility/2006">
              <mc:Choice xmlns:v="urn:schemas-microsoft-com:vml" Requires="v">
                <p:oleObj name="Worksheet" r:id="rId9" imgW="3276571" imgH="6810548" progId="Excel.Sheet.12">
                  <p:embed/>
                </p:oleObj>
              </mc:Choice>
              <mc:Fallback>
                <p:oleObj name="Worksheet" r:id="rId9" imgW="3276571" imgH="6810548" progId="Excel.Sheet.12">
                  <p:embed/>
                  <p:pic>
                    <p:nvPicPr>
                      <p:cNvPr id="22" name="Object 21">
                        <a:extLst>
                          <a:ext uri="{FF2B5EF4-FFF2-40B4-BE49-F238E27FC236}">
                            <a16:creationId xmlns:a16="http://schemas.microsoft.com/office/drawing/2014/main" id="{E49D8280-B104-233F-09FC-13D166AB74DB}"/>
                          </a:ext>
                        </a:extLst>
                      </p:cNvPr>
                      <p:cNvPicPr/>
                      <p:nvPr/>
                    </p:nvPicPr>
                    <p:blipFill>
                      <a:blip r:embed="rId10"/>
                      <a:stretch>
                        <a:fillRect/>
                      </a:stretch>
                    </p:blipFill>
                    <p:spPr>
                      <a:xfrm>
                        <a:off x="5516109" y="461630"/>
                        <a:ext cx="2747463" cy="5710569"/>
                      </a:xfrm>
                      <a:prstGeom prst="rect">
                        <a:avLst/>
                      </a:prstGeom>
                    </p:spPr>
                  </p:pic>
                </p:oleObj>
              </mc:Fallback>
            </mc:AlternateContent>
          </a:graphicData>
        </a:graphic>
      </p:graphicFrame>
      <p:sp>
        <p:nvSpPr>
          <p:cNvPr id="4" name="Text Box 8">
            <a:extLst>
              <a:ext uri="{FF2B5EF4-FFF2-40B4-BE49-F238E27FC236}">
                <a16:creationId xmlns:a16="http://schemas.microsoft.com/office/drawing/2014/main" id="{40FDCE1E-9FC2-9EF7-02E9-D1FE1142D28F}"/>
              </a:ext>
            </a:extLst>
          </p:cNvPr>
          <p:cNvSpPr txBox="1">
            <a:spLocks noChangeArrowheads="1"/>
          </p:cNvSpPr>
          <p:nvPr/>
        </p:nvSpPr>
        <p:spPr bwMode="auto">
          <a:xfrm>
            <a:off x="-243261" y="-60555"/>
            <a:ext cx="82693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spcBef>
                <a:spcPct val="20000"/>
              </a:spcBef>
            </a:pPr>
            <a:r>
              <a:rPr lang="en-US" altLang="en-US" sz="2000" dirty="0">
                <a:solidFill>
                  <a:schemeClr val="accent1">
                    <a:lumMod val="50000"/>
                  </a:schemeClr>
                </a:solidFill>
                <a:latin typeface="Bookman Old Style" panose="02050604050505020204" pitchFamily="18" charset="0"/>
                <a:ea typeface="ＭＳ Ｐゴシック" panose="020B0600070205080204" pitchFamily="34" charset="-128"/>
              </a:rPr>
              <a:t>Approved Land Classification Maps of Palawan</a:t>
            </a:r>
            <a:endParaRPr lang="en-PH" altLang="en-US" sz="2000" dirty="0">
              <a:solidFill>
                <a:schemeClr val="accent1">
                  <a:lumMod val="50000"/>
                </a:schemeClr>
              </a:solidFill>
              <a:latin typeface="Bookman Old Style" panose="02050604050505020204" pitchFamily="18" charset="0"/>
              <a:ea typeface="ＭＳ Ｐゴシック" panose="020B0600070205080204" pitchFamily="34" charset="-128"/>
            </a:endParaRPr>
          </a:p>
        </p:txBody>
      </p:sp>
      <p:sp>
        <p:nvSpPr>
          <p:cNvPr id="5" name="Rectangle 4">
            <a:extLst>
              <a:ext uri="{FF2B5EF4-FFF2-40B4-BE49-F238E27FC236}">
                <a16:creationId xmlns:a16="http://schemas.microsoft.com/office/drawing/2014/main" id="{282EE877-6375-6209-EAEC-6E7DAF005188}"/>
              </a:ext>
            </a:extLst>
          </p:cNvPr>
          <p:cNvSpPr/>
          <p:nvPr/>
        </p:nvSpPr>
        <p:spPr>
          <a:xfrm>
            <a:off x="5197345" y="6366219"/>
            <a:ext cx="6737742" cy="369332"/>
          </a:xfrm>
          <a:prstGeom prst="rect">
            <a:avLst/>
          </a:prstGeom>
          <a:noFill/>
        </p:spPr>
        <p:txBody>
          <a:bodyPr wrap="none" lIns="91440" tIns="45720" rIns="91440" bIns="45720">
            <a:spAutoFit/>
          </a:bodyPr>
          <a:lstStyle/>
          <a:p>
            <a:pPr algn="ctr"/>
            <a:r>
              <a:rPr lang="en-PH" sz="1800" b="1"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Review and Updating of the Results of the FLBD in Palawan</a:t>
            </a:r>
            <a:endParaRPr lang="en-US" sz="2000" b="1" cap="none" spc="50" dirty="0">
              <a:ln w="0"/>
              <a:solidFill>
                <a:schemeClr val="tx1">
                  <a:lumMod val="50000"/>
                  <a:lumOff val="50000"/>
                </a:schemeClr>
              </a:solidFill>
              <a:effectLst>
                <a:outerShdw blurRad="38100" dist="38100" dir="2700000" algn="tl">
                  <a:srgbClr val="000000">
                    <a:alpha val="43137"/>
                  </a:srgbClr>
                </a:outerShdw>
              </a:effectLst>
            </a:endParaRPr>
          </a:p>
        </p:txBody>
      </p:sp>
      <p:sp>
        <p:nvSpPr>
          <p:cNvPr id="10" name="Rectangle 9">
            <a:extLst>
              <a:ext uri="{FF2B5EF4-FFF2-40B4-BE49-F238E27FC236}">
                <a16:creationId xmlns:a16="http://schemas.microsoft.com/office/drawing/2014/main" id="{3950EFD0-A741-9C91-20F7-65FEC6059CF5}"/>
              </a:ext>
            </a:extLst>
          </p:cNvPr>
          <p:cNvSpPr/>
          <p:nvPr/>
        </p:nvSpPr>
        <p:spPr>
          <a:xfrm>
            <a:off x="2788920" y="5501898"/>
            <a:ext cx="2684947" cy="67030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Rectangle 11">
            <a:extLst>
              <a:ext uri="{FF2B5EF4-FFF2-40B4-BE49-F238E27FC236}">
                <a16:creationId xmlns:a16="http://schemas.microsoft.com/office/drawing/2014/main" id="{2B4C6DC3-B49C-87F2-5B6E-EC4E1E69016E}"/>
              </a:ext>
            </a:extLst>
          </p:cNvPr>
          <p:cNvSpPr/>
          <p:nvPr/>
        </p:nvSpPr>
        <p:spPr>
          <a:xfrm>
            <a:off x="5516108" y="459045"/>
            <a:ext cx="2747463" cy="57105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solidFill>
                <a:srgbClr val="FF0000"/>
              </a:solidFill>
            </a:endParaRPr>
          </a:p>
        </p:txBody>
      </p:sp>
      <p:sp>
        <p:nvSpPr>
          <p:cNvPr id="19" name="Rectangle: Rounded Corners 18">
            <a:extLst>
              <a:ext uri="{FF2B5EF4-FFF2-40B4-BE49-F238E27FC236}">
                <a16:creationId xmlns:a16="http://schemas.microsoft.com/office/drawing/2014/main" id="{D5C48DE3-71E5-10DB-669C-FA13D0CEC573}"/>
              </a:ext>
            </a:extLst>
          </p:cNvPr>
          <p:cNvSpPr/>
          <p:nvPr/>
        </p:nvSpPr>
        <p:spPr>
          <a:xfrm>
            <a:off x="8483587" y="2301992"/>
            <a:ext cx="3512102" cy="1521323"/>
          </a:xfrm>
          <a:prstGeom prst="roundRect">
            <a:avLst/>
          </a:pr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0" u="none" strike="noStrike" dirty="0">
                <a:solidFill>
                  <a:srgbClr val="FFFF00"/>
                </a:solidFill>
                <a:effectLst/>
                <a:latin typeface="Arial Narrow" panose="020B0606020202030204" pitchFamily="34" charset="0"/>
              </a:rPr>
              <a:t>42</a:t>
            </a:r>
            <a:r>
              <a:rPr lang="en-US" sz="1400" b="1" i="0" u="none" strike="noStrike" dirty="0">
                <a:solidFill>
                  <a:srgbClr val="FFFF00"/>
                </a:solidFill>
                <a:effectLst/>
                <a:latin typeface="Arial Narrow" panose="020B0606020202030204" pitchFamily="34" charset="0"/>
              </a:rPr>
              <a:t> Approved LC After Proc. 219</a:t>
            </a:r>
          </a:p>
          <a:p>
            <a:pPr algn="ctr"/>
            <a:r>
              <a:rPr lang="en-US" sz="1400" b="1" i="0" u="none" strike="noStrike" dirty="0">
                <a:solidFill>
                  <a:srgbClr val="FFFF00"/>
                </a:solidFill>
                <a:effectLst/>
                <a:latin typeface="Arial Narrow" panose="020B0606020202030204" pitchFamily="34" charset="0"/>
              </a:rPr>
              <a:t>July 2, 1967</a:t>
            </a:r>
            <a:r>
              <a:rPr lang="en-US" sz="1400" b="1" dirty="0">
                <a:solidFill>
                  <a:srgbClr val="FFFF00"/>
                </a:solidFill>
                <a:latin typeface="Arial Narrow" panose="020B0606020202030204" pitchFamily="34" charset="0"/>
              </a:rPr>
              <a:t> </a:t>
            </a:r>
            <a:endParaRPr lang="en-PH" sz="1400" dirty="0"/>
          </a:p>
          <a:p>
            <a:pPr algn="ctr"/>
            <a:r>
              <a:rPr lang="en-US" sz="1200" i="0" dirty="0">
                <a:solidFill>
                  <a:schemeClr val="bg1"/>
                </a:solidFill>
                <a:effectLst/>
                <a:latin typeface="Roboto" panose="02000000000000000000" pitchFamily="2" charset="0"/>
              </a:rPr>
              <a:t>DECLARING THE ENTIRE PROVINCE OF PALAWAN AS GAME REFUGE AND BIRD SANCTUARY, AND THE SMALL ISLAND OF PALAWAN AS NATIONAL RESERVES</a:t>
            </a:r>
            <a:endParaRPr lang="en-US" sz="1200" i="0" u="none" strike="noStrike" dirty="0">
              <a:solidFill>
                <a:schemeClr val="bg1"/>
              </a:solidFill>
              <a:effectLst/>
              <a:latin typeface="Arial Narrow" panose="020B0606020202030204" pitchFamily="34" charset="0"/>
            </a:endParaRPr>
          </a:p>
        </p:txBody>
      </p:sp>
      <p:sp>
        <p:nvSpPr>
          <p:cNvPr id="21" name="Rectangle: Rounded Corners 20">
            <a:extLst>
              <a:ext uri="{FF2B5EF4-FFF2-40B4-BE49-F238E27FC236}">
                <a16:creationId xmlns:a16="http://schemas.microsoft.com/office/drawing/2014/main" id="{8AFD8091-84DC-A9F0-E122-BA8A47A8313F}"/>
              </a:ext>
            </a:extLst>
          </p:cNvPr>
          <p:cNvSpPr/>
          <p:nvPr/>
        </p:nvSpPr>
        <p:spPr>
          <a:xfrm>
            <a:off x="8471734" y="531825"/>
            <a:ext cx="3512102" cy="15213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0" u="none" strike="noStrike" dirty="0">
                <a:solidFill>
                  <a:srgbClr val="FFFF00"/>
                </a:solidFill>
                <a:effectLst/>
                <a:latin typeface="Arial Narrow" panose="020B0606020202030204" pitchFamily="34" charset="0"/>
              </a:rPr>
              <a:t>Total of </a:t>
            </a:r>
            <a:r>
              <a:rPr lang="en-US" b="1" i="0" u="none" strike="noStrike" dirty="0">
                <a:solidFill>
                  <a:srgbClr val="FFFF00"/>
                </a:solidFill>
                <a:effectLst/>
                <a:latin typeface="Arial Narrow" panose="020B0606020202030204" pitchFamily="34" charset="0"/>
              </a:rPr>
              <a:t>103</a:t>
            </a:r>
            <a:r>
              <a:rPr lang="en-US" sz="1400" b="1" i="0" u="none" strike="noStrike" dirty="0">
                <a:solidFill>
                  <a:srgbClr val="FFFF00"/>
                </a:solidFill>
                <a:effectLst/>
                <a:latin typeface="Arial Narrow" panose="020B0606020202030204" pitchFamily="34" charset="0"/>
              </a:rPr>
              <a:t> Approved LC </a:t>
            </a:r>
            <a:r>
              <a:rPr lang="en-PH" sz="1400" b="1" i="0" u="none" strike="noStrike" dirty="0">
                <a:solidFill>
                  <a:srgbClr val="FFFF00"/>
                </a:solidFill>
                <a:effectLst/>
                <a:latin typeface="Arial Narrow" panose="020B0606020202030204" pitchFamily="34" charset="0"/>
              </a:rPr>
              <a:t>Map of Palawan</a:t>
            </a:r>
          </a:p>
          <a:p>
            <a:pPr algn="ctr"/>
            <a:endParaRPr lang="en-PH" sz="1400" b="1" dirty="0">
              <a:solidFill>
                <a:srgbClr val="FFFF00"/>
              </a:solidFill>
              <a:latin typeface="Arial Narrow" panose="020B0606020202030204" pitchFamily="34" charset="0"/>
            </a:endParaRPr>
          </a:p>
          <a:p>
            <a:pPr algn="ctr"/>
            <a:r>
              <a:rPr lang="en-PH" sz="1400" b="1" dirty="0">
                <a:latin typeface="Arial Narrow" panose="020B0606020202030204" pitchFamily="34" charset="0"/>
              </a:rPr>
              <a:t>1</a:t>
            </a:r>
            <a:r>
              <a:rPr lang="en-PH" sz="1400" b="1" baseline="30000" dirty="0">
                <a:latin typeface="Arial Narrow" panose="020B0606020202030204" pitchFamily="34" charset="0"/>
              </a:rPr>
              <a:t>st</a:t>
            </a:r>
            <a:r>
              <a:rPr lang="en-PH" sz="1400" b="1" dirty="0">
                <a:latin typeface="Arial Narrow" panose="020B0606020202030204" pitchFamily="34" charset="0"/>
              </a:rPr>
              <a:t> LC Map, February 1914 – </a:t>
            </a:r>
            <a:r>
              <a:rPr lang="en-PH" sz="1400" b="1" dirty="0" err="1">
                <a:latin typeface="Arial Narrow" panose="020B0606020202030204" pitchFamily="34" charset="0"/>
              </a:rPr>
              <a:t>Coron</a:t>
            </a:r>
            <a:endParaRPr lang="en-PH" sz="1400" b="1" dirty="0">
              <a:latin typeface="Arial Narrow" panose="020B0606020202030204" pitchFamily="34" charset="0"/>
            </a:endParaRPr>
          </a:p>
          <a:p>
            <a:pPr algn="ctr"/>
            <a:r>
              <a:rPr lang="en-PH" sz="1400" b="1" dirty="0">
                <a:latin typeface="Arial Narrow" panose="020B0606020202030204" pitchFamily="34" charset="0"/>
              </a:rPr>
              <a:t>Last LC Map, July 2007 – </a:t>
            </a:r>
            <a:r>
              <a:rPr lang="en-PH" sz="1400" b="1" dirty="0" err="1">
                <a:latin typeface="Arial Narrow" panose="020B0606020202030204" pitchFamily="34" charset="0"/>
              </a:rPr>
              <a:t>Culion</a:t>
            </a:r>
            <a:r>
              <a:rPr lang="en-PH" sz="1400" b="1" dirty="0">
                <a:latin typeface="Arial Narrow" panose="020B0606020202030204" pitchFamily="34" charset="0"/>
              </a:rPr>
              <a:t> </a:t>
            </a:r>
            <a:endParaRPr lang="en-PH" sz="1400" dirty="0"/>
          </a:p>
        </p:txBody>
      </p:sp>
      <p:sp>
        <p:nvSpPr>
          <p:cNvPr id="23" name="Rectangle: Rounded Corners 22">
            <a:extLst>
              <a:ext uri="{FF2B5EF4-FFF2-40B4-BE49-F238E27FC236}">
                <a16:creationId xmlns:a16="http://schemas.microsoft.com/office/drawing/2014/main" id="{D54691FC-EEE0-99B6-1373-7800CF2207EA}"/>
              </a:ext>
            </a:extLst>
          </p:cNvPr>
          <p:cNvSpPr/>
          <p:nvPr/>
        </p:nvSpPr>
        <p:spPr>
          <a:xfrm>
            <a:off x="8506834" y="3980575"/>
            <a:ext cx="3512102" cy="1521323"/>
          </a:xfrm>
          <a:prstGeom prst="roundRect">
            <a:avLst/>
          </a:prstGeom>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0" u="none" strike="noStrike" dirty="0">
                <a:solidFill>
                  <a:srgbClr val="FFFF00"/>
                </a:solidFill>
                <a:effectLst/>
                <a:latin typeface="Arial Narrow" panose="020B0606020202030204" pitchFamily="34" charset="0"/>
              </a:rPr>
              <a:t>16</a:t>
            </a:r>
            <a:r>
              <a:rPr lang="en-US" sz="1400" b="1" i="0" u="none" strike="noStrike" dirty="0">
                <a:solidFill>
                  <a:srgbClr val="FFFF00"/>
                </a:solidFill>
                <a:effectLst/>
                <a:latin typeface="Arial Narrow" panose="020B0606020202030204" pitchFamily="34" charset="0"/>
              </a:rPr>
              <a:t> Approved LC After Proc 2152</a:t>
            </a:r>
          </a:p>
          <a:p>
            <a:pPr algn="ctr"/>
            <a:r>
              <a:rPr lang="en-PH" sz="1400" b="1" i="0" u="none" strike="noStrike" dirty="0">
                <a:solidFill>
                  <a:srgbClr val="FFFF00"/>
                </a:solidFill>
                <a:effectLst/>
                <a:latin typeface="Arial Narrow" panose="020B0606020202030204" pitchFamily="34" charset="0"/>
              </a:rPr>
              <a:t>December 29, 1981</a:t>
            </a:r>
            <a:endParaRPr lang="en-PH" sz="1400" dirty="0"/>
          </a:p>
          <a:p>
            <a:pPr algn="ctr"/>
            <a:r>
              <a:rPr lang="en-US" sz="1200" b="0" i="0" dirty="0">
                <a:solidFill>
                  <a:schemeClr val="bg1"/>
                </a:solidFill>
                <a:effectLst/>
                <a:latin typeface="Roboto" panose="02000000000000000000" pitchFamily="2" charset="0"/>
              </a:rPr>
              <a:t>DECLARING THE ENTIRE PROVINCE OF PALAWAN AND CERTAIN PARCELS OF THE PUBLIC DOMAIN AND/OR PARTS OF THE COUNTRY AS MANGROVE SWAMP FOREST RESERVES</a:t>
            </a:r>
            <a:endParaRPr lang="en-US" sz="1200" i="0" u="none" strike="noStrike" dirty="0">
              <a:solidFill>
                <a:schemeClr val="bg1"/>
              </a:solidFill>
              <a:effectLst/>
              <a:latin typeface="Arial Narrow" panose="020B0606020202030204" pitchFamily="34" charset="0"/>
            </a:endParaRPr>
          </a:p>
        </p:txBody>
      </p:sp>
      <p:sp>
        <p:nvSpPr>
          <p:cNvPr id="6" name="Rectangle 5">
            <a:extLst>
              <a:ext uri="{FF2B5EF4-FFF2-40B4-BE49-F238E27FC236}">
                <a16:creationId xmlns:a16="http://schemas.microsoft.com/office/drawing/2014/main" id="{62621CEF-6FED-25C2-8680-53D54C644212}"/>
              </a:ext>
            </a:extLst>
          </p:cNvPr>
          <p:cNvSpPr/>
          <p:nvPr/>
        </p:nvSpPr>
        <p:spPr>
          <a:xfrm>
            <a:off x="5516108" y="3489158"/>
            <a:ext cx="2747463" cy="2680456"/>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259446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9" grpId="0" animBg="1"/>
      <p:bldP spid="23"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172200"/>
            <a:ext cx="12192000" cy="685800"/>
            <a:chOff x="0" y="0"/>
            <a:chExt cx="12372622" cy="695960"/>
          </a:xfrm>
        </p:grpSpPr>
        <p:sp>
          <p:nvSpPr>
            <p:cNvPr id="3" name="Freeform 3"/>
            <p:cNvSpPr/>
            <p:nvPr/>
          </p:nvSpPr>
          <p:spPr>
            <a:xfrm>
              <a:off x="0" y="0"/>
              <a:ext cx="12372622" cy="695960"/>
            </a:xfrm>
            <a:custGeom>
              <a:avLst/>
              <a:gdLst/>
              <a:ahLst/>
              <a:cxnLst/>
              <a:rect l="l" t="t" r="r" b="b"/>
              <a:pathLst>
                <a:path w="12372622" h="695960">
                  <a:moveTo>
                    <a:pt x="0" y="0"/>
                  </a:moveTo>
                  <a:lnTo>
                    <a:pt x="12372622" y="0"/>
                  </a:lnTo>
                  <a:lnTo>
                    <a:pt x="12372622" y="695960"/>
                  </a:lnTo>
                  <a:lnTo>
                    <a:pt x="0" y="695960"/>
                  </a:lnTo>
                  <a:close/>
                </a:path>
              </a:pathLst>
            </a:custGeom>
            <a:solidFill>
              <a:srgbClr val="A3B18A"/>
            </a:solidFill>
          </p:spPr>
        </p:sp>
      </p:grpSp>
      <p:sp>
        <p:nvSpPr>
          <p:cNvPr id="8" name="Rectangle 7">
            <a:extLst>
              <a:ext uri="{FF2B5EF4-FFF2-40B4-BE49-F238E27FC236}">
                <a16:creationId xmlns:a16="http://schemas.microsoft.com/office/drawing/2014/main" id="{FD972395-233F-1B63-405B-587A40F70BAF}"/>
              </a:ext>
            </a:extLst>
          </p:cNvPr>
          <p:cNvSpPr/>
          <p:nvPr/>
        </p:nvSpPr>
        <p:spPr>
          <a:xfrm>
            <a:off x="103973" y="47923"/>
            <a:ext cx="2994298" cy="596218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grpSp>
        <p:nvGrpSpPr>
          <p:cNvPr id="44" name="Group 3">
            <a:extLst>
              <a:ext uri="{FF2B5EF4-FFF2-40B4-BE49-F238E27FC236}">
                <a16:creationId xmlns:a16="http://schemas.microsoft.com/office/drawing/2014/main" id="{735D33C8-B5AE-636F-093F-BCCD48CE7E74}"/>
              </a:ext>
            </a:extLst>
          </p:cNvPr>
          <p:cNvGrpSpPr>
            <a:grpSpLocks/>
          </p:cNvGrpSpPr>
          <p:nvPr/>
        </p:nvGrpSpPr>
        <p:grpSpPr bwMode="auto">
          <a:xfrm>
            <a:off x="256913" y="6366219"/>
            <a:ext cx="897184" cy="432329"/>
            <a:chOff x="2670850" y="2410458"/>
            <a:chExt cx="1303236" cy="641268"/>
          </a:xfrm>
        </p:grpSpPr>
        <p:pic>
          <p:nvPicPr>
            <p:cNvPr id="45" name="Picture 4" descr="C:\Users\acer\Pictures\National_Mapping_and_Resource_Information_Authority_PH_Logo.png">
              <a:extLst>
                <a:ext uri="{FF2B5EF4-FFF2-40B4-BE49-F238E27FC236}">
                  <a16:creationId xmlns:a16="http://schemas.microsoft.com/office/drawing/2014/main" id="{5B5073AA-238B-4CDB-9D8F-30079920FD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 descr="M:\GIS-RS Unit Templates\Logo_DENR.jpg">
              <a:extLst>
                <a:ext uri="{FF2B5EF4-FFF2-40B4-BE49-F238E27FC236}">
                  <a16:creationId xmlns:a16="http://schemas.microsoft.com/office/drawing/2014/main" id="{DB61C780-2FC2-129C-0363-DA7EB2CE428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4">
            <a:extLst>
              <a:ext uri="{FF2B5EF4-FFF2-40B4-BE49-F238E27FC236}">
                <a16:creationId xmlns:a16="http://schemas.microsoft.com/office/drawing/2014/main" id="{120F158E-C896-A374-3391-00A8CDDA26FC}"/>
              </a:ext>
            </a:extLst>
          </p:cNvPr>
          <p:cNvSpPr/>
          <p:nvPr/>
        </p:nvSpPr>
        <p:spPr>
          <a:xfrm>
            <a:off x="5197345" y="6366219"/>
            <a:ext cx="6737742" cy="369332"/>
          </a:xfrm>
          <a:prstGeom prst="rect">
            <a:avLst/>
          </a:prstGeom>
          <a:noFill/>
        </p:spPr>
        <p:txBody>
          <a:bodyPr wrap="none" lIns="91440" tIns="45720" rIns="91440" bIns="45720">
            <a:spAutoFit/>
          </a:bodyPr>
          <a:lstStyle/>
          <a:p>
            <a:pPr algn="ctr"/>
            <a:r>
              <a:rPr lang="en-PH" sz="1800" b="1"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Review and Updating of the Results of the FLBD in Palawan</a:t>
            </a:r>
            <a:endParaRPr lang="en-US" sz="2000" b="1" cap="none" spc="50" dirty="0">
              <a:ln w="0"/>
              <a:solidFill>
                <a:schemeClr val="tx1">
                  <a:lumMod val="50000"/>
                  <a:lumOff val="50000"/>
                </a:schemeClr>
              </a:solidFill>
              <a:effectLst>
                <a:outerShdw blurRad="38100" dist="38100" dir="2700000" algn="tl">
                  <a:srgbClr val="000000">
                    <a:alpha val="43137"/>
                  </a:srgbClr>
                </a:outerShdw>
              </a:effectLst>
            </a:endParaRPr>
          </a:p>
        </p:txBody>
      </p:sp>
      <p:grpSp>
        <p:nvGrpSpPr>
          <p:cNvPr id="12" name="Group 11">
            <a:extLst>
              <a:ext uri="{FF2B5EF4-FFF2-40B4-BE49-F238E27FC236}">
                <a16:creationId xmlns:a16="http://schemas.microsoft.com/office/drawing/2014/main" id="{5D3589CE-1318-F752-8FA0-083FC20014F4}"/>
              </a:ext>
            </a:extLst>
          </p:cNvPr>
          <p:cNvGrpSpPr/>
          <p:nvPr/>
        </p:nvGrpSpPr>
        <p:grpSpPr>
          <a:xfrm>
            <a:off x="-280736" y="281199"/>
            <a:ext cx="11782926" cy="5728909"/>
            <a:chOff x="3818665" y="1747273"/>
            <a:chExt cx="8269362" cy="4027584"/>
          </a:xfrm>
        </p:grpSpPr>
        <p:sp>
          <p:nvSpPr>
            <p:cNvPr id="7" name="Text Box 8">
              <a:extLst>
                <a:ext uri="{FF2B5EF4-FFF2-40B4-BE49-F238E27FC236}">
                  <a16:creationId xmlns:a16="http://schemas.microsoft.com/office/drawing/2014/main" id="{79FA4EAB-FECE-EDC1-642E-78C3EAF2D537}"/>
                </a:ext>
              </a:extLst>
            </p:cNvPr>
            <p:cNvSpPr txBox="1">
              <a:spLocks noChangeArrowheads="1"/>
            </p:cNvSpPr>
            <p:nvPr/>
          </p:nvSpPr>
          <p:spPr bwMode="auto">
            <a:xfrm>
              <a:off x="3818665" y="1747273"/>
              <a:ext cx="82693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spcBef>
                  <a:spcPct val="20000"/>
                </a:spcBef>
              </a:pPr>
              <a:r>
                <a:rPr lang="en-US" altLang="en-US" dirty="0">
                  <a:solidFill>
                    <a:schemeClr val="accent1">
                      <a:lumMod val="50000"/>
                    </a:schemeClr>
                  </a:solidFill>
                  <a:latin typeface="Bookman Old Style" panose="02050604050505020204" pitchFamily="18" charset="0"/>
                  <a:ea typeface="ＭＳ Ｐゴシック" panose="020B0600070205080204" pitchFamily="34" charset="-128"/>
                </a:rPr>
                <a:t>Proposed Land Classification Maps of Palawan</a:t>
              </a:r>
              <a:endParaRPr lang="en-PH" altLang="en-US" dirty="0">
                <a:solidFill>
                  <a:schemeClr val="accent1">
                    <a:lumMod val="50000"/>
                  </a:schemeClr>
                </a:solidFill>
                <a:latin typeface="Bookman Old Style" panose="02050604050505020204" pitchFamily="18" charset="0"/>
                <a:ea typeface="ＭＳ Ｐゴシック" panose="020B0600070205080204" pitchFamily="34" charset="-128"/>
              </a:endParaRPr>
            </a:p>
          </p:txBody>
        </p:sp>
        <p:sp>
          <p:nvSpPr>
            <p:cNvPr id="9" name="Oval 8">
              <a:extLst>
                <a:ext uri="{FF2B5EF4-FFF2-40B4-BE49-F238E27FC236}">
                  <a16:creationId xmlns:a16="http://schemas.microsoft.com/office/drawing/2014/main" id="{940DAF08-9094-2DCC-C331-DFF890906C12}"/>
                </a:ext>
              </a:extLst>
            </p:cNvPr>
            <p:cNvSpPr/>
            <p:nvPr/>
          </p:nvSpPr>
          <p:spPr>
            <a:xfrm>
              <a:off x="10507851" y="5419413"/>
              <a:ext cx="666426" cy="3554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ln>
                  <a:solidFill>
                    <a:srgbClr val="FF0000"/>
                  </a:solidFill>
                </a:ln>
              </a:endParaRPr>
            </a:p>
          </p:txBody>
        </p:sp>
        <p:graphicFrame>
          <p:nvGraphicFramePr>
            <p:cNvPr id="10" name="Object 9">
              <a:extLst>
                <a:ext uri="{FF2B5EF4-FFF2-40B4-BE49-F238E27FC236}">
                  <a16:creationId xmlns:a16="http://schemas.microsoft.com/office/drawing/2014/main" id="{1189FEB1-6A46-9F0B-AAA0-81502BBB75AE}"/>
                </a:ext>
              </a:extLst>
            </p:cNvPr>
            <p:cNvGraphicFramePr>
              <a:graphicFrameLocks noChangeAspect="1"/>
            </p:cNvGraphicFramePr>
            <p:nvPr>
              <p:extLst>
                <p:ext uri="{D42A27DB-BD31-4B8C-83A1-F6EECF244321}">
                  <p14:modId xmlns:p14="http://schemas.microsoft.com/office/powerpoint/2010/main" val="3996088047"/>
                </p:ext>
              </p:extLst>
            </p:nvPr>
          </p:nvGraphicFramePr>
          <p:xfrm>
            <a:off x="4123941" y="2151559"/>
            <a:ext cx="7811146" cy="3581400"/>
          </p:xfrm>
          <a:graphic>
            <a:graphicData uri="http://schemas.openxmlformats.org/presentationml/2006/ole">
              <mc:AlternateContent xmlns:mc="http://schemas.openxmlformats.org/markup-compatibility/2006">
                <mc:Choice xmlns:v="urn:schemas-microsoft-com:vml" Requires="v">
                  <p:oleObj name="Worksheet" r:id="rId5" imgW="8696343" imgH="3581400" progId="Excel.Sheet.12">
                    <p:embed/>
                  </p:oleObj>
                </mc:Choice>
                <mc:Fallback>
                  <p:oleObj name="Worksheet" r:id="rId5" imgW="8696343" imgH="3581400" progId="Excel.Sheet.12">
                    <p:embed/>
                    <p:pic>
                      <p:nvPicPr>
                        <p:cNvPr id="4" name="Object 3">
                          <a:extLst>
                            <a:ext uri="{FF2B5EF4-FFF2-40B4-BE49-F238E27FC236}">
                              <a16:creationId xmlns:a16="http://schemas.microsoft.com/office/drawing/2014/main" id="{E7C11180-0024-7121-B58B-7C00CD3DE11D}"/>
                            </a:ext>
                          </a:extLst>
                        </p:cNvPr>
                        <p:cNvPicPr/>
                        <p:nvPr/>
                      </p:nvPicPr>
                      <p:blipFill>
                        <a:blip r:embed="rId6"/>
                        <a:stretch>
                          <a:fillRect/>
                        </a:stretch>
                      </p:blipFill>
                      <p:spPr>
                        <a:xfrm>
                          <a:off x="4123941" y="2151559"/>
                          <a:ext cx="7811146" cy="3581400"/>
                        </a:xfrm>
                        <a:prstGeom prst="rect">
                          <a:avLst/>
                        </a:prstGeom>
                      </p:spPr>
                    </p:pic>
                  </p:oleObj>
                </mc:Fallback>
              </mc:AlternateContent>
            </a:graphicData>
          </a:graphic>
        </p:graphicFrame>
      </p:grpSp>
    </p:spTree>
    <p:extLst>
      <p:ext uri="{BB962C8B-B14F-4D97-AF65-F5344CB8AC3E}">
        <p14:creationId xmlns:p14="http://schemas.microsoft.com/office/powerpoint/2010/main" val="1884461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0" y="6172200"/>
            <a:ext cx="12192000" cy="685800"/>
            <a:chOff x="0" y="0"/>
            <a:chExt cx="12372622" cy="695960"/>
          </a:xfrm>
        </p:grpSpPr>
        <p:sp>
          <p:nvSpPr>
            <p:cNvPr id="3" name="Freeform 3"/>
            <p:cNvSpPr/>
            <p:nvPr/>
          </p:nvSpPr>
          <p:spPr>
            <a:xfrm>
              <a:off x="0" y="0"/>
              <a:ext cx="12372622" cy="695960"/>
            </a:xfrm>
            <a:custGeom>
              <a:avLst/>
              <a:gdLst/>
              <a:ahLst/>
              <a:cxnLst/>
              <a:rect l="l" t="t" r="r" b="b"/>
              <a:pathLst>
                <a:path w="12372622" h="695960">
                  <a:moveTo>
                    <a:pt x="0" y="0"/>
                  </a:moveTo>
                  <a:lnTo>
                    <a:pt x="12372622" y="0"/>
                  </a:lnTo>
                  <a:lnTo>
                    <a:pt x="12372622" y="695960"/>
                  </a:lnTo>
                  <a:lnTo>
                    <a:pt x="0" y="695960"/>
                  </a:lnTo>
                  <a:close/>
                </a:path>
              </a:pathLst>
            </a:custGeom>
            <a:solidFill>
              <a:srgbClr val="A3B18A"/>
            </a:solidFill>
          </p:spPr>
        </p:sp>
      </p:grpSp>
      <p:sp>
        <p:nvSpPr>
          <p:cNvPr id="8" name="Rectangle 7">
            <a:extLst>
              <a:ext uri="{FF2B5EF4-FFF2-40B4-BE49-F238E27FC236}">
                <a16:creationId xmlns:a16="http://schemas.microsoft.com/office/drawing/2014/main" id="{FD972395-233F-1B63-405B-587A40F70BAF}"/>
              </a:ext>
            </a:extLst>
          </p:cNvPr>
          <p:cNvSpPr/>
          <p:nvPr/>
        </p:nvSpPr>
        <p:spPr>
          <a:xfrm>
            <a:off x="103973" y="163123"/>
            <a:ext cx="2994298" cy="596218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grpSp>
        <p:nvGrpSpPr>
          <p:cNvPr id="44" name="Group 3">
            <a:extLst>
              <a:ext uri="{FF2B5EF4-FFF2-40B4-BE49-F238E27FC236}">
                <a16:creationId xmlns:a16="http://schemas.microsoft.com/office/drawing/2014/main" id="{735D33C8-B5AE-636F-093F-BCCD48CE7E74}"/>
              </a:ext>
            </a:extLst>
          </p:cNvPr>
          <p:cNvGrpSpPr>
            <a:grpSpLocks/>
          </p:cNvGrpSpPr>
          <p:nvPr/>
        </p:nvGrpSpPr>
        <p:grpSpPr bwMode="auto">
          <a:xfrm>
            <a:off x="256913" y="6366219"/>
            <a:ext cx="897184" cy="432329"/>
            <a:chOff x="2670850" y="2410458"/>
            <a:chExt cx="1303236" cy="641268"/>
          </a:xfrm>
        </p:grpSpPr>
        <p:pic>
          <p:nvPicPr>
            <p:cNvPr id="45" name="Picture 4" descr="C:\Users\acer\Pictures\National_Mapping_and_Resource_Information_Authority_PH_Logo.png">
              <a:extLst>
                <a:ext uri="{FF2B5EF4-FFF2-40B4-BE49-F238E27FC236}">
                  <a16:creationId xmlns:a16="http://schemas.microsoft.com/office/drawing/2014/main" id="{5B5073AA-238B-4CDB-9D8F-30079920FD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 descr="M:\GIS-RS Unit Templates\Logo_DENR.jpg">
              <a:extLst>
                <a:ext uri="{FF2B5EF4-FFF2-40B4-BE49-F238E27FC236}">
                  <a16:creationId xmlns:a16="http://schemas.microsoft.com/office/drawing/2014/main" id="{DB61C780-2FC2-129C-0363-DA7EB2CE428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4">
            <a:extLst>
              <a:ext uri="{FF2B5EF4-FFF2-40B4-BE49-F238E27FC236}">
                <a16:creationId xmlns:a16="http://schemas.microsoft.com/office/drawing/2014/main" id="{73381770-B2E0-4BF3-0F5C-4C4814C5A0BC}"/>
              </a:ext>
            </a:extLst>
          </p:cNvPr>
          <p:cNvSpPr/>
          <p:nvPr/>
        </p:nvSpPr>
        <p:spPr>
          <a:xfrm>
            <a:off x="5197345" y="6366219"/>
            <a:ext cx="6737742" cy="369332"/>
          </a:xfrm>
          <a:prstGeom prst="rect">
            <a:avLst/>
          </a:prstGeom>
          <a:noFill/>
        </p:spPr>
        <p:txBody>
          <a:bodyPr wrap="none" lIns="91440" tIns="45720" rIns="91440" bIns="45720">
            <a:spAutoFit/>
          </a:bodyPr>
          <a:lstStyle/>
          <a:p>
            <a:pPr algn="ctr"/>
            <a:r>
              <a:rPr lang="en-PH" sz="1800" b="1"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Review and Updating of the Results of the FLBD in Palawan</a:t>
            </a:r>
            <a:endParaRPr lang="en-US" sz="2000" b="1" cap="none" spc="50" dirty="0">
              <a:ln w="0"/>
              <a:solidFill>
                <a:schemeClr val="tx1">
                  <a:lumMod val="50000"/>
                  <a:lumOff val="50000"/>
                </a:schemeClr>
              </a:solidFill>
              <a:effectLst>
                <a:outerShdw blurRad="38100" dist="38100" dir="2700000" algn="tl">
                  <a:srgbClr val="000000">
                    <a:alpha val="43137"/>
                  </a:srgbClr>
                </a:outerShdw>
              </a:effectLst>
            </a:endParaRPr>
          </a:p>
        </p:txBody>
      </p:sp>
      <p:pic>
        <p:nvPicPr>
          <p:cNvPr id="13" name="Picture 12">
            <a:extLst>
              <a:ext uri="{FF2B5EF4-FFF2-40B4-BE49-F238E27FC236}">
                <a16:creationId xmlns:a16="http://schemas.microsoft.com/office/drawing/2014/main" id="{4ED10B67-0BAA-05DD-9DF6-E72062169AA5}"/>
              </a:ext>
            </a:extLst>
          </p:cNvPr>
          <p:cNvPicPr>
            <a:picLocks noChangeAspect="1"/>
          </p:cNvPicPr>
          <p:nvPr/>
        </p:nvPicPr>
        <p:blipFill>
          <a:blip r:embed="rId5"/>
          <a:stretch>
            <a:fillRect/>
          </a:stretch>
        </p:blipFill>
        <p:spPr>
          <a:xfrm>
            <a:off x="-1" y="0"/>
            <a:ext cx="4094219" cy="6125308"/>
          </a:xfrm>
          <a:prstGeom prst="rect">
            <a:avLst/>
          </a:prstGeom>
        </p:spPr>
      </p:pic>
      <p:pic>
        <p:nvPicPr>
          <p:cNvPr id="14" name="Picture 13">
            <a:extLst>
              <a:ext uri="{FF2B5EF4-FFF2-40B4-BE49-F238E27FC236}">
                <a16:creationId xmlns:a16="http://schemas.microsoft.com/office/drawing/2014/main" id="{A1CBD8DA-C924-B407-DD4A-6FE384B2E294}"/>
              </a:ext>
            </a:extLst>
          </p:cNvPr>
          <p:cNvPicPr>
            <a:picLocks noChangeAspect="1"/>
          </p:cNvPicPr>
          <p:nvPr/>
        </p:nvPicPr>
        <p:blipFill rotWithShape="1">
          <a:blip r:embed="rId5"/>
          <a:srcRect l="885" t="46471" r="13819" b="39383"/>
          <a:stretch/>
        </p:blipFill>
        <p:spPr>
          <a:xfrm>
            <a:off x="4094218" y="1900991"/>
            <a:ext cx="7946907" cy="1971814"/>
          </a:xfrm>
          <a:prstGeom prst="rect">
            <a:avLst/>
          </a:prstGeom>
          <a:ln w="28575">
            <a:solidFill>
              <a:srgbClr val="FF0000"/>
            </a:solidFill>
          </a:ln>
        </p:spPr>
      </p:pic>
      <p:sp>
        <p:nvSpPr>
          <p:cNvPr id="6" name="Rectangle 5">
            <a:extLst>
              <a:ext uri="{FF2B5EF4-FFF2-40B4-BE49-F238E27FC236}">
                <a16:creationId xmlns:a16="http://schemas.microsoft.com/office/drawing/2014/main" id="{6A71A9A2-DC5E-17AA-7FEC-A92B82222F0A}"/>
              </a:ext>
            </a:extLst>
          </p:cNvPr>
          <p:cNvSpPr/>
          <p:nvPr/>
        </p:nvSpPr>
        <p:spPr>
          <a:xfrm>
            <a:off x="103973" y="2815389"/>
            <a:ext cx="3433311" cy="8502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2472126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0" y="6172200"/>
            <a:ext cx="12192000" cy="685800"/>
            <a:chOff x="0" y="0"/>
            <a:chExt cx="12372622" cy="695960"/>
          </a:xfrm>
        </p:grpSpPr>
        <p:sp>
          <p:nvSpPr>
            <p:cNvPr id="3" name="Freeform 3"/>
            <p:cNvSpPr/>
            <p:nvPr/>
          </p:nvSpPr>
          <p:spPr>
            <a:xfrm>
              <a:off x="0" y="0"/>
              <a:ext cx="12372622" cy="695960"/>
            </a:xfrm>
            <a:custGeom>
              <a:avLst/>
              <a:gdLst/>
              <a:ahLst/>
              <a:cxnLst/>
              <a:rect l="l" t="t" r="r" b="b"/>
              <a:pathLst>
                <a:path w="12372622" h="695960">
                  <a:moveTo>
                    <a:pt x="0" y="0"/>
                  </a:moveTo>
                  <a:lnTo>
                    <a:pt x="12372622" y="0"/>
                  </a:lnTo>
                  <a:lnTo>
                    <a:pt x="12372622" y="695960"/>
                  </a:lnTo>
                  <a:lnTo>
                    <a:pt x="0" y="695960"/>
                  </a:lnTo>
                  <a:close/>
                </a:path>
              </a:pathLst>
            </a:custGeom>
            <a:solidFill>
              <a:srgbClr val="A3B18A"/>
            </a:solidFill>
          </p:spPr>
        </p:sp>
      </p:grpSp>
      <p:sp>
        <p:nvSpPr>
          <p:cNvPr id="8" name="Rectangle 7">
            <a:extLst>
              <a:ext uri="{FF2B5EF4-FFF2-40B4-BE49-F238E27FC236}">
                <a16:creationId xmlns:a16="http://schemas.microsoft.com/office/drawing/2014/main" id="{FD972395-233F-1B63-405B-587A40F70BAF}"/>
              </a:ext>
            </a:extLst>
          </p:cNvPr>
          <p:cNvSpPr/>
          <p:nvPr/>
        </p:nvSpPr>
        <p:spPr>
          <a:xfrm>
            <a:off x="101758" y="1674268"/>
            <a:ext cx="11953883" cy="93257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grpSp>
        <p:nvGrpSpPr>
          <p:cNvPr id="44" name="Group 3">
            <a:extLst>
              <a:ext uri="{FF2B5EF4-FFF2-40B4-BE49-F238E27FC236}">
                <a16:creationId xmlns:a16="http://schemas.microsoft.com/office/drawing/2014/main" id="{735D33C8-B5AE-636F-093F-BCCD48CE7E74}"/>
              </a:ext>
            </a:extLst>
          </p:cNvPr>
          <p:cNvGrpSpPr>
            <a:grpSpLocks/>
          </p:cNvGrpSpPr>
          <p:nvPr/>
        </p:nvGrpSpPr>
        <p:grpSpPr bwMode="auto">
          <a:xfrm>
            <a:off x="256913" y="6366219"/>
            <a:ext cx="897184" cy="432329"/>
            <a:chOff x="2670850" y="2410458"/>
            <a:chExt cx="1303236" cy="641268"/>
          </a:xfrm>
        </p:grpSpPr>
        <p:pic>
          <p:nvPicPr>
            <p:cNvPr id="45" name="Picture 4" descr="C:\Users\acer\Pictures\National_Mapping_and_Resource_Information_Authority_PH_Logo.png">
              <a:extLst>
                <a:ext uri="{FF2B5EF4-FFF2-40B4-BE49-F238E27FC236}">
                  <a16:creationId xmlns:a16="http://schemas.microsoft.com/office/drawing/2014/main" id="{5B5073AA-238B-4CDB-9D8F-30079920FD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 descr="M:\GIS-RS Unit Templates\Logo_DENR.jpg">
              <a:extLst>
                <a:ext uri="{FF2B5EF4-FFF2-40B4-BE49-F238E27FC236}">
                  <a16:creationId xmlns:a16="http://schemas.microsoft.com/office/drawing/2014/main" id="{DB61C780-2FC2-129C-0363-DA7EB2CE428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4">
            <a:extLst>
              <a:ext uri="{FF2B5EF4-FFF2-40B4-BE49-F238E27FC236}">
                <a16:creationId xmlns:a16="http://schemas.microsoft.com/office/drawing/2014/main" id="{73381770-B2E0-4BF3-0F5C-4C4814C5A0BC}"/>
              </a:ext>
            </a:extLst>
          </p:cNvPr>
          <p:cNvSpPr/>
          <p:nvPr/>
        </p:nvSpPr>
        <p:spPr>
          <a:xfrm>
            <a:off x="5197345" y="6366219"/>
            <a:ext cx="6737742" cy="369332"/>
          </a:xfrm>
          <a:prstGeom prst="rect">
            <a:avLst/>
          </a:prstGeom>
          <a:noFill/>
        </p:spPr>
        <p:txBody>
          <a:bodyPr wrap="none" lIns="91440" tIns="45720" rIns="91440" bIns="45720">
            <a:spAutoFit/>
          </a:bodyPr>
          <a:lstStyle/>
          <a:p>
            <a:pPr algn="ctr"/>
            <a:r>
              <a:rPr lang="en-PH" sz="1800" b="1"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Review and Updating of the Results of the FLBD in Palawan</a:t>
            </a:r>
            <a:endParaRPr lang="en-US" sz="2000" b="1" cap="none" spc="50" dirty="0">
              <a:ln w="0"/>
              <a:solidFill>
                <a:schemeClr val="tx1">
                  <a:lumMod val="50000"/>
                  <a:lumOff val="50000"/>
                </a:schemeClr>
              </a:solidFill>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3D4FB07F-6D83-6447-BBE5-70527E7D802B}"/>
              </a:ext>
            </a:extLst>
          </p:cNvPr>
          <p:cNvSpPr txBox="1"/>
          <p:nvPr/>
        </p:nvSpPr>
        <p:spPr>
          <a:xfrm>
            <a:off x="1242329" y="1796717"/>
            <a:ext cx="10059335" cy="2585323"/>
          </a:xfrm>
          <a:prstGeom prst="rect">
            <a:avLst/>
          </a:prstGeom>
          <a:noFill/>
        </p:spPr>
        <p:txBody>
          <a:bodyPr wrap="square" rtlCol="0">
            <a:spAutoFit/>
          </a:bodyPr>
          <a:lstStyle/>
          <a:p>
            <a:r>
              <a:rPr lang="en-PH" sz="2400" b="1" dirty="0"/>
              <a:t>Recommendation of BMB formerly PAWB: </a:t>
            </a:r>
          </a:p>
          <a:p>
            <a:r>
              <a:rPr lang="en-PH" b="1" i="1" dirty="0"/>
              <a:t>August 12, 2011</a:t>
            </a:r>
          </a:p>
          <a:p>
            <a:endParaRPr lang="en-PH" sz="2400" b="1" dirty="0"/>
          </a:p>
          <a:p>
            <a:pPr marL="342900" indent="-342900">
              <a:buAutoNum type="arabicPeriod"/>
            </a:pPr>
            <a:r>
              <a:rPr lang="en-PH" sz="2400" b="1" dirty="0"/>
              <a:t>Re-classification of Palawan Island from its GRBS and MSFR state, can be done by act of Congress or</a:t>
            </a:r>
          </a:p>
          <a:p>
            <a:pPr marL="342900" indent="-342900">
              <a:buAutoNum type="arabicPeriod"/>
            </a:pPr>
            <a:r>
              <a:rPr lang="en-PH" sz="2400" b="1" dirty="0"/>
              <a:t> The intended re-classification is effected through an executive issuance expressly excluding proposed area from the operation of Proc 219 and 2152</a:t>
            </a:r>
          </a:p>
        </p:txBody>
      </p:sp>
    </p:spTree>
    <p:extLst>
      <p:ext uri="{BB962C8B-B14F-4D97-AF65-F5344CB8AC3E}">
        <p14:creationId xmlns:p14="http://schemas.microsoft.com/office/powerpoint/2010/main" val="3747091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sp>
        <p:nvSpPr>
          <p:cNvPr id="2" name="TextBox 2"/>
          <p:cNvSpPr txBox="1"/>
          <p:nvPr/>
        </p:nvSpPr>
        <p:spPr>
          <a:xfrm>
            <a:off x="1851036" y="2715963"/>
            <a:ext cx="8489928" cy="1090042"/>
          </a:xfrm>
          <a:prstGeom prst="rect">
            <a:avLst/>
          </a:prstGeom>
        </p:spPr>
        <p:txBody>
          <a:bodyPr lIns="0" tIns="0" rIns="0" bIns="0" rtlCol="0" anchor="t">
            <a:spAutoFit/>
          </a:bodyPr>
          <a:lstStyle/>
          <a:p>
            <a:pPr algn="ctr" defTabSz="609630">
              <a:lnSpc>
                <a:spcPts val="8508"/>
              </a:lnSpc>
            </a:pPr>
            <a:r>
              <a:rPr lang="en-US" sz="8508">
                <a:solidFill>
                  <a:srgbClr val="344E41"/>
                </a:solidFill>
                <a:latin typeface="Prata"/>
              </a:rPr>
              <a:t>FOR LISTENING</a:t>
            </a:r>
          </a:p>
        </p:txBody>
      </p:sp>
      <p:grpSp>
        <p:nvGrpSpPr>
          <p:cNvPr id="3" name="Group 3"/>
          <p:cNvGrpSpPr/>
          <p:nvPr/>
        </p:nvGrpSpPr>
        <p:grpSpPr>
          <a:xfrm>
            <a:off x="0" y="6172200"/>
            <a:ext cx="12192000" cy="685800"/>
            <a:chOff x="0" y="0"/>
            <a:chExt cx="12372622" cy="695960"/>
          </a:xfrm>
        </p:grpSpPr>
        <p:sp>
          <p:nvSpPr>
            <p:cNvPr id="4" name="Freeform 4"/>
            <p:cNvSpPr/>
            <p:nvPr/>
          </p:nvSpPr>
          <p:spPr>
            <a:xfrm>
              <a:off x="0" y="0"/>
              <a:ext cx="12372622" cy="695960"/>
            </a:xfrm>
            <a:custGeom>
              <a:avLst/>
              <a:gdLst/>
              <a:ahLst/>
              <a:cxnLst/>
              <a:rect l="l" t="t" r="r" b="b"/>
              <a:pathLst>
                <a:path w="12372622" h="695960">
                  <a:moveTo>
                    <a:pt x="0" y="0"/>
                  </a:moveTo>
                  <a:lnTo>
                    <a:pt x="12372622" y="0"/>
                  </a:lnTo>
                  <a:lnTo>
                    <a:pt x="12372622" y="695960"/>
                  </a:lnTo>
                  <a:lnTo>
                    <a:pt x="0" y="695960"/>
                  </a:lnTo>
                  <a:close/>
                </a:path>
              </a:pathLst>
            </a:custGeom>
            <a:solidFill>
              <a:srgbClr val="A3B18A"/>
            </a:solidFill>
          </p:spPr>
        </p:sp>
      </p:grpSp>
      <p:sp>
        <p:nvSpPr>
          <p:cNvPr id="5" name="TextBox 5"/>
          <p:cNvSpPr txBox="1"/>
          <p:nvPr/>
        </p:nvSpPr>
        <p:spPr>
          <a:xfrm>
            <a:off x="1851036" y="1853960"/>
            <a:ext cx="8489928" cy="554319"/>
          </a:xfrm>
          <a:prstGeom prst="rect">
            <a:avLst/>
          </a:prstGeom>
        </p:spPr>
        <p:txBody>
          <a:bodyPr lIns="0" tIns="0" rIns="0" bIns="0" rtlCol="0" anchor="t">
            <a:spAutoFit/>
          </a:bodyPr>
          <a:lstStyle/>
          <a:p>
            <a:pPr algn="ctr" defTabSz="609630">
              <a:lnSpc>
                <a:spcPts val="4667"/>
              </a:lnSpc>
            </a:pPr>
            <a:r>
              <a:rPr lang="en-US" sz="3334">
                <a:solidFill>
                  <a:srgbClr val="344E41"/>
                </a:solidFill>
                <a:latin typeface="Raleway"/>
              </a:rPr>
              <a:t>THANK U</a:t>
            </a:r>
          </a:p>
        </p:txBody>
      </p:sp>
      <p:grpSp>
        <p:nvGrpSpPr>
          <p:cNvPr id="7" name="Group 3">
            <a:extLst>
              <a:ext uri="{FF2B5EF4-FFF2-40B4-BE49-F238E27FC236}">
                <a16:creationId xmlns:a16="http://schemas.microsoft.com/office/drawing/2014/main" id="{E07EFA3A-1F90-EE1E-1AAE-7541DE6C792A}"/>
              </a:ext>
            </a:extLst>
          </p:cNvPr>
          <p:cNvGrpSpPr>
            <a:grpSpLocks/>
          </p:cNvGrpSpPr>
          <p:nvPr/>
        </p:nvGrpSpPr>
        <p:grpSpPr bwMode="auto">
          <a:xfrm>
            <a:off x="256913" y="6366219"/>
            <a:ext cx="897184" cy="432329"/>
            <a:chOff x="2670850" y="2410458"/>
            <a:chExt cx="1303236" cy="641268"/>
          </a:xfrm>
        </p:grpSpPr>
        <p:pic>
          <p:nvPicPr>
            <p:cNvPr id="10" name="Picture 4" descr="C:\Users\acer\Pictures\National_Mapping_and_Resource_Information_Authority_PH_Logo.png">
              <a:extLst>
                <a:ext uri="{FF2B5EF4-FFF2-40B4-BE49-F238E27FC236}">
                  <a16:creationId xmlns:a16="http://schemas.microsoft.com/office/drawing/2014/main" id="{09E4F038-FF4E-DB2C-408F-A63230B0409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3765"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M:\GIS-RS Unit Templates\Logo_DENR.jpg">
              <a:extLst>
                <a:ext uri="{FF2B5EF4-FFF2-40B4-BE49-F238E27FC236}">
                  <a16:creationId xmlns:a16="http://schemas.microsoft.com/office/drawing/2014/main" id="{DB51C59E-A89B-B496-AF42-EF8382C99B2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0850" y="2410458"/>
              <a:ext cx="640321" cy="64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Rectangle 12">
            <a:extLst>
              <a:ext uri="{FF2B5EF4-FFF2-40B4-BE49-F238E27FC236}">
                <a16:creationId xmlns:a16="http://schemas.microsoft.com/office/drawing/2014/main" id="{C34C71D3-8A8B-0173-7CE0-A6C67A7F8881}"/>
              </a:ext>
            </a:extLst>
          </p:cNvPr>
          <p:cNvSpPr/>
          <p:nvPr/>
        </p:nvSpPr>
        <p:spPr>
          <a:xfrm>
            <a:off x="5197345" y="6366219"/>
            <a:ext cx="6737742" cy="369332"/>
          </a:xfrm>
          <a:prstGeom prst="rect">
            <a:avLst/>
          </a:prstGeom>
          <a:noFill/>
        </p:spPr>
        <p:txBody>
          <a:bodyPr wrap="none" lIns="91440" tIns="45720" rIns="91440" bIns="45720">
            <a:spAutoFit/>
          </a:bodyPr>
          <a:lstStyle/>
          <a:p>
            <a:pPr algn="ctr"/>
            <a:r>
              <a:rPr lang="en-PH" sz="1800" b="1"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Review and Updating of the Results of the FLBD in Palawan</a:t>
            </a:r>
            <a:endParaRPr lang="en-US" sz="2000" b="1" cap="none" spc="50" dirty="0">
              <a:ln w="0"/>
              <a:solidFill>
                <a:schemeClr val="tx1">
                  <a:lumMod val="50000"/>
                  <a:lumOff val="50000"/>
                </a:schemeClr>
              </a:solidFill>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9375</TotalTime>
  <Words>2732</Words>
  <Application>Microsoft Office PowerPoint</Application>
  <PresentationFormat>Widescreen</PresentationFormat>
  <Paragraphs>214</Paragraphs>
  <Slides>18</Slides>
  <Notes>17</Notes>
  <HiddenSlides>0</HiddenSlides>
  <MMClips>0</MMClips>
  <ScaleCrop>false</ScaleCrop>
  <HeadingPairs>
    <vt:vector size="8" baseType="variant">
      <vt:variant>
        <vt:lpstr>Fonts Used</vt:lpstr>
      </vt:variant>
      <vt:variant>
        <vt:i4>15</vt:i4>
      </vt:variant>
      <vt:variant>
        <vt:lpstr>Theme</vt:lpstr>
      </vt:variant>
      <vt:variant>
        <vt:i4>2</vt:i4>
      </vt:variant>
      <vt:variant>
        <vt:lpstr>Embedded OLE Servers</vt:lpstr>
      </vt:variant>
      <vt:variant>
        <vt:i4>1</vt:i4>
      </vt:variant>
      <vt:variant>
        <vt:lpstr>Slide Titles</vt:lpstr>
      </vt:variant>
      <vt:variant>
        <vt:i4>18</vt:i4>
      </vt:variant>
    </vt:vector>
  </HeadingPairs>
  <TitlesOfParts>
    <vt:vector size="36" baseType="lpstr">
      <vt:lpstr>Arial</vt:lpstr>
      <vt:lpstr>Arial</vt:lpstr>
      <vt:lpstr>Arial Narrow</vt:lpstr>
      <vt:lpstr>Bodoni MT</vt:lpstr>
      <vt:lpstr>Bodoni MT Condensed</vt:lpstr>
      <vt:lpstr>Book Antiqua</vt:lpstr>
      <vt:lpstr>Bookman Old Style</vt:lpstr>
      <vt:lpstr>Calibri</vt:lpstr>
      <vt:lpstr>Calibri Light</vt:lpstr>
      <vt:lpstr>Corbel</vt:lpstr>
      <vt:lpstr>inherit</vt:lpstr>
      <vt:lpstr>Prata</vt:lpstr>
      <vt:lpstr>Raleway</vt:lpstr>
      <vt:lpstr>Roboto</vt:lpstr>
      <vt:lpstr>Wingdings</vt:lpstr>
      <vt:lpstr>Office Theme</vt:lpstr>
      <vt:lpstr>2_Office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Remaining Unclassified Public Forest (UPF)  in the Philippines</dc:title>
  <dc:creator>Windows User</dc:creator>
  <cp:lastModifiedBy>Beth Batadlan</cp:lastModifiedBy>
  <cp:revision>226</cp:revision>
  <cp:lastPrinted>2022-09-11T12:09:31Z</cp:lastPrinted>
  <dcterms:created xsi:type="dcterms:W3CDTF">2022-07-25T01:47:48Z</dcterms:created>
  <dcterms:modified xsi:type="dcterms:W3CDTF">2022-11-08T22:25:57Z</dcterms:modified>
</cp:coreProperties>
</file>