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7" r:id="rId2"/>
    <p:sldMasterId id="2147483694" r:id="rId3"/>
  </p:sldMasterIdLst>
  <p:notesMasterIdLst>
    <p:notesMasterId r:id="rId15"/>
  </p:notesMasterIdLst>
  <p:handoutMasterIdLst>
    <p:handoutMasterId r:id="rId16"/>
  </p:handoutMasterIdLst>
  <p:sldIdLst>
    <p:sldId id="264" r:id="rId4"/>
    <p:sldId id="920" r:id="rId5"/>
    <p:sldId id="918" r:id="rId6"/>
    <p:sldId id="896" r:id="rId7"/>
    <p:sldId id="262" r:id="rId8"/>
    <p:sldId id="263" r:id="rId9"/>
    <p:sldId id="865" r:id="rId10"/>
    <p:sldId id="919" r:id="rId11"/>
    <p:sldId id="257" r:id="rId12"/>
    <p:sldId id="258" r:id="rId13"/>
    <p:sldId id="915" r:id="rId14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443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6" autoAdjust="0"/>
    <p:restoredTop sz="94665" autoAdjust="0"/>
  </p:normalViewPr>
  <p:slideViewPr>
    <p:cSldViewPr snapToGrid="0">
      <p:cViewPr varScale="1">
        <p:scale>
          <a:sx n="77" d="100"/>
          <a:sy n="77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09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09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2F0D8-352C-4141-A8B6-6ACE7DDFBEA4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87"/>
            <a:ext cx="3077739" cy="470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87"/>
            <a:ext cx="3077739" cy="470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8DB51-28F3-41FC-A364-587B97A64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07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95C14-D010-4ED8-A91C-21E19E93357E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23F57-8757-4BE6-A8B5-37357B66412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9654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C2CC3B-3C6C-42B4-9702-96B5C98BE382}" type="slidenum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116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C23F57-8757-4BE6-A8B5-37357B66412D}" type="slidenum">
              <a:rPr lang="en-PH" smtClean="0"/>
              <a:t>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0602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C2CC3B-3C6C-42B4-9702-96B5C98BE382}" type="slidenum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116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D0241C3-2043-41CC-F215-03D7B605A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1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66609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3924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04249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2478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947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3666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92537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04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5473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34A7E-18C4-4C9D-98C5-D007F67779B4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99A2C9-D08E-491A-8A12-FFE7129F48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93231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31117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9473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57440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7732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828223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17718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007746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2746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62738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84157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035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663721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70283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62571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485239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538102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908962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90639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989446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864283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01945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324031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90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16412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901790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589297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055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D0241C3-2043-41CC-F215-03D7B605AAF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78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5E1CF-9754-4338-8F5B-18D87907DDCF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121A219-C60D-4B8E-A966-00C2A42C6AA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49928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BA8DA-C74E-4AC8-B432-025A30ABF65A}" type="datetimeFigureOut">
              <a:rPr lang="en-PH" smtClean="0"/>
              <a:t>11/11/2022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236BB-985A-46EA-82A3-050C1036648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6004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0D6A673-AE4B-234B-BA23-CE51914DC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1" y="0"/>
            <a:ext cx="12192000" cy="6858000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28CF85A2-7384-463E-5E14-B81672E587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4" t="7425" r="5232" b="3940"/>
          <a:stretch>
            <a:fillRect/>
          </a:stretch>
        </p:blipFill>
        <p:spPr bwMode="auto">
          <a:xfrm>
            <a:off x="703741" y="78529"/>
            <a:ext cx="4086226" cy="587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8">
            <a:extLst>
              <a:ext uri="{FF2B5EF4-FFF2-40B4-BE49-F238E27FC236}">
                <a16:creationId xmlns:a16="http://schemas.microsoft.com/office/drawing/2014/main" id="{B92718F7-4522-7B4F-63FE-65354C390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9967" y="1020140"/>
            <a:ext cx="6817060" cy="474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20000"/>
              </a:spcBef>
            </a:pPr>
            <a:r>
              <a:rPr lang="en-US" altLang="en-US" sz="3200" dirty="0">
                <a:latin typeface="Book Antiqua" panose="02040602050305030304" pitchFamily="18" charset="0"/>
                <a:ea typeface="ＭＳ Ｐゴシック" panose="020B0600070205080204" pitchFamily="34" charset="-128"/>
              </a:rPr>
              <a:t>FORESTLAND BOUNDARY DELINEATION PROJECT OUTPUTS </a:t>
            </a:r>
          </a:p>
          <a:p>
            <a:pPr algn="ctr">
              <a:lnSpc>
                <a:spcPct val="114000"/>
              </a:lnSpc>
              <a:spcBef>
                <a:spcPct val="20000"/>
              </a:spcBef>
            </a:pPr>
            <a:r>
              <a:rPr lang="en-US" altLang="en-US" sz="3200" dirty="0">
                <a:latin typeface="Book Antiqua" panose="02040602050305030304" pitchFamily="18" charset="0"/>
                <a:ea typeface="ＭＳ Ｐゴシック" panose="020B0600070205080204" pitchFamily="34" charset="-128"/>
              </a:rPr>
              <a:t>AND</a:t>
            </a:r>
          </a:p>
          <a:p>
            <a:pPr algn="ctr">
              <a:lnSpc>
                <a:spcPct val="114000"/>
              </a:lnSpc>
              <a:spcBef>
                <a:spcPct val="20000"/>
              </a:spcBef>
            </a:pPr>
            <a:r>
              <a:rPr lang="en-US" altLang="en-US" sz="3200" dirty="0">
                <a:latin typeface="Book Antiqua" panose="02040602050305030304" pitchFamily="18" charset="0"/>
                <a:ea typeface="ＭＳ Ｐゴシック" panose="020B0600070205080204" pitchFamily="34" charset="-128"/>
              </a:rPr>
              <a:t> PROPOSED A&amp;D BLOCKS FROM THE IDENTIFIED UPF AREAS IN THE PROVINCE OF PALAWAN </a:t>
            </a:r>
            <a:endParaRPr lang="en-PH" altLang="en-US" sz="3200" dirty="0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370F59-527D-A891-4D4A-2597BA0603FB}"/>
              </a:ext>
            </a:extLst>
          </p:cNvPr>
          <p:cNvSpPr/>
          <p:nvPr/>
        </p:nvSpPr>
        <p:spPr>
          <a:xfrm>
            <a:off x="1768389" y="4091514"/>
            <a:ext cx="1151021" cy="36933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effectLst/>
                <a:highlight>
                  <a:srgbClr val="FFFF00"/>
                </a:highlight>
              </a:rPr>
              <a:t>PALAWAN</a:t>
            </a:r>
          </a:p>
        </p:txBody>
      </p:sp>
    </p:spTree>
    <p:extLst>
      <p:ext uri="{BB962C8B-B14F-4D97-AF65-F5344CB8AC3E}">
        <p14:creationId xmlns:p14="http://schemas.microsoft.com/office/powerpoint/2010/main" val="338915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p15"/>
          <p:cNvSpPr txBox="1"/>
          <p:nvPr/>
        </p:nvSpPr>
        <p:spPr>
          <a:xfrm>
            <a:off x="1788470" y="231418"/>
            <a:ext cx="8707902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ctr" anchorCtr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Tx/>
              <a:buNone/>
              <a:tabLst/>
              <a:defRPr/>
            </a:pPr>
            <a:r>
              <a:rPr kumimoji="0" lang="en-US" sz="228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/>
                <a:ea typeface="Bookman Old Style"/>
                <a:cs typeface="Bookman Old Style"/>
                <a:sym typeface="Bookman Old Style"/>
              </a:rPr>
              <a:t>UNCLASSIFIED PUBLIC FOREST PROVINCE OF PALAWAN</a:t>
            </a:r>
            <a:endParaRPr kumimoji="0" lang="en-US" sz="22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7286" t="17778" r="21643" b="8191"/>
          <a:stretch/>
        </p:blipFill>
        <p:spPr>
          <a:xfrm>
            <a:off x="160922" y="1198696"/>
            <a:ext cx="6875072" cy="52858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403551" y="4757155"/>
            <a:ext cx="667269" cy="251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Sulu Sea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287571" y="1693977"/>
          <a:ext cx="4347056" cy="103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50">
                  <a:extLst>
                    <a:ext uri="{9D8B030D-6E8A-4147-A177-3AD203B41FA5}">
                      <a16:colId xmlns:a16="http://schemas.microsoft.com/office/drawing/2014/main" val="22521335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No. of UPF Sites</a:t>
                      </a:r>
                    </a:p>
                  </a:txBody>
                  <a:tcPr marL="109728" marR="109728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Total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 Area (Ha)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Bookman Old Style" pitchFamily="18" charset="0"/>
                      </a:endParaRPr>
                    </a:p>
                  </a:txBody>
                  <a:tcPr marL="109728" marR="109728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dk1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354</a:t>
                      </a:r>
                      <a:endParaRPr lang="en-PH" sz="1800" dirty="0"/>
                    </a:p>
                  </a:txBody>
                  <a:tcPr marL="109728" marR="109728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504,634.04</a:t>
                      </a:r>
                    </a:p>
                  </a:txBody>
                  <a:tcPr marL="109728" marR="109728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DD97E13-E2E0-BCE1-490B-7FF4A6EFBCFC}"/>
              </a:ext>
            </a:extLst>
          </p:cNvPr>
          <p:cNvSpPr txBox="1"/>
          <p:nvPr/>
        </p:nvSpPr>
        <p:spPr>
          <a:xfrm>
            <a:off x="7287571" y="3486760"/>
            <a:ext cx="49400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Total LC maps = 106 LC maps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E6EE66-543A-21A4-58AE-BCCE48A461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l="33651" t="45965" r="52731" b="34737"/>
          <a:stretch/>
        </p:blipFill>
        <p:spPr>
          <a:xfrm>
            <a:off x="254382" y="1402078"/>
            <a:ext cx="1359568" cy="108371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7665573-7F14-A37C-375C-6F18CC985E3F}"/>
              </a:ext>
            </a:extLst>
          </p:cNvPr>
          <p:cNvGrpSpPr/>
          <p:nvPr/>
        </p:nvGrpSpPr>
        <p:grpSpPr>
          <a:xfrm>
            <a:off x="495014" y="1279027"/>
            <a:ext cx="5600986" cy="4415466"/>
            <a:chOff x="495014" y="1279027"/>
            <a:chExt cx="5600986" cy="441546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7571" t="19049" r="28643" b="19111"/>
            <a:stretch/>
          </p:blipFill>
          <p:spPr>
            <a:xfrm>
              <a:off x="1547877" y="1279027"/>
              <a:ext cx="4548123" cy="441546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56F7A6-04E7-3E69-46EC-3DE6775DF612}"/>
                </a:ext>
              </a:extLst>
            </p:cNvPr>
            <p:cNvSpPr/>
            <p:nvPr/>
          </p:nvSpPr>
          <p:spPr>
            <a:xfrm>
              <a:off x="495014" y="2399441"/>
              <a:ext cx="495013" cy="209401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A1DB0BD-F769-367D-C75C-3BC8E6306FD3}"/>
                </a:ext>
              </a:extLst>
            </p:cNvPr>
            <p:cNvSpPr txBox="1"/>
            <p:nvPr/>
          </p:nvSpPr>
          <p:spPr>
            <a:xfrm>
              <a:off x="950280" y="2325872"/>
              <a:ext cx="18094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PH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Areas With No Approved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PH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LC Maps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530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3" t="14445" r="17500" b="10001"/>
          <a:stretch>
            <a:fillRect/>
          </a:stretch>
        </p:blipFill>
        <p:spPr bwMode="auto">
          <a:xfrm>
            <a:off x="2597427" y="728870"/>
            <a:ext cx="7422154" cy="58243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7056783" y="3072012"/>
            <a:ext cx="2895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290 blocks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-35 blocks  for assessment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-255 blocks retain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</a:t>
            </a:r>
            <a:endParaRPr kumimoji="0" lang="en-US" altLang="en-US" sz="1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4104999" y="5293139"/>
            <a:ext cx="2822575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64 blocks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-8 blocks for assessment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-56 blocks retain </a:t>
            </a:r>
            <a:r>
              <a:rPr kumimoji="0" lang="en-US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</a:t>
            </a:r>
            <a:endParaRPr kumimoji="0" lang="en-US" altLang="en-US" sz="16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776331" y="929309"/>
            <a:ext cx="2209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UPF- 354 Blocks </a:t>
            </a:r>
            <a:endParaRPr kumimoji="0" lang="en-PH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D451905-27B2-7C14-71C6-A4AA6E012C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65" t="19478" r="28065" b="7826"/>
          <a:stretch/>
        </p:blipFill>
        <p:spPr>
          <a:xfrm>
            <a:off x="71561" y="351746"/>
            <a:ext cx="5150306" cy="40214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DDAC9C-1666-DBAB-D589-DB1F60BAFA6D}"/>
              </a:ext>
            </a:extLst>
          </p:cNvPr>
          <p:cNvSpPr txBox="1"/>
          <p:nvPr/>
        </p:nvSpPr>
        <p:spPr>
          <a:xfrm>
            <a:off x="4546279" y="197404"/>
            <a:ext cx="8024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NON-CONFORMING BLOCKS</a:t>
            </a:r>
            <a:endParaRPr lang="en-PH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2ADEFEAC-4610-7CB7-2415-D056EF9F7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83061"/>
              </p:ext>
            </p:extLst>
          </p:nvPr>
        </p:nvGraphicFramePr>
        <p:xfrm>
          <a:off x="5529829" y="845415"/>
          <a:ext cx="6758738" cy="53759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28464">
                  <a:extLst>
                    <a:ext uri="{9D8B030D-6E8A-4147-A177-3AD203B41FA5}">
                      <a16:colId xmlns:a16="http://schemas.microsoft.com/office/drawing/2014/main" val="3927560823"/>
                    </a:ext>
                  </a:extLst>
                </a:gridCol>
                <a:gridCol w="1552902">
                  <a:extLst>
                    <a:ext uri="{9D8B030D-6E8A-4147-A177-3AD203B41FA5}">
                      <a16:colId xmlns:a16="http://schemas.microsoft.com/office/drawing/2014/main" val="895524112"/>
                    </a:ext>
                  </a:extLst>
                </a:gridCol>
                <a:gridCol w="1838686">
                  <a:extLst>
                    <a:ext uri="{9D8B030D-6E8A-4147-A177-3AD203B41FA5}">
                      <a16:colId xmlns:a16="http://schemas.microsoft.com/office/drawing/2014/main" val="2829448879"/>
                    </a:ext>
                  </a:extLst>
                </a:gridCol>
                <a:gridCol w="1838686">
                  <a:extLst>
                    <a:ext uri="{9D8B030D-6E8A-4147-A177-3AD203B41FA5}">
                      <a16:colId xmlns:a16="http://schemas.microsoft.com/office/drawing/2014/main" val="2310095378"/>
                    </a:ext>
                  </a:extLst>
                </a:gridCol>
              </a:tblGrid>
              <a:tr h="37149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MUNICIPALITIES</a:t>
                      </a:r>
                      <a:endParaRPr lang="en-PH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BLOCKS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COVERED BARANGAYS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(hectares)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52539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1.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Aborlan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4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Aporawan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,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Sagpangan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,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Isaub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, Mabini, R. Magsaysay &amp;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Gogognan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en-US" sz="1600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1,381.3343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0766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2. Araceli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3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Balogo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,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Maur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., Tal,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Madoldolon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,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Sto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 Nino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3,056.958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513434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3.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Bataraza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3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Sumbiling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, Sapa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569.7607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587128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4. Brooke’s Pt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2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Nambalot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, Maasin,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Malis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743.355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079188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5.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Busuanga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2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New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Buasuanga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, San Rafael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233.8243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872846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6.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Coron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2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Poblacion</a:t>
                      </a:r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, </a:t>
                      </a:r>
                      <a:r>
                        <a:rPr lang="en-US" sz="1600" dirty="0" err="1">
                          <a:latin typeface="Bookman Old Style" panose="02050604050505020204" pitchFamily="18" charset="0"/>
                        </a:rPr>
                        <a:t>Marcilla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Bookman Old Style" panose="02050604050505020204" pitchFamily="18" charset="0"/>
                        </a:rPr>
                        <a:t>1,853.767</a:t>
                      </a:r>
                      <a:endParaRPr lang="en-PH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757838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dirty="0"/>
                        <a:t>7. </a:t>
                      </a:r>
                      <a:r>
                        <a:rPr lang="en-US" dirty="0" err="1"/>
                        <a:t>Culion</a:t>
                      </a:r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Jardin, Osmena</a:t>
                      </a:r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131.0236</a:t>
                      </a:r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832147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E94BDDC1-278C-A66C-724C-E78D63D09DB7}"/>
              </a:ext>
            </a:extLst>
          </p:cNvPr>
          <p:cNvGrpSpPr/>
          <p:nvPr/>
        </p:nvGrpSpPr>
        <p:grpSpPr>
          <a:xfrm>
            <a:off x="887537" y="3022537"/>
            <a:ext cx="4504852" cy="3069369"/>
            <a:chOff x="887537" y="3022537"/>
            <a:chExt cx="4504852" cy="306936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E011CE5-780C-D643-FBDC-714002BA2262}"/>
                </a:ext>
              </a:extLst>
            </p:cNvPr>
            <p:cNvSpPr/>
            <p:nvPr/>
          </p:nvSpPr>
          <p:spPr>
            <a:xfrm>
              <a:off x="887537" y="3022537"/>
              <a:ext cx="517835" cy="45322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B28B128-5E7B-121F-0997-A180288AEFC1}"/>
                </a:ext>
              </a:extLst>
            </p:cNvPr>
            <p:cNvCxnSpPr>
              <a:cxnSpLocks/>
            </p:cNvCxnSpPr>
            <p:nvPr/>
          </p:nvCxnSpPr>
          <p:spPr>
            <a:xfrm>
              <a:off x="897836" y="3502384"/>
              <a:ext cx="705715" cy="258952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528E218-5644-C9E9-15FB-9E0FF1BD4B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8718" t="19363" r="19586" b="11377"/>
            <a:stretch/>
          </p:blipFill>
          <p:spPr>
            <a:xfrm>
              <a:off x="1603551" y="3697356"/>
              <a:ext cx="3788838" cy="239455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C51A3EE-DA76-D605-6405-E40DDE4FF8D6}"/>
                </a:ext>
              </a:extLst>
            </p:cNvPr>
            <p:cNvCxnSpPr>
              <a:cxnSpLocks/>
            </p:cNvCxnSpPr>
            <p:nvPr/>
          </p:nvCxnSpPr>
          <p:spPr>
            <a:xfrm>
              <a:off x="1405372" y="3022537"/>
              <a:ext cx="3926278" cy="6768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417471D-4B89-55AB-C159-EC72319A9163}"/>
              </a:ext>
            </a:extLst>
          </p:cNvPr>
          <p:cNvSpPr txBox="1"/>
          <p:nvPr/>
        </p:nvSpPr>
        <p:spPr>
          <a:xfrm>
            <a:off x="7405175" y="6508634"/>
            <a:ext cx="4883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b="1" i="1" dirty="0">
                <a:solidFill>
                  <a:schemeClr val="bg1">
                    <a:lumMod val="50000"/>
                  </a:schemeClr>
                </a:solidFill>
              </a:rPr>
              <a:t>Source: FLBD Output as of April 2016, </a:t>
            </a:r>
            <a:r>
              <a:rPr lang="en-PH" sz="1400" b="1" i="1" dirty="0" err="1">
                <a:solidFill>
                  <a:schemeClr val="bg1">
                    <a:lumMod val="50000"/>
                  </a:schemeClr>
                </a:solidFill>
              </a:rPr>
              <a:t>Widus</a:t>
            </a:r>
            <a:r>
              <a:rPr lang="en-PH" sz="1400" b="1" i="1" dirty="0">
                <a:solidFill>
                  <a:schemeClr val="bg1">
                    <a:lumMod val="50000"/>
                  </a:schemeClr>
                </a:solidFill>
              </a:rPr>
              <a:t> Hotel Pampanga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A62D20-CA9D-CFAD-41F6-4C044387599A}"/>
              </a:ext>
            </a:extLst>
          </p:cNvPr>
          <p:cNvSpPr txBox="1"/>
          <p:nvPr/>
        </p:nvSpPr>
        <p:spPr>
          <a:xfrm flipH="1">
            <a:off x="328484" y="6329991"/>
            <a:ext cx="4636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on the municipal boundary provided by Region IV-B, during the </a:t>
            </a:r>
            <a:r>
              <a:rPr lang="en-PH" sz="1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implemenetation</a:t>
            </a:r>
            <a:r>
              <a:rPr lang="en-PH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FLBD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623C09-4556-16FA-66B1-F015B0B42FD8}"/>
              </a:ext>
            </a:extLst>
          </p:cNvPr>
          <p:cNvSpPr/>
          <p:nvPr/>
        </p:nvSpPr>
        <p:spPr>
          <a:xfrm>
            <a:off x="190431" y="573516"/>
            <a:ext cx="460669" cy="22142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43EF4D-66B0-4D7F-9CA9-68BEC14F3C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032" t="67222" r="55983" b="30529"/>
          <a:stretch/>
        </p:blipFill>
        <p:spPr>
          <a:xfrm>
            <a:off x="185123" y="833790"/>
            <a:ext cx="460669" cy="2214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1CB26E-4DF2-CE71-905D-44C1982C3FE4}"/>
              </a:ext>
            </a:extLst>
          </p:cNvPr>
          <p:cNvSpPr txBox="1"/>
          <p:nvPr/>
        </p:nvSpPr>
        <p:spPr>
          <a:xfrm>
            <a:off x="599669" y="831261"/>
            <a:ext cx="17219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100" dirty="0">
                <a:latin typeface="Bookman Old Style" panose="02050604050505020204" pitchFamily="18" charset="0"/>
              </a:rPr>
              <a:t>Certified Alien. &amp; </a:t>
            </a:r>
            <a:r>
              <a:rPr lang="en-PH" sz="1100" dirty="0" err="1">
                <a:latin typeface="Bookman Old Style" panose="02050604050505020204" pitchFamily="18" charset="0"/>
              </a:rPr>
              <a:t>Disp</a:t>
            </a:r>
            <a:endParaRPr lang="en-PH" sz="1100" dirty="0">
              <a:latin typeface="Bookman Old Style" panose="0205060405050502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0B17445-51D5-94D3-F307-F334D922CD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839" t="58635" r="56007" b="38886"/>
          <a:stretch/>
        </p:blipFill>
        <p:spPr>
          <a:xfrm>
            <a:off x="205234" y="1106182"/>
            <a:ext cx="420445" cy="22142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FCB82E-B831-1ED7-2B50-7193DB140726}"/>
              </a:ext>
            </a:extLst>
          </p:cNvPr>
          <p:cNvSpPr txBox="1"/>
          <p:nvPr/>
        </p:nvSpPr>
        <p:spPr>
          <a:xfrm>
            <a:off x="599668" y="534494"/>
            <a:ext cx="12234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100" dirty="0">
                <a:latin typeface="Bookman Old Style" panose="02050604050505020204" pitchFamily="18" charset="0"/>
              </a:rPr>
              <a:t>Forestland (FL)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BAE0AB-462D-6423-0BFB-A4D3948F57B8}"/>
              </a:ext>
            </a:extLst>
          </p:cNvPr>
          <p:cNvSpPr txBox="1"/>
          <p:nvPr/>
        </p:nvSpPr>
        <p:spPr>
          <a:xfrm>
            <a:off x="590112" y="1081109"/>
            <a:ext cx="13227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100" dirty="0">
                <a:latin typeface="Bookman Old Style" panose="02050604050505020204" pitchFamily="18" charset="0"/>
              </a:rPr>
              <a:t>Non-Conforming</a:t>
            </a:r>
          </a:p>
        </p:txBody>
      </p:sp>
    </p:spTree>
    <p:extLst>
      <p:ext uri="{BB962C8B-B14F-4D97-AF65-F5344CB8AC3E}">
        <p14:creationId xmlns:p14="http://schemas.microsoft.com/office/powerpoint/2010/main" val="290840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DDAC9C-1666-DBAB-D589-DB1F60BAFA6D}"/>
              </a:ext>
            </a:extLst>
          </p:cNvPr>
          <p:cNvSpPr txBox="1"/>
          <p:nvPr/>
        </p:nvSpPr>
        <p:spPr>
          <a:xfrm>
            <a:off x="2217485" y="73451"/>
            <a:ext cx="8024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NON-CONFORMING BLOCKS</a:t>
            </a:r>
            <a:endParaRPr lang="en-PH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2ADEFEAC-4610-7CB7-2415-D056EF9F75FA}"/>
              </a:ext>
            </a:extLst>
          </p:cNvPr>
          <p:cNvGraphicFramePr>
            <a:graphicFrameLocks noGrp="1"/>
          </p:cNvGraphicFramePr>
          <p:nvPr/>
        </p:nvGraphicFramePr>
        <p:xfrm>
          <a:off x="116830" y="622308"/>
          <a:ext cx="5886406" cy="604088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31189">
                  <a:extLst>
                    <a:ext uri="{9D8B030D-6E8A-4147-A177-3AD203B41FA5}">
                      <a16:colId xmlns:a16="http://schemas.microsoft.com/office/drawing/2014/main" val="3927560823"/>
                    </a:ext>
                  </a:extLst>
                </a:gridCol>
                <a:gridCol w="1352473">
                  <a:extLst>
                    <a:ext uri="{9D8B030D-6E8A-4147-A177-3AD203B41FA5}">
                      <a16:colId xmlns:a16="http://schemas.microsoft.com/office/drawing/2014/main" val="895524112"/>
                    </a:ext>
                  </a:extLst>
                </a:gridCol>
                <a:gridCol w="1601372">
                  <a:extLst>
                    <a:ext uri="{9D8B030D-6E8A-4147-A177-3AD203B41FA5}">
                      <a16:colId xmlns:a16="http://schemas.microsoft.com/office/drawing/2014/main" val="2829448879"/>
                    </a:ext>
                  </a:extLst>
                </a:gridCol>
                <a:gridCol w="1601372">
                  <a:extLst>
                    <a:ext uri="{9D8B030D-6E8A-4147-A177-3AD203B41FA5}">
                      <a16:colId xmlns:a16="http://schemas.microsoft.com/office/drawing/2014/main" val="2310095378"/>
                    </a:ext>
                  </a:extLst>
                </a:gridCol>
              </a:tblGrid>
              <a:tr h="46468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MUNICIPALITY</a:t>
                      </a:r>
                      <a:endParaRPr lang="en-PH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BLOCK</a:t>
                      </a:r>
                      <a:endParaRPr lang="en-PH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COVERED BRGY</a:t>
                      </a:r>
                      <a:endParaRPr lang="en-PH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(ha)</a:t>
                      </a:r>
                      <a:endParaRPr lang="en-PH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52539"/>
                  </a:ext>
                </a:extLst>
              </a:tr>
              <a:tr h="57402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Dumaran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Danleg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Sta. Teresita,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Ilian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130.1689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0766"/>
                  </a:ext>
                </a:extLst>
              </a:tr>
              <a:tr h="32801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El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Nido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Ibajay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888.1378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513434"/>
                  </a:ext>
                </a:extLst>
              </a:tr>
              <a:tr h="131204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Narra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Aramaywan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Calategas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Tacras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Bato-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bato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Burirao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Ipilan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2,416.8708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587128"/>
                  </a:ext>
                </a:extLst>
              </a:tr>
              <a:tr h="82003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Puerto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Princesa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City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Babuyan,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Napsan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San Rafael,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Tanabag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279.6017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079188"/>
                  </a:ext>
                </a:extLst>
              </a:tr>
              <a:tr h="254209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Quezon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Alfonso XII, Alfonso XIII,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Malatgao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Aramaywan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Sugod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Calumpang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Pinaglabanan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Quinlogan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Sowangan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Tabon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Tagusao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1,393.86194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87284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838557-8FE2-A598-532B-3BF5BB4ED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890541"/>
              </p:ext>
            </p:extLst>
          </p:nvPr>
        </p:nvGraphicFramePr>
        <p:xfrm>
          <a:off x="6096000" y="1515405"/>
          <a:ext cx="5886403" cy="358335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31189">
                  <a:extLst>
                    <a:ext uri="{9D8B030D-6E8A-4147-A177-3AD203B41FA5}">
                      <a16:colId xmlns:a16="http://schemas.microsoft.com/office/drawing/2014/main" val="3658314014"/>
                    </a:ext>
                  </a:extLst>
                </a:gridCol>
                <a:gridCol w="1352472">
                  <a:extLst>
                    <a:ext uri="{9D8B030D-6E8A-4147-A177-3AD203B41FA5}">
                      <a16:colId xmlns:a16="http://schemas.microsoft.com/office/drawing/2014/main" val="1228532737"/>
                    </a:ext>
                  </a:extLst>
                </a:gridCol>
                <a:gridCol w="1601371">
                  <a:extLst>
                    <a:ext uri="{9D8B030D-6E8A-4147-A177-3AD203B41FA5}">
                      <a16:colId xmlns:a16="http://schemas.microsoft.com/office/drawing/2014/main" val="1401570295"/>
                    </a:ext>
                  </a:extLst>
                </a:gridCol>
                <a:gridCol w="1601371">
                  <a:extLst>
                    <a:ext uri="{9D8B030D-6E8A-4147-A177-3AD203B41FA5}">
                      <a16:colId xmlns:a16="http://schemas.microsoft.com/office/drawing/2014/main" val="2865319244"/>
                    </a:ext>
                  </a:extLst>
                </a:gridCol>
              </a:tblGrid>
              <a:tr h="2172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MUNICIPALITY</a:t>
                      </a:r>
                      <a:endParaRPr lang="en-PH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BLOCK</a:t>
                      </a:r>
                      <a:endParaRPr lang="en-PH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COVERED BRGY</a:t>
                      </a:r>
                      <a:endParaRPr lang="en-PH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(ha)</a:t>
                      </a:r>
                      <a:endParaRPr lang="en-PH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525189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Rizal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1,4281.2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464877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Roxas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Barbacan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34.6069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551112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San Vicente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Caruray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Port Barton, San Isidro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207.7221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58881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Sofronio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Spanola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Abo-abo,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Isumbo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Irary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Pulot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center,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Panitian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3,493.0478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427940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 Taytay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Bantulan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Calawag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Pamantolon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274.4326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330000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PH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PH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31,369.673</a:t>
                      </a:r>
                      <a:endParaRPr lang="en-PH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49923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CB6B4BC-60D5-593F-1AD6-473CFFCD8E9B}"/>
              </a:ext>
            </a:extLst>
          </p:cNvPr>
          <p:cNvSpPr txBox="1"/>
          <p:nvPr/>
        </p:nvSpPr>
        <p:spPr>
          <a:xfrm>
            <a:off x="0" y="43020"/>
            <a:ext cx="2419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i="1" dirty="0"/>
              <a:t>Continuation…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286E26-9EBD-EE31-A3C0-0AA1D1C99B3E}"/>
              </a:ext>
            </a:extLst>
          </p:cNvPr>
          <p:cNvSpPr txBox="1"/>
          <p:nvPr/>
        </p:nvSpPr>
        <p:spPr>
          <a:xfrm>
            <a:off x="7665057" y="6495594"/>
            <a:ext cx="4587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b="1" i="1" dirty="0">
                <a:solidFill>
                  <a:schemeClr val="bg1">
                    <a:lumMod val="50000"/>
                  </a:schemeClr>
                </a:solidFill>
              </a:rPr>
              <a:t>Source: FLBD Output as of April 2016, </a:t>
            </a:r>
            <a:r>
              <a:rPr lang="en-PH" sz="1400" b="1" i="1" dirty="0" err="1">
                <a:solidFill>
                  <a:schemeClr val="bg1">
                    <a:lumMod val="50000"/>
                  </a:schemeClr>
                </a:solidFill>
              </a:rPr>
              <a:t>Widus</a:t>
            </a:r>
            <a:r>
              <a:rPr lang="en-PH" sz="1400" b="1" i="1" dirty="0">
                <a:solidFill>
                  <a:schemeClr val="bg1">
                    <a:lumMod val="50000"/>
                  </a:schemeClr>
                </a:solidFill>
              </a:rPr>
              <a:t> Pampanga</a:t>
            </a:r>
          </a:p>
        </p:txBody>
      </p:sp>
    </p:spTree>
    <p:extLst>
      <p:ext uri="{BB962C8B-B14F-4D97-AF65-F5344CB8AC3E}">
        <p14:creationId xmlns:p14="http://schemas.microsoft.com/office/powerpoint/2010/main" val="327159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DDAC9C-1666-DBAB-D589-DB1F60BAFA6D}"/>
              </a:ext>
            </a:extLst>
          </p:cNvPr>
          <p:cNvSpPr txBox="1"/>
          <p:nvPr/>
        </p:nvSpPr>
        <p:spPr>
          <a:xfrm>
            <a:off x="4296751" y="331501"/>
            <a:ext cx="8024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CONFORMING BLOCKS</a:t>
            </a:r>
            <a:endParaRPr lang="en-PH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2ADEFEAC-4610-7CB7-2415-D056EF9F75FA}"/>
              </a:ext>
            </a:extLst>
          </p:cNvPr>
          <p:cNvGraphicFramePr>
            <a:graphicFrameLocks noGrp="1"/>
          </p:cNvGraphicFramePr>
          <p:nvPr/>
        </p:nvGraphicFramePr>
        <p:xfrm>
          <a:off x="5471329" y="3915026"/>
          <a:ext cx="6555643" cy="16326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82535">
                  <a:extLst>
                    <a:ext uri="{9D8B030D-6E8A-4147-A177-3AD203B41FA5}">
                      <a16:colId xmlns:a16="http://schemas.microsoft.com/office/drawing/2014/main" val="3927560823"/>
                    </a:ext>
                  </a:extLst>
                </a:gridCol>
                <a:gridCol w="1506238">
                  <a:extLst>
                    <a:ext uri="{9D8B030D-6E8A-4147-A177-3AD203B41FA5}">
                      <a16:colId xmlns:a16="http://schemas.microsoft.com/office/drawing/2014/main" val="895524112"/>
                    </a:ext>
                  </a:extLst>
                </a:gridCol>
                <a:gridCol w="1783435">
                  <a:extLst>
                    <a:ext uri="{9D8B030D-6E8A-4147-A177-3AD203B41FA5}">
                      <a16:colId xmlns:a16="http://schemas.microsoft.com/office/drawing/2014/main" val="2829448879"/>
                    </a:ext>
                  </a:extLst>
                </a:gridCol>
                <a:gridCol w="1783435">
                  <a:extLst>
                    <a:ext uri="{9D8B030D-6E8A-4147-A177-3AD203B41FA5}">
                      <a16:colId xmlns:a16="http://schemas.microsoft.com/office/drawing/2014/main" val="2310095378"/>
                    </a:ext>
                  </a:extLst>
                </a:gridCol>
              </a:tblGrid>
              <a:tr h="37149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MUNICIPALITY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BLOCK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COVERED BRGY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(ha)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52539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PH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Taytay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Busy Bees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374.293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0766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r>
                        <a:rPr lang="en-PH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PH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Roxas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Antonino, Bagong Bayan, </a:t>
                      </a:r>
                      <a:r>
                        <a:rPr lang="en-PH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Narra</a:t>
                      </a:r>
                      <a:endParaRPr lang="en-PH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513434"/>
                  </a:ext>
                </a:extLst>
              </a:tr>
              <a:tr h="371490">
                <a:tc>
                  <a:txBody>
                    <a:bodyPr/>
                    <a:lstStyle/>
                    <a:p>
                      <a:pPr algn="ctr"/>
                      <a:r>
                        <a:rPr lang="en-PH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451.315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58712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4568199-0FD9-7DC7-9FCF-C1150943D0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65" t="19478" r="28065" b="7826"/>
          <a:stretch/>
        </p:blipFill>
        <p:spPr>
          <a:xfrm>
            <a:off x="165028" y="677750"/>
            <a:ext cx="5150306" cy="40214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626BCE-4FB4-5870-2EB4-457F64791F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39" t="20174" r="33478" b="10725"/>
          <a:stretch/>
        </p:blipFill>
        <p:spPr>
          <a:xfrm>
            <a:off x="4429422" y="1139415"/>
            <a:ext cx="2997372" cy="254477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8956C0-6E84-80C2-0E83-3386D2EC78D9}"/>
              </a:ext>
            </a:extLst>
          </p:cNvPr>
          <p:cNvSpPr/>
          <p:nvPr/>
        </p:nvSpPr>
        <p:spPr>
          <a:xfrm>
            <a:off x="2797823" y="1679713"/>
            <a:ext cx="342976" cy="2820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265155E-0747-5645-65F3-271365B4EEEB}"/>
              </a:ext>
            </a:extLst>
          </p:cNvPr>
          <p:cNvCxnSpPr>
            <a:cxnSpLocks/>
          </p:cNvCxnSpPr>
          <p:nvPr/>
        </p:nvCxnSpPr>
        <p:spPr>
          <a:xfrm flipV="1">
            <a:off x="2797823" y="1139415"/>
            <a:ext cx="1631599" cy="5402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AD407FE-FF48-6672-B997-3A1DA33104A6}"/>
              </a:ext>
            </a:extLst>
          </p:cNvPr>
          <p:cNvCxnSpPr/>
          <p:nvPr/>
        </p:nvCxnSpPr>
        <p:spPr>
          <a:xfrm>
            <a:off x="2797823" y="1961744"/>
            <a:ext cx="1631599" cy="172244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5B80ABBE-C11F-1602-7AC2-A38E4BB076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04" t="45913" r="41435" b="30087"/>
          <a:stretch/>
        </p:blipFill>
        <p:spPr>
          <a:xfrm>
            <a:off x="165028" y="692696"/>
            <a:ext cx="1444763" cy="9870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C67B416-D91C-873E-9994-8DEBB36E5E11}"/>
              </a:ext>
            </a:extLst>
          </p:cNvPr>
          <p:cNvSpPr txBox="1"/>
          <p:nvPr/>
        </p:nvSpPr>
        <p:spPr>
          <a:xfrm>
            <a:off x="7665057" y="6495594"/>
            <a:ext cx="4587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b="1" i="1" dirty="0">
                <a:solidFill>
                  <a:schemeClr val="bg1">
                    <a:lumMod val="50000"/>
                  </a:schemeClr>
                </a:solidFill>
              </a:rPr>
              <a:t>Source: FLBD Output as of April 2016, </a:t>
            </a:r>
            <a:r>
              <a:rPr lang="en-PH" sz="1400" b="1" i="1" dirty="0" err="1">
                <a:solidFill>
                  <a:schemeClr val="bg1">
                    <a:lumMod val="50000"/>
                  </a:schemeClr>
                </a:solidFill>
              </a:rPr>
              <a:t>Widus</a:t>
            </a:r>
            <a:r>
              <a:rPr lang="en-PH" sz="1400" b="1" i="1" dirty="0">
                <a:solidFill>
                  <a:schemeClr val="bg1">
                    <a:lumMod val="50000"/>
                  </a:schemeClr>
                </a:solidFill>
              </a:rPr>
              <a:t> Pampanga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0FEEBE-3B55-2079-5BD8-90BDC0519536}"/>
              </a:ext>
            </a:extLst>
          </p:cNvPr>
          <p:cNvSpPr txBox="1"/>
          <p:nvPr/>
        </p:nvSpPr>
        <p:spPr>
          <a:xfrm flipH="1">
            <a:off x="479593" y="6249500"/>
            <a:ext cx="4636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on the municipal boundary provided by Region IV-B</a:t>
            </a:r>
          </a:p>
        </p:txBody>
      </p:sp>
    </p:spTree>
    <p:extLst>
      <p:ext uri="{BB962C8B-B14F-4D97-AF65-F5344CB8AC3E}">
        <p14:creationId xmlns:p14="http://schemas.microsoft.com/office/powerpoint/2010/main" val="1613395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p15"/>
          <p:cNvSpPr txBox="1"/>
          <p:nvPr/>
        </p:nvSpPr>
        <p:spPr>
          <a:xfrm>
            <a:off x="1788470" y="231418"/>
            <a:ext cx="8707902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ctr" anchorCtr="0">
            <a:normAutofit fontScale="92500"/>
          </a:bodyPr>
          <a:lstStyle/>
          <a:p>
            <a:pPr lvl="0" algn="ctr">
              <a:buClr>
                <a:schemeClr val="dk1"/>
              </a:buClr>
              <a:buSzPct val="100000"/>
            </a:pPr>
            <a:r>
              <a:rPr lang="en-US" sz="228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UNCLASSIFIED PUBLIC FOREST PROVINCE OF PALAWAN</a:t>
            </a:r>
            <a:endParaRPr lang="en-US" sz="2280" dirty="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7286" t="17778" r="21643" b="8191"/>
          <a:stretch/>
        </p:blipFill>
        <p:spPr>
          <a:xfrm>
            <a:off x="160922" y="1198696"/>
            <a:ext cx="6875072" cy="52858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403551" y="4757155"/>
            <a:ext cx="667269" cy="251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Sulu Sea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168380"/>
              </p:ext>
            </p:extLst>
          </p:nvPr>
        </p:nvGraphicFramePr>
        <p:xfrm>
          <a:off x="7287571" y="1693977"/>
          <a:ext cx="4347056" cy="103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50">
                  <a:extLst>
                    <a:ext uri="{9D8B030D-6E8A-4147-A177-3AD203B41FA5}">
                      <a16:colId xmlns:a16="http://schemas.microsoft.com/office/drawing/2014/main" val="22521335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No. of UPF Sites</a:t>
                      </a:r>
                    </a:p>
                  </a:txBody>
                  <a:tcPr marL="109728" marR="109728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Total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 Area (Ha)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Bookman Old Style" pitchFamily="18" charset="0"/>
                      </a:endParaRPr>
                    </a:p>
                  </a:txBody>
                  <a:tcPr marL="109728" marR="109728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dk1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354</a:t>
                      </a:r>
                      <a:endParaRPr lang="en-PH" sz="1800" dirty="0"/>
                    </a:p>
                  </a:txBody>
                  <a:tcPr marL="109728" marR="109728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504,634.04</a:t>
                      </a:r>
                    </a:p>
                  </a:txBody>
                  <a:tcPr marL="109728" marR="109728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DD97E13-E2E0-BCE1-490B-7FF4A6EFBCFC}"/>
              </a:ext>
            </a:extLst>
          </p:cNvPr>
          <p:cNvSpPr txBox="1"/>
          <p:nvPr/>
        </p:nvSpPr>
        <p:spPr>
          <a:xfrm>
            <a:off x="7287571" y="3486760"/>
            <a:ext cx="49400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Bookman Old Style" panose="02050604050505020204" pitchFamily="18" charset="0"/>
              </a:rPr>
              <a:t>Total LC maps = 106 LC maps</a:t>
            </a: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E6EE66-543A-21A4-58AE-BCCE48A461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l="33651" t="45965" r="52731" b="34737"/>
          <a:stretch/>
        </p:blipFill>
        <p:spPr>
          <a:xfrm>
            <a:off x="254382" y="1402078"/>
            <a:ext cx="1359568" cy="108371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7665573-7F14-A37C-375C-6F18CC985E3F}"/>
              </a:ext>
            </a:extLst>
          </p:cNvPr>
          <p:cNvGrpSpPr/>
          <p:nvPr/>
        </p:nvGrpSpPr>
        <p:grpSpPr>
          <a:xfrm>
            <a:off x="495014" y="1279027"/>
            <a:ext cx="5600986" cy="4415466"/>
            <a:chOff x="495014" y="1279027"/>
            <a:chExt cx="5600986" cy="441546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7571" t="19049" r="28643" b="19111"/>
            <a:stretch/>
          </p:blipFill>
          <p:spPr>
            <a:xfrm>
              <a:off x="1547877" y="1279027"/>
              <a:ext cx="4548123" cy="441546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56F7A6-04E7-3E69-46EC-3DE6775DF612}"/>
                </a:ext>
              </a:extLst>
            </p:cNvPr>
            <p:cNvSpPr/>
            <p:nvPr/>
          </p:nvSpPr>
          <p:spPr>
            <a:xfrm>
              <a:off x="495014" y="2399441"/>
              <a:ext cx="495013" cy="209401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A1DB0BD-F769-367D-C75C-3BC8E6306FD3}"/>
                </a:ext>
              </a:extLst>
            </p:cNvPr>
            <p:cNvSpPr txBox="1"/>
            <p:nvPr/>
          </p:nvSpPr>
          <p:spPr>
            <a:xfrm>
              <a:off x="950280" y="2325872"/>
              <a:ext cx="18094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PH" sz="1200" b="1" dirty="0"/>
                <a:t>Areas With No Approved </a:t>
              </a:r>
            </a:p>
            <a:p>
              <a:r>
                <a:rPr lang="en-PH" sz="1200" b="1" dirty="0"/>
                <a:t>LC Maps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419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33117" y="2631056"/>
            <a:ext cx="276046" cy="13802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33117" y="2316192"/>
            <a:ext cx="276046" cy="138023"/>
          </a:xfrm>
          <a:prstGeom prst="rect">
            <a:avLst/>
          </a:prstGeom>
          <a:solidFill>
            <a:srgbClr val="FFFFCC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43668" y="2165479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Blocks assessed in North Palawan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43668" y="2454215"/>
            <a:ext cx="15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Proposed A&amp;D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30850" t="21132" r="21532" b="9182"/>
          <a:stretch/>
        </p:blipFill>
        <p:spPr>
          <a:xfrm>
            <a:off x="1457864" y="819509"/>
            <a:ext cx="6748722" cy="55554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8324491" y="2876908"/>
            <a:ext cx="276046" cy="138023"/>
          </a:xfrm>
          <a:prstGeom prst="rect">
            <a:avLst/>
          </a:prstGeom>
          <a:solidFill>
            <a:srgbClr val="FF66FF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43668" y="2730258"/>
            <a:ext cx="2245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FLBD Non-conforming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33299" y="234734"/>
            <a:ext cx="3934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NORTHERN PALAWAN</a:t>
            </a:r>
            <a:endParaRPr kumimoji="0" lang="en-PH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4712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1863" t="20881" r="22312" b="9686"/>
          <a:stretch/>
        </p:blipFill>
        <p:spPr>
          <a:xfrm>
            <a:off x="1388854" y="897147"/>
            <a:ext cx="6806242" cy="476178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8333117" y="2631056"/>
            <a:ext cx="276046" cy="13802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33117" y="2316192"/>
            <a:ext cx="276046" cy="138023"/>
          </a:xfrm>
          <a:prstGeom prst="rect">
            <a:avLst/>
          </a:prstGeom>
          <a:solidFill>
            <a:srgbClr val="FFFFCC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43668" y="2165479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Blocks assessed in North Palawan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43668" y="2515401"/>
            <a:ext cx="15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Proposed A&amp;D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8333117" y="2993366"/>
            <a:ext cx="310551" cy="227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43668" y="2808700"/>
            <a:ext cx="84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Cutline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33117" y="3548185"/>
            <a:ext cx="270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CUTLINE – 1, 093km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207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0385" t="21082" r="21795" b="8946"/>
          <a:stretch/>
        </p:blipFill>
        <p:spPr>
          <a:xfrm>
            <a:off x="772633" y="750277"/>
            <a:ext cx="7508727" cy="511126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8333117" y="2631056"/>
            <a:ext cx="276046" cy="1380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33117" y="2316192"/>
            <a:ext cx="276046" cy="138023"/>
          </a:xfrm>
          <a:prstGeom prst="rect">
            <a:avLst/>
          </a:prstGeom>
          <a:solidFill>
            <a:srgbClr val="FFFFCC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43668" y="2165479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Blocks assessed in North Palawan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43668" y="2454215"/>
            <a:ext cx="15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Proposed A&amp;D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24491" y="2876908"/>
            <a:ext cx="276046" cy="138023"/>
          </a:xfrm>
          <a:prstGeom prst="rect">
            <a:avLst/>
          </a:prstGeom>
          <a:solidFill>
            <a:srgbClr val="FF66FF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43668" y="2730258"/>
            <a:ext cx="2245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FLBD Non-conforming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3117" y="3548185"/>
            <a:ext cx="2410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CUTLINE – 48km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33299" y="226646"/>
            <a:ext cx="2964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SOUTHERN PALAWAN</a:t>
            </a:r>
            <a:endParaRPr kumimoji="0" lang="en-PH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906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181B8A-1E21-D508-2564-56294F39634E}"/>
              </a:ext>
            </a:extLst>
          </p:cNvPr>
          <p:cNvSpPr txBox="1"/>
          <p:nvPr/>
        </p:nvSpPr>
        <p:spPr>
          <a:xfrm>
            <a:off x="4661378" y="770021"/>
            <a:ext cx="2984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D8955E4-3E64-11FC-FE80-97AB4B3B9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049327"/>
              </p:ext>
            </p:extLst>
          </p:nvPr>
        </p:nvGraphicFramePr>
        <p:xfrm>
          <a:off x="1413232" y="1895323"/>
          <a:ext cx="8865175" cy="4640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035">
                  <a:extLst>
                    <a:ext uri="{9D8B030D-6E8A-4147-A177-3AD203B41FA5}">
                      <a16:colId xmlns:a16="http://schemas.microsoft.com/office/drawing/2014/main" val="2103337326"/>
                    </a:ext>
                  </a:extLst>
                </a:gridCol>
                <a:gridCol w="1773035">
                  <a:extLst>
                    <a:ext uri="{9D8B030D-6E8A-4147-A177-3AD203B41FA5}">
                      <a16:colId xmlns:a16="http://schemas.microsoft.com/office/drawing/2014/main" val="3082807917"/>
                    </a:ext>
                  </a:extLst>
                </a:gridCol>
                <a:gridCol w="1773035">
                  <a:extLst>
                    <a:ext uri="{9D8B030D-6E8A-4147-A177-3AD203B41FA5}">
                      <a16:colId xmlns:a16="http://schemas.microsoft.com/office/drawing/2014/main" val="2803338243"/>
                    </a:ext>
                  </a:extLst>
                </a:gridCol>
                <a:gridCol w="1773035">
                  <a:extLst>
                    <a:ext uri="{9D8B030D-6E8A-4147-A177-3AD203B41FA5}">
                      <a16:colId xmlns:a16="http://schemas.microsoft.com/office/drawing/2014/main" val="3680019581"/>
                    </a:ext>
                  </a:extLst>
                </a:gridCol>
                <a:gridCol w="1773035">
                  <a:extLst>
                    <a:ext uri="{9D8B030D-6E8A-4147-A177-3AD203B41FA5}">
                      <a16:colId xmlns:a16="http://schemas.microsoft.com/office/drawing/2014/main" val="305930962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       FLBD NON-COFORMING BLOCKS </a:t>
                      </a:r>
                    </a:p>
                    <a:p>
                      <a:pPr algn="ctr"/>
                      <a:endParaRPr lang="en-PH" sz="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In Hectares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  <a:p>
                      <a:pPr algn="ctr"/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PROPOSED ALIENABLE AND DISPOSABLE  FROM THE IDENTIFIED AREAS WITH NO APPROVED LC MAPS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0382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PH" sz="1050" i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    Area in Hectares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NO. of Blocks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   TOTAL </a:t>
                      </a:r>
                    </a:p>
                    <a:p>
                      <a:pPr algn="ctr"/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Area in Hectares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Cutline in kilometers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NO. OF BLOCKS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6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PH" sz="1400" b="0" i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1" dirty="0">
                        <a:latin typeface="Bookman Old Style" panose="0205060405050502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1" dirty="0">
                        <a:latin typeface="Bookman Old Style" panose="0205060405050502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1" dirty="0">
                        <a:latin typeface="Bookman Old Style" panose="0205060405050502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1" dirty="0">
                        <a:latin typeface="Bookman Old Style" panose="0205060405050502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1" dirty="0">
                        <a:latin typeface="Bookman Old Style" panose="0205060405050502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1" dirty="0">
                        <a:latin typeface="Bookman Old Style" panose="0205060405050502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dirty="0">
                          <a:latin typeface="Bookman Old Style" panose="02050604050505020204" pitchFamily="18" charset="0"/>
                          <a:cs typeface="Arial" panose="020B0604020202020204" pitchFamily="34" charset="0"/>
                        </a:rPr>
                        <a:t>31,369</a:t>
                      </a:r>
                      <a:endParaRPr lang="en-PH" sz="2800" b="1" i="0" dirty="0">
                        <a:latin typeface="Bookman Old Style" panose="02050604050505020204" pitchFamily="18" charset="0"/>
                        <a:cs typeface="Arial" panose="020B0604020202020204" pitchFamily="34" charset="0"/>
                      </a:endParaRPr>
                    </a:p>
                    <a:p>
                      <a:endParaRPr lang="en-PH" sz="1400" b="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28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en-PH" sz="28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en-PH" sz="28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r>
                        <a:rPr lang="en-PH" sz="2800" b="1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PH" sz="1400" b="1" dirty="0">
                          <a:latin typeface="Bookman Old Style" panose="02050604050505020204" pitchFamily="18" charset="0"/>
                          <a:sym typeface="+mn-ea"/>
                        </a:rPr>
                        <a:t>42,673 (Northern Palawan)</a:t>
                      </a:r>
                      <a:endParaRPr lang="en-US" altLang="en-PH" sz="1400" b="1" dirty="0">
                        <a:latin typeface="Bookman Old Style" panose="020506040505050202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5,645 (Southern Palawan)</a:t>
                      </a:r>
                    </a:p>
                    <a:p>
                      <a:endParaRPr lang="en-PH" sz="1400" b="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endParaRPr lang="en-PH" sz="1400" b="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endParaRPr lang="en-PH" sz="1400" b="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r>
                        <a:rPr lang="en-PH" sz="2800" b="1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48,318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sz="1800" b="1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sym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sym typeface="+mn-ea"/>
                        </a:rPr>
                        <a:t>1,093</a:t>
                      </a:r>
                      <a:r>
                        <a:rPr lang="en-US" altLang="en-PH" sz="18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sym typeface="+mn-ea"/>
                        </a:rPr>
                        <a:t> ( Northern Palawan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 ( Southern Palawan)</a:t>
                      </a:r>
                      <a:endParaRPr lang="en-PH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P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P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altLang="en-P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1,146</a:t>
                      </a:r>
                    </a:p>
                    <a:p>
                      <a:endParaRPr lang="en-PH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</a:endParaRPr>
                    </a:p>
                    <a:p>
                      <a:endParaRPr lang="en-PH" dirty="0">
                        <a:solidFill>
                          <a:schemeClr val="tx1"/>
                        </a:solidFill>
                      </a:endParaRPr>
                    </a:p>
                    <a:p>
                      <a:endParaRPr lang="en-PH" dirty="0">
                        <a:solidFill>
                          <a:schemeClr val="tx1"/>
                        </a:solidFill>
                      </a:endParaRPr>
                    </a:p>
                    <a:p>
                      <a:endParaRPr lang="en-PH" dirty="0">
                        <a:solidFill>
                          <a:schemeClr val="tx1"/>
                        </a:solidFill>
                      </a:endParaRPr>
                    </a:p>
                    <a:p>
                      <a:endParaRPr lang="en-PH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PH" sz="2800" b="1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701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193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10431</TotalTime>
  <Words>586</Words>
  <Application>Microsoft Office PowerPoint</Application>
  <PresentationFormat>Widescreen</PresentationFormat>
  <Paragraphs>200</Paragraphs>
  <Slides>11</Slides>
  <Notes>3</Notes>
  <HiddenSlides>3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Arial Black</vt:lpstr>
      <vt:lpstr>Book Antiqua</vt:lpstr>
      <vt:lpstr>Bookman Old Style</vt:lpstr>
      <vt:lpstr>Calibri</vt:lpstr>
      <vt:lpstr>Calibri Light</vt:lpstr>
      <vt:lpstr>Century Gothic</vt:lpstr>
      <vt:lpstr>Times New Roman</vt:lpstr>
      <vt:lpstr>Wingdings 3</vt:lpstr>
      <vt:lpstr>Office Theme</vt:lpstr>
      <vt:lpstr>1_Wisp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Remaining Unclassified Public Forest (UPF)  in the Philippines</dc:title>
  <dc:creator>Windows User</dc:creator>
  <cp:lastModifiedBy>FMB</cp:lastModifiedBy>
  <cp:revision>181</cp:revision>
  <cp:lastPrinted>2022-09-11T12:09:31Z</cp:lastPrinted>
  <dcterms:created xsi:type="dcterms:W3CDTF">2022-07-25T01:47:48Z</dcterms:created>
  <dcterms:modified xsi:type="dcterms:W3CDTF">2022-11-11T03:54:20Z</dcterms:modified>
</cp:coreProperties>
</file>