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68" r:id="rId3"/>
    <p:sldId id="273" r:id="rId4"/>
    <p:sldId id="269" r:id="rId5"/>
    <p:sldId id="270" r:id="rId6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C2AD4-A63A-4170-86E6-224C46320DEA}" type="datetimeFigureOut">
              <a:rPr lang="en-PH" smtClean="0"/>
              <a:t>13/04/2023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B9D57E-316A-4A34-BAF1-4CBA846352C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75863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2b14f98585_2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1125" y="757238"/>
            <a:ext cx="6726238" cy="3784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g12b14f98585_2_41:notes"/>
          <p:cNvSpPr txBox="1">
            <a:spLocks noGrp="1"/>
          </p:cNvSpPr>
          <p:nvPr>
            <p:ph type="body" idx="1"/>
          </p:nvPr>
        </p:nvSpPr>
        <p:spPr>
          <a:xfrm>
            <a:off x="694874" y="4794506"/>
            <a:ext cx="5558988" cy="4542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327" tIns="95327" rIns="95327" bIns="95327" anchor="t" anchorCtr="0">
            <a:noAutofit/>
          </a:bodyPr>
          <a:lstStyle/>
          <a:p>
            <a:pPr>
              <a:buSzPts val="1000"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556331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74663" y="1282700"/>
            <a:ext cx="6153150" cy="3462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710316" y="4938551"/>
            <a:ext cx="5682520" cy="4040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945" tIns="47460" rIns="94945" bIns="47460" anchor="t" anchorCtr="0">
            <a:noAutofit/>
          </a:bodyPr>
          <a:lstStyle/>
          <a:p>
            <a:endParaRPr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4023475" y="9747048"/>
            <a:ext cx="3078032" cy="51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945" tIns="47460" rIns="94945" bIns="47460" anchor="b" anchorCtr="0">
            <a:noAutofit/>
          </a:bodyPr>
          <a:lstStyle/>
          <a:p>
            <a:pPr defTabSz="931774">
              <a:buClr>
                <a:srgbClr val="000000"/>
              </a:buClr>
              <a:defRPr/>
            </a:pPr>
            <a:fld id="{00000000-1234-1234-1234-123412341234}" type="slidenum">
              <a:rPr lang="en-PH" sz="1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931774">
                <a:buClr>
                  <a:srgbClr val="000000"/>
                </a:buClr>
                <a:defRPr/>
              </a:pPr>
              <a:t>2</a:t>
            </a:fld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5456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81100"/>
            <a:ext cx="5670550" cy="31892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716619" y="4548457"/>
            <a:ext cx="5732949" cy="3721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945" tIns="47460" rIns="94945" bIns="47460" anchor="t" anchorCtr="0">
            <a:noAutofit/>
          </a:bodyPr>
          <a:lstStyle/>
          <a:p>
            <a:endParaRPr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4059181" y="8977134"/>
            <a:ext cx="3105348" cy="474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945" tIns="47460" rIns="94945" bIns="47460" anchor="b" anchorCtr="0">
            <a:noAutofit/>
          </a:bodyPr>
          <a:lstStyle/>
          <a:p>
            <a:pPr defTabSz="931774">
              <a:buClr>
                <a:srgbClr val="000000"/>
              </a:buClr>
              <a:defRPr/>
            </a:pPr>
            <a:fld id="{00000000-1234-1234-1234-123412341234}" type="slidenum">
              <a:rPr lang="en-PH" sz="1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931774">
                <a:buClr>
                  <a:srgbClr val="000000"/>
                </a:buClr>
                <a:defRPr/>
              </a:pPr>
              <a:t>3</a:t>
            </a:fld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4114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74663" y="1282700"/>
            <a:ext cx="6153150" cy="3462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710316" y="4938551"/>
            <a:ext cx="5682520" cy="4040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945" tIns="47460" rIns="94945" bIns="47460" anchor="t" anchorCtr="0">
            <a:noAutofit/>
          </a:bodyPr>
          <a:lstStyle/>
          <a:p>
            <a:endParaRPr/>
          </a:p>
        </p:txBody>
      </p:sp>
      <p:sp>
        <p:nvSpPr>
          <p:cNvPr id="109" name="Google Shape;109;p3:notes"/>
          <p:cNvSpPr txBox="1">
            <a:spLocks noGrp="1"/>
          </p:cNvSpPr>
          <p:nvPr>
            <p:ph type="sldNum" idx="12"/>
          </p:nvPr>
        </p:nvSpPr>
        <p:spPr>
          <a:xfrm>
            <a:off x="4023475" y="9747048"/>
            <a:ext cx="3078032" cy="51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945" tIns="47460" rIns="94945" bIns="47460" anchor="b" anchorCtr="0">
            <a:noAutofit/>
          </a:bodyPr>
          <a:lstStyle/>
          <a:p>
            <a:pPr defTabSz="931774">
              <a:buClr>
                <a:srgbClr val="000000"/>
              </a:buClr>
              <a:defRPr/>
            </a:pPr>
            <a:fld id="{00000000-1234-1234-1234-123412341234}" type="slidenum">
              <a:rPr lang="en-PH" sz="1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931774">
                <a:buClr>
                  <a:srgbClr val="000000"/>
                </a:buClr>
                <a:defRPr/>
              </a:pPr>
              <a:t>4</a:t>
            </a:fld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4299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74663" y="1282700"/>
            <a:ext cx="6153150" cy="3462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710316" y="4938551"/>
            <a:ext cx="5682520" cy="4040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945" tIns="47460" rIns="94945" bIns="47460" anchor="t" anchorCtr="0">
            <a:noAutofit/>
          </a:bodyPr>
          <a:lstStyle/>
          <a:p>
            <a:endParaRPr/>
          </a:p>
        </p:txBody>
      </p:sp>
      <p:sp>
        <p:nvSpPr>
          <p:cNvPr id="118" name="Google Shape;118;p4:notes"/>
          <p:cNvSpPr txBox="1">
            <a:spLocks noGrp="1"/>
          </p:cNvSpPr>
          <p:nvPr>
            <p:ph type="sldNum" idx="12"/>
          </p:nvPr>
        </p:nvSpPr>
        <p:spPr>
          <a:xfrm>
            <a:off x="4023475" y="9747048"/>
            <a:ext cx="3078032" cy="51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945" tIns="47460" rIns="94945" bIns="47460" anchor="b" anchorCtr="0">
            <a:noAutofit/>
          </a:bodyPr>
          <a:lstStyle/>
          <a:p>
            <a:pPr defTabSz="931774">
              <a:buClr>
                <a:srgbClr val="000000"/>
              </a:buClr>
              <a:defRPr/>
            </a:pPr>
            <a:fld id="{00000000-1234-1234-1234-123412341234}" type="slidenum">
              <a:rPr lang="en-PH" sz="1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931774">
                <a:buClr>
                  <a:srgbClr val="000000"/>
                </a:buClr>
                <a:defRPr/>
              </a:pPr>
              <a:t>5</a:t>
            </a:fld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5092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15F5A-4E8B-4835-AC98-2C73EF4660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FC21ED-DA92-4F80-A92C-B74EF6B7E7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E7F3A-B410-4EF9-8E11-0FCC73C40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FF554-5F0D-4A23-BC71-03B3ED723FB2}" type="datetimeFigureOut">
              <a:rPr lang="en-PH" smtClean="0"/>
              <a:t>13/04/2023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08BE7-C469-485F-AFDB-9E3C5D687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966C74-979D-4BE1-9DFE-4625F1D73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B370-6347-43A3-B700-B154EB6A812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3704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81078-7859-4911-B4D9-9DB0F2749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03056-4738-4E0C-BC02-4D6FCFB873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5F0F68-3404-4B70-9EC4-76AC5B412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FF554-5F0D-4A23-BC71-03B3ED723FB2}" type="datetimeFigureOut">
              <a:rPr lang="en-PH" smtClean="0"/>
              <a:t>13/04/2023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85968-AE96-47AF-8539-7B3DBAF0F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F36B9-8232-4A37-B69A-BA223BE2F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B370-6347-43A3-B700-B154EB6A812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06067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F4506-AB4A-428E-9234-4CFD295F5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A4A0B3-8757-4627-B063-1490B10A33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07B28-BA3C-481E-870F-D347B262C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FF554-5F0D-4A23-BC71-03B3ED723FB2}" type="datetimeFigureOut">
              <a:rPr lang="en-PH" smtClean="0"/>
              <a:t>13/04/2023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45990-1968-4FC0-9114-294F27E16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642F3-D58C-424D-89AA-12CB05BF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B370-6347-43A3-B700-B154EB6A812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25493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7F357-69C0-4855-B1C4-7E5C26130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CD394-EDC6-4836-9FD5-DB5212AC7F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CE78E1-2E3D-4B16-9D2A-C30BE7279E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65970-7FA2-487F-A835-116601B88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FF554-5F0D-4A23-BC71-03B3ED723FB2}" type="datetimeFigureOut">
              <a:rPr lang="en-PH" smtClean="0"/>
              <a:t>13/04/2023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84E181-27DE-4E03-99EC-B27C1E2C6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B18158-74B6-40C6-9057-0D31B5878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B370-6347-43A3-B700-B154EB6A812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93493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10CC8-28A9-498A-8513-5E748066D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9DAF0C-A668-41A4-A71B-F02F7B38C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3E05DC-CB26-4CA4-85FB-18A484C87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359033-E781-422B-83BE-009D0415D6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F6635B-7624-45F2-92EA-4491044EFB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1BDE92-F435-4D0E-A83C-59BE10B6F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FF554-5F0D-4A23-BC71-03B3ED723FB2}" type="datetimeFigureOut">
              <a:rPr lang="en-PH" smtClean="0"/>
              <a:t>13/04/2023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8EAB89-FBE5-4B29-8301-7B4328269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8DDB1D-BC7A-40F9-A7AA-1685001CF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B370-6347-43A3-B700-B154EB6A812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26769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8EC92-BE84-480A-BE9B-3F4CA7FD9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E4044A-9C21-4A1F-9065-4529E4295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FF554-5F0D-4A23-BC71-03B3ED723FB2}" type="datetimeFigureOut">
              <a:rPr lang="en-PH" smtClean="0"/>
              <a:t>13/04/2023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CD38E3-EBF6-4A47-93DC-277159EC5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E08B5-C46B-4861-A0DB-C76E4FDC2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B370-6347-43A3-B700-B154EB6A812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00639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DD5D93-4BFA-4E55-80AE-31DDDD326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FF554-5F0D-4A23-BC71-03B3ED723FB2}" type="datetimeFigureOut">
              <a:rPr lang="en-PH" smtClean="0"/>
              <a:t>13/04/2023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E3F83C-AF07-4ABA-879A-7E524990A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EDB5E5-5F12-4C88-9FEA-442521122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B370-6347-43A3-B700-B154EB6A812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63599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0BC86-3FDB-4EDC-95C6-248138BFE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C1B97-6CF0-4650-92EF-88920F41F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227ED8-D34D-4E80-A87B-99A26AA201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3E9117-C991-4CF2-A365-3D726AC38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FF554-5F0D-4A23-BC71-03B3ED723FB2}" type="datetimeFigureOut">
              <a:rPr lang="en-PH" smtClean="0"/>
              <a:t>13/04/2023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5B746B-1014-42FD-8E13-69751067B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655151-1CD7-4391-9B7E-EDCFACAF8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B370-6347-43A3-B700-B154EB6A812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94346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D43C4-154B-47CF-A318-8B4701E3D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8093A1-DA49-4841-A31C-0788D7756E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190597-3056-498C-AB89-1D673C986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24FF20-34CB-4DA6-ABEC-F4F6E8571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FF554-5F0D-4A23-BC71-03B3ED723FB2}" type="datetimeFigureOut">
              <a:rPr lang="en-PH" smtClean="0"/>
              <a:t>13/04/2023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9DA160-8499-44DA-92C7-9780B8ED9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9DE5F0-F66B-4F1C-A33A-64A043B4E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B370-6347-43A3-B700-B154EB6A812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59514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60824-EF36-45A1-BAC7-D3646D08E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69E215-F2F5-4041-8D4A-9556281587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D38EF4-1083-4946-B571-05C657F2E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FF554-5F0D-4A23-BC71-03B3ED723FB2}" type="datetimeFigureOut">
              <a:rPr lang="en-PH" smtClean="0"/>
              <a:t>13/04/2023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3DD70-B880-4263-9950-2BC443C03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D01718-411B-4A16-AAFF-4B3AEAE8F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B370-6347-43A3-B700-B154EB6A812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83892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04C722-50C9-46B7-A9E7-DAE8DE67F9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1764BB-A5EB-47D1-9F0B-E2EF4396CA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B997F1-1698-4C19-A541-C60163059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FF554-5F0D-4A23-BC71-03B3ED723FB2}" type="datetimeFigureOut">
              <a:rPr lang="en-PH" smtClean="0"/>
              <a:t>13/04/2023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9157F-CEDB-4C1C-88D9-98340CFE0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715C6-6B12-461B-9C6A-15D0B7B0B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B370-6347-43A3-B700-B154EB6A812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89094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slide">
  <p:cSld name="Opening slid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1386100" y="2268300"/>
            <a:ext cx="6123200" cy="23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1386100" y="4275200"/>
            <a:ext cx="3202800" cy="9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6912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95EFF9-CA09-4331-B6C6-3AE10A94A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EAFF55-5742-4334-BD4E-8EBABCC65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B50D2-5C41-4EA0-8376-507CB1AC1A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FF554-5F0D-4A23-BC71-03B3ED723FB2}" type="datetimeFigureOut">
              <a:rPr lang="en-PH" smtClean="0"/>
              <a:t>13/04/2023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F50E6-0F74-4E69-94B0-8673C72712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AA403-5B6E-49AF-87C6-AEA5830B44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CB370-6347-43A3-B700-B154EB6A812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73025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B50C51-C04B-4300-ACA8-99CA98CF00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249" y="649481"/>
            <a:ext cx="10176588" cy="5585702"/>
          </a:xfrm>
          <a:prstGeom prst="rect">
            <a:avLst/>
          </a:prstGeom>
        </p:spPr>
      </p:pic>
      <p:sp>
        <p:nvSpPr>
          <p:cNvPr id="9" name="Google Shape;96;p24">
            <a:extLst>
              <a:ext uri="{FF2B5EF4-FFF2-40B4-BE49-F238E27FC236}">
                <a16:creationId xmlns:a16="http://schemas.microsoft.com/office/drawing/2014/main" id="{FD2F134A-3ACD-4454-95D9-F9E71C3FEB96}"/>
              </a:ext>
            </a:extLst>
          </p:cNvPr>
          <p:cNvSpPr/>
          <p:nvPr/>
        </p:nvSpPr>
        <p:spPr>
          <a:xfrm rot="5400000">
            <a:off x="3000751" y="-2099041"/>
            <a:ext cx="6266367" cy="11056082"/>
          </a:xfrm>
          <a:prstGeom prst="rect">
            <a:avLst/>
          </a:prstGeom>
          <a:solidFill>
            <a:schemeClr val="accent6">
              <a:lumMod val="20000"/>
              <a:lumOff val="80000"/>
              <a:alpha val="68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4"/>
          <p:cNvSpPr/>
          <p:nvPr/>
        </p:nvSpPr>
        <p:spPr>
          <a:xfrm rot="5400000">
            <a:off x="3737323" y="134473"/>
            <a:ext cx="4724439" cy="6937669"/>
          </a:xfrm>
          <a:prstGeom prst="rect">
            <a:avLst/>
          </a:prstGeom>
          <a:solidFill>
            <a:srgbClr val="005426">
              <a:alpha val="81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4"/>
          <p:cNvSpPr txBox="1">
            <a:spLocks noGrp="1"/>
          </p:cNvSpPr>
          <p:nvPr>
            <p:ph type="ctrTitle"/>
          </p:nvPr>
        </p:nvSpPr>
        <p:spPr>
          <a:xfrm>
            <a:off x="2885147" y="1869974"/>
            <a:ext cx="6428791" cy="346666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 algn="ctr"/>
            <a:r>
              <a:rPr lang="en-PH" sz="4000" b="1" dirty="0">
                <a:solidFill>
                  <a:schemeClr val="lt1"/>
                </a:solidFill>
                <a:latin typeface="Eras Bold ITC" panose="020B0907030504020204" pitchFamily="34" charset="0"/>
                <a:ea typeface="Fira Sans"/>
                <a:cs typeface="Fira Sans"/>
                <a:sym typeface="Fira Sans"/>
              </a:rPr>
              <a:t>REGIONAL PRESENTATION TEMPLATE AND GUIDE </a:t>
            </a:r>
            <a:br>
              <a:rPr lang="en-PH" sz="4000" b="1" dirty="0">
                <a:solidFill>
                  <a:schemeClr val="lt1"/>
                </a:solidFill>
                <a:latin typeface="Eras Bold ITC" panose="020B0907030504020204" pitchFamily="34" charset="0"/>
                <a:ea typeface="Fira Sans"/>
                <a:cs typeface="Fira Sans"/>
                <a:sym typeface="Fira Sans"/>
              </a:rPr>
            </a:br>
            <a:r>
              <a:rPr lang="en-PH" sz="2400" b="1" dirty="0">
                <a:solidFill>
                  <a:schemeClr val="lt1"/>
                </a:solidFill>
                <a:latin typeface="Eras Bold ITC" panose="020B0907030504020204" pitchFamily="34" charset="0"/>
                <a:ea typeface="Fira Sans"/>
                <a:cs typeface="Fira Sans"/>
                <a:sym typeface="Fira Sans"/>
              </a:rPr>
              <a:t>1</a:t>
            </a:r>
            <a:r>
              <a:rPr lang="en-PH" sz="2400" b="1" baseline="30000" dirty="0">
                <a:solidFill>
                  <a:schemeClr val="lt1"/>
                </a:solidFill>
                <a:latin typeface="Eras Bold ITC" panose="020B0907030504020204" pitchFamily="34" charset="0"/>
                <a:ea typeface="Fira Sans"/>
                <a:cs typeface="Fira Sans"/>
                <a:sym typeface="Fira Sans"/>
              </a:rPr>
              <a:t>st</a:t>
            </a:r>
            <a:r>
              <a:rPr lang="en-PH" sz="2400" b="1" dirty="0">
                <a:solidFill>
                  <a:schemeClr val="lt1"/>
                </a:solidFill>
                <a:latin typeface="Eras Bold ITC" panose="020B0907030504020204" pitchFamily="34" charset="0"/>
                <a:ea typeface="Fira Sans"/>
                <a:cs typeface="Fira Sans"/>
                <a:sym typeface="Fira Sans"/>
              </a:rPr>
              <a:t> Field Operations Management Conference</a:t>
            </a:r>
            <a:br>
              <a:rPr lang="en-PH" sz="2400" b="1" dirty="0">
                <a:solidFill>
                  <a:schemeClr val="lt1"/>
                </a:solidFill>
                <a:latin typeface="Eras Bold ITC" panose="020B0907030504020204" pitchFamily="34" charset="0"/>
                <a:ea typeface="Fira Sans"/>
                <a:cs typeface="Fira Sans"/>
                <a:sym typeface="Fira Sans"/>
              </a:rPr>
            </a:br>
            <a:br>
              <a:rPr lang="en-PH" sz="2400" b="1" dirty="0">
                <a:solidFill>
                  <a:schemeClr val="lt1"/>
                </a:solidFill>
                <a:latin typeface="Eras Bold ITC" panose="020B0907030504020204" pitchFamily="34" charset="0"/>
                <a:ea typeface="Fira Sans"/>
                <a:cs typeface="Fira Sans"/>
                <a:sym typeface="Fira Sans"/>
              </a:rPr>
            </a:br>
            <a:r>
              <a:rPr lang="en-PH" sz="2400" b="1" dirty="0">
                <a:solidFill>
                  <a:schemeClr val="lt1"/>
                </a:solidFill>
                <a:latin typeface="Eras Bold ITC" panose="020B0907030504020204" pitchFamily="34" charset="0"/>
                <a:ea typeface="Fira Sans"/>
                <a:cs typeface="Fira Sans"/>
                <a:sym typeface="Fira Sans"/>
              </a:rPr>
              <a:t>April 16-18, 2023</a:t>
            </a:r>
            <a:br>
              <a:rPr lang="en-PH" sz="2400" b="1" dirty="0">
                <a:solidFill>
                  <a:schemeClr val="lt1"/>
                </a:solidFill>
                <a:latin typeface="Eras Bold ITC" panose="020B0907030504020204" pitchFamily="34" charset="0"/>
                <a:ea typeface="Fira Sans"/>
                <a:cs typeface="Fira Sans"/>
                <a:sym typeface="Fira Sans"/>
              </a:rPr>
            </a:br>
            <a:r>
              <a:rPr lang="en-PH" sz="2400" b="1" dirty="0">
                <a:solidFill>
                  <a:schemeClr val="lt1"/>
                </a:solidFill>
                <a:latin typeface="Eras Bold ITC" panose="020B0907030504020204" pitchFamily="34" charset="0"/>
                <a:ea typeface="Fira Sans"/>
                <a:cs typeface="Fira Sans"/>
                <a:sym typeface="Fira Sans"/>
              </a:rPr>
              <a:t>Marriot Hotel, Clark, Pampanga  </a:t>
            </a:r>
            <a:endParaRPr sz="4000" b="1" dirty="0">
              <a:solidFill>
                <a:schemeClr val="lt1"/>
              </a:solidFill>
              <a:latin typeface="Eras Bold ITC" panose="020B0907030504020204" pitchFamily="34" charset="0"/>
              <a:ea typeface="Fira Sans"/>
              <a:cs typeface="Fira Sans"/>
              <a:sym typeface="Fira Sans"/>
            </a:endParaRPr>
          </a:p>
        </p:txBody>
      </p:sp>
      <p:sp>
        <p:nvSpPr>
          <p:cNvPr id="99" name="Google Shape;99;p24"/>
          <p:cNvSpPr/>
          <p:nvPr/>
        </p:nvSpPr>
        <p:spPr>
          <a:xfrm rot="-5400000" flipH="1">
            <a:off x="9429860" y="2950063"/>
            <a:ext cx="4478400" cy="1060451"/>
          </a:xfrm>
          <a:prstGeom prst="rect">
            <a:avLst/>
          </a:prstGeom>
          <a:solidFill>
            <a:srgbClr val="0054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99;p24">
            <a:extLst>
              <a:ext uri="{FF2B5EF4-FFF2-40B4-BE49-F238E27FC236}">
                <a16:creationId xmlns:a16="http://schemas.microsoft.com/office/drawing/2014/main" id="{35829E8D-D879-4D15-9C13-E563E8ED0773}"/>
              </a:ext>
            </a:extLst>
          </p:cNvPr>
          <p:cNvSpPr/>
          <p:nvPr/>
        </p:nvSpPr>
        <p:spPr>
          <a:xfrm rot="-5400000" flipH="1">
            <a:off x="-1709175" y="2950062"/>
            <a:ext cx="4478400" cy="1060451"/>
          </a:xfrm>
          <a:prstGeom prst="rect">
            <a:avLst/>
          </a:prstGeom>
          <a:solidFill>
            <a:srgbClr val="0054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9C1A80-0663-95C1-9810-0EA3CA6D11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163" y="0"/>
            <a:ext cx="12194163" cy="6872449"/>
          </a:xfrm>
          <a:prstGeom prst="rect">
            <a:avLst/>
          </a:prstGeom>
        </p:spPr>
      </p:pic>
      <p:sp>
        <p:nvSpPr>
          <p:cNvPr id="102" name="Google Shape;102;p2"/>
          <p:cNvSpPr txBox="1">
            <a:spLocks noGrp="1"/>
          </p:cNvSpPr>
          <p:nvPr>
            <p:ph type="body" idx="1"/>
          </p:nvPr>
        </p:nvSpPr>
        <p:spPr>
          <a:xfrm>
            <a:off x="83890" y="880843"/>
            <a:ext cx="12004646" cy="5427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100" b="1" dirty="0">
                <a:latin typeface="Avenir Next LT Pro" panose="020B0504020202020204" pitchFamily="34" charset="0"/>
              </a:rPr>
              <a:t>MECHANICS:</a:t>
            </a:r>
            <a:endParaRPr lang="en-US" sz="3100" b="1" u="sng" dirty="0">
              <a:latin typeface="Avenir Next LT Pro" panose="020B0504020202020204" pitchFamily="34" charset="0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2800" dirty="0">
                <a:latin typeface="Avenir Next LT Pro" panose="020B0504020202020204" pitchFamily="34" charset="0"/>
              </a:rPr>
              <a:t>Each presenter is given a </a:t>
            </a:r>
            <a:r>
              <a:rPr lang="en-US" sz="2800" b="1" dirty="0">
                <a:latin typeface="Avenir Next LT Pro" panose="020B0504020202020204" pitchFamily="34" charset="0"/>
              </a:rPr>
              <a:t>maximum of twenty (20) minutes </a:t>
            </a:r>
            <a:r>
              <a:rPr lang="en-US" sz="2800" dirty="0">
                <a:latin typeface="Avenir Next LT Pro" panose="020B0504020202020204" pitchFamily="34" charset="0"/>
              </a:rPr>
              <a:t>to make a presentation in the </a:t>
            </a:r>
            <a:r>
              <a:rPr lang="en-US" dirty="0">
                <a:latin typeface="Avenir Next LT Pro" panose="020B0504020202020204" pitchFamily="34" charset="0"/>
              </a:rPr>
              <a:t>following order:</a:t>
            </a:r>
          </a:p>
          <a:p>
            <a:pPr lvl="1" algn="just">
              <a:lnSpc>
                <a:spcPct val="16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dirty="0">
                <a:latin typeface="Avenir Next LT Pro" panose="020B0504020202020204" pitchFamily="34" charset="0"/>
              </a:rPr>
              <a:t>Two (2) best practices in their region</a:t>
            </a:r>
          </a:p>
          <a:p>
            <a:pPr lvl="1" algn="just">
              <a:lnSpc>
                <a:spcPct val="16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dirty="0">
                <a:latin typeface="Avenir Next LT Pro" panose="020B0504020202020204" pitchFamily="34" charset="0"/>
              </a:rPr>
              <a:t>One (1) major challenge/difficulty encountered and;</a:t>
            </a:r>
          </a:p>
          <a:p>
            <a:pPr lvl="1" algn="just">
              <a:lnSpc>
                <a:spcPct val="16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dirty="0">
                <a:latin typeface="Avenir Next LT Pro" panose="020B0504020202020204" pitchFamily="34" charset="0"/>
              </a:rPr>
              <a:t>Operational, Policy &amp; Emerging Issues on the Priority Programs.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dirty="0">
                <a:latin typeface="Avenir Next LT Pro" panose="020B0504020202020204" pitchFamily="34" charset="0"/>
              </a:rPr>
              <a:t>The </a:t>
            </a:r>
            <a:r>
              <a:rPr lang="en-US" b="1" dirty="0">
                <a:latin typeface="Avenir Next LT Pro" panose="020B0504020202020204" pitchFamily="34" charset="0"/>
              </a:rPr>
              <a:t>best practices/milestones</a:t>
            </a:r>
            <a:r>
              <a:rPr lang="en-US" dirty="0">
                <a:latin typeface="Avenir Next LT Pro" panose="020B0504020202020204" pitchFamily="34" charset="0"/>
              </a:rPr>
              <a:t> documented must demonstrate effective governance, strong partnership and collaboration with priority stakeholders, impacts in the community/</a:t>
            </a:r>
            <a:r>
              <a:rPr lang="en-US" dirty="0" err="1">
                <a:latin typeface="Avenir Next LT Pro" panose="020B0504020202020204" pitchFamily="34" charset="0"/>
              </a:rPr>
              <a:t>ies</a:t>
            </a:r>
            <a:r>
              <a:rPr lang="en-US" dirty="0">
                <a:latin typeface="Avenir Next LT Pro" panose="020B0504020202020204" pitchFamily="34" charset="0"/>
              </a:rPr>
              <a:t>, replicability and cost effectiveness. Meanwhile, presenters must also discuss the </a:t>
            </a:r>
            <a:r>
              <a:rPr lang="en-US" b="1" dirty="0">
                <a:latin typeface="Avenir Next LT Pro" panose="020B0504020202020204" pitchFamily="34" charset="0"/>
              </a:rPr>
              <a:t>major challenge/difficulty encountered, as well as their strategy to overcome the same</a:t>
            </a:r>
            <a:r>
              <a:rPr lang="en-US" dirty="0">
                <a:latin typeface="Avenir Next LT Pro" panose="020B0504020202020204" pitchFamily="34" charset="0"/>
              </a:rPr>
              <a:t>. All of these may be presented either thru AVP or PPT Slides.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endParaRPr lang="en-US" sz="1200" b="1" dirty="0">
              <a:latin typeface="Avenir Next LT Pro" panose="020B0504020202020204" pitchFamily="34" charset="0"/>
            </a:endParaRPr>
          </a:p>
          <a:p>
            <a:pPr marL="0" indent="0" algn="just">
              <a:lnSpc>
                <a:spcPct val="160000"/>
              </a:lnSpc>
              <a:spcBef>
                <a:spcPts val="0"/>
              </a:spcBef>
              <a:buClr>
                <a:schemeClr val="dk1"/>
              </a:buClr>
              <a:buSzPct val="100000"/>
              <a:buNone/>
            </a:pPr>
            <a:endParaRPr lang="en-US" sz="2800" b="1" dirty="0">
              <a:latin typeface="Avenir Next LT Pro" panose="020B0504020202020204" pitchFamily="34" charset="0"/>
            </a:endParaRPr>
          </a:p>
          <a:p>
            <a:pPr marL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lang="en-US" sz="2800" dirty="0">
              <a:latin typeface="Avenir Next LT Pro" panose="020B0504020202020204" pitchFamily="34" charset="0"/>
            </a:endParaRPr>
          </a:p>
          <a:p>
            <a:pPr marL="228600" lvl="0" indent="-22860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endParaRPr lang="en-US" sz="2800" dirty="0">
              <a:latin typeface="Avenir Next LT Pro" panose="020B0504020202020204" pitchFamily="34" charset="0"/>
            </a:endParaRPr>
          </a:p>
          <a:p>
            <a:pPr marL="228600" lvl="0" indent="-22860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endParaRPr lang="en-US" sz="2800" dirty="0">
              <a:latin typeface="Avenir Next LT Pro" panose="020B0504020202020204" pitchFamily="34" charset="0"/>
            </a:endParaRPr>
          </a:p>
          <a:p>
            <a:pPr marL="228600" lvl="0" indent="-64135" algn="l" rtl="0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lang="en-US" dirty="0">
              <a:latin typeface="Avenir Next LT Pro" panose="020B0504020202020204" pitchFamily="34" charset="0"/>
            </a:endParaRPr>
          </a:p>
        </p:txBody>
      </p:sp>
      <p:sp>
        <p:nvSpPr>
          <p:cNvPr id="103" name="Google Shape;103;p2"/>
          <p:cNvSpPr/>
          <p:nvPr/>
        </p:nvSpPr>
        <p:spPr>
          <a:xfrm>
            <a:off x="-800" y="0"/>
            <a:ext cx="12192800" cy="763398"/>
          </a:xfrm>
          <a:prstGeom prst="rect">
            <a:avLst/>
          </a:prstGeom>
          <a:solidFill>
            <a:srgbClr val="09529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n-PH" sz="35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REGIONAL PRESENTATION TEMPLATE AND GUIDE</a:t>
            </a:r>
          </a:p>
        </p:txBody>
      </p:sp>
      <p:sp>
        <p:nvSpPr>
          <p:cNvPr id="104" name="Google Shape;104;p2"/>
          <p:cNvSpPr/>
          <p:nvPr/>
        </p:nvSpPr>
        <p:spPr>
          <a:xfrm rot="-5400000" flipH="1">
            <a:off x="5861319" y="542848"/>
            <a:ext cx="467200" cy="12192000"/>
          </a:xfrm>
          <a:prstGeom prst="rect">
            <a:avLst/>
          </a:prstGeom>
          <a:solidFill>
            <a:srgbClr val="54813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81440" y="5935450"/>
            <a:ext cx="910561" cy="910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96FAFC-6CAE-0C11-86D7-A0D3CBF9B7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163" y="0"/>
            <a:ext cx="12194163" cy="6872449"/>
          </a:xfrm>
          <a:prstGeom prst="rect">
            <a:avLst/>
          </a:prstGeom>
        </p:spPr>
      </p:pic>
      <p:sp>
        <p:nvSpPr>
          <p:cNvPr id="102" name="Google Shape;102;p2"/>
          <p:cNvSpPr txBox="1">
            <a:spLocks noGrp="1"/>
          </p:cNvSpPr>
          <p:nvPr>
            <p:ph type="body" idx="1"/>
          </p:nvPr>
        </p:nvSpPr>
        <p:spPr>
          <a:xfrm>
            <a:off x="380246" y="1008364"/>
            <a:ext cx="11126708" cy="5120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2600" dirty="0">
                <a:latin typeface="Avenir Next LT Pro" panose="020B0504020202020204" pitchFamily="34" charset="0"/>
              </a:rPr>
              <a:t>The Operational, Policy and Emerging Issues must be presented using the template provided. </a:t>
            </a:r>
            <a:r>
              <a:rPr lang="en-US" sz="2600" b="1" dirty="0">
                <a:latin typeface="Avenir Next LT Pro" panose="020B0504020202020204" pitchFamily="34" charset="0"/>
              </a:rPr>
              <a:t>Please limit your presentation to a maximum of six to seven (6-7) slides.</a:t>
            </a:r>
          </a:p>
          <a:p>
            <a:pPr marL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lang="en-US" sz="4000" dirty="0">
              <a:latin typeface="Avenir Next LT Pro" panose="020B0504020202020204" pitchFamily="34" charset="0"/>
            </a:endParaRPr>
          </a:p>
          <a:p>
            <a:pPr marL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000" dirty="0">
                <a:latin typeface="Avenir Next LT Pro" panose="020B0504020202020204" pitchFamily="34" charset="0"/>
              </a:rPr>
              <a:t> </a:t>
            </a:r>
          </a:p>
          <a:p>
            <a:pPr marL="228600" lvl="0" indent="-64135" algn="l" rtl="0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lang="en-US" dirty="0">
              <a:latin typeface="Avenir Next LT Pro" panose="020B0504020202020204" pitchFamily="34" charset="0"/>
            </a:endParaRPr>
          </a:p>
        </p:txBody>
      </p:sp>
      <p:sp>
        <p:nvSpPr>
          <p:cNvPr id="103" name="Google Shape;103;p2"/>
          <p:cNvSpPr/>
          <p:nvPr/>
        </p:nvSpPr>
        <p:spPr>
          <a:xfrm>
            <a:off x="-800" y="0"/>
            <a:ext cx="12192800" cy="763398"/>
          </a:xfrm>
          <a:prstGeom prst="rect">
            <a:avLst/>
          </a:prstGeom>
          <a:solidFill>
            <a:srgbClr val="09529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n-PH" sz="35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REGIONAL PRESENTATION TEMPLATE AND GUIDE</a:t>
            </a:r>
          </a:p>
        </p:txBody>
      </p:sp>
      <p:sp>
        <p:nvSpPr>
          <p:cNvPr id="104" name="Google Shape;104;p2"/>
          <p:cNvSpPr/>
          <p:nvPr/>
        </p:nvSpPr>
        <p:spPr>
          <a:xfrm rot="-5400000" flipH="1">
            <a:off x="5861319" y="542848"/>
            <a:ext cx="467200" cy="12192000"/>
          </a:xfrm>
          <a:prstGeom prst="rect">
            <a:avLst/>
          </a:prstGeom>
          <a:solidFill>
            <a:srgbClr val="54813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81440" y="5935450"/>
            <a:ext cx="910561" cy="9105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8261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Google Shape;111;p3"/>
          <p:cNvGraphicFramePr/>
          <p:nvPr>
            <p:extLst>
              <p:ext uri="{D42A27DB-BD31-4B8C-83A1-F6EECF244321}">
                <p14:modId xmlns:p14="http://schemas.microsoft.com/office/powerpoint/2010/main" val="2058748401"/>
              </p:ext>
            </p:extLst>
          </p:nvPr>
        </p:nvGraphicFramePr>
        <p:xfrm>
          <a:off x="1100" y="788565"/>
          <a:ext cx="12190900" cy="5615414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04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7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7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86244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b="1" u="none" strike="noStrike" cap="none" dirty="0"/>
                        <a:t>Operational, Policy &amp; Emerging Issue</a:t>
                      </a:r>
                      <a:endParaRPr b="1" dirty="0"/>
                    </a:p>
                  </a:txBody>
                  <a:tcPr marL="91450" marR="91450" marT="45725" marB="45725" anchor="ctr">
                    <a:solidFill>
                      <a:srgbClr val="7570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b="1" u="none" strike="noStrike" cap="none" dirty="0"/>
                        <a:t>Status/Action Taken at Regional-Level</a:t>
                      </a:r>
                      <a:endParaRPr b="1" dirty="0"/>
                    </a:p>
                  </a:txBody>
                  <a:tcPr marL="91450" marR="91450" marT="45725" marB="45725" anchor="ctr">
                    <a:solidFill>
                      <a:srgbClr val="7570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b="1" u="none" strike="noStrike" cap="none" dirty="0"/>
                        <a:t>Recommendation by the Region</a:t>
                      </a:r>
                      <a:endParaRPr b="1" dirty="0"/>
                    </a:p>
                  </a:txBody>
                  <a:tcPr marL="91450" marR="91450" marT="45725" marB="45725" anchor="ctr">
                    <a:solidFill>
                      <a:srgbClr val="7570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 dirty="0"/>
                        <a:t>Concerned Sector/Bureau</a:t>
                      </a:r>
                      <a:endParaRPr lang="en-US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/>
                        <a:t>(FMB, BMB, LMB, ERDB, MGB, EMB, Other Offices)</a:t>
                      </a:r>
                      <a:endParaRPr lang="en-US" b="1" dirty="0"/>
                    </a:p>
                  </a:txBody>
                  <a:tcPr marL="91450" marR="91450" marT="45725" marB="45725" anchor="ctr">
                    <a:solidFill>
                      <a:srgbClr val="7570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917">
                <a:tc gridSpan="4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b="1" u="none" strike="noStrike" cap="none" dirty="0"/>
                        <a:t>CLEAN AIR</a:t>
                      </a:r>
                      <a:endParaRPr sz="1800" b="1" u="none" strike="noStrike" cap="none" dirty="0"/>
                    </a:p>
                  </a:txBody>
                  <a:tcPr marL="91450" marR="91450" marT="45725" marB="45725" anchor="ctr">
                    <a:solidFill>
                      <a:srgbClr val="8D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91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917">
                <a:tc gridSpan="4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b="1" dirty="0"/>
                        <a:t>CLEAN WATER</a:t>
                      </a:r>
                      <a:endParaRPr sz="1800" b="1" dirty="0"/>
                    </a:p>
                  </a:txBody>
                  <a:tcPr marL="91450" marR="91450" marT="45725" marB="45725" anchor="ctr">
                    <a:solidFill>
                      <a:srgbClr val="8D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91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2917">
                <a:tc gridSpan="4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b="1" dirty="0"/>
                        <a:t>SOLID WASTE MANAGEMENT</a:t>
                      </a:r>
                      <a:endParaRPr sz="1800" b="1" dirty="0"/>
                    </a:p>
                  </a:txBody>
                  <a:tcPr marL="91450" marR="91450" marT="45725" marB="45725" anchor="ctr">
                    <a:solidFill>
                      <a:srgbClr val="8D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291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2917">
                <a:tc gridSpan="4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b="1" dirty="0"/>
                        <a:t>GEOHAZARD, GROUNDWATER ASSESSMENT AND RESPONSIBLE MINING</a:t>
                      </a:r>
                      <a:endParaRPr sz="1800" b="1" dirty="0"/>
                    </a:p>
                  </a:txBody>
                  <a:tcPr marL="91450" marR="91450" marT="45725" marB="45725" anchor="ctr">
                    <a:solidFill>
                      <a:srgbClr val="8D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291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2917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dirty="0"/>
                        <a:t>NATIONAL GREENING PROGRAM</a:t>
                      </a:r>
                    </a:p>
                  </a:txBody>
                  <a:tcPr marL="91450" marR="91450" marT="45725" marB="45725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7291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486276"/>
                  </a:ext>
                </a:extLst>
              </a:tr>
            </a:tbl>
          </a:graphicData>
        </a:graphic>
      </p:graphicFrame>
      <p:sp>
        <p:nvSpPr>
          <p:cNvPr id="112" name="Google Shape;112;p3"/>
          <p:cNvSpPr/>
          <p:nvPr/>
        </p:nvSpPr>
        <p:spPr>
          <a:xfrm>
            <a:off x="-800" y="0"/>
            <a:ext cx="12192800" cy="763398"/>
          </a:xfrm>
          <a:prstGeom prst="rect">
            <a:avLst/>
          </a:prstGeom>
          <a:solidFill>
            <a:srgbClr val="0952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n-PH" sz="35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OPERATIONAL, POLICY &amp; EMERGING ISSUES</a:t>
            </a:r>
            <a:endParaRPr kumimoji="0" sz="35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13" name="Google Shape;113;p3"/>
          <p:cNvSpPr/>
          <p:nvPr/>
        </p:nvSpPr>
        <p:spPr>
          <a:xfrm rot="-5400000" flipH="1">
            <a:off x="5861319" y="542848"/>
            <a:ext cx="467200" cy="12192000"/>
          </a:xfrm>
          <a:prstGeom prst="rect">
            <a:avLst/>
          </a:prstGeom>
          <a:solidFill>
            <a:srgbClr val="54813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81440" y="5935450"/>
            <a:ext cx="910561" cy="910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0" name="Google Shape;120;p4"/>
          <p:cNvGraphicFramePr/>
          <p:nvPr>
            <p:extLst>
              <p:ext uri="{D42A27DB-BD31-4B8C-83A1-F6EECF244321}">
                <p14:modId xmlns:p14="http://schemas.microsoft.com/office/powerpoint/2010/main" val="102812891"/>
              </p:ext>
            </p:extLst>
          </p:nvPr>
        </p:nvGraphicFramePr>
        <p:xfrm>
          <a:off x="0" y="763395"/>
          <a:ext cx="12190920" cy="561541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971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3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731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731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8624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b="1" dirty="0"/>
                        <a:t>Operational, Policy &amp; Emerging Issue</a:t>
                      </a:r>
                      <a:endParaRPr b="1" dirty="0"/>
                    </a:p>
                  </a:txBody>
                  <a:tcPr marL="91450" marR="91450" marT="45725" marB="45725" anchor="ctr">
                    <a:solidFill>
                      <a:srgbClr val="7570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b="1" dirty="0"/>
                        <a:t>Status/Action Taken at Regional-Level</a:t>
                      </a:r>
                      <a:endParaRPr b="1" dirty="0"/>
                    </a:p>
                  </a:txBody>
                  <a:tcPr marL="91450" marR="91450" marT="45725" marB="45725" anchor="ctr">
                    <a:solidFill>
                      <a:srgbClr val="7570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b="1" dirty="0"/>
                        <a:t>Recommendation by the Region</a:t>
                      </a:r>
                      <a:endParaRPr b="1" dirty="0"/>
                    </a:p>
                  </a:txBody>
                  <a:tcPr marL="91450" marR="91450" marT="45725" marB="45725" anchor="ctr">
                    <a:solidFill>
                      <a:srgbClr val="7570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b="1" dirty="0"/>
                        <a:t>Concerned Sector/Bureau</a:t>
                      </a:r>
                      <a:endParaRPr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b="1" dirty="0"/>
                        <a:t>(FMB, BMB, LMB, ERDB, MGB, EMB, Other Offices)</a:t>
                      </a:r>
                      <a:endParaRPr b="1" dirty="0"/>
                    </a:p>
                  </a:txBody>
                  <a:tcPr marL="91450" marR="91450" marT="45725" marB="45725" anchor="ctr">
                    <a:solidFill>
                      <a:srgbClr val="7570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917">
                <a:tc gridSpan="4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b="1" dirty="0"/>
                        <a:t>INTENSIFIED FOREST PROTECTION PROGRAM</a:t>
                      </a:r>
                    </a:p>
                  </a:txBody>
                  <a:tcPr marL="91450" marR="91450" marT="45725" marB="45725" anchor="ctr">
                    <a:solidFill>
                      <a:srgbClr val="8D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91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917">
                <a:tc gridSpan="4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/>
                        <a:t>PROTECTED AREAS, CAVES, WETLANDS MANAGEMENT AND WILDLIFE CONSERVATION</a:t>
                      </a:r>
                    </a:p>
                  </a:txBody>
                  <a:tcPr marL="91450" marR="91450" marT="45725" marB="45725" anchor="ctr">
                    <a:solidFill>
                      <a:srgbClr val="8D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91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2917">
                <a:tc gridSpan="4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/>
                        <a:t>SCALING UP OF COASTAL AND MARINE ECOSYSTEMS</a:t>
                      </a:r>
                    </a:p>
                  </a:txBody>
                  <a:tcPr marL="91450" marR="91450" marT="45725" marB="45725" anchor="ctr">
                    <a:solidFill>
                      <a:srgbClr val="8D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291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2917">
                <a:tc gridSpan="4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b="1" dirty="0"/>
                        <a:t>IMPROVED LAND ADMINISTRATION</a:t>
                      </a:r>
                    </a:p>
                  </a:txBody>
                  <a:tcPr marL="91450" marR="91450" marT="45725" marB="45725" anchor="ctr">
                    <a:solidFill>
                      <a:srgbClr val="8D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291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2917">
                <a:tc gridSpan="4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/>
                        <a:t>MANILA BAY REHABILITATION </a:t>
                      </a:r>
                      <a:endParaRPr sz="1800" b="1" dirty="0"/>
                    </a:p>
                  </a:txBody>
                  <a:tcPr marL="91450" marR="91450" marT="45725" marB="457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80494"/>
                  </a:ext>
                </a:extLst>
              </a:tr>
              <a:tr h="47291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929006"/>
                  </a:ext>
                </a:extLst>
              </a:tr>
            </a:tbl>
          </a:graphicData>
        </a:graphic>
      </p:graphicFrame>
      <p:sp>
        <p:nvSpPr>
          <p:cNvPr id="121" name="Google Shape;121;p4"/>
          <p:cNvSpPr/>
          <p:nvPr/>
        </p:nvSpPr>
        <p:spPr>
          <a:xfrm>
            <a:off x="-800" y="0"/>
            <a:ext cx="12192800" cy="763398"/>
          </a:xfrm>
          <a:prstGeom prst="rect">
            <a:avLst/>
          </a:prstGeom>
          <a:solidFill>
            <a:srgbClr val="0952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n-PH" sz="35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OPERATIONAL, POLICY &amp; EMERGING ISSUES</a:t>
            </a:r>
            <a:endParaRPr kumimoji="0" sz="35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22" name="Google Shape;122;p4"/>
          <p:cNvSpPr/>
          <p:nvPr/>
        </p:nvSpPr>
        <p:spPr>
          <a:xfrm rot="-5400000" flipH="1">
            <a:off x="5861319" y="542848"/>
            <a:ext cx="467200" cy="12192000"/>
          </a:xfrm>
          <a:prstGeom prst="rect">
            <a:avLst/>
          </a:prstGeom>
          <a:solidFill>
            <a:srgbClr val="54813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81440" y="5935450"/>
            <a:ext cx="910561" cy="910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319</Words>
  <Application>Microsoft Office PowerPoint</Application>
  <PresentationFormat>Widescreen</PresentationFormat>
  <Paragraphs>42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Avenir Next LT Pro</vt:lpstr>
      <vt:lpstr>Calibri</vt:lpstr>
      <vt:lpstr>Calibri Light</vt:lpstr>
      <vt:lpstr>Eras Bold ITC</vt:lpstr>
      <vt:lpstr>Fira Sans</vt:lpstr>
      <vt:lpstr>Office Theme</vt:lpstr>
      <vt:lpstr>REGIONAL PRESENTATION TEMPLATE AND GUIDE  1st Field Operations Management Conference  April 16-18, 2023 Marriot Hotel, Clark, Pampanga 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REGIONAL PRESENTATION TEMPLATE AND GUIDE  1st Field Operations Management Conference CY 2023</dc:title>
  <dc:creator>Jeruz Mari Y. Pahilanga</dc:creator>
  <cp:lastModifiedBy>Monica Rea Mendoza</cp:lastModifiedBy>
  <cp:revision>18</cp:revision>
  <cp:lastPrinted>2023-04-12T02:44:13Z</cp:lastPrinted>
  <dcterms:created xsi:type="dcterms:W3CDTF">2023-04-05T01:02:43Z</dcterms:created>
  <dcterms:modified xsi:type="dcterms:W3CDTF">2023-04-13T00:59:16Z</dcterms:modified>
</cp:coreProperties>
</file>