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31"/>
  </p:notesMasterIdLst>
  <p:sldIdLst>
    <p:sldId id="293" r:id="rId2"/>
    <p:sldId id="318" r:id="rId3"/>
    <p:sldId id="289" r:id="rId4"/>
    <p:sldId id="257" r:id="rId5"/>
    <p:sldId id="260" r:id="rId6"/>
    <p:sldId id="331" r:id="rId7"/>
    <p:sldId id="332" r:id="rId8"/>
    <p:sldId id="333" r:id="rId9"/>
    <p:sldId id="294" r:id="rId10"/>
    <p:sldId id="330" r:id="rId11"/>
    <p:sldId id="319" r:id="rId12"/>
    <p:sldId id="297" r:id="rId13"/>
    <p:sldId id="320" r:id="rId14"/>
    <p:sldId id="321" r:id="rId15"/>
    <p:sldId id="322" r:id="rId16"/>
    <p:sldId id="323" r:id="rId17"/>
    <p:sldId id="334" r:id="rId18"/>
    <p:sldId id="324" r:id="rId19"/>
    <p:sldId id="325" r:id="rId20"/>
    <p:sldId id="326" r:id="rId21"/>
    <p:sldId id="327" r:id="rId22"/>
    <p:sldId id="328" r:id="rId23"/>
    <p:sldId id="329" r:id="rId24"/>
    <p:sldId id="295" r:id="rId25"/>
    <p:sldId id="300" r:id="rId26"/>
    <p:sldId id="335" r:id="rId27"/>
    <p:sldId id="301" r:id="rId28"/>
    <p:sldId id="265" r:id="rId29"/>
    <p:sldId id="290"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40" autoAdjust="0"/>
    <p:restoredTop sz="78133" autoAdjust="0"/>
  </p:normalViewPr>
  <p:slideViewPr>
    <p:cSldViewPr>
      <p:cViewPr varScale="1">
        <p:scale>
          <a:sx n="67" d="100"/>
          <a:sy n="67" d="100"/>
        </p:scale>
        <p:origin x="1262" y="5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70"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71"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72"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673"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74"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75"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pPr/>
              <a:t>‹#›</a:t>
            </a:fld>
            <a:endParaRPr lang="en-US"/>
          </a:p>
        </p:txBody>
      </p:sp>
    </p:spTree>
    <p:extLst>
      <p:ext uri="{BB962C8B-B14F-4D97-AF65-F5344CB8AC3E}">
        <p14:creationId xmlns:p14="http://schemas.microsoft.com/office/powerpoint/2010/main" val="269469936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9A0EA98-5831-4853-B862-C702E6EB345C}" type="slidenum">
              <a:rPr lang="en-US" smtClean="0"/>
              <a:pPr/>
              <a:t>1</a:t>
            </a:fld>
            <a:endParaRPr lang="en-US"/>
          </a:p>
        </p:txBody>
      </p:sp>
    </p:spTree>
    <p:extLst>
      <p:ext uri="{BB962C8B-B14F-4D97-AF65-F5344CB8AC3E}">
        <p14:creationId xmlns:p14="http://schemas.microsoft.com/office/powerpoint/2010/main" val="1687489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9A0EA98-5831-4853-B862-C702E6EB345C}" type="slidenum">
              <a:rPr lang="en-US" smtClean="0"/>
              <a:pPr/>
              <a:t>2</a:t>
            </a:fld>
            <a:endParaRPr lang="en-US"/>
          </a:p>
        </p:txBody>
      </p:sp>
    </p:spTree>
    <p:extLst>
      <p:ext uri="{BB962C8B-B14F-4D97-AF65-F5344CB8AC3E}">
        <p14:creationId xmlns:p14="http://schemas.microsoft.com/office/powerpoint/2010/main" val="4163039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0EA98-5831-4853-B862-C702E6EB345C}" type="slidenum">
              <a:rPr lang="en-US" smtClean="0"/>
              <a:pPr/>
              <a:t>3</a:t>
            </a:fld>
            <a:endParaRPr lang="en-US"/>
          </a:p>
        </p:txBody>
      </p:sp>
    </p:spTree>
    <p:extLst>
      <p:ext uri="{BB962C8B-B14F-4D97-AF65-F5344CB8AC3E}">
        <p14:creationId xmlns:p14="http://schemas.microsoft.com/office/powerpoint/2010/main" val="3928770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A9A0EA98-5831-4853-B862-C702E6EB345C}" type="slidenum">
              <a:rPr lang="en-US" smtClean="0"/>
              <a:pPr/>
              <a:t>4</a:t>
            </a:fld>
            <a:endParaRPr lang="en-US"/>
          </a:p>
        </p:txBody>
      </p:sp>
    </p:spTree>
    <p:extLst>
      <p:ext uri="{BB962C8B-B14F-4D97-AF65-F5344CB8AC3E}">
        <p14:creationId xmlns:p14="http://schemas.microsoft.com/office/powerpoint/2010/main" val="3835910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a:p>
            <a:endParaRPr lang="en-PH" dirty="0"/>
          </a:p>
        </p:txBody>
      </p:sp>
      <p:sp>
        <p:nvSpPr>
          <p:cNvPr id="4" name="Slide Number Placeholder 3"/>
          <p:cNvSpPr>
            <a:spLocks noGrp="1"/>
          </p:cNvSpPr>
          <p:nvPr>
            <p:ph type="sldNum" sz="quarter" idx="10"/>
          </p:nvPr>
        </p:nvSpPr>
        <p:spPr/>
        <p:txBody>
          <a:bodyPr/>
          <a:lstStyle/>
          <a:p>
            <a:fld id="{A9A0EA98-5831-4853-B862-C702E6EB345C}" type="slidenum">
              <a:rPr lang="en-US" smtClean="0"/>
              <a:pPr/>
              <a:t>5</a:t>
            </a:fld>
            <a:endParaRPr lang="en-US"/>
          </a:p>
        </p:txBody>
      </p:sp>
    </p:spTree>
    <p:extLst>
      <p:ext uri="{BB962C8B-B14F-4D97-AF65-F5344CB8AC3E}">
        <p14:creationId xmlns:p14="http://schemas.microsoft.com/office/powerpoint/2010/main" val="16047090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0EA98-5831-4853-B862-C702E6EB345C}" type="slidenum">
              <a:rPr lang="en-US" smtClean="0"/>
              <a:pPr/>
              <a:t>9</a:t>
            </a:fld>
            <a:endParaRPr lang="en-US"/>
          </a:p>
        </p:txBody>
      </p:sp>
    </p:spTree>
    <p:extLst>
      <p:ext uri="{BB962C8B-B14F-4D97-AF65-F5344CB8AC3E}">
        <p14:creationId xmlns:p14="http://schemas.microsoft.com/office/powerpoint/2010/main" val="2233473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0EA98-5831-4853-B862-C702E6EB345C}" type="slidenum">
              <a:rPr lang="en-US" smtClean="0"/>
              <a:pPr/>
              <a:t>15</a:t>
            </a:fld>
            <a:endParaRPr lang="en-US"/>
          </a:p>
        </p:txBody>
      </p:sp>
    </p:spTree>
    <p:extLst>
      <p:ext uri="{BB962C8B-B14F-4D97-AF65-F5344CB8AC3E}">
        <p14:creationId xmlns:p14="http://schemas.microsoft.com/office/powerpoint/2010/main" val="2112012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0EA98-5831-4853-B862-C702E6EB345C}" type="slidenum">
              <a:rPr lang="en-US" smtClean="0"/>
              <a:pPr/>
              <a:t>18</a:t>
            </a:fld>
            <a:endParaRPr lang="en-US"/>
          </a:p>
        </p:txBody>
      </p:sp>
    </p:spTree>
    <p:extLst>
      <p:ext uri="{BB962C8B-B14F-4D97-AF65-F5344CB8AC3E}">
        <p14:creationId xmlns:p14="http://schemas.microsoft.com/office/powerpoint/2010/main" val="2108979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0EA98-5831-4853-B862-C702E6EB345C}" type="slidenum">
              <a:rPr lang="en-US" smtClean="0"/>
              <a:pPr/>
              <a:t>19</a:t>
            </a:fld>
            <a:endParaRPr lang="en-US"/>
          </a:p>
        </p:txBody>
      </p:sp>
    </p:spTree>
    <p:extLst>
      <p:ext uri="{BB962C8B-B14F-4D97-AF65-F5344CB8AC3E}">
        <p14:creationId xmlns:p14="http://schemas.microsoft.com/office/powerpoint/2010/main" val="1418155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0EA98-5831-4853-B862-C702E6EB345C}" type="slidenum">
              <a:rPr lang="en-US" smtClean="0"/>
              <a:pPr/>
              <a:t>20</a:t>
            </a:fld>
            <a:endParaRPr lang="en-US"/>
          </a:p>
        </p:txBody>
      </p:sp>
    </p:spTree>
    <p:extLst>
      <p:ext uri="{BB962C8B-B14F-4D97-AF65-F5344CB8AC3E}">
        <p14:creationId xmlns:p14="http://schemas.microsoft.com/office/powerpoint/2010/main" val="1939217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0EA98-5831-4853-B862-C702E6EB345C}" type="slidenum">
              <a:rPr lang="en-US" smtClean="0"/>
              <a:pPr/>
              <a:t>21</a:t>
            </a:fld>
            <a:endParaRPr lang="en-US"/>
          </a:p>
        </p:txBody>
      </p:sp>
    </p:spTree>
    <p:extLst>
      <p:ext uri="{BB962C8B-B14F-4D97-AF65-F5344CB8AC3E}">
        <p14:creationId xmlns:p14="http://schemas.microsoft.com/office/powerpoint/2010/main" val="34200836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0EA98-5831-4853-B862-C702E6EB345C}" type="slidenum">
              <a:rPr lang="en-US" smtClean="0"/>
              <a:pPr/>
              <a:t>22</a:t>
            </a:fld>
            <a:endParaRPr lang="en-US"/>
          </a:p>
        </p:txBody>
      </p:sp>
    </p:spTree>
    <p:extLst>
      <p:ext uri="{BB962C8B-B14F-4D97-AF65-F5344CB8AC3E}">
        <p14:creationId xmlns:p14="http://schemas.microsoft.com/office/powerpoint/2010/main" val="3362039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0EA98-5831-4853-B862-C702E6EB345C}" type="slidenum">
              <a:rPr lang="en-US" smtClean="0"/>
              <a:pPr/>
              <a:t>23</a:t>
            </a:fld>
            <a:endParaRPr lang="en-US"/>
          </a:p>
        </p:txBody>
      </p:sp>
    </p:spTree>
    <p:extLst>
      <p:ext uri="{BB962C8B-B14F-4D97-AF65-F5344CB8AC3E}">
        <p14:creationId xmlns:p14="http://schemas.microsoft.com/office/powerpoint/2010/main" val="37883366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0EA98-5831-4853-B862-C702E6EB345C}" type="slidenum">
              <a:rPr lang="en-US" smtClean="0"/>
              <a:pPr/>
              <a:t>24</a:t>
            </a:fld>
            <a:endParaRPr lang="en-US"/>
          </a:p>
        </p:txBody>
      </p:sp>
    </p:spTree>
    <p:extLst>
      <p:ext uri="{BB962C8B-B14F-4D97-AF65-F5344CB8AC3E}">
        <p14:creationId xmlns:p14="http://schemas.microsoft.com/office/powerpoint/2010/main" val="3891166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0EA98-5831-4853-B862-C702E6EB345C}" type="slidenum">
              <a:rPr lang="en-US" smtClean="0"/>
              <a:pPr/>
              <a:t>27</a:t>
            </a:fld>
            <a:endParaRPr lang="en-US"/>
          </a:p>
        </p:txBody>
      </p:sp>
    </p:spTree>
    <p:extLst>
      <p:ext uri="{BB962C8B-B14F-4D97-AF65-F5344CB8AC3E}">
        <p14:creationId xmlns:p14="http://schemas.microsoft.com/office/powerpoint/2010/main" val="8504442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0EA98-5831-4853-B862-C702E6EB345C}" type="slidenum">
              <a:rPr lang="en-US" smtClean="0"/>
              <a:pPr/>
              <a:t>28</a:t>
            </a:fld>
            <a:endParaRPr lang="en-US"/>
          </a:p>
        </p:txBody>
      </p:sp>
    </p:spTree>
    <p:extLst>
      <p:ext uri="{BB962C8B-B14F-4D97-AF65-F5344CB8AC3E}">
        <p14:creationId xmlns:p14="http://schemas.microsoft.com/office/powerpoint/2010/main" val="1223966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581" name="Title 1"/>
          <p:cNvSpPr>
            <a:spLocks noGrp="1"/>
          </p:cNvSpPr>
          <p:nvPr>
            <p:ph type="ctrTitle"/>
          </p:nvPr>
        </p:nvSpPr>
        <p:spPr>
          <a:xfrm>
            <a:off x="685800" y="2130425"/>
            <a:ext cx="7772400" cy="1470025"/>
          </a:xfrm>
        </p:spPr>
        <p:txBody>
          <a:bodyPr/>
          <a:lstStyle/>
          <a:p>
            <a:r>
              <a:rPr lang="en-US"/>
              <a:t>Click to edit Master title style</a:t>
            </a:r>
            <a:endParaRPr lang="en-PH"/>
          </a:p>
        </p:txBody>
      </p:sp>
      <p:sp>
        <p:nvSpPr>
          <p:cNvPr id="1048582"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PH"/>
          </a:p>
        </p:txBody>
      </p:sp>
      <p:sp>
        <p:nvSpPr>
          <p:cNvPr id="1048583" name="Date Placeholder 3"/>
          <p:cNvSpPr>
            <a:spLocks noGrp="1"/>
          </p:cNvSpPr>
          <p:nvPr>
            <p:ph type="dt" sz="half" idx="10"/>
          </p:nvPr>
        </p:nvSpPr>
        <p:spPr/>
        <p:txBody>
          <a:bodyPr/>
          <a:lstStyle/>
          <a:p>
            <a:fld id="{09313207-3DF7-4C56-8F31-918E5C359725}" type="datetimeFigureOut">
              <a:rPr lang="en-PH" smtClean="0"/>
              <a:pPr/>
              <a:t>21/07/2023</a:t>
            </a:fld>
            <a:endParaRPr lang="en-PH"/>
          </a:p>
        </p:txBody>
      </p:sp>
      <p:sp>
        <p:nvSpPr>
          <p:cNvPr id="1048584" name="Footer Placeholder 4"/>
          <p:cNvSpPr>
            <a:spLocks noGrp="1"/>
          </p:cNvSpPr>
          <p:nvPr>
            <p:ph type="ftr" sz="quarter" idx="11"/>
          </p:nvPr>
        </p:nvSpPr>
        <p:spPr/>
        <p:txBody>
          <a:bodyPr/>
          <a:lstStyle/>
          <a:p>
            <a:endParaRPr lang="en-PH"/>
          </a:p>
        </p:txBody>
      </p:sp>
      <p:sp>
        <p:nvSpPr>
          <p:cNvPr id="1048585" name="Slide Number Placeholder 5"/>
          <p:cNvSpPr>
            <a:spLocks noGrp="1"/>
          </p:cNvSpPr>
          <p:nvPr>
            <p:ph type="sldNum" sz="quarter" idx="12"/>
          </p:nvPr>
        </p:nvSpPr>
        <p:spPr/>
        <p:txBody>
          <a:bodyPr/>
          <a:lstStyle/>
          <a:p>
            <a:fld id="{043724AA-ADF7-45AD-8FBF-6E2A65D57ED1}" type="slidenum">
              <a:rPr lang="en-PH" smtClean="0"/>
              <a:pPr/>
              <a:t>‹#›</a:t>
            </a:fld>
            <a:endParaRPr lang="en-PH"/>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88" name="Title 1"/>
          <p:cNvSpPr>
            <a:spLocks noGrp="1"/>
          </p:cNvSpPr>
          <p:nvPr>
            <p:ph type="title"/>
          </p:nvPr>
        </p:nvSpPr>
        <p:spPr/>
        <p:txBody>
          <a:bodyPr/>
          <a:lstStyle/>
          <a:p>
            <a:r>
              <a:rPr lang="en-US"/>
              <a:t>Click to edit Master title style</a:t>
            </a:r>
            <a:endParaRPr lang="en-PH"/>
          </a:p>
        </p:txBody>
      </p:sp>
      <p:sp>
        <p:nvSpPr>
          <p:cNvPr id="1048589"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048590" name="Date Placeholder 3"/>
          <p:cNvSpPr>
            <a:spLocks noGrp="1"/>
          </p:cNvSpPr>
          <p:nvPr>
            <p:ph type="dt" sz="half" idx="10"/>
          </p:nvPr>
        </p:nvSpPr>
        <p:spPr/>
        <p:txBody>
          <a:bodyPr/>
          <a:lstStyle/>
          <a:p>
            <a:fld id="{09313207-3DF7-4C56-8F31-918E5C359725}" type="datetimeFigureOut">
              <a:rPr lang="en-PH" smtClean="0"/>
              <a:pPr/>
              <a:t>21/07/2023</a:t>
            </a:fld>
            <a:endParaRPr lang="en-PH"/>
          </a:p>
        </p:txBody>
      </p:sp>
      <p:sp>
        <p:nvSpPr>
          <p:cNvPr id="1048591" name="Footer Placeholder 4"/>
          <p:cNvSpPr>
            <a:spLocks noGrp="1"/>
          </p:cNvSpPr>
          <p:nvPr>
            <p:ph type="ftr" sz="quarter" idx="11"/>
          </p:nvPr>
        </p:nvSpPr>
        <p:spPr/>
        <p:txBody>
          <a:bodyPr/>
          <a:lstStyle/>
          <a:p>
            <a:endParaRPr lang="en-PH"/>
          </a:p>
        </p:txBody>
      </p:sp>
      <p:sp>
        <p:nvSpPr>
          <p:cNvPr id="1048592" name="Slide Number Placeholder 5"/>
          <p:cNvSpPr>
            <a:spLocks noGrp="1"/>
          </p:cNvSpPr>
          <p:nvPr>
            <p:ph type="sldNum" sz="quarter" idx="12"/>
          </p:nvPr>
        </p:nvSpPr>
        <p:spPr/>
        <p:txBody>
          <a:bodyPr/>
          <a:lstStyle/>
          <a:p>
            <a:fld id="{043724AA-ADF7-45AD-8FBF-6E2A65D57ED1}" type="slidenum">
              <a:rPr lang="en-PH" smtClean="0"/>
              <a:pPr/>
              <a:t>‹#›</a:t>
            </a:fld>
            <a:endParaRPr lang="en-P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4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PH"/>
          </a:p>
        </p:txBody>
      </p:sp>
      <p:sp>
        <p:nvSpPr>
          <p:cNvPr id="104864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48644" name="Date Placeholder 3"/>
          <p:cNvSpPr>
            <a:spLocks noGrp="1"/>
          </p:cNvSpPr>
          <p:nvPr>
            <p:ph type="dt" sz="half" idx="10"/>
          </p:nvPr>
        </p:nvSpPr>
        <p:spPr/>
        <p:txBody>
          <a:bodyPr/>
          <a:lstStyle/>
          <a:p>
            <a:fld id="{09313207-3DF7-4C56-8F31-918E5C359725}" type="datetimeFigureOut">
              <a:rPr lang="en-PH" smtClean="0"/>
              <a:pPr/>
              <a:t>21/07/2023</a:t>
            </a:fld>
            <a:endParaRPr lang="en-PH"/>
          </a:p>
        </p:txBody>
      </p:sp>
      <p:sp>
        <p:nvSpPr>
          <p:cNvPr id="1048645" name="Footer Placeholder 4"/>
          <p:cNvSpPr>
            <a:spLocks noGrp="1"/>
          </p:cNvSpPr>
          <p:nvPr>
            <p:ph type="ftr" sz="quarter" idx="11"/>
          </p:nvPr>
        </p:nvSpPr>
        <p:spPr/>
        <p:txBody>
          <a:bodyPr/>
          <a:lstStyle/>
          <a:p>
            <a:endParaRPr lang="en-PH"/>
          </a:p>
        </p:txBody>
      </p:sp>
      <p:sp>
        <p:nvSpPr>
          <p:cNvPr id="1048646" name="Slide Number Placeholder 5"/>
          <p:cNvSpPr>
            <a:spLocks noGrp="1"/>
          </p:cNvSpPr>
          <p:nvPr>
            <p:ph type="sldNum" sz="quarter" idx="12"/>
          </p:nvPr>
        </p:nvSpPr>
        <p:spPr/>
        <p:txBody>
          <a:bodyPr/>
          <a:lstStyle/>
          <a:p>
            <a:fld id="{043724AA-ADF7-45AD-8FBF-6E2A65D57ED1}" type="slidenum">
              <a:rPr lang="en-PH" smtClean="0"/>
              <a:pPr/>
              <a:t>‹#›</a:t>
            </a:fld>
            <a:endParaRPr lang="en-PH"/>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47" name="Title 1"/>
          <p:cNvSpPr>
            <a:spLocks noGrp="1"/>
          </p:cNvSpPr>
          <p:nvPr>
            <p:ph type="title"/>
          </p:nvPr>
        </p:nvSpPr>
        <p:spPr/>
        <p:txBody>
          <a:bodyPr/>
          <a:lstStyle/>
          <a:p>
            <a:r>
              <a:rPr lang="en-US"/>
              <a:t>Click to edit Master title style</a:t>
            </a:r>
            <a:endParaRPr lang="en-PH"/>
          </a:p>
        </p:txBody>
      </p:sp>
      <p:sp>
        <p:nvSpPr>
          <p:cNvPr id="1048648"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048649"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048650" name="Date Placeholder 4"/>
          <p:cNvSpPr>
            <a:spLocks noGrp="1"/>
          </p:cNvSpPr>
          <p:nvPr>
            <p:ph type="dt" sz="half" idx="10"/>
          </p:nvPr>
        </p:nvSpPr>
        <p:spPr/>
        <p:txBody>
          <a:bodyPr/>
          <a:lstStyle/>
          <a:p>
            <a:fld id="{09313207-3DF7-4C56-8F31-918E5C359725}" type="datetimeFigureOut">
              <a:rPr lang="en-PH" smtClean="0"/>
              <a:pPr/>
              <a:t>21/07/2023</a:t>
            </a:fld>
            <a:endParaRPr lang="en-PH"/>
          </a:p>
        </p:txBody>
      </p:sp>
      <p:sp>
        <p:nvSpPr>
          <p:cNvPr id="1048651" name="Footer Placeholder 5"/>
          <p:cNvSpPr>
            <a:spLocks noGrp="1"/>
          </p:cNvSpPr>
          <p:nvPr>
            <p:ph type="ftr" sz="quarter" idx="11"/>
          </p:nvPr>
        </p:nvSpPr>
        <p:spPr/>
        <p:txBody>
          <a:bodyPr/>
          <a:lstStyle/>
          <a:p>
            <a:endParaRPr lang="en-PH"/>
          </a:p>
        </p:txBody>
      </p:sp>
      <p:sp>
        <p:nvSpPr>
          <p:cNvPr id="1048652" name="Slide Number Placeholder 6"/>
          <p:cNvSpPr>
            <a:spLocks noGrp="1"/>
          </p:cNvSpPr>
          <p:nvPr>
            <p:ph type="sldNum" sz="quarter" idx="12"/>
          </p:nvPr>
        </p:nvSpPr>
        <p:spPr/>
        <p:txBody>
          <a:bodyPr/>
          <a:lstStyle/>
          <a:p>
            <a:fld id="{043724AA-ADF7-45AD-8FBF-6E2A65D57ED1}" type="slidenum">
              <a:rPr lang="en-PH" smtClean="0"/>
              <a:pPr/>
              <a:t>‹#›</a:t>
            </a:fld>
            <a:endParaRPr lang="en-P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53" name="Title 1"/>
          <p:cNvSpPr>
            <a:spLocks noGrp="1"/>
          </p:cNvSpPr>
          <p:nvPr>
            <p:ph type="title"/>
          </p:nvPr>
        </p:nvSpPr>
        <p:spPr/>
        <p:txBody>
          <a:bodyPr/>
          <a:lstStyle/>
          <a:p>
            <a:r>
              <a:rPr lang="en-US"/>
              <a:t>Click to edit Master title style</a:t>
            </a:r>
            <a:endParaRPr lang="en-PH"/>
          </a:p>
        </p:txBody>
      </p:sp>
      <p:sp>
        <p:nvSpPr>
          <p:cNvPr id="1048654"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55"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048656"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57"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048658" name="Date Placeholder 6"/>
          <p:cNvSpPr>
            <a:spLocks noGrp="1"/>
          </p:cNvSpPr>
          <p:nvPr>
            <p:ph type="dt" sz="half" idx="10"/>
          </p:nvPr>
        </p:nvSpPr>
        <p:spPr/>
        <p:txBody>
          <a:bodyPr/>
          <a:lstStyle/>
          <a:p>
            <a:fld id="{09313207-3DF7-4C56-8F31-918E5C359725}" type="datetimeFigureOut">
              <a:rPr lang="en-PH" smtClean="0"/>
              <a:pPr/>
              <a:t>21/07/2023</a:t>
            </a:fld>
            <a:endParaRPr lang="en-PH"/>
          </a:p>
        </p:txBody>
      </p:sp>
      <p:sp>
        <p:nvSpPr>
          <p:cNvPr id="1048659" name="Footer Placeholder 7"/>
          <p:cNvSpPr>
            <a:spLocks noGrp="1"/>
          </p:cNvSpPr>
          <p:nvPr>
            <p:ph type="ftr" sz="quarter" idx="11"/>
          </p:nvPr>
        </p:nvSpPr>
        <p:spPr/>
        <p:txBody>
          <a:bodyPr/>
          <a:lstStyle/>
          <a:p>
            <a:endParaRPr lang="en-PH"/>
          </a:p>
        </p:txBody>
      </p:sp>
      <p:sp>
        <p:nvSpPr>
          <p:cNvPr id="1048660" name="Slide Number Placeholder 8"/>
          <p:cNvSpPr>
            <a:spLocks noGrp="1"/>
          </p:cNvSpPr>
          <p:nvPr>
            <p:ph type="sldNum" sz="quarter" idx="12"/>
          </p:nvPr>
        </p:nvSpPr>
        <p:spPr/>
        <p:txBody>
          <a:bodyPr/>
          <a:lstStyle/>
          <a:p>
            <a:fld id="{043724AA-ADF7-45AD-8FBF-6E2A65D57ED1}" type="slidenum">
              <a:rPr lang="en-PH" smtClean="0"/>
              <a:pPr/>
              <a:t>‹#›</a:t>
            </a:fld>
            <a:endParaRPr lang="en-P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22" name="Title 1"/>
          <p:cNvSpPr>
            <a:spLocks noGrp="1"/>
          </p:cNvSpPr>
          <p:nvPr>
            <p:ph type="title"/>
          </p:nvPr>
        </p:nvSpPr>
        <p:spPr/>
        <p:txBody>
          <a:bodyPr/>
          <a:lstStyle/>
          <a:p>
            <a:r>
              <a:rPr lang="en-US"/>
              <a:t>Click to edit Master title style</a:t>
            </a:r>
            <a:endParaRPr lang="en-PH"/>
          </a:p>
        </p:txBody>
      </p:sp>
      <p:sp>
        <p:nvSpPr>
          <p:cNvPr id="1048623" name="Date Placeholder 2"/>
          <p:cNvSpPr>
            <a:spLocks noGrp="1"/>
          </p:cNvSpPr>
          <p:nvPr>
            <p:ph type="dt" sz="half" idx="10"/>
          </p:nvPr>
        </p:nvSpPr>
        <p:spPr/>
        <p:txBody>
          <a:bodyPr/>
          <a:lstStyle/>
          <a:p>
            <a:fld id="{09313207-3DF7-4C56-8F31-918E5C359725}" type="datetimeFigureOut">
              <a:rPr lang="en-PH" smtClean="0"/>
              <a:pPr/>
              <a:t>21/07/2023</a:t>
            </a:fld>
            <a:endParaRPr lang="en-PH"/>
          </a:p>
        </p:txBody>
      </p:sp>
      <p:sp>
        <p:nvSpPr>
          <p:cNvPr id="1048624" name="Footer Placeholder 3"/>
          <p:cNvSpPr>
            <a:spLocks noGrp="1"/>
          </p:cNvSpPr>
          <p:nvPr>
            <p:ph type="ftr" sz="quarter" idx="11"/>
          </p:nvPr>
        </p:nvSpPr>
        <p:spPr/>
        <p:txBody>
          <a:bodyPr/>
          <a:lstStyle/>
          <a:p>
            <a:endParaRPr lang="en-PH"/>
          </a:p>
        </p:txBody>
      </p:sp>
      <p:sp>
        <p:nvSpPr>
          <p:cNvPr id="1048625" name="Slide Number Placeholder 4"/>
          <p:cNvSpPr>
            <a:spLocks noGrp="1"/>
          </p:cNvSpPr>
          <p:nvPr>
            <p:ph type="sldNum" sz="quarter" idx="12"/>
          </p:nvPr>
        </p:nvSpPr>
        <p:spPr/>
        <p:txBody>
          <a:bodyPr/>
          <a:lstStyle/>
          <a:p>
            <a:fld id="{043724AA-ADF7-45AD-8FBF-6E2A65D57ED1}" type="slidenum">
              <a:rPr lang="en-PH" smtClean="0"/>
              <a:pPr/>
              <a:t>‹#›</a:t>
            </a:fld>
            <a:endParaRPr lang="en-P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61" name="Date Placeholder 1"/>
          <p:cNvSpPr>
            <a:spLocks noGrp="1"/>
          </p:cNvSpPr>
          <p:nvPr>
            <p:ph type="dt" sz="half" idx="10"/>
          </p:nvPr>
        </p:nvSpPr>
        <p:spPr/>
        <p:txBody>
          <a:bodyPr/>
          <a:lstStyle/>
          <a:p>
            <a:fld id="{09313207-3DF7-4C56-8F31-918E5C359725}" type="datetimeFigureOut">
              <a:rPr lang="en-PH" smtClean="0"/>
              <a:pPr/>
              <a:t>21/07/2023</a:t>
            </a:fld>
            <a:endParaRPr lang="en-PH"/>
          </a:p>
        </p:txBody>
      </p:sp>
      <p:sp>
        <p:nvSpPr>
          <p:cNvPr id="1048662" name="Footer Placeholder 2"/>
          <p:cNvSpPr>
            <a:spLocks noGrp="1"/>
          </p:cNvSpPr>
          <p:nvPr>
            <p:ph type="ftr" sz="quarter" idx="11"/>
          </p:nvPr>
        </p:nvSpPr>
        <p:spPr/>
        <p:txBody>
          <a:bodyPr/>
          <a:lstStyle/>
          <a:p>
            <a:endParaRPr lang="en-PH"/>
          </a:p>
        </p:txBody>
      </p:sp>
      <p:sp>
        <p:nvSpPr>
          <p:cNvPr id="1048663" name="Slide Number Placeholder 3"/>
          <p:cNvSpPr>
            <a:spLocks noGrp="1"/>
          </p:cNvSpPr>
          <p:nvPr>
            <p:ph type="sldNum" sz="quarter" idx="12"/>
          </p:nvPr>
        </p:nvSpPr>
        <p:spPr/>
        <p:txBody>
          <a:bodyPr/>
          <a:lstStyle/>
          <a:p>
            <a:fld id="{043724AA-ADF7-45AD-8FBF-6E2A65D57ED1}" type="slidenum">
              <a:rPr lang="en-PH" smtClean="0"/>
              <a:pPr/>
              <a:t>‹#›</a:t>
            </a:fld>
            <a:endParaRPr lang="en-P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64"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PH"/>
          </a:p>
        </p:txBody>
      </p:sp>
      <p:sp>
        <p:nvSpPr>
          <p:cNvPr id="1048665"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048666"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667" name="Date Placeholder 4"/>
          <p:cNvSpPr>
            <a:spLocks noGrp="1"/>
          </p:cNvSpPr>
          <p:nvPr>
            <p:ph type="dt" sz="half" idx="10"/>
          </p:nvPr>
        </p:nvSpPr>
        <p:spPr/>
        <p:txBody>
          <a:bodyPr/>
          <a:lstStyle/>
          <a:p>
            <a:fld id="{09313207-3DF7-4C56-8F31-918E5C359725}" type="datetimeFigureOut">
              <a:rPr lang="en-PH" smtClean="0"/>
              <a:pPr/>
              <a:t>21/07/2023</a:t>
            </a:fld>
            <a:endParaRPr lang="en-PH"/>
          </a:p>
        </p:txBody>
      </p:sp>
      <p:sp>
        <p:nvSpPr>
          <p:cNvPr id="1048668" name="Footer Placeholder 5"/>
          <p:cNvSpPr>
            <a:spLocks noGrp="1"/>
          </p:cNvSpPr>
          <p:nvPr>
            <p:ph type="ftr" sz="quarter" idx="11"/>
          </p:nvPr>
        </p:nvSpPr>
        <p:spPr/>
        <p:txBody>
          <a:bodyPr/>
          <a:lstStyle/>
          <a:p>
            <a:endParaRPr lang="en-PH"/>
          </a:p>
        </p:txBody>
      </p:sp>
      <p:sp>
        <p:nvSpPr>
          <p:cNvPr id="1048669" name="Slide Number Placeholder 6"/>
          <p:cNvSpPr>
            <a:spLocks noGrp="1"/>
          </p:cNvSpPr>
          <p:nvPr>
            <p:ph type="sldNum" sz="quarter" idx="12"/>
          </p:nvPr>
        </p:nvSpPr>
        <p:spPr/>
        <p:txBody>
          <a:bodyPr/>
          <a:lstStyle/>
          <a:p>
            <a:fld id="{043724AA-ADF7-45AD-8FBF-6E2A65D57ED1}" type="slidenum">
              <a:rPr lang="en-PH" smtClean="0"/>
              <a:pPr/>
              <a:t>‹#›</a:t>
            </a:fld>
            <a:endParaRPr lang="en-P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631"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PH"/>
          </a:p>
        </p:txBody>
      </p:sp>
      <p:sp>
        <p:nvSpPr>
          <p:cNvPr id="1048632"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1048633"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634" name="Date Placeholder 4"/>
          <p:cNvSpPr>
            <a:spLocks noGrp="1"/>
          </p:cNvSpPr>
          <p:nvPr>
            <p:ph type="dt" sz="half" idx="10"/>
          </p:nvPr>
        </p:nvSpPr>
        <p:spPr/>
        <p:txBody>
          <a:bodyPr/>
          <a:lstStyle/>
          <a:p>
            <a:fld id="{09313207-3DF7-4C56-8F31-918E5C359725}" type="datetimeFigureOut">
              <a:rPr lang="en-PH" smtClean="0"/>
              <a:pPr/>
              <a:t>21/07/2023</a:t>
            </a:fld>
            <a:endParaRPr lang="en-PH"/>
          </a:p>
        </p:txBody>
      </p:sp>
      <p:sp>
        <p:nvSpPr>
          <p:cNvPr id="1048635" name="Footer Placeholder 5"/>
          <p:cNvSpPr>
            <a:spLocks noGrp="1"/>
          </p:cNvSpPr>
          <p:nvPr>
            <p:ph type="ftr" sz="quarter" idx="11"/>
          </p:nvPr>
        </p:nvSpPr>
        <p:spPr/>
        <p:txBody>
          <a:bodyPr/>
          <a:lstStyle/>
          <a:p>
            <a:endParaRPr lang="en-PH"/>
          </a:p>
        </p:txBody>
      </p:sp>
      <p:sp>
        <p:nvSpPr>
          <p:cNvPr id="1048636" name="Slide Number Placeholder 6"/>
          <p:cNvSpPr>
            <a:spLocks noGrp="1"/>
          </p:cNvSpPr>
          <p:nvPr>
            <p:ph type="sldNum" sz="quarter" idx="12"/>
          </p:nvPr>
        </p:nvSpPr>
        <p:spPr/>
        <p:txBody>
          <a:bodyPr/>
          <a:lstStyle/>
          <a:p>
            <a:fld id="{043724AA-ADF7-45AD-8FBF-6E2A65D57ED1}" type="slidenum">
              <a:rPr lang="en-PH" smtClean="0"/>
              <a:pPr/>
              <a:t>‹#›</a:t>
            </a:fld>
            <a:endParaRPr lang="en-PH"/>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37" name="Title 1"/>
          <p:cNvSpPr>
            <a:spLocks noGrp="1"/>
          </p:cNvSpPr>
          <p:nvPr>
            <p:ph type="title"/>
          </p:nvPr>
        </p:nvSpPr>
        <p:spPr/>
        <p:txBody>
          <a:bodyPr/>
          <a:lstStyle/>
          <a:p>
            <a:r>
              <a:rPr lang="en-US"/>
              <a:t>Click to edit Master title style</a:t>
            </a:r>
            <a:endParaRPr lang="en-PH"/>
          </a:p>
        </p:txBody>
      </p:sp>
      <p:sp>
        <p:nvSpPr>
          <p:cNvPr id="1048638"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048639" name="Date Placeholder 3"/>
          <p:cNvSpPr>
            <a:spLocks noGrp="1"/>
          </p:cNvSpPr>
          <p:nvPr>
            <p:ph type="dt" sz="half" idx="10"/>
          </p:nvPr>
        </p:nvSpPr>
        <p:spPr/>
        <p:txBody>
          <a:bodyPr/>
          <a:lstStyle/>
          <a:p>
            <a:fld id="{09313207-3DF7-4C56-8F31-918E5C359725}" type="datetimeFigureOut">
              <a:rPr lang="en-PH" smtClean="0"/>
              <a:pPr/>
              <a:t>21/07/2023</a:t>
            </a:fld>
            <a:endParaRPr lang="en-PH"/>
          </a:p>
        </p:txBody>
      </p:sp>
      <p:sp>
        <p:nvSpPr>
          <p:cNvPr id="1048640" name="Footer Placeholder 4"/>
          <p:cNvSpPr>
            <a:spLocks noGrp="1"/>
          </p:cNvSpPr>
          <p:nvPr>
            <p:ph type="ftr" sz="quarter" idx="11"/>
          </p:nvPr>
        </p:nvSpPr>
        <p:spPr/>
        <p:txBody>
          <a:bodyPr/>
          <a:lstStyle/>
          <a:p>
            <a:endParaRPr lang="en-PH"/>
          </a:p>
        </p:txBody>
      </p:sp>
      <p:sp>
        <p:nvSpPr>
          <p:cNvPr id="1048641" name="Slide Number Placeholder 5"/>
          <p:cNvSpPr>
            <a:spLocks noGrp="1"/>
          </p:cNvSpPr>
          <p:nvPr>
            <p:ph type="sldNum" sz="quarter" idx="12"/>
          </p:nvPr>
        </p:nvSpPr>
        <p:spPr/>
        <p:txBody>
          <a:bodyPr/>
          <a:lstStyle/>
          <a:p>
            <a:fld id="{043724AA-ADF7-45AD-8FBF-6E2A65D57ED1}" type="slidenum">
              <a:rPr lang="en-PH" smtClean="0"/>
              <a:pPr/>
              <a:t>‹#›</a:t>
            </a:fld>
            <a:endParaRPr lang="en-P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26"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PH"/>
          </a:p>
        </p:txBody>
      </p:sp>
      <p:sp>
        <p:nvSpPr>
          <p:cNvPr id="1048627"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048628" name="Date Placeholder 3"/>
          <p:cNvSpPr>
            <a:spLocks noGrp="1"/>
          </p:cNvSpPr>
          <p:nvPr>
            <p:ph type="dt" sz="half" idx="10"/>
          </p:nvPr>
        </p:nvSpPr>
        <p:spPr/>
        <p:txBody>
          <a:bodyPr/>
          <a:lstStyle/>
          <a:p>
            <a:fld id="{09313207-3DF7-4C56-8F31-918E5C359725}" type="datetimeFigureOut">
              <a:rPr lang="en-PH" smtClean="0"/>
              <a:pPr/>
              <a:t>21/07/2023</a:t>
            </a:fld>
            <a:endParaRPr lang="en-PH"/>
          </a:p>
        </p:txBody>
      </p:sp>
      <p:sp>
        <p:nvSpPr>
          <p:cNvPr id="1048629" name="Footer Placeholder 4"/>
          <p:cNvSpPr>
            <a:spLocks noGrp="1"/>
          </p:cNvSpPr>
          <p:nvPr>
            <p:ph type="ftr" sz="quarter" idx="11"/>
          </p:nvPr>
        </p:nvSpPr>
        <p:spPr/>
        <p:txBody>
          <a:bodyPr/>
          <a:lstStyle/>
          <a:p>
            <a:endParaRPr lang="en-PH"/>
          </a:p>
        </p:txBody>
      </p:sp>
      <p:sp>
        <p:nvSpPr>
          <p:cNvPr id="1048630" name="Slide Number Placeholder 5"/>
          <p:cNvSpPr>
            <a:spLocks noGrp="1"/>
          </p:cNvSpPr>
          <p:nvPr>
            <p:ph type="sldNum" sz="quarter" idx="12"/>
          </p:nvPr>
        </p:nvSpPr>
        <p:spPr/>
        <p:txBody>
          <a:bodyPr/>
          <a:lstStyle/>
          <a:p>
            <a:fld id="{043724AA-ADF7-45AD-8FBF-6E2A65D57ED1}" type="slidenum">
              <a:rPr lang="en-PH" smtClean="0"/>
              <a:pPr/>
              <a:t>‹#›</a:t>
            </a:fld>
            <a:endParaRPr lang="en-PH"/>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1048577"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048578"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313207-3DF7-4C56-8F31-918E5C359725}" type="datetimeFigureOut">
              <a:rPr lang="en-PH" smtClean="0"/>
              <a:pPr/>
              <a:t>21/07/2023</a:t>
            </a:fld>
            <a:endParaRPr lang="en-PH"/>
          </a:p>
        </p:txBody>
      </p:sp>
      <p:sp>
        <p:nvSpPr>
          <p:cNvPr id="1048579"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1048580"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3724AA-ADF7-45AD-8FBF-6E2A65D57ED1}" type="slidenum">
              <a:rPr lang="en-PH" smtClean="0"/>
              <a:pPr/>
              <a:t>‹#›</a:t>
            </a:fld>
            <a:endParaRPr lang="en-PH"/>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7" name="image50.png">
            <a:extLst>
              <a:ext uri="{FF2B5EF4-FFF2-40B4-BE49-F238E27FC236}">
                <a16:creationId xmlns:a16="http://schemas.microsoft.com/office/drawing/2014/main" id="{924ACB6F-613D-A066-7A33-F593F59E9F91}"/>
              </a:ext>
            </a:extLst>
          </p:cNvPr>
          <p:cNvPicPr/>
          <p:nvPr/>
        </p:nvPicPr>
        <p:blipFill>
          <a:blip r:embed="rId3"/>
          <a:srcRect/>
          <a:stretch>
            <a:fillRect/>
          </a:stretch>
        </p:blipFill>
        <p:spPr>
          <a:xfrm>
            <a:off x="533400" y="301308"/>
            <a:ext cx="934720" cy="1123950"/>
          </a:xfrm>
          <a:prstGeom prst="rect">
            <a:avLst/>
          </a:prstGeom>
          <a:ln/>
        </p:spPr>
      </p:pic>
      <p:pic>
        <p:nvPicPr>
          <p:cNvPr id="8" name="image25.png">
            <a:extLst>
              <a:ext uri="{FF2B5EF4-FFF2-40B4-BE49-F238E27FC236}">
                <a16:creationId xmlns:a16="http://schemas.microsoft.com/office/drawing/2014/main" id="{11385430-662A-F55B-F135-1EE8A058FD26}"/>
              </a:ext>
            </a:extLst>
          </p:cNvPr>
          <p:cNvPicPr/>
          <p:nvPr/>
        </p:nvPicPr>
        <p:blipFill>
          <a:blip r:embed="rId4"/>
          <a:srcRect/>
          <a:stretch>
            <a:fillRect/>
          </a:stretch>
        </p:blipFill>
        <p:spPr>
          <a:xfrm>
            <a:off x="7639050" y="392113"/>
            <a:ext cx="960120" cy="1033145"/>
          </a:xfrm>
          <a:prstGeom prst="rect">
            <a:avLst/>
          </a:prstGeom>
          <a:ln/>
        </p:spPr>
      </p:pic>
      <p:pic>
        <p:nvPicPr>
          <p:cNvPr id="9" name="image7.png">
            <a:extLst>
              <a:ext uri="{FF2B5EF4-FFF2-40B4-BE49-F238E27FC236}">
                <a16:creationId xmlns:a16="http://schemas.microsoft.com/office/drawing/2014/main" id="{95765649-7CE2-795B-3523-AA834A14B350}"/>
              </a:ext>
            </a:extLst>
          </p:cNvPr>
          <p:cNvPicPr/>
          <p:nvPr/>
        </p:nvPicPr>
        <p:blipFill>
          <a:blip r:embed="rId5"/>
          <a:srcRect/>
          <a:stretch>
            <a:fillRect/>
          </a:stretch>
        </p:blipFill>
        <p:spPr>
          <a:xfrm>
            <a:off x="1544320" y="406082"/>
            <a:ext cx="914400" cy="914400"/>
          </a:xfrm>
          <a:prstGeom prst="rect">
            <a:avLst/>
          </a:prstGeom>
          <a:ln/>
        </p:spPr>
      </p:pic>
      <p:pic>
        <p:nvPicPr>
          <p:cNvPr id="10" name="image2.png">
            <a:extLst>
              <a:ext uri="{FF2B5EF4-FFF2-40B4-BE49-F238E27FC236}">
                <a16:creationId xmlns:a16="http://schemas.microsoft.com/office/drawing/2014/main" id="{80BA2BB8-5AC4-0666-7D13-09E1112F8450}"/>
              </a:ext>
            </a:extLst>
          </p:cNvPr>
          <p:cNvPicPr/>
          <p:nvPr/>
        </p:nvPicPr>
        <p:blipFill>
          <a:blip r:embed="rId6"/>
          <a:srcRect/>
          <a:stretch>
            <a:fillRect/>
          </a:stretch>
        </p:blipFill>
        <p:spPr>
          <a:xfrm>
            <a:off x="6386512" y="406082"/>
            <a:ext cx="1000125" cy="946150"/>
          </a:xfrm>
          <a:prstGeom prst="rect">
            <a:avLst/>
          </a:prstGeom>
          <a:ln/>
        </p:spPr>
      </p:pic>
      <p:pic>
        <p:nvPicPr>
          <p:cNvPr id="2057" name="Picture 9">
            <a:extLst>
              <a:ext uri="{FF2B5EF4-FFF2-40B4-BE49-F238E27FC236}">
                <a16:creationId xmlns:a16="http://schemas.microsoft.com/office/drawing/2014/main" id="{6C78A138-0C8A-498F-AFB0-3A589FBE0EE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35880" y="484916"/>
            <a:ext cx="1000125" cy="961616"/>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a:extLst>
              <a:ext uri="{FF2B5EF4-FFF2-40B4-BE49-F238E27FC236}">
                <a16:creationId xmlns:a16="http://schemas.microsoft.com/office/drawing/2014/main" id="{4547611E-324A-A2D7-2164-03BE4689511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38980" y="416883"/>
            <a:ext cx="2276634" cy="89279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9088DEC3-DE79-7690-B3A4-B73212AA7CAC}"/>
              </a:ext>
            </a:extLst>
          </p:cNvPr>
          <p:cNvSpPr txBox="1"/>
          <p:nvPr/>
        </p:nvSpPr>
        <p:spPr>
          <a:xfrm>
            <a:off x="304800" y="1828800"/>
            <a:ext cx="8534400" cy="1906291"/>
          </a:xfrm>
          <a:prstGeom prst="rect">
            <a:avLst/>
          </a:prstGeom>
          <a:noFill/>
        </p:spPr>
        <p:txBody>
          <a:bodyPr wrap="square">
            <a:spAutoFit/>
          </a:bodyPr>
          <a:lstStyle/>
          <a:p>
            <a:pPr marL="0" marR="0" algn="ctr">
              <a:lnSpc>
                <a:spcPct val="107000"/>
              </a:lnSpc>
              <a:spcBef>
                <a:spcPts val="0"/>
              </a:spcBef>
              <a:spcAft>
                <a:spcPts val="0"/>
              </a:spcAft>
            </a:pPr>
            <a:r>
              <a:rPr lang="en-US" sz="2800" b="1" dirty="0">
                <a:effectLst/>
                <a:latin typeface="Times New Roman" panose="02020603050405020304" pitchFamily="18" charset="0"/>
                <a:ea typeface="Times New Roman" panose="02020603050405020304" pitchFamily="18" charset="0"/>
              </a:rPr>
              <a:t>Development of Underwater Sensor</a:t>
            </a:r>
            <a:endParaRPr lang="en-US" sz="1100" b="1" dirty="0">
              <a:effectLst/>
              <a:latin typeface="Calibri" panose="020F0502020204030204" pitchFamily="34" charset="0"/>
              <a:ea typeface="Calibri" panose="020F0502020204030204" pitchFamily="34" charset="0"/>
            </a:endParaRPr>
          </a:p>
          <a:p>
            <a:pPr marL="0" marR="0" algn="ctr">
              <a:lnSpc>
                <a:spcPct val="107000"/>
              </a:lnSpc>
              <a:spcBef>
                <a:spcPts val="0"/>
              </a:spcBef>
              <a:spcAft>
                <a:spcPts val="0"/>
              </a:spcAft>
            </a:pPr>
            <a:r>
              <a:rPr lang="en-US" sz="2800" b="1" dirty="0">
                <a:effectLst/>
                <a:latin typeface="Times New Roman" panose="02020603050405020304" pitchFamily="18" charset="0"/>
                <a:ea typeface="Times New Roman" panose="02020603050405020304" pitchFamily="18" charset="0"/>
              </a:rPr>
              <a:t>Network for Tsunami Detection through Ground Station Terrestrial and Nanosatellite</a:t>
            </a:r>
            <a:endParaRPr lang="en-US" sz="1100" b="1" dirty="0">
              <a:effectLst/>
              <a:latin typeface="Calibri" panose="020F0502020204030204" pitchFamily="34" charset="0"/>
              <a:ea typeface="Calibri" panose="020F0502020204030204" pitchFamily="34" charset="0"/>
            </a:endParaRPr>
          </a:p>
          <a:p>
            <a:pPr algn="ctr"/>
            <a:r>
              <a:rPr lang="en-US" sz="2800" b="1" dirty="0">
                <a:effectLst/>
                <a:latin typeface="Times New Roman" panose="02020603050405020304" pitchFamily="18" charset="0"/>
                <a:ea typeface="Times New Roman" panose="02020603050405020304" pitchFamily="18" charset="0"/>
              </a:rPr>
              <a:t>Communication</a:t>
            </a:r>
            <a:endParaRPr lang="en-US" sz="2800" b="1" dirty="0"/>
          </a:p>
        </p:txBody>
      </p:sp>
      <p:sp>
        <p:nvSpPr>
          <p:cNvPr id="14" name="TextBox 13">
            <a:extLst>
              <a:ext uri="{FF2B5EF4-FFF2-40B4-BE49-F238E27FC236}">
                <a16:creationId xmlns:a16="http://schemas.microsoft.com/office/drawing/2014/main" id="{7FD0DD16-EB2F-2ACC-6330-CF61057E1CAD}"/>
              </a:ext>
            </a:extLst>
          </p:cNvPr>
          <p:cNvSpPr txBox="1"/>
          <p:nvPr/>
        </p:nvSpPr>
        <p:spPr>
          <a:xfrm>
            <a:off x="2209800" y="3677817"/>
            <a:ext cx="4572000" cy="1198983"/>
          </a:xfrm>
          <a:prstGeom prst="rect">
            <a:avLst/>
          </a:prstGeom>
          <a:noFill/>
        </p:spPr>
        <p:txBody>
          <a:bodyPr wrap="square">
            <a:spAutoFit/>
          </a:bodyPr>
          <a:lstStyle/>
          <a:p>
            <a:pPr marL="0" marR="0" algn="ctr">
              <a:lnSpc>
                <a:spcPct val="107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Year 1</a:t>
            </a:r>
            <a:endParaRPr lang="en-US" sz="1400" dirty="0">
              <a:effectLst/>
              <a:latin typeface="Calibri" panose="020F0502020204030204" pitchFamily="34" charset="0"/>
              <a:ea typeface="Calibri" panose="020F0502020204030204" pitchFamily="34" charset="0"/>
            </a:endParaRPr>
          </a:p>
          <a:p>
            <a:pPr marL="0" marR="0" algn="ctr">
              <a:lnSpc>
                <a:spcPct val="107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First Quarter Report</a:t>
            </a:r>
            <a:endParaRPr lang="en-US" sz="1400" dirty="0">
              <a:effectLst/>
              <a:latin typeface="Calibri" panose="020F0502020204030204" pitchFamily="34" charset="0"/>
              <a:ea typeface="Calibri" panose="020F0502020204030204" pitchFamily="34" charset="0"/>
            </a:endParaRPr>
          </a:p>
          <a:p>
            <a:pPr marL="0" marR="0" algn="ctr">
              <a:lnSpc>
                <a:spcPct val="107000"/>
              </a:lnSpc>
              <a:spcBef>
                <a:spcPts val="0"/>
              </a:spcBef>
              <a:spcAft>
                <a:spcPts val="0"/>
              </a:spcAft>
            </a:pPr>
            <a:r>
              <a:rPr lang="en-US" sz="1600" b="1" dirty="0">
                <a:effectLst/>
                <a:latin typeface="Times New Roman" panose="02020603050405020304" pitchFamily="18" charset="0"/>
                <a:ea typeface="Times New Roman" panose="02020603050405020304" pitchFamily="18" charset="0"/>
              </a:rPr>
              <a:t>(April 2023 – June 2023)</a:t>
            </a:r>
            <a:endParaRPr lang="en-US" sz="1400" dirty="0">
              <a:effectLst/>
              <a:latin typeface="Calibri" panose="020F0502020204030204" pitchFamily="34" charset="0"/>
              <a:ea typeface="Calibri" panose="020F0502020204030204" pitchFamily="34" charset="0"/>
            </a:endParaRPr>
          </a:p>
          <a:p>
            <a:pPr marL="0" marR="0" algn="ctr">
              <a:lnSpc>
                <a:spcPct val="107000"/>
              </a:lnSpc>
              <a:spcBef>
                <a:spcPts val="0"/>
              </a:spcBef>
              <a:spcAft>
                <a:spcPts val="0"/>
              </a:spcAft>
            </a:pPr>
            <a:r>
              <a:rPr lang="en-US" sz="1600" b="1" dirty="0">
                <a:effectLst/>
                <a:latin typeface="Times New Roman" panose="02020603050405020304" pitchFamily="18" charset="0"/>
                <a:ea typeface="Times New Roman" panose="02020603050405020304" pitchFamily="18" charset="0"/>
              </a:rPr>
              <a:t> </a:t>
            </a:r>
            <a:endParaRPr lang="en-US" sz="1400" dirty="0">
              <a:effectLst/>
              <a:latin typeface="Calibri" panose="020F0502020204030204" pitchFamily="34" charset="0"/>
              <a:ea typeface="Calibri" panose="020F0502020204030204" pitchFamily="34" charset="0"/>
            </a:endParaRPr>
          </a:p>
        </p:txBody>
      </p:sp>
      <p:sp>
        <p:nvSpPr>
          <p:cNvPr id="17" name="TextBox 16">
            <a:extLst>
              <a:ext uri="{FF2B5EF4-FFF2-40B4-BE49-F238E27FC236}">
                <a16:creationId xmlns:a16="http://schemas.microsoft.com/office/drawing/2014/main" id="{1CD4AC41-A80B-44D9-637F-78F9721B40B7}"/>
              </a:ext>
            </a:extLst>
          </p:cNvPr>
          <p:cNvSpPr txBox="1"/>
          <p:nvPr/>
        </p:nvSpPr>
        <p:spPr>
          <a:xfrm>
            <a:off x="533400" y="5027474"/>
            <a:ext cx="8229600" cy="1477328"/>
          </a:xfrm>
          <a:prstGeom prst="rect">
            <a:avLst/>
          </a:prstGeom>
          <a:noFill/>
        </p:spPr>
        <p:txBody>
          <a:bodyPr wrap="square">
            <a:spAutoFit/>
          </a:bodyPr>
          <a:lstStyle/>
          <a:p>
            <a:r>
              <a:rPr lang="en-US" dirty="0"/>
              <a:t>Program Leader:		Lorena C. Ilagan</a:t>
            </a:r>
          </a:p>
          <a:p>
            <a:r>
              <a:rPr lang="en-US" dirty="0"/>
              <a:t>Implementing Agency:	University of Perpetual Help System DALTA – Las </a:t>
            </a:r>
            <a:r>
              <a:rPr lang="en-US" dirty="0" err="1"/>
              <a:t>Piñas</a:t>
            </a:r>
            <a:r>
              <a:rPr lang="en-US" dirty="0"/>
              <a:t> </a:t>
            </a:r>
          </a:p>
          <a:p>
            <a:r>
              <a:rPr lang="en-US" dirty="0"/>
              <a:t>Cooperating Agency:	Philippine Navy</a:t>
            </a:r>
          </a:p>
          <a:p>
            <a:r>
              <a:rPr lang="en-US" dirty="0"/>
              <a:t>Funding Agency:		PCIEERD-GIA</a:t>
            </a:r>
          </a:p>
          <a:p>
            <a:r>
              <a:rPr lang="en-US" dirty="0"/>
              <a:t>Year of TR Completion:	2025</a:t>
            </a:r>
          </a:p>
        </p:txBody>
      </p:sp>
    </p:spTree>
    <p:extLst>
      <p:ext uri="{BB962C8B-B14F-4D97-AF65-F5344CB8AC3E}">
        <p14:creationId xmlns:p14="http://schemas.microsoft.com/office/powerpoint/2010/main" val="782285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46EA6-7107-45C5-93D0-3195CA2A9CC9}"/>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20F251C7-34C7-4D70-A553-3DE69F69B9F8}"/>
              </a:ext>
            </a:extLst>
          </p:cNvPr>
          <p:cNvSpPr>
            <a:spLocks noGrp="1"/>
          </p:cNvSpPr>
          <p:nvPr>
            <p:ph idx="1"/>
          </p:nvPr>
        </p:nvSpPr>
        <p:spPr/>
        <p:txBody>
          <a:bodyPr>
            <a:normAutofit fontScale="92500" lnSpcReduction="10000"/>
          </a:bodyPr>
          <a:lstStyle/>
          <a:p>
            <a:r>
              <a:rPr lang="en-US" b="0" i="0" dirty="0">
                <a:solidFill>
                  <a:srgbClr val="000000"/>
                </a:solidFill>
                <a:effectLst/>
                <a:latin typeface="Segoe UI" panose="020B0502040204020203" pitchFamily="34" charset="0"/>
              </a:rPr>
              <a:t>Brief background</a:t>
            </a:r>
          </a:p>
          <a:p>
            <a:r>
              <a:rPr lang="en-US" b="0" i="0" dirty="0">
                <a:solidFill>
                  <a:srgbClr val="000000"/>
                </a:solidFill>
                <a:effectLst/>
                <a:latin typeface="Segoe UI" panose="020B0502040204020203" pitchFamily="34" charset="0"/>
              </a:rPr>
              <a:t>Needs/Problem(s), Solution(s), Differentiation, Benefits</a:t>
            </a:r>
          </a:p>
          <a:p>
            <a:r>
              <a:rPr lang="en-US" b="0" i="0" dirty="0">
                <a:solidFill>
                  <a:srgbClr val="000000"/>
                </a:solidFill>
                <a:effectLst/>
                <a:latin typeface="Segoe UI" panose="020B0502040204020203" pitchFamily="34" charset="0"/>
              </a:rPr>
              <a:t>Objectives</a:t>
            </a:r>
          </a:p>
          <a:p>
            <a:r>
              <a:rPr lang="en-US" b="0" i="0" dirty="0">
                <a:solidFill>
                  <a:srgbClr val="000000"/>
                </a:solidFill>
                <a:effectLst/>
                <a:latin typeface="Segoe UI" panose="020B0502040204020203" pitchFamily="34" charset="0"/>
              </a:rPr>
              <a:t>Methodology</a:t>
            </a:r>
          </a:p>
          <a:p>
            <a:r>
              <a:rPr lang="en-US" b="0" i="0" dirty="0">
                <a:solidFill>
                  <a:srgbClr val="000000"/>
                </a:solidFill>
                <a:effectLst/>
                <a:latin typeface="Segoe UI" panose="020B0502040204020203" pitchFamily="34" charset="0"/>
              </a:rPr>
              <a:t>Workplan / timeline of activities</a:t>
            </a:r>
          </a:p>
          <a:p>
            <a:r>
              <a:rPr lang="en-US" b="0" i="0" dirty="0">
                <a:solidFill>
                  <a:srgbClr val="000000"/>
                </a:solidFill>
                <a:effectLst/>
                <a:latin typeface="Segoe UI" panose="020B0502040204020203" pitchFamily="34" charset="0"/>
              </a:rPr>
              <a:t>Expected outputs</a:t>
            </a:r>
          </a:p>
          <a:p>
            <a:r>
              <a:rPr lang="en-US" b="0" i="0" dirty="0">
                <a:solidFill>
                  <a:srgbClr val="000000"/>
                </a:solidFill>
                <a:effectLst/>
                <a:latin typeface="Segoe UI" panose="020B0502040204020203" pitchFamily="34" charset="0"/>
              </a:rPr>
              <a:t>Expected outcomes</a:t>
            </a:r>
          </a:p>
          <a:p>
            <a:r>
              <a:rPr lang="en-US" b="0" i="0" dirty="0">
                <a:solidFill>
                  <a:srgbClr val="000000"/>
                </a:solidFill>
                <a:effectLst/>
                <a:latin typeface="Segoe UI" panose="020B0502040204020203" pitchFamily="34" charset="0"/>
              </a:rPr>
              <a:t>Proposed budget and list of equipment</a:t>
            </a:r>
          </a:p>
          <a:p>
            <a:pPr marL="0" indent="0">
              <a:buNone/>
            </a:pPr>
            <a:endParaRPr lang="en-US" dirty="0"/>
          </a:p>
        </p:txBody>
      </p:sp>
    </p:spTree>
    <p:extLst>
      <p:ext uri="{BB962C8B-B14F-4D97-AF65-F5344CB8AC3E}">
        <p14:creationId xmlns:p14="http://schemas.microsoft.com/office/powerpoint/2010/main" val="2214528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F4E9EEB-3E7A-455B-8EAB-36A79D79EDB3}"/>
              </a:ext>
            </a:extLst>
          </p:cNvPr>
          <p:cNvSpPr txBox="1"/>
          <p:nvPr/>
        </p:nvSpPr>
        <p:spPr>
          <a:xfrm>
            <a:off x="575106" y="685800"/>
            <a:ext cx="2540712" cy="5538019"/>
          </a:xfrm>
          <a:prstGeom prst="rect">
            <a:avLst/>
          </a:prstGeom>
        </p:spPr>
        <p:txBody>
          <a:bodyPr vert="horz" lIns="91440" tIns="45720" rIns="91440" bIns="45720" rtlCol="0">
            <a:normAutofit/>
          </a:bodyPr>
          <a:lstStyle/>
          <a:p>
            <a:pPr>
              <a:lnSpc>
                <a:spcPct val="90000"/>
              </a:lnSpc>
              <a:spcAft>
                <a:spcPts val="600"/>
              </a:spcAft>
            </a:pPr>
            <a:r>
              <a:rPr lang="en-US" b="1" dirty="0"/>
              <a:t>BRIEF BACKGROUND</a:t>
            </a:r>
          </a:p>
          <a:p>
            <a:pPr marL="285750" indent="-228600">
              <a:lnSpc>
                <a:spcPct val="90000"/>
              </a:lnSpc>
              <a:spcAft>
                <a:spcPts val="600"/>
              </a:spcAft>
              <a:buFont typeface="Arial" panose="020B0604020202020204" pitchFamily="34" charset="0"/>
              <a:buChar char="•"/>
            </a:pPr>
            <a:r>
              <a:rPr lang="en-US" sz="1700" dirty="0"/>
              <a:t> In the East Asia Forum published on June 15, 2021, it was reported that the Philippines is keen to expand the Philippine Navy’s capabilities into the sub-surface domain</a:t>
            </a:r>
          </a:p>
          <a:p>
            <a:pPr marL="57150">
              <a:lnSpc>
                <a:spcPct val="90000"/>
              </a:lnSpc>
              <a:spcAft>
                <a:spcPts val="600"/>
              </a:spcAft>
            </a:pPr>
            <a:endParaRPr lang="en-US" sz="1700" dirty="0"/>
          </a:p>
          <a:p>
            <a:pPr marL="285750" indent="-228600">
              <a:lnSpc>
                <a:spcPct val="90000"/>
              </a:lnSpc>
              <a:spcAft>
                <a:spcPts val="600"/>
              </a:spcAft>
              <a:buFont typeface="Arial" panose="020B0604020202020204" pitchFamily="34" charset="0"/>
              <a:buChar char="•"/>
            </a:pPr>
            <a:r>
              <a:rPr lang="en-US" sz="1700" dirty="0"/>
              <a:t>Persistent naval presence serves “deterrence and detection” and quickly raise alarms to any immediate threat and protect its Exclusive Economic Zone (EEZ)</a:t>
            </a:r>
          </a:p>
          <a:p>
            <a:pPr marL="285750" indent="-228600">
              <a:lnSpc>
                <a:spcPct val="90000"/>
              </a:lnSpc>
              <a:spcAft>
                <a:spcPts val="600"/>
              </a:spcAft>
              <a:buFont typeface="Arial" panose="020B0604020202020204" pitchFamily="34" charset="0"/>
              <a:buChar char="•"/>
            </a:pPr>
            <a:endParaRPr lang="en-US" sz="1700" dirty="0"/>
          </a:p>
        </p:txBody>
      </p:sp>
      <p:sp>
        <p:nvSpPr>
          <p:cNvPr id="69" name="Rectangle 68">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9292" y="0"/>
            <a:ext cx="56647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2766" y="557784"/>
            <a:ext cx="4938073"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56D94AE-ADD8-4F80-91B0-0AC85B2CDDF7}"/>
              </a:ext>
            </a:extLst>
          </p:cNvPr>
          <p:cNvPicPr>
            <a:picLocks noChangeAspect="1"/>
          </p:cNvPicPr>
          <p:nvPr/>
        </p:nvPicPr>
        <p:blipFill>
          <a:blip r:embed="rId3"/>
          <a:stretch>
            <a:fillRect/>
          </a:stretch>
        </p:blipFill>
        <p:spPr>
          <a:xfrm>
            <a:off x="4054396" y="1858589"/>
            <a:ext cx="4514498" cy="3137576"/>
          </a:xfrm>
          <a:prstGeom prst="rect">
            <a:avLst/>
          </a:prstGeom>
          <a:effectLst/>
        </p:spPr>
      </p:pic>
      <p:sp>
        <p:nvSpPr>
          <p:cNvPr id="6" name="TextBox 5">
            <a:extLst>
              <a:ext uri="{FF2B5EF4-FFF2-40B4-BE49-F238E27FC236}">
                <a16:creationId xmlns:a16="http://schemas.microsoft.com/office/drawing/2014/main" id="{6C13EF7E-C2F5-460A-8290-9ADB6B116EB5}"/>
              </a:ext>
            </a:extLst>
          </p:cNvPr>
          <p:cNvSpPr txBox="1"/>
          <p:nvPr/>
        </p:nvSpPr>
        <p:spPr>
          <a:xfrm>
            <a:off x="3496576" y="5638800"/>
            <a:ext cx="5177792" cy="359856"/>
          </a:xfrm>
          <a:prstGeom prst="rect">
            <a:avLst/>
          </a:prstGeom>
          <a:solidFill>
            <a:srgbClr val="000000">
              <a:alpha val="50000"/>
            </a:srgbClr>
          </a:solidFill>
          <a:ln>
            <a:noFill/>
          </a:ln>
        </p:spPr>
        <p:txBody>
          <a:bodyPr wrap="square" rtlCol="0">
            <a:noAutofit/>
          </a:bodyPr>
          <a:lstStyle/>
          <a:p>
            <a:pPr algn="ctr">
              <a:spcAft>
                <a:spcPts val="600"/>
              </a:spcAft>
            </a:pPr>
            <a:r>
              <a:rPr lang="en-US" sz="1300" dirty="0">
                <a:solidFill>
                  <a:srgbClr val="FFFFFF"/>
                </a:solidFill>
              </a:rPr>
              <a:t>Figure 1.  The Philippine Navy </a:t>
            </a:r>
          </a:p>
        </p:txBody>
      </p:sp>
    </p:spTree>
    <p:extLst>
      <p:ext uri="{BB962C8B-B14F-4D97-AF65-F5344CB8AC3E}">
        <p14:creationId xmlns:p14="http://schemas.microsoft.com/office/powerpoint/2010/main" val="3414730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50"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91352" y="799217"/>
            <a:ext cx="2200313" cy="2506881"/>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8593" name="Title 1"/>
          <p:cNvSpPr>
            <a:spLocks noGrp="1"/>
          </p:cNvSpPr>
          <p:nvPr>
            <p:ph type="title"/>
          </p:nvPr>
        </p:nvSpPr>
        <p:spPr>
          <a:xfrm>
            <a:off x="725214" y="1204108"/>
            <a:ext cx="2002054" cy="1781175"/>
          </a:xfrm>
        </p:spPr>
        <p:txBody>
          <a:bodyPr vert="horz" lIns="91440" tIns="45720" rIns="91440" bIns="45720" rtlCol="0" anchor="ctr">
            <a:normAutofit/>
          </a:bodyPr>
          <a:lstStyle/>
          <a:p>
            <a:pPr algn="l">
              <a:lnSpc>
                <a:spcPct val="90000"/>
              </a:lnSpc>
            </a:pPr>
            <a:r>
              <a:rPr lang="en-US" sz="2800" kern="1200" dirty="0">
                <a:solidFill>
                  <a:srgbClr val="FFFFFF"/>
                </a:solidFill>
                <a:latin typeface="+mj-lt"/>
                <a:ea typeface="+mj-ea"/>
                <a:cs typeface="+mj-cs"/>
              </a:rPr>
              <a:t>NEEDS</a:t>
            </a:r>
          </a:p>
        </p:txBody>
      </p:sp>
      <p:sp>
        <p:nvSpPr>
          <p:cNvPr id="9" name="TextBox 8">
            <a:extLst>
              <a:ext uri="{FF2B5EF4-FFF2-40B4-BE49-F238E27FC236}">
                <a16:creationId xmlns:a16="http://schemas.microsoft.com/office/drawing/2014/main" id="{DFAD928A-01CB-4B4C-B1C1-BEE9505678BB}"/>
              </a:ext>
            </a:extLst>
          </p:cNvPr>
          <p:cNvSpPr txBox="1"/>
          <p:nvPr/>
        </p:nvSpPr>
        <p:spPr>
          <a:xfrm>
            <a:off x="469632" y="3236889"/>
            <a:ext cx="3267976" cy="1777179"/>
          </a:xfrm>
          <a:prstGeom prst="rect">
            <a:avLst/>
          </a:prstGeom>
        </p:spPr>
        <p:txBody>
          <a:bodyPr vert="horz" lIns="91440" tIns="45720" rIns="91440" bIns="45720" rtlCol="0">
            <a:normAutofit lnSpcReduction="10000"/>
          </a:bodyPr>
          <a:lstStyle/>
          <a:p>
            <a:pPr marL="57150" marR="0">
              <a:lnSpc>
                <a:spcPct val="90000"/>
              </a:lnSpc>
              <a:spcBef>
                <a:spcPts val="0"/>
              </a:spcBef>
              <a:spcAft>
                <a:spcPts val="640"/>
              </a:spcAft>
            </a:pPr>
            <a:r>
              <a:rPr lang="en-US" sz="2000" dirty="0">
                <a:solidFill>
                  <a:srgbClr val="000000"/>
                </a:solidFill>
                <a:effectLst/>
                <a:latin typeface="Times New Roman" panose="02020603050405020304" pitchFamily="18" charset="0"/>
                <a:ea typeface="Times New Roman" panose="02020603050405020304" pitchFamily="18" charset="0"/>
              </a:rPr>
              <a:t>With the mentioned threats, the need to develop a Ground Sensor Terminal (GST) that could readily provide underwater data will address these issues</a:t>
            </a:r>
            <a:r>
              <a:rPr lang="en-US" sz="1800" dirty="0">
                <a:solidFill>
                  <a:srgbClr val="000000"/>
                </a:solidFill>
                <a:effectLst/>
                <a:latin typeface="Times New Roman" panose="02020603050405020304" pitchFamily="18" charset="0"/>
                <a:ea typeface="Times New Roman" panose="02020603050405020304" pitchFamily="18" charset="0"/>
              </a:rPr>
              <a:t>.</a:t>
            </a:r>
            <a:endParaRPr lang="en-US" sz="2400" dirty="0">
              <a:effectLst/>
            </a:endParaRPr>
          </a:p>
          <a:p>
            <a:pPr marR="0">
              <a:lnSpc>
                <a:spcPct val="90000"/>
              </a:lnSpc>
              <a:spcBef>
                <a:spcPts val="0"/>
              </a:spcBef>
              <a:spcAft>
                <a:spcPts val="640"/>
              </a:spcAft>
            </a:pPr>
            <a:endParaRPr lang="en-US" sz="1200" dirty="0"/>
          </a:p>
        </p:txBody>
      </p:sp>
      <p:pic>
        <p:nvPicPr>
          <p:cNvPr id="3" name="Picture 2">
            <a:extLst>
              <a:ext uri="{FF2B5EF4-FFF2-40B4-BE49-F238E27FC236}">
                <a16:creationId xmlns:a16="http://schemas.microsoft.com/office/drawing/2014/main" id="{4252F121-5034-455A-8B6D-E929787175C5}"/>
              </a:ext>
            </a:extLst>
          </p:cNvPr>
          <p:cNvPicPr>
            <a:picLocks noChangeAspect="1"/>
          </p:cNvPicPr>
          <p:nvPr/>
        </p:nvPicPr>
        <p:blipFill>
          <a:blip r:embed="rId3"/>
          <a:stretch>
            <a:fillRect/>
          </a:stretch>
        </p:blipFill>
        <p:spPr>
          <a:xfrm>
            <a:off x="3790848" y="236663"/>
            <a:ext cx="5177792" cy="3598565"/>
          </a:xfrm>
          <a:prstGeom prst="rect">
            <a:avLst/>
          </a:prstGeom>
        </p:spPr>
      </p:pic>
      <p:sp>
        <p:nvSpPr>
          <p:cNvPr id="10" name="TextBox 9">
            <a:extLst>
              <a:ext uri="{FF2B5EF4-FFF2-40B4-BE49-F238E27FC236}">
                <a16:creationId xmlns:a16="http://schemas.microsoft.com/office/drawing/2014/main" id="{AE7822B7-33EE-42FA-9A7D-375AAFC25244}"/>
              </a:ext>
            </a:extLst>
          </p:cNvPr>
          <p:cNvSpPr txBox="1"/>
          <p:nvPr/>
        </p:nvSpPr>
        <p:spPr>
          <a:xfrm>
            <a:off x="3737608" y="4059744"/>
            <a:ext cx="5177792" cy="359856"/>
          </a:xfrm>
          <a:prstGeom prst="rect">
            <a:avLst/>
          </a:prstGeom>
          <a:solidFill>
            <a:srgbClr val="000000">
              <a:alpha val="50000"/>
            </a:srgbClr>
          </a:solidFill>
          <a:ln>
            <a:noFill/>
          </a:ln>
        </p:spPr>
        <p:txBody>
          <a:bodyPr wrap="square" rtlCol="0">
            <a:noAutofit/>
          </a:bodyPr>
          <a:lstStyle/>
          <a:p>
            <a:pPr algn="ctr">
              <a:spcAft>
                <a:spcPts val="600"/>
              </a:spcAft>
            </a:pPr>
            <a:r>
              <a:rPr lang="en-US" sz="1300" dirty="0">
                <a:solidFill>
                  <a:srgbClr val="FFFFFF"/>
                </a:solidFill>
              </a:rPr>
              <a:t>Figure 2  Critical Infrastructures and Potential Underwater Threats </a:t>
            </a:r>
          </a:p>
        </p:txBody>
      </p:sp>
      <p:sp>
        <p:nvSpPr>
          <p:cNvPr id="2" name="TextBox 1">
            <a:extLst>
              <a:ext uri="{FF2B5EF4-FFF2-40B4-BE49-F238E27FC236}">
                <a16:creationId xmlns:a16="http://schemas.microsoft.com/office/drawing/2014/main" id="{7110B8C7-D365-8A14-D3B9-98FAE3234A3D}"/>
              </a:ext>
            </a:extLst>
          </p:cNvPr>
          <p:cNvSpPr txBox="1"/>
          <p:nvPr/>
        </p:nvSpPr>
        <p:spPr>
          <a:xfrm>
            <a:off x="585246" y="5181600"/>
            <a:ext cx="8330154" cy="1661993"/>
          </a:xfrm>
          <a:prstGeom prst="rect">
            <a:avLst/>
          </a:prstGeom>
          <a:noFill/>
        </p:spPr>
        <p:txBody>
          <a:bodyPr wrap="square" rtlCol="0">
            <a:spAutoFit/>
          </a:bodyPr>
          <a:lstStyle/>
          <a:p>
            <a:r>
              <a:rPr lang="en-US" sz="2000" dirty="0">
                <a:effectLst/>
              </a:rPr>
              <a:t>The inability to access underwater information on a global landscape reduces the ability to respond in the current and emerging threats to the Philippine waters brought about by natural disasters especially in identified areas such as </a:t>
            </a:r>
            <a:r>
              <a:rPr lang="en-US" sz="2400" dirty="0">
                <a:effectLst/>
                <a:latin typeface="+mj-lt"/>
                <a:ea typeface="Calibri" panose="020F0502020204030204" pitchFamily="34" charset="0"/>
              </a:rPr>
              <a:t>Verde Island Passage</a:t>
            </a:r>
            <a:r>
              <a:rPr lang="en-US" sz="2400" dirty="0">
                <a:latin typeface="+mj-lt"/>
                <a:ea typeface="Calibri" panose="020F0502020204030204" pitchFamily="34" charset="0"/>
              </a:rPr>
              <a:t>.</a:t>
            </a:r>
            <a:endParaRPr lang="en-US" sz="2000" dirty="0">
              <a:effectLst/>
              <a:latin typeface="+mj-lt"/>
            </a:endParaRP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048602"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91352" y="799217"/>
            <a:ext cx="2200313" cy="2506881"/>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8599" name="Title 1"/>
          <p:cNvSpPr>
            <a:spLocks noGrp="1"/>
          </p:cNvSpPr>
          <p:nvPr>
            <p:ph type="title"/>
          </p:nvPr>
        </p:nvSpPr>
        <p:spPr>
          <a:xfrm>
            <a:off x="725214" y="1204108"/>
            <a:ext cx="2002054" cy="1781175"/>
          </a:xfrm>
        </p:spPr>
        <p:txBody>
          <a:bodyPr>
            <a:normAutofit/>
          </a:bodyPr>
          <a:lstStyle/>
          <a:p>
            <a:r>
              <a:rPr lang="en-PH" sz="2800" dirty="0">
                <a:solidFill>
                  <a:srgbClr val="FFFFFF"/>
                </a:solidFill>
              </a:rPr>
              <a:t>SOLUTION</a:t>
            </a:r>
          </a:p>
        </p:txBody>
      </p:sp>
      <p:sp>
        <p:nvSpPr>
          <p:cNvPr id="1048600" name="Content Placeholder 2"/>
          <p:cNvSpPr>
            <a:spLocks noGrp="1"/>
          </p:cNvSpPr>
          <p:nvPr>
            <p:ph idx="1"/>
          </p:nvPr>
        </p:nvSpPr>
        <p:spPr>
          <a:xfrm>
            <a:off x="304801" y="3355130"/>
            <a:ext cx="3200400" cy="2055070"/>
          </a:xfrm>
        </p:spPr>
        <p:txBody>
          <a:bodyPr>
            <a:normAutofit fontScale="92500"/>
          </a:bodyPr>
          <a:lstStyle/>
          <a:p>
            <a:pPr marL="0" indent="0">
              <a:buNone/>
            </a:pPr>
            <a:r>
              <a:rPr lang="en-US" sz="1800" dirty="0">
                <a:solidFill>
                  <a:srgbClr val="000000"/>
                </a:solidFill>
                <a:effectLst/>
                <a:latin typeface="Times New Roman" panose="02020603050405020304" pitchFamily="18" charset="0"/>
                <a:ea typeface="Times New Roman" panose="02020603050405020304" pitchFamily="18" charset="0"/>
              </a:rPr>
              <a:t>The </a:t>
            </a:r>
            <a:r>
              <a:rPr lang="en-US" sz="1800" dirty="0" err="1">
                <a:solidFill>
                  <a:srgbClr val="000000"/>
                </a:solidFill>
                <a:effectLst/>
                <a:latin typeface="Times New Roman" panose="02020603050405020304" pitchFamily="18" charset="0"/>
                <a:ea typeface="Times New Roman" panose="02020603050405020304" pitchFamily="18" charset="0"/>
              </a:rPr>
              <a:t>Under</a:t>
            </a:r>
            <a:r>
              <a:rPr lang="en-US" sz="1800" dirty="0" err="1">
                <a:effectLst/>
                <a:latin typeface="Times New Roman" panose="02020603050405020304" pitchFamily="18" charset="0"/>
                <a:ea typeface="Times New Roman" panose="02020603050405020304" pitchFamily="18" charset="0"/>
              </a:rPr>
              <a:t>Water</a:t>
            </a:r>
            <a:r>
              <a:rPr lang="en-US" sz="1800" dirty="0">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Sensor Netwo</a:t>
            </a:r>
            <a:r>
              <a:rPr lang="en-US" sz="1800" dirty="0">
                <a:effectLst/>
                <a:latin typeface="Times New Roman" panose="02020603050405020304" pitchFamily="18" charset="0"/>
                <a:ea typeface="Times New Roman" panose="02020603050405020304" pitchFamily="18" charset="0"/>
              </a:rPr>
              <a:t>rk(UWSN)</a:t>
            </a:r>
            <a:r>
              <a:rPr lang="en-US" sz="1800" dirty="0">
                <a:solidFill>
                  <a:srgbClr val="000000"/>
                </a:solidFill>
                <a:effectLst/>
                <a:latin typeface="Times New Roman" panose="02020603050405020304" pitchFamily="18" charset="0"/>
                <a:ea typeface="Times New Roman" panose="02020603050405020304" pitchFamily="18" charset="0"/>
              </a:rPr>
              <a:t> is an emerging technology which when utilized  accessed via nanosatellite or terrestrial communication may help mitigate Philippine Sea threats from natural disasters.</a:t>
            </a:r>
            <a:endParaRPr lang="en-PH" sz="1400" dirty="0"/>
          </a:p>
        </p:txBody>
      </p:sp>
      <p:pic>
        <p:nvPicPr>
          <p:cNvPr id="44" name="Picture 43" descr="Diagram&#10;&#10;Description automatically generated">
            <a:extLst>
              <a:ext uri="{FF2B5EF4-FFF2-40B4-BE49-F238E27FC236}">
                <a16:creationId xmlns:a16="http://schemas.microsoft.com/office/drawing/2014/main" id="{778CDE92-6B9F-4F8C-BA8B-AAF1E8F48586}"/>
              </a:ext>
            </a:extLst>
          </p:cNvPr>
          <p:cNvPicPr>
            <a:picLocks noChangeAspect="1"/>
          </p:cNvPicPr>
          <p:nvPr/>
        </p:nvPicPr>
        <p:blipFill>
          <a:blip r:embed="rId3"/>
          <a:stretch>
            <a:fillRect/>
          </a:stretch>
        </p:blipFill>
        <p:spPr>
          <a:xfrm>
            <a:off x="3690438" y="685800"/>
            <a:ext cx="5177792" cy="3310595"/>
          </a:xfrm>
          <a:prstGeom prst="rect">
            <a:avLst/>
          </a:prstGeom>
        </p:spPr>
      </p:pic>
      <p:sp>
        <p:nvSpPr>
          <p:cNvPr id="47" name="TextBox 46">
            <a:extLst>
              <a:ext uri="{FF2B5EF4-FFF2-40B4-BE49-F238E27FC236}">
                <a16:creationId xmlns:a16="http://schemas.microsoft.com/office/drawing/2014/main" id="{67C37BE0-90ED-4D36-9676-F8CB93F9CE8B}"/>
              </a:ext>
            </a:extLst>
          </p:cNvPr>
          <p:cNvSpPr txBox="1"/>
          <p:nvPr/>
        </p:nvSpPr>
        <p:spPr>
          <a:xfrm>
            <a:off x="3737608" y="4135944"/>
            <a:ext cx="5177792" cy="359856"/>
          </a:xfrm>
          <a:prstGeom prst="rect">
            <a:avLst/>
          </a:prstGeom>
          <a:solidFill>
            <a:srgbClr val="000000">
              <a:alpha val="50000"/>
            </a:srgbClr>
          </a:solidFill>
          <a:ln>
            <a:noFill/>
          </a:ln>
        </p:spPr>
        <p:txBody>
          <a:bodyPr wrap="square" rtlCol="0">
            <a:noAutofit/>
          </a:bodyPr>
          <a:lstStyle/>
          <a:p>
            <a:pPr algn="ctr">
              <a:spcAft>
                <a:spcPts val="600"/>
              </a:spcAft>
            </a:pPr>
            <a:r>
              <a:rPr lang="en-US" sz="1300" dirty="0">
                <a:solidFill>
                  <a:srgbClr val="FFFFFF"/>
                </a:solidFill>
              </a:rPr>
              <a:t>Figure 3 Underwater Sensor Network Pictorial Diagram </a:t>
            </a:r>
          </a:p>
        </p:txBody>
      </p:sp>
      <p:pic>
        <p:nvPicPr>
          <p:cNvPr id="48" name="Picture 47">
            <a:extLst>
              <a:ext uri="{FF2B5EF4-FFF2-40B4-BE49-F238E27FC236}">
                <a16:creationId xmlns:a16="http://schemas.microsoft.com/office/drawing/2014/main" id="{BEB29B6D-1905-4506-B15D-2C487F5042D1}"/>
              </a:ext>
            </a:extLst>
          </p:cNvPr>
          <p:cNvPicPr>
            <a:picLocks noChangeAspect="1"/>
          </p:cNvPicPr>
          <p:nvPr/>
        </p:nvPicPr>
        <p:blipFill>
          <a:blip r:embed="rId4"/>
          <a:stretch>
            <a:fillRect/>
          </a:stretch>
        </p:blipFill>
        <p:spPr>
          <a:xfrm>
            <a:off x="8072169" y="626667"/>
            <a:ext cx="709881" cy="1154881"/>
          </a:xfrm>
          <a:prstGeom prst="rect">
            <a:avLst/>
          </a:prstGeom>
        </p:spPr>
      </p:pic>
      <p:sp>
        <p:nvSpPr>
          <p:cNvPr id="2" name="TextBox 1">
            <a:extLst>
              <a:ext uri="{FF2B5EF4-FFF2-40B4-BE49-F238E27FC236}">
                <a16:creationId xmlns:a16="http://schemas.microsoft.com/office/drawing/2014/main" id="{78492E2B-C36D-F2C2-F066-5D5D59AD39A9}"/>
              </a:ext>
            </a:extLst>
          </p:cNvPr>
          <p:cNvSpPr txBox="1"/>
          <p:nvPr/>
        </p:nvSpPr>
        <p:spPr>
          <a:xfrm>
            <a:off x="538067" y="5486400"/>
            <a:ext cx="8072533" cy="1200329"/>
          </a:xfrm>
          <a:prstGeom prst="rect">
            <a:avLst/>
          </a:prstGeom>
          <a:noFill/>
        </p:spPr>
        <p:txBody>
          <a:bodyPr wrap="square" rtlCol="0">
            <a:spAutoFit/>
          </a:bodyPr>
          <a:lstStyle/>
          <a:p>
            <a:r>
              <a:rPr lang="en-US" sz="1800" dirty="0">
                <a:solidFill>
                  <a:srgbClr val="000000"/>
                </a:solidFill>
                <a:effectLst/>
                <a:latin typeface="Times New Roman" panose="02020603050405020304" pitchFamily="18" charset="0"/>
                <a:ea typeface="Times New Roman" panose="02020603050405020304" pitchFamily="18" charset="0"/>
              </a:rPr>
              <a:t>A network of independent sensor nodes is called UWSN</a:t>
            </a:r>
            <a:r>
              <a:rPr lang="en-US" sz="1800" dirty="0">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which ar</a:t>
            </a:r>
            <a:r>
              <a:rPr lang="en-US" sz="1800" dirty="0">
                <a:effectLst/>
                <a:latin typeface="Times New Roman" panose="02020603050405020304" pitchFamily="18" charset="0"/>
                <a:ea typeface="Times New Roman" panose="02020603050405020304" pitchFamily="18" charset="0"/>
              </a:rPr>
              <a:t>e dispersed geographically underwater to detect characteristics of water such as quality, temperature and pressure</a:t>
            </a:r>
            <a:r>
              <a:rPr lang="en-US" sz="1800" dirty="0">
                <a:solidFill>
                  <a:srgbClr val="000000"/>
                </a:solidFill>
                <a:effectLst/>
                <a:latin typeface="Times New Roman" panose="02020603050405020304" pitchFamily="18" charset="0"/>
                <a:ea typeface="Times New Roman" panose="02020603050405020304" pitchFamily="18" charset="0"/>
              </a:rPr>
              <a:t>. The detected data may be used by several applications.</a:t>
            </a:r>
            <a:endParaRPr lang="en-US" sz="1800" dirty="0">
              <a:effectLst/>
              <a:latin typeface="Calibri" panose="020F0502020204030204" pitchFamily="34" charset="0"/>
              <a:ea typeface="Calibri" panose="020F0502020204030204" pitchFamily="34" charset="0"/>
            </a:endParaRP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44037-2BA1-6605-989B-91A9754B0374}"/>
              </a:ext>
            </a:extLst>
          </p:cNvPr>
          <p:cNvSpPr>
            <a:spLocks noGrp="1"/>
          </p:cNvSpPr>
          <p:nvPr>
            <p:ph type="title"/>
          </p:nvPr>
        </p:nvSpPr>
        <p:spPr/>
        <p:txBody>
          <a:bodyPr>
            <a:normAutofit fontScale="90000"/>
          </a:bodyPr>
          <a:lstStyle/>
          <a:p>
            <a:r>
              <a:rPr lang="en-US" dirty="0"/>
              <a:t>Location: Isla Verde Passage, Mindoro</a:t>
            </a:r>
          </a:p>
        </p:txBody>
      </p:sp>
      <p:pic>
        <p:nvPicPr>
          <p:cNvPr id="4" name="Content Placeholder 3">
            <a:extLst>
              <a:ext uri="{FF2B5EF4-FFF2-40B4-BE49-F238E27FC236}">
                <a16:creationId xmlns:a16="http://schemas.microsoft.com/office/drawing/2014/main" id="{06CC9851-E3C4-F343-1AEE-8E359E916261}"/>
              </a:ext>
            </a:extLst>
          </p:cNvPr>
          <p:cNvPicPr>
            <a:picLocks noGrp="1" noChangeAspect="1"/>
          </p:cNvPicPr>
          <p:nvPr>
            <p:ph idx="1"/>
          </p:nvPr>
        </p:nvPicPr>
        <p:blipFill>
          <a:blip r:embed="rId2"/>
          <a:stretch>
            <a:fillRect/>
          </a:stretch>
        </p:blipFill>
        <p:spPr>
          <a:xfrm>
            <a:off x="895350" y="1824831"/>
            <a:ext cx="7353300" cy="4076700"/>
          </a:xfrm>
          <a:prstGeom prst="rect">
            <a:avLst/>
          </a:prstGeom>
        </p:spPr>
      </p:pic>
    </p:spTree>
    <p:extLst>
      <p:ext uri="{BB962C8B-B14F-4D97-AF65-F5344CB8AC3E}">
        <p14:creationId xmlns:p14="http://schemas.microsoft.com/office/powerpoint/2010/main" val="2171527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59F2E-A8BD-98F5-D196-A4D81E0EE2AD}"/>
              </a:ext>
            </a:extLst>
          </p:cNvPr>
          <p:cNvSpPr>
            <a:spLocks noGrp="1"/>
          </p:cNvSpPr>
          <p:nvPr>
            <p:ph type="title"/>
          </p:nvPr>
        </p:nvSpPr>
        <p:spPr/>
        <p:txBody>
          <a:bodyPr/>
          <a:lstStyle/>
          <a:p>
            <a:pPr algn="l"/>
            <a:r>
              <a:rPr lang="en-US" dirty="0"/>
              <a:t>Ocular Inspection at Isla Verde</a:t>
            </a:r>
          </a:p>
        </p:txBody>
      </p:sp>
      <p:pic>
        <p:nvPicPr>
          <p:cNvPr id="4" name="Content Placeholder 3" descr="A picture containing text, map, atlas&#10;&#10;Description automatically generated">
            <a:extLst>
              <a:ext uri="{FF2B5EF4-FFF2-40B4-BE49-F238E27FC236}">
                <a16:creationId xmlns:a16="http://schemas.microsoft.com/office/drawing/2014/main" id="{ED5BC743-AAB5-BA75-1DAE-A4CD23A7A89F}"/>
              </a:ext>
            </a:extLst>
          </p:cNvPr>
          <p:cNvPicPr>
            <a:picLocks noGrp="1" noChangeAspect="1"/>
          </p:cNvPicPr>
          <p:nvPr>
            <p:ph idx="1"/>
          </p:nvPr>
        </p:nvPicPr>
        <p:blipFill>
          <a:blip r:embed="rId4"/>
          <a:stretch>
            <a:fillRect/>
          </a:stretch>
        </p:blipFill>
        <p:spPr>
          <a:xfrm>
            <a:off x="457200" y="1600200"/>
            <a:ext cx="3282755" cy="4525963"/>
          </a:xfrm>
          <a:prstGeom prst="rect">
            <a:avLst/>
          </a:prstGeom>
        </p:spPr>
      </p:pic>
      <p:pic>
        <p:nvPicPr>
          <p:cNvPr id="5" name="356088542_5827783633989787_1325272185069450747_n">
            <a:hlinkClick r:id="" action="ppaction://media"/>
            <a:extLst>
              <a:ext uri="{FF2B5EF4-FFF2-40B4-BE49-F238E27FC236}">
                <a16:creationId xmlns:a16="http://schemas.microsoft.com/office/drawing/2014/main" id="{11D71C33-E4D1-576C-A567-F208BBCF631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114800" y="1524000"/>
            <a:ext cx="4038600" cy="4876800"/>
          </a:xfrm>
          <a:prstGeom prst="rect">
            <a:avLst/>
          </a:prstGeom>
        </p:spPr>
      </p:pic>
    </p:spTree>
    <p:extLst>
      <p:ext uri="{BB962C8B-B14F-4D97-AF65-F5344CB8AC3E}">
        <p14:creationId xmlns:p14="http://schemas.microsoft.com/office/powerpoint/2010/main" val="3601030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5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A99349-01E3-9976-E1CF-F768DD740C0F}"/>
              </a:ext>
            </a:extLst>
          </p:cNvPr>
          <p:cNvSpPr>
            <a:spLocks noGrp="1"/>
          </p:cNvSpPr>
          <p:nvPr>
            <p:ph type="title"/>
          </p:nvPr>
        </p:nvSpPr>
        <p:spPr>
          <a:xfrm>
            <a:off x="751263" y="271470"/>
            <a:ext cx="7634200" cy="1328730"/>
          </a:xfrm>
        </p:spPr>
        <p:txBody>
          <a:bodyPr vert="horz" lIns="91440" tIns="45720" rIns="91440" bIns="45720" rtlCol="0" anchor="b">
            <a:normAutofit/>
          </a:bodyPr>
          <a:lstStyle/>
          <a:p>
            <a:pPr>
              <a:lnSpc>
                <a:spcPct val="90000"/>
              </a:lnSpc>
            </a:pPr>
            <a:r>
              <a:rPr lang="en-US" sz="4500" kern="1200">
                <a:solidFill>
                  <a:schemeClr val="tx1"/>
                </a:solidFill>
                <a:latin typeface="+mj-lt"/>
                <a:ea typeface="+mj-ea"/>
                <a:cs typeface="+mj-cs"/>
              </a:rPr>
              <a:t>Bathrymetric Survey</a:t>
            </a:r>
          </a:p>
        </p:txBody>
      </p:sp>
      <p:pic>
        <p:nvPicPr>
          <p:cNvPr id="4" name="Content Placeholder 3">
            <a:extLst>
              <a:ext uri="{FF2B5EF4-FFF2-40B4-BE49-F238E27FC236}">
                <a16:creationId xmlns:a16="http://schemas.microsoft.com/office/drawing/2014/main" id="{18B4ABCE-9603-2FEC-BABE-D88D06CE969E}"/>
              </a:ext>
            </a:extLst>
          </p:cNvPr>
          <p:cNvPicPr>
            <a:picLocks noGrp="1" noChangeAspect="1"/>
          </p:cNvPicPr>
          <p:nvPr>
            <p:ph idx="1"/>
          </p:nvPr>
        </p:nvPicPr>
        <p:blipFill rotWithShape="1">
          <a:blip r:embed="rId2"/>
          <a:srcRect b="21343"/>
          <a:stretch/>
        </p:blipFill>
        <p:spPr>
          <a:xfrm>
            <a:off x="149055" y="2410448"/>
            <a:ext cx="4352493" cy="3890357"/>
          </a:xfrm>
          <a:prstGeom prst="rect">
            <a:avLst/>
          </a:prstGeom>
        </p:spPr>
      </p:pic>
      <p:pic>
        <p:nvPicPr>
          <p:cNvPr id="5" name="Picture 4" descr="A picture containing text, map, screenshot&#10;&#10;Description automatically generated">
            <a:extLst>
              <a:ext uri="{FF2B5EF4-FFF2-40B4-BE49-F238E27FC236}">
                <a16:creationId xmlns:a16="http://schemas.microsoft.com/office/drawing/2014/main" id="{D4B78206-48BB-7394-1354-946AA4CB2A64}"/>
              </a:ext>
            </a:extLst>
          </p:cNvPr>
          <p:cNvPicPr>
            <a:picLocks noChangeAspect="1"/>
          </p:cNvPicPr>
          <p:nvPr/>
        </p:nvPicPr>
        <p:blipFill rotWithShape="1">
          <a:blip r:embed="rId3"/>
          <a:srcRect l="17850" r="20615" b="-2"/>
          <a:stretch/>
        </p:blipFill>
        <p:spPr>
          <a:xfrm>
            <a:off x="4642450" y="2410448"/>
            <a:ext cx="4352492" cy="3890357"/>
          </a:xfrm>
          <a:prstGeom prst="rect">
            <a:avLst/>
          </a:prstGeom>
        </p:spPr>
      </p:pic>
    </p:spTree>
    <p:extLst>
      <p:ext uri="{BB962C8B-B14F-4D97-AF65-F5344CB8AC3E}">
        <p14:creationId xmlns:p14="http://schemas.microsoft.com/office/powerpoint/2010/main" val="1879545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488C1DD-A5BD-AD3B-8A9A-AB73415532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482600" y="770890"/>
            <a:ext cx="8178799" cy="5316218"/>
          </a:xfrm>
          <a:prstGeom prst="rect">
            <a:avLst/>
          </a:prstGeom>
          <a:noFill/>
        </p:spPr>
      </p:pic>
      <p:sp>
        <p:nvSpPr>
          <p:cNvPr id="6" name="TextBox 5">
            <a:extLst>
              <a:ext uri="{FF2B5EF4-FFF2-40B4-BE49-F238E27FC236}">
                <a16:creationId xmlns:a16="http://schemas.microsoft.com/office/drawing/2014/main" id="{83C1D916-2736-BBF7-E5BC-1FF901B4F371}"/>
              </a:ext>
            </a:extLst>
          </p:cNvPr>
          <p:cNvSpPr txBox="1"/>
          <p:nvPr/>
        </p:nvSpPr>
        <p:spPr>
          <a:xfrm>
            <a:off x="2209800" y="6248400"/>
            <a:ext cx="5177792" cy="359856"/>
          </a:xfrm>
          <a:prstGeom prst="rect">
            <a:avLst/>
          </a:prstGeom>
          <a:solidFill>
            <a:srgbClr val="000000">
              <a:alpha val="50000"/>
            </a:srgbClr>
          </a:solidFill>
          <a:ln>
            <a:noFill/>
          </a:ln>
        </p:spPr>
        <p:txBody>
          <a:bodyPr wrap="square" rtlCol="0">
            <a:noAutofit/>
          </a:bodyPr>
          <a:lstStyle/>
          <a:p>
            <a:pPr algn="ctr">
              <a:spcAft>
                <a:spcPts val="600"/>
              </a:spcAft>
            </a:pPr>
            <a:r>
              <a:rPr lang="en-US" sz="1300" dirty="0">
                <a:solidFill>
                  <a:srgbClr val="FFFFFF"/>
                </a:solidFill>
              </a:rPr>
              <a:t>Figure 4 Underwater Sensor Network Conceptual Framework </a:t>
            </a:r>
          </a:p>
        </p:txBody>
      </p:sp>
    </p:spTree>
    <p:extLst>
      <p:ext uri="{BB962C8B-B14F-4D97-AF65-F5344CB8AC3E}">
        <p14:creationId xmlns:p14="http://schemas.microsoft.com/office/powerpoint/2010/main" val="2785709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2633B-EABF-5C77-D668-C89247DEA00A}"/>
              </a:ext>
            </a:extLst>
          </p:cNvPr>
          <p:cNvSpPr>
            <a:spLocks noGrp="1"/>
          </p:cNvSpPr>
          <p:nvPr>
            <p:ph type="title"/>
          </p:nvPr>
        </p:nvSpPr>
        <p:spPr/>
        <p:txBody>
          <a:bodyPr/>
          <a:lstStyle/>
          <a:p>
            <a:endParaRPr lang="en-US"/>
          </a:p>
        </p:txBody>
      </p:sp>
      <p:pic>
        <p:nvPicPr>
          <p:cNvPr id="4" name="Content Placeholder 3" descr="A picture containing text, screenshot, diagram, font&#10;&#10;Description automatically generated">
            <a:extLst>
              <a:ext uri="{FF2B5EF4-FFF2-40B4-BE49-F238E27FC236}">
                <a16:creationId xmlns:a16="http://schemas.microsoft.com/office/drawing/2014/main" id="{482A52EE-E0BB-5F9D-0EF0-CDEDA973B8D5}"/>
              </a:ext>
            </a:extLst>
          </p:cNvPr>
          <p:cNvPicPr>
            <a:picLocks noGrp="1" noChangeAspect="1"/>
          </p:cNvPicPr>
          <p:nvPr>
            <p:ph idx="1"/>
          </p:nvPr>
        </p:nvPicPr>
        <p:blipFill>
          <a:blip r:embed="rId2"/>
          <a:stretch>
            <a:fillRect/>
          </a:stretch>
        </p:blipFill>
        <p:spPr>
          <a:xfrm>
            <a:off x="976312" y="1705769"/>
            <a:ext cx="7191375" cy="4314825"/>
          </a:xfrm>
          <a:prstGeom prst="rect">
            <a:avLst/>
          </a:prstGeom>
        </p:spPr>
      </p:pic>
    </p:spTree>
    <p:extLst>
      <p:ext uri="{BB962C8B-B14F-4D97-AF65-F5344CB8AC3E}">
        <p14:creationId xmlns:p14="http://schemas.microsoft.com/office/powerpoint/2010/main" val="3922443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33E4CA-EED5-0C4D-5748-77457554DD1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723" y="727392"/>
            <a:ext cx="8758555" cy="5403215"/>
          </a:xfrm>
          <a:prstGeom prst="rect">
            <a:avLst/>
          </a:prstGeom>
          <a:noFill/>
        </p:spPr>
      </p:pic>
      <p:sp>
        <p:nvSpPr>
          <p:cNvPr id="5" name="TextBox 4">
            <a:extLst>
              <a:ext uri="{FF2B5EF4-FFF2-40B4-BE49-F238E27FC236}">
                <a16:creationId xmlns:a16="http://schemas.microsoft.com/office/drawing/2014/main" id="{5FAE8EEA-4A17-2219-E94E-BEB0B293DDC4}"/>
              </a:ext>
            </a:extLst>
          </p:cNvPr>
          <p:cNvSpPr txBox="1"/>
          <p:nvPr/>
        </p:nvSpPr>
        <p:spPr>
          <a:xfrm>
            <a:off x="2209800" y="6248400"/>
            <a:ext cx="5177792" cy="359856"/>
          </a:xfrm>
          <a:prstGeom prst="rect">
            <a:avLst/>
          </a:prstGeom>
          <a:solidFill>
            <a:srgbClr val="000000">
              <a:alpha val="50000"/>
            </a:srgbClr>
          </a:solidFill>
          <a:ln>
            <a:noFill/>
          </a:ln>
        </p:spPr>
        <p:txBody>
          <a:bodyPr wrap="square" rtlCol="0">
            <a:noAutofit/>
          </a:bodyPr>
          <a:lstStyle/>
          <a:p>
            <a:pPr algn="ctr">
              <a:spcAft>
                <a:spcPts val="600"/>
              </a:spcAft>
            </a:pPr>
            <a:r>
              <a:rPr lang="en-US" sz="1300" dirty="0">
                <a:solidFill>
                  <a:srgbClr val="FFFFFF"/>
                </a:solidFill>
              </a:rPr>
              <a:t>Figure 5 Underwater Sensor Network Functional Block Diagram </a:t>
            </a:r>
          </a:p>
        </p:txBody>
      </p:sp>
    </p:spTree>
    <p:extLst>
      <p:ext uri="{BB962C8B-B14F-4D97-AF65-F5344CB8AC3E}">
        <p14:creationId xmlns:p14="http://schemas.microsoft.com/office/powerpoint/2010/main" val="1667145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2" y="-1"/>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Rectangle 16">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Rectangle 18">
            <a:extLst>
              <a:ext uri="{FF2B5EF4-FFF2-40B4-BE49-F238E27FC236}">
                <a16:creationId xmlns:a16="http://schemas.microsoft.com/office/drawing/2014/main" id="{E43DC68B-54DD-4053-BE4D-6152596843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8743" y="699899"/>
            <a:ext cx="8035257"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594F29BE-2EC0-4B04-881C-7913A60E3CE8}"/>
              </a:ext>
            </a:extLst>
          </p:cNvPr>
          <p:cNvSpPr>
            <a:spLocks noGrp="1"/>
          </p:cNvSpPr>
          <p:nvPr>
            <p:ph type="title"/>
          </p:nvPr>
        </p:nvSpPr>
        <p:spPr>
          <a:xfrm>
            <a:off x="6102248" y="540167"/>
            <a:ext cx="2118052" cy="2135867"/>
          </a:xfrm>
        </p:spPr>
        <p:txBody>
          <a:bodyPr vert="horz" lIns="91440" tIns="45720" rIns="91440" bIns="45720" rtlCol="0" anchor="b">
            <a:normAutofit/>
          </a:bodyPr>
          <a:lstStyle/>
          <a:p>
            <a:pPr algn="l">
              <a:lnSpc>
                <a:spcPct val="90000"/>
              </a:lnSpc>
            </a:pPr>
            <a:r>
              <a:rPr lang="en-US" sz="2300" dirty="0"/>
              <a:t>Initial Engineering Design Review</a:t>
            </a:r>
            <a:endParaRPr lang="en-US" sz="2300" kern="1200" dirty="0">
              <a:latin typeface="+mj-lt"/>
              <a:ea typeface="+mj-ea"/>
              <a:cs typeface="+mj-cs"/>
            </a:endParaRPr>
          </a:p>
        </p:txBody>
      </p:sp>
      <p:sp>
        <p:nvSpPr>
          <p:cNvPr id="21" name="Rectangle 20">
            <a:extLst>
              <a:ext uri="{FF2B5EF4-FFF2-40B4-BE49-F238E27FC236}">
                <a16:creationId xmlns:a16="http://schemas.microsoft.com/office/drawing/2014/main" id="{36F31C88-3DEF-4EA8-AE3A-49441413F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713232"/>
            <a:ext cx="317173" cy="5404104"/>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4" name="Picture 3">
            <a:extLst>
              <a:ext uri="{FF2B5EF4-FFF2-40B4-BE49-F238E27FC236}">
                <a16:creationId xmlns:a16="http://schemas.microsoft.com/office/drawing/2014/main" id="{3CDE6AD8-556C-C990-314A-6592A545B2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317174" y="479815"/>
            <a:ext cx="5550606" cy="4801273"/>
          </a:xfrm>
          <a:prstGeom prst="rect">
            <a:avLst/>
          </a:prstGeom>
          <a:noFill/>
        </p:spPr>
      </p:pic>
      <p:sp>
        <p:nvSpPr>
          <p:cNvPr id="8" name="Title 1">
            <a:extLst>
              <a:ext uri="{FF2B5EF4-FFF2-40B4-BE49-F238E27FC236}">
                <a16:creationId xmlns:a16="http://schemas.microsoft.com/office/drawing/2014/main" id="{D363C580-9B46-4955-88E3-B71B3A96F92D}"/>
              </a:ext>
            </a:extLst>
          </p:cNvPr>
          <p:cNvSpPr txBox="1">
            <a:spLocks/>
          </p:cNvSpPr>
          <p:nvPr/>
        </p:nvSpPr>
        <p:spPr>
          <a:xfrm>
            <a:off x="6102248" y="2880452"/>
            <a:ext cx="2118052" cy="3095445"/>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indent="-228600" algn="l">
              <a:lnSpc>
                <a:spcPct val="90000"/>
              </a:lnSpc>
              <a:spcAft>
                <a:spcPts val="600"/>
              </a:spcAft>
              <a:buFont typeface="Arial" panose="020B0604020202020204" pitchFamily="34" charset="0"/>
              <a:buChar char="•"/>
            </a:pPr>
            <a:r>
              <a:rPr lang="en-US" sz="1600">
                <a:latin typeface="+mn-lt"/>
                <a:ea typeface="+mn-ea"/>
                <a:cs typeface="+mn-cs"/>
              </a:rPr>
              <a:t>Initial Parts and Components considered during the Initial Design Revew</a:t>
            </a:r>
          </a:p>
        </p:txBody>
      </p:sp>
      <p:cxnSp>
        <p:nvCxnSpPr>
          <p:cNvPr id="23" name="Straight Connector 22">
            <a:extLst>
              <a:ext uri="{FF2B5EF4-FFF2-40B4-BE49-F238E27FC236}">
                <a16:creationId xmlns:a16="http://schemas.microsoft.com/office/drawing/2014/main" id="{F085D7B9-E066-4923-8CB7-294BF306296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524492"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EACA08E-D537-41C6-96A5-5900E05D32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9144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8610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855AD9B-AC10-9A63-7968-3931F15D24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82600" y="1167604"/>
            <a:ext cx="3968749" cy="4522791"/>
          </a:xfrm>
          <a:prstGeom prst="rect">
            <a:avLst/>
          </a:prstGeom>
          <a:noFill/>
        </p:spPr>
      </p:pic>
      <p:pic>
        <p:nvPicPr>
          <p:cNvPr id="4" name="Content Placeholder 3">
            <a:extLst>
              <a:ext uri="{FF2B5EF4-FFF2-40B4-BE49-F238E27FC236}">
                <a16:creationId xmlns:a16="http://schemas.microsoft.com/office/drawing/2014/main" id="{8049AF66-109B-B7AA-5EB4-39725B94678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bwMode="auto">
          <a:xfrm>
            <a:off x="4692648" y="2431851"/>
            <a:ext cx="3968751" cy="1994297"/>
          </a:xfrm>
          <a:prstGeom prst="rect">
            <a:avLst/>
          </a:prstGeom>
          <a:noFill/>
        </p:spPr>
      </p:pic>
    </p:spTree>
    <p:extLst>
      <p:ext uri="{BB962C8B-B14F-4D97-AF65-F5344CB8AC3E}">
        <p14:creationId xmlns:p14="http://schemas.microsoft.com/office/powerpoint/2010/main" val="1177802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240E2D-8261-0154-415F-847FD5E7AB54}"/>
              </a:ext>
            </a:extLst>
          </p:cNvPr>
          <p:cNvPicPr>
            <a:picLocks noChangeAspect="1"/>
          </p:cNvPicPr>
          <p:nvPr/>
        </p:nvPicPr>
        <p:blipFill>
          <a:blip r:embed="rId2"/>
          <a:stretch>
            <a:fillRect/>
          </a:stretch>
        </p:blipFill>
        <p:spPr>
          <a:xfrm>
            <a:off x="246380" y="11430"/>
            <a:ext cx="4325620" cy="6096000"/>
          </a:xfrm>
          <a:prstGeom prst="rect">
            <a:avLst/>
          </a:prstGeom>
        </p:spPr>
      </p:pic>
      <p:pic>
        <p:nvPicPr>
          <p:cNvPr id="5" name="Picture 4">
            <a:extLst>
              <a:ext uri="{FF2B5EF4-FFF2-40B4-BE49-F238E27FC236}">
                <a16:creationId xmlns:a16="http://schemas.microsoft.com/office/drawing/2014/main" id="{5B6130C7-D475-59B6-50CB-D561B79D4A8A}"/>
              </a:ext>
            </a:extLst>
          </p:cNvPr>
          <p:cNvPicPr>
            <a:picLocks noChangeAspect="1"/>
          </p:cNvPicPr>
          <p:nvPr/>
        </p:nvPicPr>
        <p:blipFill>
          <a:blip r:embed="rId3"/>
          <a:stretch>
            <a:fillRect/>
          </a:stretch>
        </p:blipFill>
        <p:spPr>
          <a:xfrm>
            <a:off x="4267200" y="304800"/>
            <a:ext cx="4749165" cy="6104890"/>
          </a:xfrm>
          <a:prstGeom prst="rect">
            <a:avLst/>
          </a:prstGeom>
        </p:spPr>
      </p:pic>
    </p:spTree>
    <p:extLst>
      <p:ext uri="{BB962C8B-B14F-4D97-AF65-F5344CB8AC3E}">
        <p14:creationId xmlns:p14="http://schemas.microsoft.com/office/powerpoint/2010/main" val="15101298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93AF422-BCC5-500B-30E7-791FACD4A19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457200"/>
            <a:ext cx="8229600" cy="2000022"/>
          </a:xfrm>
          <a:prstGeom prst="rect">
            <a:avLst/>
          </a:prstGeom>
        </p:spPr>
      </p:pic>
      <p:grpSp>
        <p:nvGrpSpPr>
          <p:cNvPr id="5" name="Group 4">
            <a:extLst>
              <a:ext uri="{FF2B5EF4-FFF2-40B4-BE49-F238E27FC236}">
                <a16:creationId xmlns:a16="http://schemas.microsoft.com/office/drawing/2014/main" id="{FCBD4F3C-57A0-2050-60A0-44ABECE7E7D3}"/>
              </a:ext>
            </a:extLst>
          </p:cNvPr>
          <p:cNvGrpSpPr/>
          <p:nvPr/>
        </p:nvGrpSpPr>
        <p:grpSpPr>
          <a:xfrm>
            <a:off x="0" y="2819400"/>
            <a:ext cx="9144000" cy="3925570"/>
            <a:chOff x="0" y="0"/>
            <a:chExt cx="9144000" cy="3925570"/>
          </a:xfrm>
        </p:grpSpPr>
        <p:pic>
          <p:nvPicPr>
            <p:cNvPr id="6" name="Picture 5">
              <a:extLst>
                <a:ext uri="{FF2B5EF4-FFF2-40B4-BE49-F238E27FC236}">
                  <a16:creationId xmlns:a16="http://schemas.microsoft.com/office/drawing/2014/main" id="{46282D57-66A6-DE5A-B4E5-063EB04E47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3925570"/>
            </a:xfrm>
            <a:prstGeom prst="rect">
              <a:avLst/>
            </a:prstGeom>
          </p:spPr>
        </p:pic>
        <p:sp>
          <p:nvSpPr>
            <p:cNvPr id="7" name="Rectangle 6">
              <a:extLst>
                <a:ext uri="{FF2B5EF4-FFF2-40B4-BE49-F238E27FC236}">
                  <a16:creationId xmlns:a16="http://schemas.microsoft.com/office/drawing/2014/main" id="{6E580B26-3122-28E7-7D7C-740CC7033A78}"/>
                </a:ext>
              </a:extLst>
            </p:cNvPr>
            <p:cNvSpPr/>
            <p:nvPr/>
          </p:nvSpPr>
          <p:spPr>
            <a:xfrm>
              <a:off x="3989917" y="61383"/>
              <a:ext cx="5139267" cy="382693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Tree>
    <p:extLst>
      <p:ext uri="{BB962C8B-B14F-4D97-AF65-F5344CB8AC3E}">
        <p14:creationId xmlns:p14="http://schemas.microsoft.com/office/powerpoint/2010/main" val="40313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F0AEC06-C101-2A10-691B-BB06673005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482600" y="843496"/>
            <a:ext cx="3968749" cy="5171007"/>
          </a:xfrm>
          <a:prstGeom prst="rect">
            <a:avLst/>
          </a:prstGeom>
          <a:noFill/>
        </p:spPr>
      </p:pic>
      <p:pic>
        <p:nvPicPr>
          <p:cNvPr id="5" name="Picture 4">
            <a:extLst>
              <a:ext uri="{FF2B5EF4-FFF2-40B4-BE49-F238E27FC236}">
                <a16:creationId xmlns:a16="http://schemas.microsoft.com/office/drawing/2014/main" id="{CB29120C-ED09-2041-B817-C3CD8AB1B1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692648" y="1377966"/>
            <a:ext cx="3968751" cy="4102067"/>
          </a:xfrm>
          <a:prstGeom prst="rect">
            <a:avLst/>
          </a:prstGeom>
          <a:noFill/>
        </p:spPr>
      </p:pic>
    </p:spTree>
    <p:extLst>
      <p:ext uri="{BB962C8B-B14F-4D97-AF65-F5344CB8AC3E}">
        <p14:creationId xmlns:p14="http://schemas.microsoft.com/office/powerpoint/2010/main" val="1176386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C6CAD7-DFA5-3C6D-EEED-9FC0EC208141}"/>
              </a:ext>
            </a:extLst>
          </p:cNvPr>
          <p:cNvSpPr>
            <a:spLocks noGrp="1"/>
          </p:cNvSpPr>
          <p:nvPr>
            <p:ph type="title"/>
          </p:nvPr>
        </p:nvSpPr>
        <p:spPr>
          <a:xfrm>
            <a:off x="751263" y="170412"/>
            <a:ext cx="7634200" cy="1328730"/>
          </a:xfrm>
        </p:spPr>
        <p:txBody>
          <a:bodyPr vert="horz" lIns="91440" tIns="45720" rIns="91440" bIns="45720" rtlCol="0" anchor="b">
            <a:normAutofit/>
          </a:bodyPr>
          <a:lstStyle/>
          <a:p>
            <a:pPr>
              <a:lnSpc>
                <a:spcPct val="90000"/>
              </a:lnSpc>
            </a:pPr>
            <a:r>
              <a:rPr lang="en-US" sz="4500" kern="1200">
                <a:solidFill>
                  <a:schemeClr val="tx1"/>
                </a:solidFill>
                <a:latin typeface="+mj-lt"/>
                <a:ea typeface="+mj-ea"/>
                <a:cs typeface="+mj-cs"/>
              </a:rPr>
              <a:t>Submersible Load Cell</a:t>
            </a:r>
          </a:p>
        </p:txBody>
      </p:sp>
      <p:pic>
        <p:nvPicPr>
          <p:cNvPr id="5" name="Content Placeholder 4">
            <a:extLst>
              <a:ext uri="{FF2B5EF4-FFF2-40B4-BE49-F238E27FC236}">
                <a16:creationId xmlns:a16="http://schemas.microsoft.com/office/drawing/2014/main" id="{AFCB3861-ECDE-2F43-A144-FCD39CF4B365}"/>
              </a:ext>
            </a:extLst>
          </p:cNvPr>
          <p:cNvPicPr>
            <a:picLocks noGrp="1" noChangeAspect="1"/>
          </p:cNvPicPr>
          <p:nvPr>
            <p:ph idx="1"/>
          </p:nvPr>
        </p:nvPicPr>
        <p:blipFill rotWithShape="1">
          <a:blip r:embed="rId2"/>
          <a:srcRect t="10265" b="7950"/>
          <a:stretch/>
        </p:blipFill>
        <p:spPr>
          <a:xfrm>
            <a:off x="149055" y="2410448"/>
            <a:ext cx="4352493" cy="3890357"/>
          </a:xfrm>
          <a:prstGeom prst="rect">
            <a:avLst/>
          </a:prstGeom>
        </p:spPr>
      </p:pic>
      <p:pic>
        <p:nvPicPr>
          <p:cNvPr id="7" name="Picture 6">
            <a:extLst>
              <a:ext uri="{FF2B5EF4-FFF2-40B4-BE49-F238E27FC236}">
                <a16:creationId xmlns:a16="http://schemas.microsoft.com/office/drawing/2014/main" id="{836EC6A1-ED38-6002-2586-090BE55E94C5}"/>
              </a:ext>
            </a:extLst>
          </p:cNvPr>
          <p:cNvPicPr>
            <a:picLocks noChangeAspect="1"/>
          </p:cNvPicPr>
          <p:nvPr/>
        </p:nvPicPr>
        <p:blipFill rotWithShape="1">
          <a:blip r:embed="rId3"/>
          <a:srcRect t="10757" r="1" b="10514"/>
          <a:stretch/>
        </p:blipFill>
        <p:spPr>
          <a:xfrm>
            <a:off x="4642450" y="2410448"/>
            <a:ext cx="4352492" cy="3890357"/>
          </a:xfrm>
          <a:prstGeom prst="rect">
            <a:avLst/>
          </a:prstGeom>
        </p:spPr>
      </p:pic>
    </p:spTree>
    <p:extLst>
      <p:ext uri="{BB962C8B-B14F-4D97-AF65-F5344CB8AC3E}">
        <p14:creationId xmlns:p14="http://schemas.microsoft.com/office/powerpoint/2010/main" val="26671439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B6923-5CD4-176E-9EDF-88CDB0ED0735}"/>
              </a:ext>
            </a:extLst>
          </p:cNvPr>
          <p:cNvSpPr>
            <a:spLocks noGrp="1"/>
          </p:cNvSpPr>
          <p:nvPr>
            <p:ph type="title"/>
          </p:nvPr>
        </p:nvSpPr>
        <p:spPr/>
        <p:txBody>
          <a:bodyPr>
            <a:normAutofit fontScale="90000"/>
          </a:bodyPr>
          <a:lstStyle/>
          <a:p>
            <a:pPr marL="0" marR="0">
              <a:lnSpc>
                <a:spcPct val="107000"/>
              </a:lnSpc>
              <a:spcBef>
                <a:spcPts val="0"/>
              </a:spcBef>
              <a:spcAft>
                <a:spcPts val="800"/>
              </a:spcAft>
            </a:pPr>
            <a:br>
              <a:rPr lang="en-US" sz="4400" kern="100" dirty="0">
                <a:latin typeface="Calibri" panose="020F0502020204030204" pitchFamily="34" charset="0"/>
                <a:ea typeface="Calibri" panose="020F0502020204030204" pitchFamily="34" charset="0"/>
                <a:cs typeface="Times New Roman" panose="02020603050405020304" pitchFamily="18" charset="0"/>
              </a:rPr>
            </a:br>
            <a:r>
              <a:rPr lang="en-US" sz="4400" b="1" kern="100" dirty="0">
                <a:effectLst/>
                <a:latin typeface="Calibri" panose="020F0502020204030204" pitchFamily="34" charset="0"/>
                <a:ea typeface="Calibri" panose="020F0502020204030204" pitchFamily="34" charset="0"/>
                <a:cs typeface="Times New Roman" panose="02020603050405020304" pitchFamily="18" charset="0"/>
              </a:rPr>
              <a:t>Battery and Power Consumption with Charging feature for 4 Years Lifetime.</a:t>
            </a:r>
            <a:br>
              <a:rPr lang="en-US" sz="44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7" name="TextBox 6">
            <a:extLst>
              <a:ext uri="{FF2B5EF4-FFF2-40B4-BE49-F238E27FC236}">
                <a16:creationId xmlns:a16="http://schemas.microsoft.com/office/drawing/2014/main" id="{D97E44A4-142C-3458-97BE-59276C77903C}"/>
              </a:ext>
            </a:extLst>
          </p:cNvPr>
          <p:cNvSpPr txBox="1"/>
          <p:nvPr/>
        </p:nvSpPr>
        <p:spPr>
          <a:xfrm>
            <a:off x="457200" y="1447800"/>
            <a:ext cx="8458200" cy="4769639"/>
          </a:xfrm>
          <a:prstGeom prst="rect">
            <a:avLst/>
          </a:prstGeom>
          <a:noFill/>
        </p:spPr>
        <p:txBody>
          <a:bodyPr wrap="square">
            <a:spAutoFit/>
          </a:bodyPr>
          <a:lstStyle/>
          <a:p>
            <a:pPr marL="0" marR="0">
              <a:lnSpc>
                <a:spcPct val="107000"/>
              </a:lnSpc>
              <a:spcBef>
                <a:spcPts val="0"/>
              </a:spcBef>
              <a:spcAft>
                <a:spcPts val="800"/>
              </a:spcAft>
            </a:pP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Power Distribution </a:t>
            </a:r>
            <a:endParaRPr lang="en-US" sz="1400" kern="1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Battery and Power Consumption with Charging feature for 4 Years Lifetime.</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In deep ocean applications where long-lasting batteries are required, lithium thionyl chloride (Li-SOCl2) batteries are commonly used. These batteries are known for their high energy density and excellent performance in extreme environments, including deep-sea conditions.</a:t>
            </a:r>
          </a:p>
          <a:p>
            <a:pPr marL="342900" marR="0" lvl="0" indent="-342900">
              <a:lnSpc>
                <a:spcPct val="107000"/>
              </a:lnSpc>
              <a:spcBef>
                <a:spcPts val="0"/>
              </a:spcBef>
              <a:spcAft>
                <a:spcPts val="0"/>
              </a:spcAft>
              <a:buFont typeface="Symbol" panose="05050102010706020507" pitchFamily="18" charset="2"/>
              <a:buChar char=""/>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Lithium thionyl chloride batteries offer several advantages for deep ocean applications:</a:t>
            </a:r>
          </a:p>
          <a:p>
            <a:pPr marL="342900" marR="0" lvl="0" indent="-342900">
              <a:lnSpc>
                <a:spcPct val="107000"/>
              </a:lnSpc>
              <a:spcBef>
                <a:spcPts val="0"/>
              </a:spcBef>
              <a:spcAft>
                <a:spcPts val="0"/>
              </a:spcAft>
              <a:buFont typeface="Symbol" panose="05050102010706020507" pitchFamily="18" charset="2"/>
              <a:buChar char=""/>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High energy density: Li-SOCl2 batteries have a high energy density, which means they can store a significant amount of energy in a compact size. This is beneficial for deep ocean applications where space is limited.</a:t>
            </a:r>
          </a:p>
          <a:p>
            <a:pPr marL="342900" marR="0" lvl="0" indent="-342900">
              <a:lnSpc>
                <a:spcPct val="107000"/>
              </a:lnSpc>
              <a:spcBef>
                <a:spcPts val="0"/>
              </a:spcBef>
              <a:spcAft>
                <a:spcPts val="0"/>
              </a:spcAft>
              <a:buFont typeface="Symbol" panose="05050102010706020507" pitchFamily="18" charset="2"/>
              <a:buChar char=""/>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Wide temperature range: These batteries can operate over a wide temperature range, typically from -55°C to +85°C (-67°F to +185°F). Deep ocean environments can have extreme temperatures, and Li-SOCl2 batteries can withstand these conditions effectively.</a:t>
            </a:r>
          </a:p>
          <a:p>
            <a:pPr marL="342900" marR="0" lvl="0" indent="-342900">
              <a:lnSpc>
                <a:spcPct val="107000"/>
              </a:lnSpc>
              <a:spcBef>
                <a:spcPts val="0"/>
              </a:spcBef>
              <a:spcAft>
                <a:spcPts val="0"/>
              </a:spcAft>
              <a:buFont typeface="Symbol" panose="05050102010706020507" pitchFamily="18" charset="2"/>
              <a:buChar char=""/>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Long shelf life: Li-SOCl2 batteries have an impressive shelf life, with some models capable of retaining their charge for up to 20 years. This makes them suitable for long-duration deployments in deep-sea applications.</a:t>
            </a:r>
          </a:p>
          <a:p>
            <a:pPr marL="342900" marR="0" lvl="0" indent="-342900">
              <a:lnSpc>
                <a:spcPct val="107000"/>
              </a:lnSpc>
              <a:spcBef>
                <a:spcPts val="0"/>
              </a:spcBef>
              <a:spcAft>
                <a:spcPts val="0"/>
              </a:spcAft>
              <a:buFont typeface="Symbol" panose="05050102010706020507" pitchFamily="18" charset="2"/>
              <a:buChar char=""/>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Low self-discharge rate: These batteries have a very low self-discharge rate, meaning they can hold their charge for extended periods without significant power loss. This is important for deep ocean applications where regular battery replacements are challenging.</a:t>
            </a:r>
          </a:p>
          <a:p>
            <a:pPr marL="342900" marR="0" lvl="0" indent="-342900">
              <a:lnSpc>
                <a:spcPct val="107000"/>
              </a:lnSpc>
              <a:spcBef>
                <a:spcPts val="0"/>
              </a:spcBef>
              <a:spcAft>
                <a:spcPts val="800"/>
              </a:spcAft>
              <a:buFont typeface="Symbol" panose="05050102010706020507" pitchFamily="18" charset="2"/>
              <a:buChar char=""/>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High reliability: Li-SOCl2 batteries are known for their reliability and long service life. They are designed to withstand harsh conditions, including high pressures and corrosive environments encountered in deep-sea settings.</a:t>
            </a:r>
          </a:p>
        </p:txBody>
      </p:sp>
    </p:spTree>
    <p:extLst>
      <p:ext uri="{BB962C8B-B14F-4D97-AF65-F5344CB8AC3E}">
        <p14:creationId xmlns:p14="http://schemas.microsoft.com/office/powerpoint/2010/main" val="622518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B6923-5CD4-176E-9EDF-88CDB0ED0735}"/>
              </a:ext>
            </a:extLst>
          </p:cNvPr>
          <p:cNvSpPr>
            <a:spLocks noGrp="1"/>
          </p:cNvSpPr>
          <p:nvPr>
            <p:ph type="title"/>
          </p:nvPr>
        </p:nvSpPr>
        <p:spPr/>
        <p:txBody>
          <a:bodyPr>
            <a:normAutofit fontScale="90000"/>
          </a:bodyPr>
          <a:lstStyle/>
          <a:p>
            <a:pPr algn="l">
              <a:lnSpc>
                <a:spcPct val="107000"/>
              </a:lnSpc>
              <a:spcBef>
                <a:spcPts val="0"/>
              </a:spcBef>
              <a:spcAft>
                <a:spcPts val="800"/>
              </a:spcAft>
            </a:pPr>
            <a:br>
              <a:rPr lang="en-US" sz="4400" kern="100" dirty="0">
                <a:latin typeface="Calibri" panose="020F0502020204030204" pitchFamily="34" charset="0"/>
                <a:ea typeface="Calibri" panose="020F0502020204030204" pitchFamily="34" charset="0"/>
                <a:cs typeface="Times New Roman" panose="02020603050405020304" pitchFamily="18" charset="0"/>
              </a:rPr>
            </a:br>
            <a:r>
              <a:rPr lang="en-US" sz="4000" b="1" kern="100" dirty="0">
                <a:effectLst/>
                <a:latin typeface="Calibri" panose="020F0502020204030204" pitchFamily="34" charset="0"/>
                <a:ea typeface="Calibri" panose="020F0502020204030204" pitchFamily="34" charset="0"/>
                <a:cs typeface="Times New Roman" panose="02020603050405020304" pitchFamily="18" charset="0"/>
              </a:rPr>
              <a:t>Physical Bus Interfaces to Main Controller and Acoustic Physical Interface </a:t>
            </a:r>
            <a:br>
              <a:rPr lang="en-US" sz="40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4" name="TextBox 3">
            <a:extLst>
              <a:ext uri="{FF2B5EF4-FFF2-40B4-BE49-F238E27FC236}">
                <a16:creationId xmlns:a16="http://schemas.microsoft.com/office/drawing/2014/main" id="{ACCACDC4-966A-76B2-A4D9-F2C4665083D1}"/>
              </a:ext>
            </a:extLst>
          </p:cNvPr>
          <p:cNvSpPr txBox="1"/>
          <p:nvPr/>
        </p:nvSpPr>
        <p:spPr>
          <a:xfrm>
            <a:off x="304800" y="1752600"/>
            <a:ext cx="6477000" cy="1766189"/>
          </a:xfrm>
          <a:prstGeom prst="rect">
            <a:avLst/>
          </a:prstGeom>
          <a:noFill/>
        </p:spPr>
        <p:txBody>
          <a:bodyPr wrap="square">
            <a:spAutoFit/>
          </a:bodyPr>
          <a:lstStyle/>
          <a:p>
            <a:pPr marL="0" marR="0" indent="45720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Reciprocal Counter </a:t>
            </a: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Jetson AGX Xavier: RS232 or RS485 (need a connector)</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Tilt Sensor </a:t>
            </a: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Jetson AGX Xavier: RS232 or RS485</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Acoustic Modem and Transducer </a:t>
            </a: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Jetson AGX Xavier: RS232 or RS485</a:t>
            </a:r>
          </a:p>
        </p:txBody>
      </p:sp>
      <p:sp>
        <p:nvSpPr>
          <p:cNvPr id="6" name="TextBox 5">
            <a:extLst>
              <a:ext uri="{FF2B5EF4-FFF2-40B4-BE49-F238E27FC236}">
                <a16:creationId xmlns:a16="http://schemas.microsoft.com/office/drawing/2014/main" id="{CB4C2F72-13FE-93B8-493A-76759B506B91}"/>
              </a:ext>
            </a:extLst>
          </p:cNvPr>
          <p:cNvSpPr txBox="1"/>
          <p:nvPr/>
        </p:nvSpPr>
        <p:spPr>
          <a:xfrm>
            <a:off x="304800" y="3505200"/>
            <a:ext cx="8001000" cy="1468031"/>
          </a:xfrm>
          <a:prstGeom prst="rect">
            <a:avLst/>
          </a:prstGeom>
          <a:noFill/>
        </p:spPr>
        <p:txBody>
          <a:bodyPr wrap="square">
            <a:spAutoFit/>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UWS1 </a:t>
            </a: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UWS2: If seafloor is not flat, then Wired connection with RS232 or RS485 interface</a:t>
            </a:r>
          </a:p>
          <a:p>
            <a:pPr marL="0" marR="0">
              <a:lnSpc>
                <a:spcPct val="107000"/>
              </a:lnSpc>
              <a:spcBef>
                <a:spcPts val="0"/>
              </a:spcBef>
              <a:spcAft>
                <a:spcPts val="800"/>
              </a:spcAft>
            </a:pPr>
            <a:endParaRPr lang="en-US" kern="1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UWS1 </a:t>
            </a: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UWS2: If seafloor is flat: Then Wireless </a:t>
            </a:r>
          </a:p>
        </p:txBody>
      </p:sp>
      <p:sp>
        <p:nvSpPr>
          <p:cNvPr id="9" name="TextBox 8">
            <a:extLst>
              <a:ext uri="{FF2B5EF4-FFF2-40B4-BE49-F238E27FC236}">
                <a16:creationId xmlns:a16="http://schemas.microsoft.com/office/drawing/2014/main" id="{62970522-1479-50E8-0A53-F7C128B8D6F1}"/>
              </a:ext>
            </a:extLst>
          </p:cNvPr>
          <p:cNvSpPr txBox="1"/>
          <p:nvPr/>
        </p:nvSpPr>
        <p:spPr>
          <a:xfrm>
            <a:off x="152400" y="5241994"/>
            <a:ext cx="8763000" cy="1463606"/>
          </a:xfrm>
          <a:prstGeom prst="rect">
            <a:avLst/>
          </a:prstGeom>
          <a:noFill/>
        </p:spPr>
        <p:txBody>
          <a:bodyPr wrap="square">
            <a:spAutoFit/>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UWS1 </a:t>
            </a: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UWS2: If seafloor is not flat, then Wired connection with RS232 or RS485 interface</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UWS1 </a:t>
            </a: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UWS2: If seafloor is flat: Then Wireless </a:t>
            </a:r>
          </a:p>
          <a:p>
            <a:r>
              <a:rPr lang="en-US" dirty="0">
                <a:effectLst/>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UWS2 </a:t>
            </a:r>
            <a:r>
              <a:rPr lang="en-US"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1800" dirty="0">
                <a:effectLst/>
                <a:latin typeface="Calibri" panose="020F0502020204030204" pitchFamily="34" charset="0"/>
                <a:ea typeface="Calibri" panose="020F0502020204030204" pitchFamily="34" charset="0"/>
                <a:cs typeface="Times New Roman" panose="02020603050405020304" pitchFamily="18" charset="0"/>
              </a:rPr>
              <a:t> Buoy: Wireless, modified x-modem protocol (water as medium</a:t>
            </a:r>
            <a:endParaRPr lang="en-US" dirty="0"/>
          </a:p>
        </p:txBody>
      </p:sp>
    </p:spTree>
    <p:extLst>
      <p:ext uri="{BB962C8B-B14F-4D97-AF65-F5344CB8AC3E}">
        <p14:creationId xmlns:p14="http://schemas.microsoft.com/office/powerpoint/2010/main" val="42924632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B6923-5CD4-176E-9EDF-88CDB0ED0735}"/>
              </a:ext>
            </a:extLst>
          </p:cNvPr>
          <p:cNvSpPr>
            <a:spLocks noGrp="1"/>
          </p:cNvSpPr>
          <p:nvPr>
            <p:ph type="title"/>
          </p:nvPr>
        </p:nvSpPr>
        <p:spPr/>
        <p:txBody>
          <a:bodyPr>
            <a:normAutofit fontScale="90000"/>
          </a:bodyPr>
          <a:lstStyle/>
          <a:p>
            <a:pPr marL="0" marR="0">
              <a:lnSpc>
                <a:spcPct val="107000"/>
              </a:lnSpc>
              <a:spcBef>
                <a:spcPts val="0"/>
              </a:spcBef>
              <a:spcAft>
                <a:spcPts val="800"/>
              </a:spcAft>
            </a:pPr>
            <a:br>
              <a:rPr lang="en-US" sz="4400" kern="100" dirty="0">
                <a:latin typeface="Calibri" panose="020F0502020204030204" pitchFamily="34" charset="0"/>
                <a:ea typeface="Calibri" panose="020F0502020204030204" pitchFamily="34" charset="0"/>
                <a:cs typeface="Times New Roman" panose="02020603050405020304" pitchFamily="18" charset="0"/>
              </a:rPr>
            </a:br>
            <a:r>
              <a:rPr lang="en-US" sz="4400" kern="100" dirty="0" err="1">
                <a:latin typeface="Calibri" panose="020F0502020204030204" pitchFamily="34" charset="0"/>
                <a:ea typeface="Calibri" panose="020F0502020204030204" pitchFamily="34" charset="0"/>
                <a:cs typeface="Times New Roman" panose="02020603050405020304" pitchFamily="18" charset="0"/>
              </a:rPr>
              <a:t>Tsunameter</a:t>
            </a:r>
            <a:r>
              <a:rPr lang="en-US" sz="4400" kern="100" dirty="0">
                <a:latin typeface="Calibri" panose="020F0502020204030204" pitchFamily="34" charset="0"/>
                <a:ea typeface="Calibri" panose="020F0502020204030204" pitchFamily="34" charset="0"/>
                <a:cs typeface="Times New Roman" panose="02020603050405020304" pitchFamily="18" charset="0"/>
              </a:rPr>
              <a:t> Mode of Operation</a:t>
            </a:r>
            <a:br>
              <a:rPr lang="en-US" sz="44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4" name="TextBox 3">
            <a:extLst>
              <a:ext uri="{FF2B5EF4-FFF2-40B4-BE49-F238E27FC236}">
                <a16:creationId xmlns:a16="http://schemas.microsoft.com/office/drawing/2014/main" id="{06FE2696-8CE9-BC92-75BC-D8925E040957}"/>
              </a:ext>
            </a:extLst>
          </p:cNvPr>
          <p:cNvSpPr txBox="1"/>
          <p:nvPr/>
        </p:nvSpPr>
        <p:spPr>
          <a:xfrm>
            <a:off x="304800" y="1143000"/>
            <a:ext cx="8382000" cy="3769173"/>
          </a:xfrm>
          <a:prstGeom prst="rect">
            <a:avLst/>
          </a:prstGeom>
          <a:noFill/>
        </p:spPr>
        <p:txBody>
          <a:bodyPr wrap="square">
            <a:spAutoFit/>
          </a:bodyPr>
          <a:lstStyle/>
          <a:p>
            <a:pPr marR="0" lvl="0">
              <a:lnSpc>
                <a:spcPct val="107000"/>
              </a:lnSpc>
              <a:spcBef>
                <a:spcPts val="0"/>
              </a:spcBef>
              <a:spcAft>
                <a:spcPts val="0"/>
              </a:spcAft>
            </a:pPr>
            <a:r>
              <a:rPr lang="en-US" sz="1600" b="1" kern="100" dirty="0">
                <a:effectLst/>
                <a:latin typeface="Calibri" panose="020F0502020204030204" pitchFamily="34" charset="0"/>
                <a:ea typeface="Calibri" panose="020F0502020204030204" pitchFamily="34" charset="0"/>
                <a:cs typeface="Times New Roman" panose="02020603050405020304" pitchFamily="18" charset="0"/>
              </a:rPr>
              <a:t>Standard/Idle Mode – </a:t>
            </a:r>
            <a:r>
              <a:rPr lang="en-US" sz="1600" kern="100" dirty="0" err="1">
                <a:effectLst/>
                <a:latin typeface="Calibri" panose="020F0502020204030204" pitchFamily="34" charset="0"/>
                <a:ea typeface="Calibri" panose="020F0502020204030204" pitchFamily="34" charset="0"/>
                <a:cs typeface="Times New Roman" panose="02020603050405020304" pitchFamily="18" charset="0"/>
              </a:rPr>
              <a:t>Tsunameter</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is in low-power operation, transmission of data is once every 6 hours. Messages/packets</a:t>
            </a:r>
          </a:p>
          <a:p>
            <a:pPr marL="685800" marR="0">
              <a:lnSpc>
                <a:spcPct val="107000"/>
              </a:lnSpc>
              <a:spcBef>
                <a:spcPts val="0"/>
              </a:spcBef>
              <a:spcAft>
                <a:spcPts val="0"/>
              </a:spcAft>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Sent contains the following information.</a:t>
            </a:r>
          </a:p>
          <a:p>
            <a:pPr marL="685800" marR="0">
              <a:lnSpc>
                <a:spcPct val="107000"/>
              </a:lnSpc>
              <a:spcBef>
                <a:spcPts val="0"/>
              </a:spcBef>
              <a:spcAft>
                <a:spcPts val="0"/>
              </a:spcAft>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Message ID, a sequential number </a:t>
            </a:r>
          </a:p>
          <a:p>
            <a:pPr marL="685800" marR="0">
              <a:lnSpc>
                <a:spcPct val="107000"/>
              </a:lnSpc>
              <a:spcBef>
                <a:spcPts val="0"/>
              </a:spcBef>
              <a:spcAft>
                <a:spcPts val="0"/>
              </a:spcAft>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Message status, C = corrupted, I = intact </a:t>
            </a:r>
          </a:p>
          <a:p>
            <a:pPr marL="685800" marR="0">
              <a:lnSpc>
                <a:spcPct val="107000"/>
              </a:lnSpc>
              <a:spcBef>
                <a:spcPts val="0"/>
              </a:spcBef>
              <a:spcAft>
                <a:spcPts val="0"/>
              </a:spcAft>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Date= month day year </a:t>
            </a:r>
          </a:p>
          <a:p>
            <a:pPr marL="685800" marR="0">
              <a:lnSpc>
                <a:spcPct val="107000"/>
              </a:lnSpc>
              <a:spcBef>
                <a:spcPts val="0"/>
              </a:spcBef>
              <a:spcAft>
                <a:spcPts val="0"/>
              </a:spcAft>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Time= hour minute second </a:t>
            </a:r>
          </a:p>
          <a:p>
            <a:pPr marL="685800" marR="0">
              <a:lnSpc>
                <a:spcPct val="107000"/>
              </a:lnSpc>
              <a:spcBef>
                <a:spcPts val="0"/>
              </a:spcBef>
              <a:spcAft>
                <a:spcPts val="0"/>
              </a:spcAft>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Main battery </a:t>
            </a:r>
            <a:r>
              <a:rPr lang="en-US" sz="1600" kern="100" dirty="0" err="1">
                <a:effectLst/>
                <a:latin typeface="Calibri" panose="020F0502020204030204" pitchFamily="34" charset="0"/>
                <a:ea typeface="Calibri" panose="020F0502020204030204" pitchFamily="34" charset="0"/>
                <a:cs typeface="Times New Roman" panose="02020603050405020304" pitchFamily="18" charset="0"/>
              </a:rPr>
              <a:t>voltage,or</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error code </a:t>
            </a:r>
          </a:p>
          <a:p>
            <a:pPr marL="685800" marR="0">
              <a:lnSpc>
                <a:spcPct val="107000"/>
              </a:lnSpc>
              <a:spcBef>
                <a:spcPts val="0"/>
              </a:spcBef>
              <a:spcAft>
                <a:spcPts val="0"/>
              </a:spcAft>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Acoustic modem DSP battery voltage </a:t>
            </a:r>
          </a:p>
          <a:p>
            <a:pPr marL="685800" marR="0">
              <a:lnSpc>
                <a:spcPct val="107000"/>
              </a:lnSpc>
              <a:spcBef>
                <a:spcPts val="0"/>
              </a:spcBef>
              <a:spcAft>
                <a:spcPts val="0"/>
              </a:spcAft>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Acoustic modem battery voltage </a:t>
            </a:r>
          </a:p>
          <a:p>
            <a:pPr marL="685800" marR="0">
              <a:lnSpc>
                <a:spcPct val="107000"/>
              </a:lnSpc>
              <a:spcBef>
                <a:spcPts val="0"/>
              </a:spcBef>
              <a:spcAft>
                <a:spcPts val="0"/>
              </a:spcAft>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Four values for water column height in millimeters corresponding to 15-minute intervals </a:t>
            </a:r>
          </a:p>
          <a:p>
            <a:pPr marL="685800" marR="0">
              <a:lnSpc>
                <a:spcPct val="107000"/>
              </a:lnSpc>
              <a:spcBef>
                <a:spcPts val="0"/>
              </a:spcBef>
              <a:spcAft>
                <a:spcPts val="0"/>
              </a:spcAft>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Number of tries to deliver </a:t>
            </a:r>
            <a:r>
              <a:rPr lang="en-US" sz="1600" kern="100" dirty="0" err="1">
                <a:effectLst/>
                <a:latin typeface="Calibri" panose="020F0502020204030204" pitchFamily="34" charset="0"/>
                <a:ea typeface="Calibri" panose="020F0502020204030204" pitchFamily="34" charset="0"/>
                <a:cs typeface="Times New Roman" panose="02020603050405020304" pitchFamily="18" charset="0"/>
              </a:rPr>
              <a:t>tsunameter</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data </a:t>
            </a:r>
          </a:p>
          <a:p>
            <a:pPr marL="685800" marR="0">
              <a:lnSpc>
                <a:spcPct val="107000"/>
              </a:lnSpc>
              <a:spcBef>
                <a:spcPts val="0"/>
              </a:spcBef>
              <a:spcAft>
                <a:spcPts val="0"/>
              </a:spcAft>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Checksum delimiter </a:t>
            </a:r>
          </a:p>
          <a:p>
            <a:pPr marL="685800" marR="0">
              <a:lnSpc>
                <a:spcPct val="107000"/>
              </a:lnSpc>
              <a:spcBef>
                <a:spcPts val="0"/>
              </a:spcBef>
              <a:spcAft>
                <a:spcPts val="800"/>
              </a:spcAft>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Checksum</a:t>
            </a:r>
          </a:p>
        </p:txBody>
      </p:sp>
      <p:graphicFrame>
        <p:nvGraphicFramePr>
          <p:cNvPr id="5" name="Table 4">
            <a:extLst>
              <a:ext uri="{FF2B5EF4-FFF2-40B4-BE49-F238E27FC236}">
                <a16:creationId xmlns:a16="http://schemas.microsoft.com/office/drawing/2014/main" id="{7670AB13-B54D-2F42-3B76-936C7F1E332C}"/>
              </a:ext>
            </a:extLst>
          </p:cNvPr>
          <p:cNvGraphicFramePr>
            <a:graphicFrameLocks noGrp="1"/>
          </p:cNvGraphicFramePr>
          <p:nvPr>
            <p:extLst>
              <p:ext uri="{D42A27DB-BD31-4B8C-83A1-F6EECF244321}">
                <p14:modId xmlns:p14="http://schemas.microsoft.com/office/powerpoint/2010/main" val="1488255391"/>
              </p:ext>
            </p:extLst>
          </p:nvPr>
        </p:nvGraphicFramePr>
        <p:xfrm>
          <a:off x="304800" y="5029200"/>
          <a:ext cx="8229598" cy="1239838"/>
        </p:xfrm>
        <a:graphic>
          <a:graphicData uri="http://schemas.openxmlformats.org/drawingml/2006/table">
            <a:tbl>
              <a:tblPr firstRow="1" firstCol="1" bandRow="1">
                <a:tableStyleId>{5C22544A-7EE6-4342-B048-85BDC9FD1C3A}</a:tableStyleId>
              </a:tblPr>
              <a:tblGrid>
                <a:gridCol w="938174">
                  <a:extLst>
                    <a:ext uri="{9D8B030D-6E8A-4147-A177-3AD203B41FA5}">
                      <a16:colId xmlns:a16="http://schemas.microsoft.com/office/drawing/2014/main" val="2102624087"/>
                    </a:ext>
                  </a:extLst>
                </a:gridCol>
                <a:gridCol w="895380">
                  <a:extLst>
                    <a:ext uri="{9D8B030D-6E8A-4147-A177-3AD203B41FA5}">
                      <a16:colId xmlns:a16="http://schemas.microsoft.com/office/drawing/2014/main" val="1457605777"/>
                    </a:ext>
                  </a:extLst>
                </a:gridCol>
                <a:gridCol w="1107704">
                  <a:extLst>
                    <a:ext uri="{9D8B030D-6E8A-4147-A177-3AD203B41FA5}">
                      <a16:colId xmlns:a16="http://schemas.microsoft.com/office/drawing/2014/main" val="1347055720"/>
                    </a:ext>
                  </a:extLst>
                </a:gridCol>
                <a:gridCol w="1306860">
                  <a:extLst>
                    <a:ext uri="{9D8B030D-6E8A-4147-A177-3AD203B41FA5}">
                      <a16:colId xmlns:a16="http://schemas.microsoft.com/office/drawing/2014/main" val="2165502939"/>
                    </a:ext>
                  </a:extLst>
                </a:gridCol>
                <a:gridCol w="948050">
                  <a:extLst>
                    <a:ext uri="{9D8B030D-6E8A-4147-A177-3AD203B41FA5}">
                      <a16:colId xmlns:a16="http://schemas.microsoft.com/office/drawing/2014/main" val="2479561349"/>
                    </a:ext>
                  </a:extLst>
                </a:gridCol>
                <a:gridCol w="1254191">
                  <a:extLst>
                    <a:ext uri="{9D8B030D-6E8A-4147-A177-3AD203B41FA5}">
                      <a16:colId xmlns:a16="http://schemas.microsoft.com/office/drawing/2014/main" val="162908343"/>
                    </a:ext>
                  </a:extLst>
                </a:gridCol>
                <a:gridCol w="860816">
                  <a:extLst>
                    <a:ext uri="{9D8B030D-6E8A-4147-A177-3AD203B41FA5}">
                      <a16:colId xmlns:a16="http://schemas.microsoft.com/office/drawing/2014/main" val="908055447"/>
                    </a:ext>
                  </a:extLst>
                </a:gridCol>
                <a:gridCol w="918423">
                  <a:extLst>
                    <a:ext uri="{9D8B030D-6E8A-4147-A177-3AD203B41FA5}">
                      <a16:colId xmlns:a16="http://schemas.microsoft.com/office/drawing/2014/main" val="4054043105"/>
                    </a:ext>
                  </a:extLst>
                </a:gridCol>
              </a:tblGrid>
              <a:tr h="0">
                <a:tc>
                  <a:txBody>
                    <a:bodyPr/>
                    <a:lstStyle/>
                    <a:p>
                      <a:pPr marL="0" marR="0" algn="ctr">
                        <a:lnSpc>
                          <a:spcPct val="107000"/>
                        </a:lnSpc>
                        <a:spcBef>
                          <a:spcPts val="0"/>
                        </a:spcBef>
                        <a:spcAft>
                          <a:spcPts val="0"/>
                        </a:spcAft>
                      </a:pPr>
                      <a:r>
                        <a:rPr lang="en-US" sz="1100" kern="100">
                          <a:effectLst/>
                        </a:rPr>
                        <a:t>F</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kern="100">
                          <a:effectLst/>
                        </a:rPr>
                        <a:t>F</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kern="100">
                          <a:effectLst/>
                        </a:rPr>
                        <a:t>FFF</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kern="100">
                          <a:effectLst/>
                        </a:rPr>
                        <a:t>FFFF</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kern="100">
                          <a:effectLst/>
                        </a:rPr>
                        <a:t>FFFF</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kern="100">
                          <a:effectLst/>
                        </a:rPr>
                        <a:t>FFFFFF</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kern="100">
                          <a:effectLst/>
                        </a:rPr>
                        <a:t>F</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kern="100">
                          <a:effectLst/>
                        </a:rPr>
                        <a:t>FF</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6835288"/>
                  </a:ext>
                </a:extLst>
              </a:tr>
              <a:tr h="0">
                <a:tc>
                  <a:txBody>
                    <a:bodyPr/>
                    <a:lstStyle/>
                    <a:p>
                      <a:pPr marL="0" marR="0" algn="ctr">
                        <a:lnSpc>
                          <a:spcPct val="107000"/>
                        </a:lnSpc>
                        <a:spcBef>
                          <a:spcPts val="0"/>
                        </a:spcBef>
                        <a:spcAft>
                          <a:spcPts val="0"/>
                        </a:spcAft>
                      </a:pPr>
                      <a:r>
                        <a:rPr lang="en-US" sz="1100" kern="100">
                          <a:effectLst/>
                        </a:rPr>
                        <a:t>Message ID</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kern="100">
                          <a:effectLst/>
                        </a:rPr>
                        <a:t>Status</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kern="100" dirty="0">
                          <a:effectLst/>
                        </a:rPr>
                        <a:t>Date (YMDHMS)</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kern="100">
                          <a:effectLst/>
                        </a:rPr>
                        <a:t>Voltage/Errorcode</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kern="100">
                          <a:effectLst/>
                        </a:rPr>
                        <a:t>Acoustic modem/transducer voltage</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kern="100">
                          <a:effectLst/>
                        </a:rPr>
                        <a:t>Four values for water column height in millimeters corresponding to 15-minute intervals</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kern="100">
                          <a:effectLst/>
                        </a:rPr>
                        <a:t>Tx Trials</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kern="100" dirty="0">
                          <a:effectLst/>
                        </a:rPr>
                        <a:t>checksum</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349318"/>
                  </a:ext>
                </a:extLst>
              </a:tr>
            </a:tbl>
          </a:graphicData>
        </a:graphic>
      </p:graphicFrame>
    </p:spTree>
    <p:extLst>
      <p:ext uri="{BB962C8B-B14F-4D97-AF65-F5344CB8AC3E}">
        <p14:creationId xmlns:p14="http://schemas.microsoft.com/office/powerpoint/2010/main" val="798075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9B6923-5CD4-176E-9EDF-88CDB0ED0735}"/>
              </a:ext>
            </a:extLst>
          </p:cNvPr>
          <p:cNvSpPr>
            <a:spLocks noGrp="1"/>
          </p:cNvSpPr>
          <p:nvPr>
            <p:ph type="title"/>
          </p:nvPr>
        </p:nvSpPr>
        <p:spPr>
          <a:xfrm>
            <a:off x="473202" y="639520"/>
            <a:ext cx="2571750" cy="1719072"/>
          </a:xfrm>
        </p:spPr>
        <p:txBody>
          <a:bodyPr vert="horz" lIns="91440" tIns="45720" rIns="91440" bIns="45720" rtlCol="0" anchor="b">
            <a:normAutofit fontScale="90000"/>
          </a:bodyPr>
          <a:lstStyle/>
          <a:p>
            <a:pPr marL="0" marR="0" algn="l">
              <a:lnSpc>
                <a:spcPct val="90000"/>
              </a:lnSpc>
              <a:spcAft>
                <a:spcPts val="800"/>
              </a:spcAft>
            </a:pPr>
            <a:br>
              <a:rPr lang="en-US" sz="2200" kern="1200" dirty="0">
                <a:solidFill>
                  <a:schemeClr val="tx1"/>
                </a:solidFill>
                <a:latin typeface="+mj-lt"/>
                <a:ea typeface="+mj-ea"/>
                <a:cs typeface="+mj-cs"/>
              </a:rPr>
            </a:br>
            <a:r>
              <a:rPr lang="en-US" sz="3600" kern="1200" dirty="0" err="1">
                <a:solidFill>
                  <a:schemeClr val="tx1"/>
                </a:solidFill>
                <a:latin typeface="+mj-lt"/>
                <a:ea typeface="+mj-ea"/>
                <a:cs typeface="+mj-cs"/>
              </a:rPr>
              <a:t>Tsunameter</a:t>
            </a:r>
            <a:r>
              <a:rPr lang="en-US" sz="3600" kern="1200" dirty="0">
                <a:solidFill>
                  <a:schemeClr val="tx1"/>
                </a:solidFill>
                <a:latin typeface="+mj-lt"/>
                <a:ea typeface="+mj-ea"/>
                <a:cs typeface="+mj-cs"/>
              </a:rPr>
              <a:t> Mode of Operation</a:t>
            </a:r>
            <a:br>
              <a:rPr lang="en-US" sz="2200" kern="1200" dirty="0">
                <a:solidFill>
                  <a:schemeClr val="tx1"/>
                </a:solidFill>
                <a:effectLst/>
                <a:latin typeface="+mj-lt"/>
                <a:ea typeface="+mj-ea"/>
                <a:cs typeface="+mj-cs"/>
              </a:rPr>
            </a:br>
            <a:endParaRPr lang="en-US" sz="2200" kern="1200" dirty="0">
              <a:solidFill>
                <a:schemeClr val="tx1"/>
              </a:solidFill>
              <a:latin typeface="+mj-lt"/>
              <a:ea typeface="+mj-ea"/>
              <a:cs typeface="+mj-cs"/>
            </a:endParaRPr>
          </a:p>
        </p:txBody>
      </p:sp>
      <p:sp>
        <p:nvSpPr>
          <p:cNvPr id="2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2573756"/>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 name="connsiteX0" fmla="*/ 0 w 2441321"/>
              <a:gd name="connsiteY0" fmla="*/ 0 h 18288"/>
              <a:gd name="connsiteX1" fmla="*/ 585917 w 2441321"/>
              <a:gd name="connsiteY1" fmla="*/ 0 h 18288"/>
              <a:gd name="connsiteX2" fmla="*/ 1123008 w 2441321"/>
              <a:gd name="connsiteY2" fmla="*/ 0 h 18288"/>
              <a:gd name="connsiteX3" fmla="*/ 1782164 w 2441321"/>
              <a:gd name="connsiteY3" fmla="*/ 0 h 18288"/>
              <a:gd name="connsiteX4" fmla="*/ 2441321 w 2441321"/>
              <a:gd name="connsiteY4" fmla="*/ 0 h 18288"/>
              <a:gd name="connsiteX5" fmla="*/ 2441321 w 2441321"/>
              <a:gd name="connsiteY5" fmla="*/ 18288 h 18288"/>
              <a:gd name="connsiteX6" fmla="*/ 1879817 w 2441321"/>
              <a:gd name="connsiteY6" fmla="*/ 18288 h 18288"/>
              <a:gd name="connsiteX7" fmla="*/ 1318313 w 2441321"/>
              <a:gd name="connsiteY7" fmla="*/ 18288 h 18288"/>
              <a:gd name="connsiteX8" fmla="*/ 659157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w="2441321" h="18288"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w="2441321" h="18288"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6FE2696-8CE9-BC92-75BC-D8925E040957}"/>
              </a:ext>
            </a:extLst>
          </p:cNvPr>
          <p:cNvSpPr txBox="1"/>
          <p:nvPr/>
        </p:nvSpPr>
        <p:spPr>
          <a:xfrm>
            <a:off x="0" y="2998112"/>
            <a:ext cx="3015234" cy="3859888"/>
          </a:xfrm>
          <a:prstGeom prst="rect">
            <a:avLst/>
          </a:prstGeom>
        </p:spPr>
        <p:txBody>
          <a:bodyPr vert="horz" lIns="91440" tIns="45720" rIns="91440" bIns="45720" rtlCol="0" anchor="t">
            <a:normAutofit/>
          </a:bodyPr>
          <a:lstStyle/>
          <a:p>
            <a:pPr marL="342900" marR="0" lvl="0" indent="-228600">
              <a:lnSpc>
                <a:spcPct val="90000"/>
              </a:lnSpc>
              <a:spcBef>
                <a:spcPts val="0"/>
              </a:spcBef>
              <a:spcAft>
                <a:spcPts val="800"/>
              </a:spcAft>
              <a:buFont typeface="Arial" panose="020B0604020202020204" pitchFamily="34" charset="0"/>
              <a:buChar char="•"/>
            </a:pPr>
            <a:r>
              <a:rPr lang="en-US" sz="1050" b="1" dirty="0">
                <a:effectLst/>
              </a:rPr>
              <a:t>Event Mode </a:t>
            </a:r>
            <a:r>
              <a:rPr lang="en-US" sz="1050" dirty="0">
                <a:effectLst/>
              </a:rPr>
              <a:t>– At the time the tsunami detection algorithm triggered. The system will enter in the event mode immediately and send message as message#0. Then, send alerts to the buoy. Then, the system in the buoy will activate the connected subsystems to transmit the signals both from LoRa, iridium satellite comms, or through </a:t>
            </a:r>
            <a:r>
              <a:rPr lang="en-US" sz="1050" dirty="0" err="1">
                <a:effectLst/>
              </a:rPr>
              <a:t>starlink</a:t>
            </a:r>
            <a:r>
              <a:rPr lang="en-US" sz="1050" dirty="0">
                <a:effectLst/>
              </a:rPr>
              <a:t>. Event mode message/packet contains the following</a:t>
            </a:r>
            <a:r>
              <a:rPr lang="en-US" sz="1050" b="1" dirty="0">
                <a:effectLst/>
              </a:rPr>
              <a:t>:</a:t>
            </a:r>
            <a:endParaRPr lang="en-US" sz="1050" dirty="0">
              <a:effectLst/>
            </a:endParaRPr>
          </a:p>
          <a:p>
            <a:pPr marL="685800" marR="0" indent="-228600">
              <a:lnSpc>
                <a:spcPct val="90000"/>
              </a:lnSpc>
              <a:spcBef>
                <a:spcPts val="0"/>
              </a:spcBef>
              <a:spcAft>
                <a:spcPts val="800"/>
              </a:spcAft>
              <a:buFont typeface="Arial" panose="020B0604020202020204" pitchFamily="34" charset="0"/>
              <a:buChar char="•"/>
            </a:pPr>
            <a:r>
              <a:rPr lang="en-US" sz="1050" dirty="0">
                <a:effectLst/>
              </a:rPr>
              <a:t>• The exact time that the event was detected </a:t>
            </a:r>
          </a:p>
          <a:p>
            <a:pPr marL="685800" marR="0" indent="-228600">
              <a:lnSpc>
                <a:spcPct val="90000"/>
              </a:lnSpc>
              <a:spcBef>
                <a:spcPts val="0"/>
              </a:spcBef>
              <a:spcAft>
                <a:spcPts val="800"/>
              </a:spcAft>
              <a:buFont typeface="Arial" panose="020B0604020202020204" pitchFamily="34" charset="0"/>
              <a:buChar char="•"/>
            </a:pPr>
            <a:r>
              <a:rPr lang="en-US" sz="1050" dirty="0">
                <a:effectLst/>
              </a:rPr>
              <a:t>• A message ID </a:t>
            </a:r>
          </a:p>
          <a:p>
            <a:pPr marL="685800" marR="0" indent="-228600">
              <a:lnSpc>
                <a:spcPct val="90000"/>
              </a:lnSpc>
              <a:spcBef>
                <a:spcPts val="0"/>
              </a:spcBef>
              <a:spcAft>
                <a:spcPts val="800"/>
              </a:spcAft>
              <a:buFont typeface="Arial" panose="020B0604020202020204" pitchFamily="34" charset="0"/>
              <a:buChar char="•"/>
            </a:pPr>
            <a:r>
              <a:rPr lang="en-US" sz="1050" dirty="0">
                <a:effectLst/>
              </a:rPr>
              <a:t>• The average water column height that triggered the Event Mode, along with three </a:t>
            </a:r>
          </a:p>
          <a:p>
            <a:pPr marL="685800" marR="0" indent="-228600">
              <a:lnSpc>
                <a:spcPct val="90000"/>
              </a:lnSpc>
              <a:spcBef>
                <a:spcPts val="0"/>
              </a:spcBef>
              <a:spcAft>
                <a:spcPts val="800"/>
              </a:spcAft>
              <a:buFont typeface="Arial" panose="020B0604020202020204" pitchFamily="34" charset="0"/>
              <a:buChar char="•"/>
            </a:pPr>
            <a:r>
              <a:rPr lang="en-US" sz="1050" dirty="0">
                <a:effectLst/>
              </a:rPr>
              <a:t>height deviations. </a:t>
            </a:r>
          </a:p>
          <a:p>
            <a:pPr marL="685800" marR="0" indent="-228600">
              <a:lnSpc>
                <a:spcPct val="90000"/>
              </a:lnSpc>
              <a:spcBef>
                <a:spcPts val="0"/>
              </a:spcBef>
              <a:spcAft>
                <a:spcPts val="800"/>
              </a:spcAft>
              <a:buFont typeface="Arial" panose="020B0604020202020204" pitchFamily="34" charset="0"/>
              <a:buChar char="•"/>
            </a:pPr>
            <a:r>
              <a:rPr lang="en-US" sz="1050" dirty="0">
                <a:effectLst/>
              </a:rPr>
              <a:t>• Check sums and other data verification values that ensure the integrity of the data </a:t>
            </a:r>
          </a:p>
          <a:p>
            <a:pPr marL="685800" marR="0" indent="-228600">
              <a:lnSpc>
                <a:spcPct val="90000"/>
              </a:lnSpc>
              <a:spcBef>
                <a:spcPts val="0"/>
              </a:spcBef>
              <a:spcAft>
                <a:spcPts val="800"/>
              </a:spcAft>
              <a:buFont typeface="Arial" panose="020B0604020202020204" pitchFamily="34" charset="0"/>
              <a:buChar char="•"/>
            </a:pPr>
            <a:r>
              <a:rPr lang="en-US" sz="1050" dirty="0">
                <a:effectLst/>
              </a:rPr>
              <a:t>transmission.</a:t>
            </a:r>
          </a:p>
          <a:p>
            <a:pPr marR="0" lvl="0" indent="-228600">
              <a:lnSpc>
                <a:spcPct val="90000"/>
              </a:lnSpc>
              <a:spcBef>
                <a:spcPts val="0"/>
              </a:spcBef>
              <a:spcAft>
                <a:spcPts val="0"/>
              </a:spcAft>
              <a:buFont typeface="Arial" panose="020B0604020202020204" pitchFamily="34" charset="0"/>
              <a:buChar char="•"/>
            </a:pPr>
            <a:endParaRPr lang="en-US" sz="900" dirty="0">
              <a:effectLst/>
            </a:endParaRPr>
          </a:p>
        </p:txBody>
      </p:sp>
      <p:pic>
        <p:nvPicPr>
          <p:cNvPr id="3" name="Picture 2">
            <a:extLst>
              <a:ext uri="{FF2B5EF4-FFF2-40B4-BE49-F238E27FC236}">
                <a16:creationId xmlns:a16="http://schemas.microsoft.com/office/drawing/2014/main" id="{759E3623-B792-0103-F9CE-F86D6615F295}"/>
              </a:ext>
            </a:extLst>
          </p:cNvPr>
          <p:cNvPicPr>
            <a:picLocks noChangeAspect="1"/>
          </p:cNvPicPr>
          <p:nvPr/>
        </p:nvPicPr>
        <p:blipFill>
          <a:blip r:embed="rId3"/>
          <a:stretch>
            <a:fillRect/>
          </a:stretch>
        </p:blipFill>
        <p:spPr>
          <a:xfrm>
            <a:off x="3490722" y="1603829"/>
            <a:ext cx="5177790" cy="3650341"/>
          </a:xfrm>
          <a:prstGeom prst="rect">
            <a:avLst/>
          </a:prstGeom>
        </p:spPr>
      </p:pic>
    </p:spTree>
    <p:extLst>
      <p:ext uri="{BB962C8B-B14F-4D97-AF65-F5344CB8AC3E}">
        <p14:creationId xmlns:p14="http://schemas.microsoft.com/office/powerpoint/2010/main" val="1301891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9B6923-5CD4-176E-9EDF-88CDB0ED0735}"/>
              </a:ext>
            </a:extLst>
          </p:cNvPr>
          <p:cNvSpPr>
            <a:spLocks noGrp="1"/>
          </p:cNvSpPr>
          <p:nvPr>
            <p:ph type="title"/>
          </p:nvPr>
        </p:nvSpPr>
        <p:spPr>
          <a:xfrm>
            <a:off x="473202" y="381000"/>
            <a:ext cx="7832598" cy="1124712"/>
          </a:xfrm>
        </p:spPr>
        <p:txBody>
          <a:bodyPr vert="horz" lIns="91440" tIns="45720" rIns="91440" bIns="45720" rtlCol="0" anchor="b">
            <a:normAutofit fontScale="90000"/>
          </a:bodyPr>
          <a:lstStyle/>
          <a:p>
            <a:pPr marL="0" marR="0" algn="l">
              <a:lnSpc>
                <a:spcPct val="90000"/>
              </a:lnSpc>
              <a:spcAft>
                <a:spcPts val="800"/>
              </a:spcAft>
            </a:pPr>
            <a:br>
              <a:rPr lang="en-US" sz="2200" kern="1200" dirty="0">
                <a:solidFill>
                  <a:schemeClr val="tx1"/>
                </a:solidFill>
                <a:latin typeface="+mj-lt"/>
                <a:ea typeface="+mj-ea"/>
                <a:cs typeface="+mj-cs"/>
              </a:rPr>
            </a:br>
            <a:r>
              <a:rPr lang="en-US" sz="3600" dirty="0"/>
              <a:t>P</a:t>
            </a:r>
            <a:r>
              <a:rPr lang="en-US" sz="3600" kern="1200" dirty="0">
                <a:solidFill>
                  <a:schemeClr val="tx1"/>
                </a:solidFill>
                <a:latin typeface="+mj-lt"/>
                <a:ea typeface="+mj-ea"/>
                <a:cs typeface="+mj-cs"/>
              </a:rPr>
              <a:t>lanned Software to be Used</a:t>
            </a:r>
            <a:br>
              <a:rPr lang="en-US" sz="2200" kern="1200" dirty="0">
                <a:solidFill>
                  <a:schemeClr val="tx1"/>
                </a:solidFill>
                <a:effectLst/>
                <a:latin typeface="+mj-lt"/>
                <a:ea typeface="+mj-ea"/>
                <a:cs typeface="+mj-cs"/>
              </a:rPr>
            </a:br>
            <a:endParaRPr lang="en-US" sz="2200" kern="1200" dirty="0">
              <a:solidFill>
                <a:schemeClr val="tx1"/>
              </a:solidFill>
              <a:latin typeface="+mj-lt"/>
              <a:ea typeface="+mj-ea"/>
              <a:cs typeface="+mj-cs"/>
            </a:endParaRPr>
          </a:p>
        </p:txBody>
      </p:sp>
      <p:sp>
        <p:nvSpPr>
          <p:cNvPr id="2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2573756"/>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 name="connsiteX0" fmla="*/ 0 w 2441321"/>
              <a:gd name="connsiteY0" fmla="*/ 0 h 18288"/>
              <a:gd name="connsiteX1" fmla="*/ 585917 w 2441321"/>
              <a:gd name="connsiteY1" fmla="*/ 0 h 18288"/>
              <a:gd name="connsiteX2" fmla="*/ 1123008 w 2441321"/>
              <a:gd name="connsiteY2" fmla="*/ 0 h 18288"/>
              <a:gd name="connsiteX3" fmla="*/ 1782164 w 2441321"/>
              <a:gd name="connsiteY3" fmla="*/ 0 h 18288"/>
              <a:gd name="connsiteX4" fmla="*/ 2441321 w 2441321"/>
              <a:gd name="connsiteY4" fmla="*/ 0 h 18288"/>
              <a:gd name="connsiteX5" fmla="*/ 2441321 w 2441321"/>
              <a:gd name="connsiteY5" fmla="*/ 18288 h 18288"/>
              <a:gd name="connsiteX6" fmla="*/ 1879817 w 2441321"/>
              <a:gd name="connsiteY6" fmla="*/ 18288 h 18288"/>
              <a:gd name="connsiteX7" fmla="*/ 1318313 w 2441321"/>
              <a:gd name="connsiteY7" fmla="*/ 18288 h 18288"/>
              <a:gd name="connsiteX8" fmla="*/ 659157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w="2441321" h="18288"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w="2441321" h="18288"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A5D016A-804D-1378-B1E6-36BD687B732B}"/>
              </a:ext>
            </a:extLst>
          </p:cNvPr>
          <p:cNvSpPr txBox="1"/>
          <p:nvPr/>
        </p:nvSpPr>
        <p:spPr>
          <a:xfrm>
            <a:off x="685800" y="1825752"/>
            <a:ext cx="7975742" cy="1264642"/>
          </a:xfrm>
          <a:prstGeom prst="rect">
            <a:avLst/>
          </a:prstGeom>
          <a:noFill/>
        </p:spPr>
        <p:txBody>
          <a:bodyPr wrap="square">
            <a:spAutoFit/>
          </a:bodyPr>
          <a:lstStyle/>
          <a:p>
            <a:pPr marL="457200" marR="0" algn="just">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operating system of the computer to be used is Linux-based. Tsunami detection algorithm can be written in C++ or Python. For the AI-based tsunami automatic detection system, it can be trained using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tensorflow</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keras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platform and deployed in the computer using python. </a:t>
            </a:r>
          </a:p>
        </p:txBody>
      </p:sp>
    </p:spTree>
    <p:extLst>
      <p:ext uri="{BB962C8B-B14F-4D97-AF65-F5344CB8AC3E}">
        <p14:creationId xmlns:p14="http://schemas.microsoft.com/office/powerpoint/2010/main" val="39984834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9B6923-5CD4-176E-9EDF-88CDB0ED0735}"/>
              </a:ext>
            </a:extLst>
          </p:cNvPr>
          <p:cNvSpPr>
            <a:spLocks noGrp="1"/>
          </p:cNvSpPr>
          <p:nvPr>
            <p:ph type="title"/>
          </p:nvPr>
        </p:nvSpPr>
        <p:spPr>
          <a:xfrm>
            <a:off x="473202" y="381000"/>
            <a:ext cx="7832598" cy="1124712"/>
          </a:xfrm>
        </p:spPr>
        <p:txBody>
          <a:bodyPr vert="horz" lIns="91440" tIns="45720" rIns="91440" bIns="45720" rtlCol="0" anchor="b">
            <a:normAutofit fontScale="90000"/>
          </a:bodyPr>
          <a:lstStyle/>
          <a:p>
            <a:pPr marL="0" marR="0" algn="l">
              <a:lnSpc>
                <a:spcPct val="90000"/>
              </a:lnSpc>
              <a:spcAft>
                <a:spcPts val="800"/>
              </a:spcAft>
            </a:pPr>
            <a:br>
              <a:rPr lang="en-US" sz="2200" kern="1200" dirty="0">
                <a:solidFill>
                  <a:schemeClr val="tx1"/>
                </a:solidFill>
                <a:latin typeface="+mj-lt"/>
                <a:ea typeface="+mj-ea"/>
                <a:cs typeface="+mj-cs"/>
              </a:rPr>
            </a:br>
            <a:r>
              <a:rPr lang="en-US" sz="4900" dirty="0"/>
              <a:t>Structural Design</a:t>
            </a:r>
            <a:br>
              <a:rPr lang="en-US" sz="2200" kern="1200" dirty="0">
                <a:solidFill>
                  <a:schemeClr val="tx1"/>
                </a:solidFill>
                <a:effectLst/>
                <a:latin typeface="+mj-lt"/>
                <a:ea typeface="+mj-ea"/>
                <a:cs typeface="+mj-cs"/>
              </a:rPr>
            </a:br>
            <a:endParaRPr lang="en-US" sz="2200" kern="1200" dirty="0">
              <a:solidFill>
                <a:schemeClr val="tx1"/>
              </a:solidFill>
              <a:latin typeface="+mj-lt"/>
              <a:ea typeface="+mj-ea"/>
              <a:cs typeface="+mj-cs"/>
            </a:endParaRPr>
          </a:p>
        </p:txBody>
      </p:sp>
      <p:sp>
        <p:nvSpPr>
          <p:cNvPr id="2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2573756"/>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 name="connsiteX0" fmla="*/ 0 w 2441321"/>
              <a:gd name="connsiteY0" fmla="*/ 0 h 18288"/>
              <a:gd name="connsiteX1" fmla="*/ 585917 w 2441321"/>
              <a:gd name="connsiteY1" fmla="*/ 0 h 18288"/>
              <a:gd name="connsiteX2" fmla="*/ 1123008 w 2441321"/>
              <a:gd name="connsiteY2" fmla="*/ 0 h 18288"/>
              <a:gd name="connsiteX3" fmla="*/ 1782164 w 2441321"/>
              <a:gd name="connsiteY3" fmla="*/ 0 h 18288"/>
              <a:gd name="connsiteX4" fmla="*/ 2441321 w 2441321"/>
              <a:gd name="connsiteY4" fmla="*/ 0 h 18288"/>
              <a:gd name="connsiteX5" fmla="*/ 2441321 w 2441321"/>
              <a:gd name="connsiteY5" fmla="*/ 18288 h 18288"/>
              <a:gd name="connsiteX6" fmla="*/ 1879817 w 2441321"/>
              <a:gd name="connsiteY6" fmla="*/ 18288 h 18288"/>
              <a:gd name="connsiteX7" fmla="*/ 1318313 w 2441321"/>
              <a:gd name="connsiteY7" fmla="*/ 18288 h 18288"/>
              <a:gd name="connsiteX8" fmla="*/ 659157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w="2441321" h="18288"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w="2441321" h="18288"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3F6DABE-EF02-A072-6B60-7D17C8540FE5}"/>
              </a:ext>
            </a:extLst>
          </p:cNvPr>
          <p:cNvPicPr>
            <a:picLocks noChangeAspect="1"/>
          </p:cNvPicPr>
          <p:nvPr/>
        </p:nvPicPr>
        <p:blipFill>
          <a:blip r:embed="rId3"/>
          <a:stretch>
            <a:fillRect/>
          </a:stretch>
        </p:blipFill>
        <p:spPr>
          <a:xfrm>
            <a:off x="351297" y="1505712"/>
            <a:ext cx="8283575" cy="5165725"/>
          </a:xfrm>
          <a:prstGeom prst="rect">
            <a:avLst/>
          </a:prstGeom>
        </p:spPr>
      </p:pic>
    </p:spTree>
    <p:extLst>
      <p:ext uri="{BB962C8B-B14F-4D97-AF65-F5344CB8AC3E}">
        <p14:creationId xmlns:p14="http://schemas.microsoft.com/office/powerpoint/2010/main" val="1457960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0792D4F-247E-46FE-85FC-881DEFA41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5" name="Picture 4">
            <a:extLst>
              <a:ext uri="{FF2B5EF4-FFF2-40B4-BE49-F238E27FC236}">
                <a16:creationId xmlns:a16="http://schemas.microsoft.com/office/drawing/2014/main" id="{71D92982-0297-46E6-871B-3BC5A8DECD69}"/>
              </a:ext>
            </a:extLst>
          </p:cNvPr>
          <p:cNvPicPr>
            <a:picLocks noChangeAspect="1"/>
          </p:cNvPicPr>
          <p:nvPr/>
        </p:nvPicPr>
        <p:blipFill>
          <a:blip r:embed="rId3"/>
          <a:stretch>
            <a:fillRect/>
          </a:stretch>
        </p:blipFill>
        <p:spPr>
          <a:xfrm>
            <a:off x="152400" y="355199"/>
            <a:ext cx="8661654" cy="4006014"/>
          </a:xfrm>
          <a:prstGeom prst="rect">
            <a:avLst/>
          </a:prstGeom>
        </p:spPr>
      </p:pic>
      <p:sp>
        <p:nvSpPr>
          <p:cNvPr id="12" name="Rectangle 11">
            <a:extLst>
              <a:ext uri="{FF2B5EF4-FFF2-40B4-BE49-F238E27FC236}">
                <a16:creationId xmlns:a16="http://schemas.microsoft.com/office/drawing/2014/main" id="{FA3CD3A3-D3C1-4567-BEC0-3A50E9A3A6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4782312"/>
            <a:ext cx="8661654"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F42B980-802B-4BDA-B1EF-79B6B71F0D42}"/>
              </a:ext>
            </a:extLst>
          </p:cNvPr>
          <p:cNvSpPr>
            <a:spLocks noGrp="1"/>
          </p:cNvSpPr>
          <p:nvPr>
            <p:ph type="title"/>
          </p:nvPr>
        </p:nvSpPr>
        <p:spPr>
          <a:xfrm>
            <a:off x="630936" y="5010912"/>
            <a:ext cx="2167128" cy="1344168"/>
          </a:xfrm>
        </p:spPr>
        <p:txBody>
          <a:bodyPr anchor="ctr">
            <a:normAutofit/>
          </a:bodyPr>
          <a:lstStyle/>
          <a:p>
            <a:r>
              <a:rPr lang="en-US" sz="2300">
                <a:solidFill>
                  <a:schemeClr val="bg1"/>
                </a:solidFill>
              </a:rPr>
              <a:t>Methodology</a:t>
            </a:r>
          </a:p>
        </p:txBody>
      </p:sp>
      <p:cxnSp>
        <p:nvCxnSpPr>
          <p:cNvPr id="14" name="Straight Connector 13">
            <a:extLst>
              <a:ext uri="{FF2B5EF4-FFF2-40B4-BE49-F238E27FC236}">
                <a16:creationId xmlns:a16="http://schemas.microsoft.com/office/drawing/2014/main" id="{B56D13EF-D431-4D0F-BFFC-1B5A686FF9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044952"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BD62B12-0565-40F0-AE0B-A90E2C5423D8}"/>
              </a:ext>
            </a:extLst>
          </p:cNvPr>
          <p:cNvSpPr>
            <a:spLocks noGrp="1"/>
          </p:cNvSpPr>
          <p:nvPr>
            <p:ph idx="1"/>
          </p:nvPr>
        </p:nvSpPr>
        <p:spPr>
          <a:xfrm>
            <a:off x="3284982" y="5010912"/>
            <a:ext cx="5232654" cy="1344168"/>
          </a:xfrm>
        </p:spPr>
        <p:txBody>
          <a:bodyPr anchor="ctr">
            <a:normAutofit/>
          </a:bodyPr>
          <a:lstStyle/>
          <a:p>
            <a:pPr>
              <a:lnSpc>
                <a:spcPct val="90000"/>
              </a:lnSpc>
              <a:spcBef>
                <a:spcPts val="0"/>
              </a:spcBef>
              <a:spcAft>
                <a:spcPts val="800"/>
              </a:spcAft>
            </a:pPr>
            <a:r>
              <a:rPr lang="en-US" sz="1100">
                <a:solidFill>
                  <a:schemeClr val="bg1"/>
                </a:solidFill>
                <a:effectLst/>
                <a:latin typeface="Times New Roman" panose="02020603050405020304" pitchFamily="18" charset="0"/>
                <a:ea typeface="PMingLiU" panose="02020500000000000000" pitchFamily="18" charset="-120"/>
                <a:cs typeface="Times New Roman" panose="02020603050405020304" pitchFamily="18" charset="0"/>
              </a:rPr>
              <a:t>The data collected  from the sensors will be transmitted using LoRa technology wirelessly through radio frequency LoRa modulation then sends to satellite transceiver. </a:t>
            </a:r>
          </a:p>
          <a:p>
            <a:pPr>
              <a:lnSpc>
                <a:spcPct val="90000"/>
              </a:lnSpc>
              <a:spcBef>
                <a:spcPts val="0"/>
              </a:spcBef>
              <a:spcAft>
                <a:spcPts val="800"/>
              </a:spcAft>
            </a:pPr>
            <a:r>
              <a:rPr lang="en-US" sz="1100">
                <a:solidFill>
                  <a:schemeClr val="bg1"/>
                </a:solidFill>
                <a:effectLst/>
                <a:latin typeface="Times New Roman" panose="02020603050405020304" pitchFamily="18" charset="0"/>
                <a:ea typeface="PMingLiU" panose="02020500000000000000" pitchFamily="18" charset="-120"/>
                <a:cs typeface="Times New Roman" panose="02020603050405020304" pitchFamily="18" charset="0"/>
              </a:rPr>
              <a:t>The satellite transceiver will downlink the data to the base station. In case of communication failures between the remote LoRa gateway and satellite transceiver. The connection will be rerouted from gateway through the internet then to the base station. </a:t>
            </a:r>
            <a:endParaRPr lang="en-US" sz="1100">
              <a:solidFill>
                <a:schemeClr val="bg1"/>
              </a:solidFill>
            </a:endParaRPr>
          </a:p>
        </p:txBody>
      </p:sp>
    </p:spTree>
    <p:extLst>
      <p:ext uri="{BB962C8B-B14F-4D97-AF65-F5344CB8AC3E}">
        <p14:creationId xmlns:p14="http://schemas.microsoft.com/office/powerpoint/2010/main" val="1587315333"/>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7C1E5815-D54C-487F-A054-6D4930ADE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08C71E83-FBE2-471D-B92A-70ACD6EC9CD0}"/>
              </a:ext>
            </a:extLst>
          </p:cNvPr>
          <p:cNvPicPr>
            <a:picLocks noGrp="1" noChangeAspect="1"/>
          </p:cNvPicPr>
          <p:nvPr>
            <p:ph idx="1"/>
          </p:nvPr>
        </p:nvPicPr>
        <p:blipFill>
          <a:blip r:embed="rId2"/>
          <a:stretch>
            <a:fillRect/>
          </a:stretch>
        </p:blipFill>
        <p:spPr>
          <a:xfrm>
            <a:off x="420807" y="1776462"/>
            <a:ext cx="7961193" cy="4328003"/>
          </a:xfrm>
          <a:prstGeom prst="rect">
            <a:avLst/>
          </a:prstGeom>
        </p:spPr>
      </p:pic>
      <p:sp>
        <p:nvSpPr>
          <p:cNvPr id="19" name="Freeform: Shape 11">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56372" y="0"/>
            <a:ext cx="1487628"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2D9FDC0-CC8F-CB70-97D6-51792B1CE65E}"/>
              </a:ext>
            </a:extLst>
          </p:cNvPr>
          <p:cNvSpPr>
            <a:spLocks noGrp="1"/>
          </p:cNvSpPr>
          <p:nvPr>
            <p:ph type="title"/>
          </p:nvPr>
        </p:nvSpPr>
        <p:spPr>
          <a:xfrm>
            <a:off x="457200" y="274638"/>
            <a:ext cx="8229600" cy="1143000"/>
          </a:xfrm>
        </p:spPr>
        <p:txBody>
          <a:bodyPr>
            <a:normAutofit fontScale="90000"/>
          </a:bodyPr>
          <a:lstStyle/>
          <a:p>
            <a:pPr algn="l"/>
            <a:r>
              <a:rPr lang="en-US" dirty="0" err="1"/>
              <a:t>Quadrifillar</a:t>
            </a:r>
            <a:r>
              <a:rPr lang="en-US" dirty="0"/>
              <a:t> Helical Antenna for GST</a:t>
            </a:r>
          </a:p>
        </p:txBody>
      </p:sp>
    </p:spTree>
    <p:extLst>
      <p:ext uri="{BB962C8B-B14F-4D97-AF65-F5344CB8AC3E}">
        <p14:creationId xmlns:p14="http://schemas.microsoft.com/office/powerpoint/2010/main" val="26972901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a:extLst>
              <a:ext uri="{FF2B5EF4-FFF2-40B4-BE49-F238E27FC236}">
                <a16:creationId xmlns:a16="http://schemas.microsoft.com/office/drawing/2014/main" id="{5C60D1EB-6E67-FA76-CC0B-21AD354555B2}"/>
              </a:ext>
            </a:extLst>
          </p:cNvPr>
          <p:cNvPicPr>
            <a:picLocks noGrp="1" noChangeAspect="1"/>
          </p:cNvPicPr>
          <p:nvPr>
            <p:ph idx="1"/>
          </p:nvPr>
        </p:nvPicPr>
        <p:blipFill rotWithShape="1">
          <a:blip r:embed="rId2"/>
          <a:srcRect l="6370" r="25617" b="-1"/>
          <a:stretch/>
        </p:blipFill>
        <p:spPr>
          <a:xfrm>
            <a:off x="20" y="1282"/>
            <a:ext cx="9143980" cy="6856718"/>
          </a:xfrm>
          <a:prstGeom prst="rect">
            <a:avLst/>
          </a:prstGeom>
        </p:spPr>
      </p:pic>
    </p:spTree>
    <p:extLst>
      <p:ext uri="{BB962C8B-B14F-4D97-AF65-F5344CB8AC3E}">
        <p14:creationId xmlns:p14="http://schemas.microsoft.com/office/powerpoint/2010/main" val="36329359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6B5327-1BA6-4390-AF40-9E90F2B16D63}"/>
              </a:ext>
            </a:extLst>
          </p:cNvPr>
          <p:cNvPicPr>
            <a:picLocks noChangeAspect="1"/>
          </p:cNvPicPr>
          <p:nvPr/>
        </p:nvPicPr>
        <p:blipFill>
          <a:blip r:embed="rId3"/>
          <a:stretch>
            <a:fillRect/>
          </a:stretch>
        </p:blipFill>
        <p:spPr>
          <a:xfrm>
            <a:off x="0" y="560370"/>
            <a:ext cx="9144000" cy="5737260"/>
          </a:xfrm>
          <a:prstGeom prst="rect">
            <a:avLst/>
          </a:prstGeom>
        </p:spPr>
      </p:pic>
    </p:spTree>
    <p:extLst>
      <p:ext uri="{BB962C8B-B14F-4D97-AF65-F5344CB8AC3E}">
        <p14:creationId xmlns:p14="http://schemas.microsoft.com/office/powerpoint/2010/main" val="16636055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0" name="Text Box 2"/>
          <p:cNvSpPr txBox="1">
            <a:spLocks noChangeArrowheads="1"/>
          </p:cNvSpPr>
          <p:nvPr/>
        </p:nvSpPr>
        <p:spPr bwMode="auto">
          <a:xfrm>
            <a:off x="11326813" y="0"/>
            <a:ext cx="1028700" cy="236538"/>
          </a:xfrm>
          <a:prstGeom prst="rect">
            <a:avLst/>
          </a:prstGeom>
          <a:solidFill>
            <a:srgbClr val="FFFFFF"/>
          </a:solidFill>
          <a:ln w="9525">
            <a:solidFill>
              <a:srgbClr val="000000"/>
            </a:solidFill>
            <a:miter lim="800000"/>
            <a:headEnd/>
            <a:tailEnd/>
          </a:ln>
        </p:spPr>
        <p:txBody>
          <a:bodyPr wrap="square" lIns="91440" tIns="45720" rIns="91440" bIns="4572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1">
              <a:defRPr sz="1000"/>
            </a:pPr>
            <a:r>
              <a:rPr lang="en-US" sz="800" b="0" i="0" strike="noStrike">
                <a:solidFill>
                  <a:srgbClr val="000000"/>
                </a:solidFill>
                <a:latin typeface="Arial"/>
                <a:cs typeface="Arial"/>
              </a:rPr>
              <a:t>Rev 0 / 1-02-08</a:t>
            </a:r>
          </a:p>
        </p:txBody>
      </p:sp>
      <p:sp>
        <p:nvSpPr>
          <p:cNvPr id="1048611" name="Text Box 2"/>
          <p:cNvSpPr txBox="1">
            <a:spLocks noChangeArrowheads="1"/>
          </p:cNvSpPr>
          <p:nvPr/>
        </p:nvSpPr>
        <p:spPr bwMode="auto">
          <a:xfrm>
            <a:off x="12165011" y="930184"/>
            <a:ext cx="1082477" cy="392879"/>
          </a:xfrm>
          <a:prstGeom prst="rect">
            <a:avLst/>
          </a:prstGeom>
          <a:solidFill>
            <a:srgbClr val="FFFFFF"/>
          </a:solidFill>
          <a:ln w="9525">
            <a:solidFill>
              <a:srgbClr val="000000"/>
            </a:solidFill>
            <a:miter lim="800000"/>
            <a:headEnd/>
            <a:tailEnd/>
          </a:ln>
        </p:spPr>
        <p:txBody>
          <a:bodyPr wrap="square" lIns="91440" tIns="45720" rIns="91440" bIns="4572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1">
              <a:defRPr sz="1000"/>
            </a:pPr>
            <a:r>
              <a:rPr lang="en-US" sz="800" b="0" i="0" strike="noStrike">
                <a:solidFill>
                  <a:srgbClr val="000000"/>
                </a:solidFill>
                <a:latin typeface="Arial"/>
                <a:cs typeface="Arial"/>
              </a:rPr>
              <a:t>Rev 0 / 1-02-08</a:t>
            </a:r>
          </a:p>
        </p:txBody>
      </p:sp>
      <p:sp>
        <p:nvSpPr>
          <p:cNvPr id="13" name="Title 1">
            <a:extLst>
              <a:ext uri="{FF2B5EF4-FFF2-40B4-BE49-F238E27FC236}">
                <a16:creationId xmlns:a16="http://schemas.microsoft.com/office/drawing/2014/main" id="{8CADBDF7-EA2F-4B97-A167-BF254691C0FA}"/>
              </a:ext>
            </a:extLst>
          </p:cNvPr>
          <p:cNvSpPr>
            <a:spLocks noGrp="1"/>
          </p:cNvSpPr>
          <p:nvPr>
            <p:ph type="title"/>
          </p:nvPr>
        </p:nvSpPr>
        <p:spPr>
          <a:xfrm>
            <a:off x="457200" y="76200"/>
            <a:ext cx="8229600" cy="1143000"/>
          </a:xfrm>
        </p:spPr>
        <p:txBody>
          <a:bodyPr/>
          <a:lstStyle/>
          <a:p>
            <a:pPr algn="l"/>
            <a:r>
              <a:rPr lang="en-US" dirty="0"/>
              <a:t>Expected Output</a:t>
            </a:r>
          </a:p>
        </p:txBody>
      </p:sp>
      <p:graphicFrame>
        <p:nvGraphicFramePr>
          <p:cNvPr id="2" name="Table 1">
            <a:extLst>
              <a:ext uri="{FF2B5EF4-FFF2-40B4-BE49-F238E27FC236}">
                <a16:creationId xmlns:a16="http://schemas.microsoft.com/office/drawing/2014/main" id="{733E962F-8551-49CE-B31A-B39F3BF6CA57}"/>
              </a:ext>
            </a:extLst>
          </p:cNvPr>
          <p:cNvGraphicFramePr>
            <a:graphicFrameLocks noGrp="1"/>
          </p:cNvGraphicFramePr>
          <p:nvPr>
            <p:extLst>
              <p:ext uri="{D42A27DB-BD31-4B8C-83A1-F6EECF244321}">
                <p14:modId xmlns:p14="http://schemas.microsoft.com/office/powerpoint/2010/main" val="3144458448"/>
              </p:ext>
            </p:extLst>
          </p:nvPr>
        </p:nvGraphicFramePr>
        <p:xfrm>
          <a:off x="838201" y="1066800"/>
          <a:ext cx="8305799" cy="5690069"/>
        </p:xfrm>
        <a:graphic>
          <a:graphicData uri="http://schemas.openxmlformats.org/drawingml/2006/table">
            <a:tbl>
              <a:tblPr firstRow="1" firstCol="1" bandRow="1">
                <a:tableStyleId>{5C22544A-7EE6-4342-B048-85BDC9FD1C3A}</a:tableStyleId>
              </a:tblPr>
              <a:tblGrid>
                <a:gridCol w="3095722">
                  <a:extLst>
                    <a:ext uri="{9D8B030D-6E8A-4147-A177-3AD203B41FA5}">
                      <a16:colId xmlns:a16="http://schemas.microsoft.com/office/drawing/2014/main" val="627028653"/>
                    </a:ext>
                  </a:extLst>
                </a:gridCol>
                <a:gridCol w="5210077">
                  <a:extLst>
                    <a:ext uri="{9D8B030D-6E8A-4147-A177-3AD203B41FA5}">
                      <a16:colId xmlns:a16="http://schemas.microsoft.com/office/drawing/2014/main" val="2806344309"/>
                    </a:ext>
                  </a:extLst>
                </a:gridCol>
              </a:tblGrid>
              <a:tr h="632129">
                <a:tc>
                  <a:txBody>
                    <a:bodyPr/>
                    <a:lstStyle/>
                    <a:p>
                      <a:pPr marL="0" marR="0" algn="ctr">
                        <a:spcBef>
                          <a:spcPts val="0"/>
                        </a:spcBef>
                        <a:spcAft>
                          <a:spcPts val="0"/>
                        </a:spcAft>
                      </a:pPr>
                      <a:r>
                        <a:rPr lang="en-PH" sz="1600" dirty="0">
                          <a:effectLst/>
                        </a:rPr>
                        <a:t>Publications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3576" marR="63576" marT="0" marB="0" anchor="ctr"/>
                </a:tc>
                <a:tc>
                  <a:txBody>
                    <a:bodyPr/>
                    <a:lstStyle/>
                    <a:p>
                      <a:pPr marL="0" marR="0">
                        <a:spcBef>
                          <a:spcPts val="0"/>
                        </a:spcBef>
                        <a:spcAft>
                          <a:spcPts val="0"/>
                        </a:spcAft>
                      </a:pPr>
                      <a:r>
                        <a:rPr lang="en-PH" sz="1600">
                          <a:effectLst/>
                        </a:rPr>
                        <a:t>Two publications regarding the implementation of ground station antenna and its value proposition for curriculum development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3576" marR="63576" marT="0" marB="0"/>
                </a:tc>
                <a:extLst>
                  <a:ext uri="{0D108BD9-81ED-4DB2-BD59-A6C34878D82A}">
                    <a16:rowId xmlns:a16="http://schemas.microsoft.com/office/drawing/2014/main" val="3575378204"/>
                  </a:ext>
                </a:extLst>
              </a:tr>
              <a:tr h="421419">
                <a:tc>
                  <a:txBody>
                    <a:bodyPr/>
                    <a:lstStyle/>
                    <a:p>
                      <a:pPr marL="0" marR="0" algn="ctr">
                        <a:spcBef>
                          <a:spcPts val="0"/>
                        </a:spcBef>
                        <a:spcAft>
                          <a:spcPts val="0"/>
                        </a:spcAft>
                      </a:pPr>
                      <a:r>
                        <a:rPr lang="en-PH" sz="1600" dirty="0">
                          <a:effectLst/>
                        </a:rPr>
                        <a:t>Patents/IP</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3576" marR="63576" marT="0" marB="0" anchor="ctr"/>
                </a:tc>
                <a:tc>
                  <a:txBody>
                    <a:bodyPr/>
                    <a:lstStyle/>
                    <a:p>
                      <a:pPr marL="0" marR="0">
                        <a:spcBef>
                          <a:spcPts val="0"/>
                        </a:spcBef>
                        <a:spcAft>
                          <a:spcPts val="0"/>
                        </a:spcAft>
                      </a:pPr>
                      <a:r>
                        <a:rPr lang="en-PH" sz="1600">
                          <a:effectLst/>
                        </a:rPr>
                        <a:t>Patent application for the improved use of ground station antenna for the development of curriculum</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3576" marR="63576" marT="0" marB="0"/>
                </a:tc>
                <a:extLst>
                  <a:ext uri="{0D108BD9-81ED-4DB2-BD59-A6C34878D82A}">
                    <a16:rowId xmlns:a16="http://schemas.microsoft.com/office/drawing/2014/main" val="3381058097"/>
                  </a:ext>
                </a:extLst>
              </a:tr>
              <a:tr h="474097">
                <a:tc>
                  <a:txBody>
                    <a:bodyPr/>
                    <a:lstStyle/>
                    <a:p>
                      <a:pPr marL="0" marR="0" algn="ctr">
                        <a:spcBef>
                          <a:spcPts val="0"/>
                        </a:spcBef>
                        <a:spcAft>
                          <a:spcPts val="0"/>
                        </a:spcAft>
                      </a:pPr>
                      <a:r>
                        <a:rPr lang="en-PH" sz="1600" dirty="0">
                          <a:effectLst/>
                        </a:rPr>
                        <a:t>Products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3576" marR="63576" marT="0" marB="0" anchor="ctr"/>
                </a:tc>
                <a:tc>
                  <a:txBody>
                    <a:bodyPr/>
                    <a:lstStyle/>
                    <a:p>
                      <a:pPr marL="0" marR="0">
                        <a:spcBef>
                          <a:spcPts val="0"/>
                        </a:spcBef>
                        <a:spcAft>
                          <a:spcPts val="640"/>
                        </a:spcAft>
                      </a:pPr>
                      <a:r>
                        <a:rPr lang="en-US" sz="1800">
                          <a:effectLst/>
                        </a:rPr>
                        <a:t>The product is an actual system of Underwater Sensor Network that is capable of accessing information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3576" marR="63576" marT="0" marB="0"/>
                </a:tc>
                <a:extLst>
                  <a:ext uri="{0D108BD9-81ED-4DB2-BD59-A6C34878D82A}">
                    <a16:rowId xmlns:a16="http://schemas.microsoft.com/office/drawing/2014/main" val="1974057181"/>
                  </a:ext>
                </a:extLst>
              </a:tr>
              <a:tr h="1461798">
                <a:tc>
                  <a:txBody>
                    <a:bodyPr/>
                    <a:lstStyle/>
                    <a:p>
                      <a:pPr marL="0" marR="0" algn="ctr">
                        <a:spcBef>
                          <a:spcPts val="0"/>
                        </a:spcBef>
                        <a:spcAft>
                          <a:spcPts val="0"/>
                        </a:spcAft>
                      </a:pPr>
                      <a:r>
                        <a:rPr lang="en-PH" sz="1600" dirty="0">
                          <a:effectLst/>
                        </a:rPr>
                        <a:t>People Services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3576" marR="63576" marT="0" marB="0" anchor="ctr"/>
                </a:tc>
                <a:tc>
                  <a:txBody>
                    <a:bodyPr/>
                    <a:lstStyle/>
                    <a:p>
                      <a:pPr marL="0" marR="0">
                        <a:spcBef>
                          <a:spcPts val="0"/>
                        </a:spcBef>
                        <a:spcAft>
                          <a:spcPts val="640"/>
                        </a:spcAft>
                      </a:pPr>
                      <a:r>
                        <a:rPr lang="en-US" sz="1800" dirty="0">
                          <a:effectLst/>
                        </a:rPr>
                        <a:t>There will be researchers and radio operators from the College of Engineering and Philippine Navy and other allied Universities from UNISEC AND SEIPI assigned in this project which after the development will be skilled in the operation and postprocessing of information from the ground station</a:t>
                      </a:r>
                      <a:endParaRPr lang="en-US" sz="2000" dirty="0">
                        <a:effectLst/>
                      </a:endParaRPr>
                    </a:p>
                    <a:p>
                      <a:pPr marL="0" marR="0">
                        <a:spcBef>
                          <a:spcPts val="0"/>
                        </a:spcBef>
                        <a:spcAft>
                          <a:spcPts val="0"/>
                        </a:spcAft>
                      </a:pPr>
                      <a:r>
                        <a:rPr lang="en-PH" sz="1600" dirty="0">
                          <a:effectLst/>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3576" marR="63576" marT="0" marB="0"/>
                </a:tc>
                <a:extLst>
                  <a:ext uri="{0D108BD9-81ED-4DB2-BD59-A6C34878D82A}">
                    <a16:rowId xmlns:a16="http://schemas.microsoft.com/office/drawing/2014/main" val="2897455853"/>
                  </a:ext>
                </a:extLst>
              </a:tr>
              <a:tr h="1224749">
                <a:tc>
                  <a:txBody>
                    <a:bodyPr/>
                    <a:lstStyle/>
                    <a:p>
                      <a:pPr marL="0" marR="0" algn="ctr">
                        <a:spcBef>
                          <a:spcPts val="0"/>
                        </a:spcBef>
                        <a:spcAft>
                          <a:spcPts val="0"/>
                        </a:spcAft>
                      </a:pPr>
                      <a:r>
                        <a:rPr lang="en-PH" sz="1600">
                          <a:effectLst/>
                        </a:rPr>
                        <a:t>Places and Partnerships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3576" marR="63576" marT="0" marB="0" anchor="ctr"/>
                </a:tc>
                <a:tc>
                  <a:txBody>
                    <a:bodyPr/>
                    <a:lstStyle/>
                    <a:p>
                      <a:pPr marL="0" marR="0">
                        <a:spcBef>
                          <a:spcPts val="0"/>
                        </a:spcBef>
                        <a:spcAft>
                          <a:spcPts val="640"/>
                        </a:spcAft>
                      </a:pPr>
                      <a:r>
                        <a:rPr lang="en-US" sz="1800" dirty="0">
                          <a:effectLst/>
                        </a:rPr>
                        <a:t>The partnership established with the Philippine Navy, BFAR, </a:t>
                      </a:r>
                      <a:r>
                        <a:rPr lang="en-US" sz="1800" dirty="0" err="1">
                          <a:effectLst/>
                        </a:rPr>
                        <a:t>Kyutech</a:t>
                      </a:r>
                      <a:r>
                        <a:rPr lang="en-US" sz="1800" dirty="0">
                          <a:effectLst/>
                        </a:rPr>
                        <a:t>, SEIPI, UNSEC will strengthen the capacity of the Philippines to forge partnership among academe, industry and government</a:t>
                      </a:r>
                      <a:r>
                        <a:rPr lang="en-PH" sz="1600" dirty="0">
                          <a:effectLst/>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3576" marR="63576" marT="0" marB="0"/>
                </a:tc>
                <a:extLst>
                  <a:ext uri="{0D108BD9-81ED-4DB2-BD59-A6C34878D82A}">
                    <a16:rowId xmlns:a16="http://schemas.microsoft.com/office/drawing/2014/main" val="3477622244"/>
                  </a:ext>
                </a:extLst>
              </a:tr>
              <a:tr h="632129">
                <a:tc>
                  <a:txBody>
                    <a:bodyPr/>
                    <a:lstStyle/>
                    <a:p>
                      <a:pPr marL="0" marR="0" algn="ctr">
                        <a:spcBef>
                          <a:spcPts val="0"/>
                        </a:spcBef>
                        <a:spcAft>
                          <a:spcPts val="0"/>
                        </a:spcAft>
                      </a:pPr>
                      <a:r>
                        <a:rPr lang="en-PH" sz="1600" dirty="0">
                          <a:effectLst/>
                        </a:rPr>
                        <a:t>Policy</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3576" marR="63576" marT="0" marB="0" anchor="ctr"/>
                </a:tc>
                <a:tc>
                  <a:txBody>
                    <a:bodyPr/>
                    <a:lstStyle/>
                    <a:p>
                      <a:pPr marL="0" marR="0">
                        <a:spcBef>
                          <a:spcPts val="0"/>
                        </a:spcBef>
                        <a:spcAft>
                          <a:spcPts val="0"/>
                        </a:spcAft>
                      </a:pPr>
                      <a:r>
                        <a:rPr lang="en-PH" sz="1600" dirty="0">
                          <a:effectLst/>
                        </a:rPr>
                        <a:t>To create a policy for underwater sensor network implementation in the conduct of activity and operation of the identified agencies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3576" marR="63576" marT="0" marB="0"/>
                </a:tc>
                <a:extLst>
                  <a:ext uri="{0D108BD9-81ED-4DB2-BD59-A6C34878D82A}">
                    <a16:rowId xmlns:a16="http://schemas.microsoft.com/office/drawing/2014/main" val="4111416626"/>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erial view of a highway near the ocean">
            <a:extLst>
              <a:ext uri="{FF2B5EF4-FFF2-40B4-BE49-F238E27FC236}">
                <a16:creationId xmlns:a16="http://schemas.microsoft.com/office/drawing/2014/main" id="{926EF8F6-F49C-4D99-ADFE-5C1E0FC403E4}"/>
              </a:ext>
            </a:extLst>
          </p:cNvPr>
          <p:cNvPicPr>
            <a:picLocks noChangeAspect="1"/>
          </p:cNvPicPr>
          <p:nvPr/>
        </p:nvPicPr>
        <p:blipFill rotWithShape="1">
          <a:blip r:embed="rId2"/>
          <a:srcRect l="34400" t="3593" r="9314"/>
          <a:stretch/>
        </p:blipFill>
        <p:spPr>
          <a:xfrm>
            <a:off x="20" y="584909"/>
            <a:ext cx="4288957" cy="5509675"/>
          </a:xfrm>
          <a:custGeom>
            <a:avLst/>
            <a:gdLst/>
            <a:ahLst/>
            <a:cxnLst/>
            <a:rect l="l" t="t" r="r" b="b"/>
            <a:pathLst>
              <a:path w="5718636" h="5509675">
                <a:moveTo>
                  <a:pt x="0" y="0"/>
                </a:moveTo>
                <a:lnTo>
                  <a:pt x="2672821" y="0"/>
                </a:lnTo>
                <a:lnTo>
                  <a:pt x="2673116" y="639"/>
                </a:lnTo>
                <a:lnTo>
                  <a:pt x="3175662" y="639"/>
                </a:lnTo>
                <a:lnTo>
                  <a:pt x="5718636" y="5509675"/>
                </a:lnTo>
                <a:lnTo>
                  <a:pt x="502842" y="5509675"/>
                </a:lnTo>
                <a:lnTo>
                  <a:pt x="502842" y="5509036"/>
                </a:lnTo>
                <a:lnTo>
                  <a:pt x="0" y="5509036"/>
                </a:lnTo>
                <a:close/>
              </a:path>
            </a:pathLst>
          </a:custGeom>
        </p:spPr>
      </p:pic>
      <p:sp>
        <p:nvSpPr>
          <p:cNvPr id="8" name="Freeform: Shape 7">
            <a:extLst>
              <a:ext uri="{FF2B5EF4-FFF2-40B4-BE49-F238E27FC236}">
                <a16:creationId xmlns:a16="http://schemas.microsoft.com/office/drawing/2014/main" id="{17CDB40A-75BB-4498-A20B-59C3984A3A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881964" y="585526"/>
            <a:ext cx="6262036" cy="5509038"/>
          </a:xfrm>
          <a:custGeom>
            <a:avLst/>
            <a:gdLst>
              <a:gd name="connsiteX0" fmla="*/ 0 w 8349381"/>
              <a:gd name="connsiteY0" fmla="*/ 0 h 5509038"/>
              <a:gd name="connsiteX1" fmla="*/ 8349381 w 8349381"/>
              <a:gd name="connsiteY1" fmla="*/ 0 h 5509038"/>
              <a:gd name="connsiteX2" fmla="*/ 5806407 w 8349381"/>
              <a:gd name="connsiteY2" fmla="*/ 5509038 h 5509038"/>
              <a:gd name="connsiteX3" fmla="*/ 0 w 8349381"/>
              <a:gd name="connsiteY3" fmla="*/ 5509038 h 5509038"/>
            </a:gdLst>
            <a:ahLst/>
            <a:cxnLst>
              <a:cxn ang="0">
                <a:pos x="connsiteX0" y="connsiteY0"/>
              </a:cxn>
              <a:cxn ang="0">
                <a:pos x="connsiteX1" y="connsiteY1"/>
              </a:cxn>
              <a:cxn ang="0">
                <a:pos x="connsiteX2" y="connsiteY2"/>
              </a:cxn>
              <a:cxn ang="0">
                <a:pos x="connsiteX3" y="connsiteY3"/>
              </a:cxn>
            </a:cxnLst>
            <a:rect l="l" t="t" r="r" b="b"/>
            <a:pathLst>
              <a:path w="8349381" h="5509038">
                <a:moveTo>
                  <a:pt x="0" y="0"/>
                </a:moveTo>
                <a:lnTo>
                  <a:pt x="8349381" y="0"/>
                </a:lnTo>
                <a:lnTo>
                  <a:pt x="5806407" y="5509038"/>
                </a:lnTo>
                <a:lnTo>
                  <a:pt x="0" y="5509038"/>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lumMod val="95000"/>
                </a:schemeClr>
              </a:solidFill>
            </a:endParaRPr>
          </a:p>
        </p:txBody>
      </p:sp>
      <p:sp>
        <p:nvSpPr>
          <p:cNvPr id="2" name="Title 1">
            <a:extLst>
              <a:ext uri="{FF2B5EF4-FFF2-40B4-BE49-F238E27FC236}">
                <a16:creationId xmlns:a16="http://schemas.microsoft.com/office/drawing/2014/main" id="{33192099-38D5-4291-B6BB-5F30B8BE8079}"/>
              </a:ext>
            </a:extLst>
          </p:cNvPr>
          <p:cNvSpPr>
            <a:spLocks noGrp="1"/>
          </p:cNvSpPr>
          <p:nvPr>
            <p:ph type="title"/>
          </p:nvPr>
        </p:nvSpPr>
        <p:spPr>
          <a:xfrm>
            <a:off x="4255310" y="1408814"/>
            <a:ext cx="4262326" cy="2235277"/>
          </a:xfrm>
        </p:spPr>
        <p:txBody>
          <a:bodyPr vert="horz" lIns="91440" tIns="45720" rIns="91440" bIns="45720" rtlCol="0" anchor="b">
            <a:normAutofit/>
          </a:bodyPr>
          <a:lstStyle/>
          <a:p>
            <a:pPr algn="l">
              <a:lnSpc>
                <a:spcPct val="90000"/>
              </a:lnSpc>
            </a:pPr>
            <a:r>
              <a:rPr lang="en-US" sz="4700">
                <a:solidFill>
                  <a:srgbClr val="FFFFFF"/>
                </a:solidFill>
              </a:rPr>
              <a:t>Thank You</a:t>
            </a:r>
          </a:p>
        </p:txBody>
      </p:sp>
    </p:spTree>
    <p:extLst>
      <p:ext uri="{BB962C8B-B14F-4D97-AF65-F5344CB8AC3E}">
        <p14:creationId xmlns:p14="http://schemas.microsoft.com/office/powerpoint/2010/main" val="3509027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4187</TotalTime>
  <Words>1362</Words>
  <Application>Microsoft Office PowerPoint</Application>
  <PresentationFormat>On-screen Show (4:3)</PresentationFormat>
  <Paragraphs>140</Paragraphs>
  <Slides>29</Slides>
  <Notes>16</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Arial</vt:lpstr>
      <vt:lpstr>Calibri</vt:lpstr>
      <vt:lpstr>Helvetica Neue Medium</vt:lpstr>
      <vt:lpstr>Segoe UI</vt:lpstr>
      <vt:lpstr>Symbol</vt:lpstr>
      <vt:lpstr>Times New Roman</vt:lpstr>
      <vt:lpstr>Tw Cen MT</vt:lpstr>
      <vt:lpstr>Office Theme</vt:lpstr>
      <vt:lpstr>PowerPoint Presentation</vt:lpstr>
      <vt:lpstr>Outline</vt:lpstr>
      <vt:lpstr>PowerPoint Presentation</vt:lpstr>
      <vt:lpstr>NEEDS</vt:lpstr>
      <vt:lpstr>SOLUTION</vt:lpstr>
      <vt:lpstr>Location: Isla Verde Passage, Mindoro</vt:lpstr>
      <vt:lpstr>Ocular Inspection at Isla Verde</vt:lpstr>
      <vt:lpstr>Bathrymetric Survey</vt:lpstr>
      <vt:lpstr>PowerPoint Presentation</vt:lpstr>
      <vt:lpstr>PowerPoint Presentation</vt:lpstr>
      <vt:lpstr>PowerPoint Presentation</vt:lpstr>
      <vt:lpstr>Initial Engineering Design Review</vt:lpstr>
      <vt:lpstr>PowerPoint Presentation</vt:lpstr>
      <vt:lpstr>PowerPoint Presentation</vt:lpstr>
      <vt:lpstr>PowerPoint Presentation</vt:lpstr>
      <vt:lpstr>PowerPoint Presentation</vt:lpstr>
      <vt:lpstr>Submersible Load Cell</vt:lpstr>
      <vt:lpstr> Battery and Power Consumption with Charging feature for 4 Years Lifetime. </vt:lpstr>
      <vt:lpstr> Physical Bus Interfaces to Main Controller and Acoustic Physical Interface  </vt:lpstr>
      <vt:lpstr> Tsunameter Mode of Operation </vt:lpstr>
      <vt:lpstr> Tsunameter Mode of Operation </vt:lpstr>
      <vt:lpstr> Planned Software to be Used </vt:lpstr>
      <vt:lpstr> Structural Design </vt:lpstr>
      <vt:lpstr>Methodology</vt:lpstr>
      <vt:lpstr>Quadrifillar Helical Antenna for GST</vt:lpstr>
      <vt:lpstr>PowerPoint Presentation</vt:lpstr>
      <vt:lpstr>PowerPoint Presentation</vt:lpstr>
      <vt:lpstr>Expected Output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a System that Can Determine and Classify the Layout Correctness of Integrated Circuit Layout Blocks using Machine Learning</dc:title>
  <dc:creator>Administrator</dc:creator>
  <cp:lastModifiedBy>lorena ilagan</cp:lastModifiedBy>
  <cp:revision>72</cp:revision>
  <dcterms:created xsi:type="dcterms:W3CDTF">2019-01-27T09:41:21Z</dcterms:created>
  <dcterms:modified xsi:type="dcterms:W3CDTF">2023-07-21T00:28:44Z</dcterms:modified>
</cp:coreProperties>
</file>