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</p:sldMasterIdLst>
  <p:sldIdLst>
    <p:sldId id="299" r:id="rId3"/>
    <p:sldId id="300" r:id="rId4"/>
    <p:sldId id="334" r:id="rId5"/>
    <p:sldId id="335" r:id="rId6"/>
    <p:sldId id="330" r:id="rId7"/>
    <p:sldId id="337" r:id="rId8"/>
    <p:sldId id="338" r:id="rId9"/>
  </p:sldIdLst>
  <p:sldSz cx="9144000" cy="5143500" type="screen16x9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008080"/>
    <a:srgbClr val="FFFFFF"/>
    <a:srgbClr val="F2A40D"/>
    <a:srgbClr val="32A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84" autoAdjust="0"/>
    <p:restoredTop sz="74588" autoAdjust="0"/>
  </p:normalViewPr>
  <p:slideViewPr>
    <p:cSldViewPr>
      <p:cViewPr varScale="1">
        <p:scale>
          <a:sx n="113" d="100"/>
          <a:sy n="113" d="100"/>
        </p:scale>
        <p:origin x="1494" y="90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9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6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6085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05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013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0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6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87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137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9397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2426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31069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16108" y="843558"/>
            <a:ext cx="4896544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116108" y="0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16108" y="4948014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5985" y="1156325"/>
            <a:ext cx="816788" cy="18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2" r:id="rId2"/>
    <p:sldLayoutId id="2147483670" r:id="rId3"/>
    <p:sldLayoutId id="2147483652" r:id="rId4"/>
    <p:sldLayoutId id="2147483671" r:id="rId5"/>
    <p:sldLayoutId id="2147483655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4" r:id="rId12"/>
    <p:sldLayoutId id="2147483668" r:id="rId13"/>
    <p:sldLayoutId id="2147483669" r:id="rId14"/>
    <p:sldLayoutId id="2147483673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A47D926-68CE-446E-8BDC-FA5D0DC77AD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D7A3E83-ABF7-46C1-8975-8174EC56843F}"/>
              </a:ext>
            </a:extLst>
          </p:cNvPr>
          <p:cNvSpPr txBox="1">
            <a:spLocks/>
          </p:cNvSpPr>
          <p:nvPr/>
        </p:nvSpPr>
        <p:spPr>
          <a:xfrm>
            <a:off x="467544" y="3186484"/>
            <a:ext cx="5292080" cy="10801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i="1" dirty="0">
                <a:solidFill>
                  <a:schemeClr val="bg1"/>
                </a:solidFill>
                <a:ea typeface="맑은 고딕" pitchFamily="50" charset="-127"/>
              </a:rPr>
              <a:t>MID-YEAR 2023</a:t>
            </a:r>
          </a:p>
          <a:p>
            <a:pPr marL="0" indent="0">
              <a:buNone/>
            </a:pPr>
            <a:r>
              <a:rPr lang="en-US" altLang="ko-KR" sz="3600" b="1" i="1" dirty="0">
                <a:solidFill>
                  <a:schemeClr val="bg1"/>
                </a:solidFill>
                <a:ea typeface="맑은 고딕" pitchFamily="50" charset="-127"/>
              </a:rPr>
              <a:t>ACCOMPLISHMENTS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083D745-F2DA-4869-9BCB-76CFFA04D66B}"/>
              </a:ext>
            </a:extLst>
          </p:cNvPr>
          <p:cNvSpPr txBox="1">
            <a:spLocks/>
          </p:cNvSpPr>
          <p:nvPr/>
        </p:nvSpPr>
        <p:spPr>
          <a:xfrm>
            <a:off x="611560" y="4515966"/>
            <a:ext cx="5292080" cy="4888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en-US" altLang="ko-KR" sz="1600" b="1" i="1" dirty="0"/>
              <a:t>INSERT THE TITLE OF YOUR PRESENTATION HERE</a:t>
            </a:r>
            <a:endParaRPr lang="en-US" altLang="ko-KR" sz="1600" i="1" dirty="0"/>
          </a:p>
        </p:txBody>
      </p:sp>
    </p:spTree>
    <p:extLst>
      <p:ext uri="{BB962C8B-B14F-4D97-AF65-F5344CB8AC3E}">
        <p14:creationId xmlns:p14="http://schemas.microsoft.com/office/powerpoint/2010/main" val="3490646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E1950-3DDF-42FE-B40A-EDFAB45148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b="1" i="1" u="sng" dirty="0"/>
              <a:t>MID-YEAR 2023 ACCOMPLISHMENTS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27A49-B86D-4D7B-A615-1F3130D59C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F5ABE4-64A7-4C01-9759-C71090562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030789"/>
              </p:ext>
            </p:extLst>
          </p:nvPr>
        </p:nvGraphicFramePr>
        <p:xfrm>
          <a:off x="89755" y="1530506"/>
          <a:ext cx="8964490" cy="2082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4325">
                  <a:extLst>
                    <a:ext uri="{9D8B030D-6E8A-4147-A177-3AD203B41FA5}">
                      <a16:colId xmlns:a16="http://schemas.microsoft.com/office/drawing/2014/main" val="2598219468"/>
                    </a:ext>
                  </a:extLst>
                </a:gridCol>
                <a:gridCol w="1199132">
                  <a:extLst>
                    <a:ext uri="{9D8B030D-6E8A-4147-A177-3AD203B41FA5}">
                      <a16:colId xmlns:a16="http://schemas.microsoft.com/office/drawing/2014/main" val="2516062468"/>
                    </a:ext>
                  </a:extLst>
                </a:gridCol>
                <a:gridCol w="848819">
                  <a:extLst>
                    <a:ext uri="{9D8B030D-6E8A-4147-A177-3AD203B41FA5}">
                      <a16:colId xmlns:a16="http://schemas.microsoft.com/office/drawing/2014/main" val="3225887323"/>
                    </a:ext>
                  </a:extLst>
                </a:gridCol>
                <a:gridCol w="877729">
                  <a:extLst>
                    <a:ext uri="{9D8B030D-6E8A-4147-A177-3AD203B41FA5}">
                      <a16:colId xmlns:a16="http://schemas.microsoft.com/office/drawing/2014/main" val="1950363313"/>
                    </a:ext>
                  </a:extLst>
                </a:gridCol>
                <a:gridCol w="1274408">
                  <a:extLst>
                    <a:ext uri="{9D8B030D-6E8A-4147-A177-3AD203B41FA5}">
                      <a16:colId xmlns:a16="http://schemas.microsoft.com/office/drawing/2014/main" val="253690723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29357466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27955016"/>
                    </a:ext>
                  </a:extLst>
                </a:gridCol>
                <a:gridCol w="593813">
                  <a:extLst>
                    <a:ext uri="{9D8B030D-6E8A-4147-A177-3AD203B41FA5}">
                      <a16:colId xmlns:a16="http://schemas.microsoft.com/office/drawing/2014/main" val="2539953544"/>
                    </a:ext>
                  </a:extLst>
                </a:gridCol>
              </a:tblGrid>
              <a:tr h="17030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Based on Work and Financial Plan FY 2023-2024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Based on Mid-Year Accomplishments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</a:rPr>
                        <a:t>Remarks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627515"/>
                  </a:ext>
                </a:extLst>
              </a:tr>
              <a:tr h="5109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Program/Activities/Project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(PAPs)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Performance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Indicator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Physical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Financial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PAPs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Accomplished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Physical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Accomplishments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Financial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Accomplishments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1879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713966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836686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743621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931206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442709"/>
                  </a:ext>
                </a:extLst>
              </a:tr>
              <a:tr h="20917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860648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303842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28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30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007119" y="-3037277"/>
            <a:ext cx="713942" cy="7344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1763688" y="414945"/>
            <a:ext cx="7218804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STATUS OF RIVER BASIN ORGANIZATION/MGT COUNCIL</a:t>
            </a:r>
            <a:endParaRPr lang="ko-KR" altLang="en-US" sz="2000" b="1" i="1" u="sng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445BD7-AB48-4FE6-9ABA-AD4536DE0B46}"/>
              </a:ext>
            </a:extLst>
          </p:cNvPr>
          <p:cNvGrpSpPr/>
          <p:nvPr/>
        </p:nvGrpSpPr>
        <p:grpSpPr>
          <a:xfrm>
            <a:off x="683568" y="1320373"/>
            <a:ext cx="2664296" cy="1114294"/>
            <a:chOff x="803640" y="3362835"/>
            <a:chExt cx="2059657" cy="111429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97883C9-138A-4676-B102-1ECBEC6D8343}"/>
                </a:ext>
              </a:extLst>
            </p:cNvPr>
            <p:cNvSpPr txBox="1"/>
            <p:nvPr/>
          </p:nvSpPr>
          <p:spPr>
            <a:xfrm>
              <a:off x="803640" y="364613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Legal instrument used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Date created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Members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5611022-2174-4794-B114-B9F2F3DE62D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Creation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7B83091-CD50-47CB-B8EC-F6663CEAB970}"/>
              </a:ext>
            </a:extLst>
          </p:cNvPr>
          <p:cNvGrpSpPr/>
          <p:nvPr/>
        </p:nvGrpSpPr>
        <p:grpSpPr>
          <a:xfrm>
            <a:off x="681584" y="3626988"/>
            <a:ext cx="2954312" cy="744962"/>
            <a:chOff x="803640" y="3362835"/>
            <a:chExt cx="2283856" cy="74496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61ACC3-2388-4D5C-80AA-B7DF1A91FBED}"/>
                </a:ext>
              </a:extLst>
            </p:cNvPr>
            <p:cNvSpPr txBox="1"/>
            <p:nvPr/>
          </p:nvSpPr>
          <p:spPr>
            <a:xfrm>
              <a:off x="803640" y="3646132"/>
              <a:ext cx="2283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Goals and objectives for FY2023-2024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Major accomplishments since created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75E1E3-6E19-4ACE-8758-FF2C0E5EC62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Goals and Deliverables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8847C5-1B47-403D-80C2-28363A904941}"/>
              </a:ext>
            </a:extLst>
          </p:cNvPr>
          <p:cNvGrpSpPr/>
          <p:nvPr/>
        </p:nvGrpSpPr>
        <p:grpSpPr>
          <a:xfrm>
            <a:off x="681584" y="2424365"/>
            <a:ext cx="2664296" cy="929628"/>
            <a:chOff x="803640" y="3362835"/>
            <a:chExt cx="2059657" cy="9296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02A0D3-2C45-470A-A33B-11557373160B}"/>
                </a:ext>
              </a:extLst>
            </p:cNvPr>
            <p:cNvSpPr txBox="1"/>
            <p:nvPr/>
          </p:nvSpPr>
          <p:spPr>
            <a:xfrm>
              <a:off x="803640" y="364613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Amount and source of budget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Frequency of meetings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Usual composition of attendance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0AC477-6776-4FE4-BB6B-2FF609DC229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Operation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5F2D35-29A4-49F1-A00A-99A32B454913}"/>
              </a:ext>
            </a:extLst>
          </p:cNvPr>
          <p:cNvGrpSpPr/>
          <p:nvPr/>
        </p:nvGrpSpPr>
        <p:grpSpPr>
          <a:xfrm>
            <a:off x="5146080" y="2488023"/>
            <a:ext cx="2954312" cy="744962"/>
            <a:chOff x="803640" y="3362835"/>
            <a:chExt cx="2283856" cy="74496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AFF285-3118-493F-9456-060C708BCA70}"/>
                </a:ext>
              </a:extLst>
            </p:cNvPr>
            <p:cNvSpPr txBox="1"/>
            <p:nvPr/>
          </p:nvSpPr>
          <p:spPr>
            <a:xfrm>
              <a:off x="803640" y="3646132"/>
              <a:ext cx="2283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_________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_________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D339743-5901-41FB-85DE-FF16D108806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Proposed Solutions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EBE2776-59DC-4B3C-8488-CBF890CAFC25}"/>
              </a:ext>
            </a:extLst>
          </p:cNvPr>
          <p:cNvGrpSpPr/>
          <p:nvPr/>
        </p:nvGrpSpPr>
        <p:grpSpPr>
          <a:xfrm>
            <a:off x="5146080" y="1347614"/>
            <a:ext cx="2954312" cy="744962"/>
            <a:chOff x="803640" y="3362835"/>
            <a:chExt cx="2283856" cy="7449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F3FE09-CB90-4688-8048-5351CD65BCA2}"/>
                </a:ext>
              </a:extLst>
            </p:cNvPr>
            <p:cNvSpPr txBox="1"/>
            <p:nvPr/>
          </p:nvSpPr>
          <p:spPr>
            <a:xfrm>
              <a:off x="803640" y="3646132"/>
              <a:ext cx="2283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59D25F-F534-424A-B5C4-3D772627A77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Issues and Concerns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454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657459" y="-2175446"/>
            <a:ext cx="925436" cy="58326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3239852" y="396952"/>
            <a:ext cx="5688632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STATUS OF MANUAL OF OPERATIONS (MOO)</a:t>
            </a:r>
          </a:p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OF RIVER BASIN MGT COUNCIL</a:t>
            </a:r>
            <a:endParaRPr lang="ko-KR" altLang="en-US" sz="2000" b="1" i="1" u="sng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997A16-32D3-4900-818E-B7FFF56B2582}"/>
              </a:ext>
            </a:extLst>
          </p:cNvPr>
          <p:cNvSpPr txBox="1"/>
          <p:nvPr/>
        </p:nvSpPr>
        <p:spPr>
          <a:xfrm>
            <a:off x="683568" y="1419622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Date of promulgation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Member signatories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Agencies involved and definition of their roles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Status of implementation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Reason/s for non-implementation (if applicable)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Proposed measure/s to implement the MOO operation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86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511177" y="-2533220"/>
            <a:ext cx="713942" cy="6336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2699792" y="414945"/>
            <a:ext cx="6138684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STATUS OF MASTER PLAN IMPLEMENTATION</a:t>
            </a:r>
            <a:endParaRPr lang="ko-KR" altLang="en-US" sz="2000" b="1" i="1" u="sng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59AE51-8427-48E7-BFC6-AF01BE6088A9}"/>
              </a:ext>
            </a:extLst>
          </p:cNvPr>
          <p:cNvSpPr txBox="1"/>
          <p:nvPr/>
        </p:nvSpPr>
        <p:spPr>
          <a:xfrm>
            <a:off x="683568" y="1419622"/>
            <a:ext cx="792088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Percentage (%) of implemented programs and projects identified in the Integrated River Basin Management and Development Master Plans (IRBMDMP)</a:t>
            </a: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Basis/method of computation of percentage of implemented PAPs in the master plan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805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4721354" y="-3111552"/>
            <a:ext cx="925436" cy="7704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C0FA684-5844-42A7-854F-B59A13D0B2DB}"/>
              </a:ext>
            </a:extLst>
          </p:cNvPr>
          <p:cNvSpPr txBox="1">
            <a:spLocks/>
          </p:cNvSpPr>
          <p:nvPr/>
        </p:nvSpPr>
        <p:spPr>
          <a:xfrm>
            <a:off x="1331640" y="403185"/>
            <a:ext cx="7650852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i="1" u="sng" dirty="0">
                <a:solidFill>
                  <a:schemeClr val="bg1"/>
                </a:solidFill>
                <a:cs typeface="Arial" pitchFamily="34" charset="0"/>
              </a:rPr>
              <a:t>STATUS OF POPULATION OF THE WEB-BASED RIVER BASIN INTEGRATED INFORMATION MGT SYSTEM (RBIIMS)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1F0C1-CE6D-499C-9298-972299760230}"/>
              </a:ext>
            </a:extLst>
          </p:cNvPr>
          <p:cNvSpPr txBox="1"/>
          <p:nvPr/>
        </p:nvSpPr>
        <p:spPr>
          <a:xfrm>
            <a:off x="683568" y="1419622"/>
            <a:ext cx="792088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Data categories, classes and sub-classes already populated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Facilitating/hindering factors affecting data population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Issues and concerns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Proposed solutions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94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477439" y="-2355470"/>
            <a:ext cx="925436" cy="61926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C0FA684-5844-42A7-854F-B59A13D0B2DB}"/>
              </a:ext>
            </a:extLst>
          </p:cNvPr>
          <p:cNvSpPr txBox="1">
            <a:spLocks/>
          </p:cNvSpPr>
          <p:nvPr/>
        </p:nvSpPr>
        <p:spPr>
          <a:xfrm>
            <a:off x="3059832" y="403185"/>
            <a:ext cx="5922660" cy="65639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i="1" u="sng" dirty="0">
                <a:solidFill>
                  <a:schemeClr val="bg1"/>
                </a:solidFill>
                <a:cs typeface="Arial" pitchFamily="34" charset="0"/>
              </a:rPr>
              <a:t>OTHER MATTERS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1F0C1-CE6D-499C-9298-972299760230}"/>
              </a:ext>
            </a:extLst>
          </p:cNvPr>
          <p:cNvSpPr txBox="1"/>
          <p:nvPr/>
        </p:nvSpPr>
        <p:spPr>
          <a:xfrm>
            <a:off x="683568" y="1419622"/>
            <a:ext cx="792088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List of watersheds/</a:t>
            </a:r>
            <a:r>
              <a:rPr lang="en-US" altLang="ko-KR" sz="1400" dirty="0" err="1">
                <a:cs typeface="Arial" pitchFamily="34" charset="0"/>
              </a:rPr>
              <a:t>subwatersheds</a:t>
            </a:r>
            <a:r>
              <a:rPr lang="en-US" altLang="ko-KR" sz="1400" dirty="0">
                <a:cs typeface="Arial" pitchFamily="34" charset="0"/>
              </a:rPr>
              <a:t> inside the river basin.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List of watersheds/</a:t>
            </a:r>
            <a:r>
              <a:rPr lang="en-US" altLang="ko-KR" sz="1400" dirty="0" err="1">
                <a:cs typeface="Arial" pitchFamily="34" charset="0"/>
              </a:rPr>
              <a:t>subwatersheds</a:t>
            </a:r>
            <a:r>
              <a:rPr lang="en-US" altLang="ko-KR" sz="1400" dirty="0">
                <a:cs typeface="Arial" pitchFamily="34" charset="0"/>
              </a:rPr>
              <a:t> already subject to FMB-WEMIS data population.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List of watersheds that have WMP and WMC.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List of PAs inside the river basin.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54028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323</Words>
  <Application>Microsoft Office PowerPoint</Application>
  <PresentationFormat>On-screen Show (16:9)</PresentationFormat>
  <Paragraphs>137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 Unicode MS</vt:lpstr>
      <vt:lpstr>맑은 고딕</vt:lpstr>
      <vt:lpstr>Arial</vt:lpstr>
      <vt:lpstr>Calibri</vt:lpstr>
      <vt:lpstr>Wingdings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Jea Louise S. Robelo</cp:lastModifiedBy>
  <cp:revision>103</cp:revision>
  <cp:lastPrinted>2023-07-10T07:16:56Z</cp:lastPrinted>
  <dcterms:created xsi:type="dcterms:W3CDTF">2016-12-05T23:26:54Z</dcterms:created>
  <dcterms:modified xsi:type="dcterms:W3CDTF">2023-07-13T02:51:52Z</dcterms:modified>
</cp:coreProperties>
</file>