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Quattrocento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OOMc3hovTClBkNnk0db1QF+fY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791DF8C-C745-48C8-B823-F79DB007E6BE}">
  <a:tblStyle styleId="{8791DF8C-C745-48C8-B823-F79DB007E6B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fill>
          <a:solidFill>
            <a:srgbClr val="E6E6E6"/>
          </a:solidFill>
        </a:fill>
      </a:tcStyle>
    </a:band1H>
    <a:band2H>
      <a:tcTxStyle/>
    </a:band2H>
    <a:band1V>
      <a:tcTxStyle/>
      <a:tcStyle>
        <a:fill>
          <a:solidFill>
            <a:srgbClr val="E6E6E6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Calibri"/>
          <a:ea typeface="Calibri"/>
          <a:cs typeface="Calibri"/>
        </a:font>
        <a:schemeClr val="dk1"/>
      </a:tcTxStyle>
    </a:seCell>
    <a:swCell>
      <a:tcTxStyle b="on" i="off">
        <a:font>
          <a:latin typeface="Calibri"/>
          <a:ea typeface="Calibri"/>
          <a:cs typeface="Calibri"/>
        </a:font>
        <a:schemeClr val="dk1"/>
      </a:tcTx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  <a:tblStyle styleId="{CDC5FB8D-3740-4A28-9936-9942DE8A0298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fill>
          <a:solidFill>
            <a:srgbClr val="E6E6E6"/>
          </a:solidFill>
        </a:fill>
      </a:tcStyle>
    </a:band1H>
    <a:band2H>
      <a:tcTxStyle/>
    </a:band2H>
    <a:band1V>
      <a:tcTxStyle/>
      <a:tcStyle>
        <a:fill>
          <a:solidFill>
            <a:srgbClr val="E6E6E6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Calibri"/>
          <a:ea typeface="Calibri"/>
          <a:cs typeface="Calibri"/>
        </a:font>
        <a:schemeClr val="dk1"/>
      </a:tcTxStyle>
    </a:seCell>
    <a:swCell>
      <a:tcTxStyle b="on" i="off">
        <a:font>
          <a:latin typeface="Calibri"/>
          <a:ea typeface="Calibri"/>
          <a:cs typeface="Calibri"/>
        </a:font>
        <a:schemeClr val="dk1"/>
      </a:tcTx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regular.fntdata"/><Relationship Id="rId10" Type="http://schemas.openxmlformats.org/officeDocument/2006/relationships/slide" Target="slides/slide5.xml"/><Relationship Id="rId13" Type="http://schemas.openxmlformats.org/officeDocument/2006/relationships/font" Target="fonts/QuattrocentoSans-italic.fntdata"/><Relationship Id="rId12" Type="http://schemas.openxmlformats.org/officeDocument/2006/relationships/font" Target="fonts/Quattrocento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Quattrocento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373842" y="1225120"/>
            <a:ext cx="9444317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PH" sz="8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LAWIN SYSTEM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PH" sz="8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IMPLEMENTATION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4647462" y="3673133"/>
            <a:ext cx="28970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PH" sz="4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Region __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6474966" y="5628753"/>
            <a:ext cx="56109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PH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CY 2023 Lawin Midyear Assessment and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PH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 Management Conference</a:t>
            </a:r>
            <a:endParaRPr/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74" y="5628753"/>
            <a:ext cx="5276825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493918" y="142209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{8791DF8C-C745-48C8-B823-F79DB007E6BE}</a:tableStyleId>
              </a:tblPr>
              <a:tblGrid>
                <a:gridCol w="1244900"/>
                <a:gridCol w="1244900"/>
                <a:gridCol w="1244900"/>
                <a:gridCol w="1103775"/>
                <a:gridCol w="1386025"/>
                <a:gridCol w="1078000"/>
                <a:gridCol w="1411800"/>
                <a:gridCol w="1106800"/>
                <a:gridCol w="1383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PENRO/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CENRO</a:t>
                      </a:r>
                      <a:endParaRPr/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No. of FR Positions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No. of FRs Hired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Active FRs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Target No. of FPOs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FPOs Hired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Target No. of FGs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FGs Hired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u="none" cap="none" strike="noStrike"/>
                        <a:t>Volunteers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PH" sz="1600">
                          <a:solidFill>
                            <a:schemeClr val="accent1"/>
                          </a:solidFill>
                        </a:rPr>
                        <a:t>PENRO 1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i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1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2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3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PH" sz="1600">
                          <a:solidFill>
                            <a:schemeClr val="accent1"/>
                          </a:solidFill>
                        </a:rPr>
                        <a:t>PENRO 2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4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5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6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PH" sz="1600">
                          <a:solidFill>
                            <a:schemeClr val="accent1"/>
                          </a:solidFill>
                        </a:rPr>
                        <a:t>PENRO 3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PH" sz="1600">
                          <a:solidFill>
                            <a:schemeClr val="accent1"/>
                          </a:solidFill>
                        </a:rPr>
                        <a:t>PENRO 4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i="1" lang="en-PH" sz="1600">
                          <a:solidFill>
                            <a:schemeClr val="accent1"/>
                          </a:solidFill>
                        </a:rPr>
                        <a:t>(sub-total)</a:t>
                      </a:r>
                      <a:endParaRPr b="1" sz="1600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/>
                        <a:t>CENRO 7</a:t>
                      </a:r>
                      <a:endParaRPr sz="16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94" name="Google Shape;94;p2"/>
          <p:cNvSpPr/>
          <p:nvPr/>
        </p:nvSpPr>
        <p:spPr>
          <a:xfrm>
            <a:off x="0" y="280657"/>
            <a:ext cx="12192000" cy="760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380246" y="271708"/>
            <a:ext cx="1095871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PH" sz="4400" u="none" cap="none" strike="noStrik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Manpower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3"/>
          <p:cNvGraphicFramePr/>
          <p:nvPr/>
        </p:nvGraphicFramePr>
        <p:xfrm>
          <a:off x="150920" y="123682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{CDC5FB8D-3740-4A28-9936-9942DE8A0298}</a:tableStyleId>
              </a:tblPr>
              <a:tblGrid>
                <a:gridCol w="1083075"/>
                <a:gridCol w="1509200"/>
                <a:gridCol w="914400"/>
                <a:gridCol w="1242875"/>
                <a:gridCol w="1287250"/>
                <a:gridCol w="1509200"/>
                <a:gridCol w="985425"/>
                <a:gridCol w="1807775"/>
                <a:gridCol w="15479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PENRO/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CENRO</a:t>
                      </a:r>
                      <a:endParaRPr/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Distance (Dashboard)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No. of Patrols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Distance (Desktop)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No. of Patrols for Editing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Estimated Distance After Editing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Threats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Threats Requiring Post-Patrol Response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Threats Addressed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101" name="Google Shape;101;p3"/>
          <p:cNvSpPr/>
          <p:nvPr/>
        </p:nvSpPr>
        <p:spPr>
          <a:xfrm>
            <a:off x="0" y="280657"/>
            <a:ext cx="12192000" cy="760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380246" y="271708"/>
            <a:ext cx="1095871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PH" sz="4400">
                <a:solidFill>
                  <a:schemeClr val="accent6"/>
                </a:solidFill>
                <a:latin typeface="Arial Rounded"/>
                <a:ea typeface="Arial Rounded"/>
                <a:cs typeface="Arial Rounded"/>
                <a:sym typeface="Arial Rounded"/>
              </a:rPr>
              <a:t>Patrol Data for Update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/>
          <p:nvPr/>
        </p:nvSpPr>
        <p:spPr>
          <a:xfrm>
            <a:off x="0" y="280657"/>
            <a:ext cx="12192000" cy="760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380246" y="271708"/>
            <a:ext cx="1095871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PH" sz="440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ISSUES AND CONCERNS</a:t>
            </a:r>
            <a:endParaRPr/>
          </a:p>
        </p:txBody>
      </p:sp>
      <p:graphicFrame>
        <p:nvGraphicFramePr>
          <p:cNvPr id="110" name="Google Shape;110;p4"/>
          <p:cNvGraphicFramePr/>
          <p:nvPr/>
        </p:nvGraphicFramePr>
        <p:xfrm>
          <a:off x="483183" y="16361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{CDC5FB8D-3740-4A28-9936-9942DE8A0298}</a:tableStyleId>
              </a:tblPr>
              <a:tblGrid>
                <a:gridCol w="2193350"/>
                <a:gridCol w="8991600"/>
              </a:tblGrid>
              <a:tr h="754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ISSUE/CONCERN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C00000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PATROLLING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1.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2.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3.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DATA MANAGEMENT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1.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2.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3.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OTHERS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1.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2.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</a:tr>
              <a:tr h="3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3.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1" name="Google Shape;111;p4"/>
          <p:cNvSpPr txBox="1"/>
          <p:nvPr/>
        </p:nvSpPr>
        <p:spPr>
          <a:xfrm>
            <a:off x="483177" y="1077038"/>
            <a:ext cx="8534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…in Lawin System implementation</a:t>
            </a:r>
            <a:endParaRPr sz="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Google Shape;116;p5"/>
          <p:cNvGraphicFramePr/>
          <p:nvPr/>
        </p:nvGraphicFramePr>
        <p:xfrm>
          <a:off x="645110" y="12634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{CDC5FB8D-3740-4A28-9936-9942DE8A0298}</a:tableStyleId>
              </a:tblPr>
              <a:tblGrid>
                <a:gridCol w="1083075"/>
                <a:gridCol w="1509200"/>
                <a:gridCol w="914400"/>
                <a:gridCol w="1242875"/>
                <a:gridCol w="1287250"/>
                <a:gridCol w="1509200"/>
                <a:gridCol w="1807775"/>
                <a:gridCol w="1547975"/>
              </a:tblGrid>
              <a:tr h="525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PENRO/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CENRO</a:t>
                      </a:r>
                      <a:endParaRPr/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Distance (Dashboard)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No. of Patrols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Distance (Desktop)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No. of Patrols for Editing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Estimated Distance After Editing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No. of Patrols Edited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Distance Patrolled after Editing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accent2"/>
                    </a:solidFill>
                  </a:tcPr>
                </a:tc>
              </a:tr>
              <a:tr h="251950"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100">
                          <a:solidFill>
                            <a:schemeClr val="lt1"/>
                          </a:solidFill>
                        </a:rPr>
                        <a:t>Baseline</a:t>
                      </a:r>
                      <a:endParaRPr/>
                    </a:p>
                  </a:txBody>
                  <a:tcPr marT="45725" marB="45725" marR="91450" marL="91450"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74E13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100">
                          <a:solidFill>
                            <a:schemeClr val="lt1"/>
                          </a:solidFill>
                        </a:rPr>
                        <a:t>Accomplishment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3C0B"/>
                    </a:solidFill>
                  </a:tcPr>
                </a:tc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117" name="Google Shape;117;p5"/>
          <p:cNvSpPr/>
          <p:nvPr/>
        </p:nvSpPr>
        <p:spPr>
          <a:xfrm>
            <a:off x="0" y="280657"/>
            <a:ext cx="12192000" cy="760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380246" y="271708"/>
            <a:ext cx="1095871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PH" sz="4400">
                <a:solidFill>
                  <a:schemeClr val="accent2"/>
                </a:solidFill>
                <a:latin typeface="Arial Rounded"/>
                <a:ea typeface="Arial Rounded"/>
                <a:cs typeface="Arial Rounded"/>
                <a:sym typeface="Arial Rounded"/>
              </a:rPr>
              <a:t>Patrol Data Updated </a:t>
            </a:r>
            <a:r>
              <a:rPr b="1" i="1" lang="en-PH" sz="4400">
                <a:solidFill>
                  <a:schemeClr val="accent2"/>
                </a:solidFill>
                <a:latin typeface="Arial Rounded"/>
                <a:ea typeface="Arial Rounded"/>
                <a:cs typeface="Arial Rounded"/>
                <a:sym typeface="Arial Rounded"/>
              </a:rPr>
              <a:t>(Day 2 Activity)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2023-07-10T05:26:49Z</dcterms:created>
  <dc:creator>USER</dc:creator>
</cp:coreProperties>
</file>