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696" r:id="rId4"/>
    <p:sldMasterId id="2147483708" r:id="rId5"/>
  </p:sldMasterIdLst>
  <p:sldIdLst>
    <p:sldId id="256" r:id="rId6"/>
    <p:sldId id="311" r:id="rId7"/>
    <p:sldId id="271" r:id="rId8"/>
    <p:sldId id="312" r:id="rId9"/>
    <p:sldId id="313" r:id="rId10"/>
    <p:sldId id="316" r:id="rId11"/>
    <p:sldId id="269" r:id="rId12"/>
    <p:sldId id="295" r:id="rId13"/>
    <p:sldId id="290" r:id="rId14"/>
    <p:sldId id="296" r:id="rId15"/>
    <p:sldId id="292" r:id="rId16"/>
    <p:sldId id="310" r:id="rId17"/>
    <p:sldId id="318" r:id="rId18"/>
    <p:sldId id="288" r:id="rId19"/>
    <p:sldId id="291" r:id="rId20"/>
    <p:sldId id="289" r:id="rId21"/>
    <p:sldId id="306" r:id="rId22"/>
    <p:sldId id="301" r:id="rId23"/>
    <p:sldId id="302" r:id="rId24"/>
    <p:sldId id="315" r:id="rId25"/>
    <p:sldId id="274" r:id="rId26"/>
    <p:sldId id="298" r:id="rId27"/>
    <p:sldId id="319" r:id="rId28"/>
    <p:sldId id="293" r:id="rId29"/>
    <p:sldId id="30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620"/>
    <p:restoredTop sz="94660"/>
  </p:normalViewPr>
  <p:slideViewPr>
    <p:cSldViewPr>
      <p:cViewPr varScale="1">
        <p:scale>
          <a:sx n="74" d="100"/>
          <a:sy n="74" d="100"/>
        </p:scale>
        <p:origin x="1116"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9DAF37-FBB3-480D-8DC7-7B9806A40F1C}" type="datetimeFigureOut">
              <a:rPr lang="en-US" smtClean="0"/>
              <a:pPr/>
              <a:t>8/13/2016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9DAF37-FBB3-480D-8DC7-7B9806A40F1C}" type="datetimeFigureOut">
              <a:rPr lang="en-US" smtClean="0"/>
              <a:pPr/>
              <a:t>8/13/2016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DAF37-FBB3-480D-8DC7-7B9806A40F1C}" type="datetimeFigureOut">
              <a:rPr lang="en-US" smtClean="0"/>
              <a:pPr/>
              <a:t>8/13/2016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499DAF37-FBB3-480D-8DC7-7B9806A40F1C}" type="datetimeFigureOut">
              <a:rPr lang="en-US" smtClean="0"/>
              <a:pPr/>
              <a:t>8/13/2016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A17E45B9-6F86-44FF-A3A7-A8C0313CD34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A17E45B9-6F86-44FF-A3A7-A8C0313CD34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99DAF37-FBB3-480D-8DC7-7B9806A40F1C}" type="datetimeFigureOut">
              <a:rPr lang="en-US" smtClean="0"/>
              <a:pPr/>
              <a:t>8/13/2016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99DAF37-FBB3-480D-8DC7-7B9806A40F1C}" type="datetimeFigureOut">
              <a:rPr lang="en-US" smtClean="0"/>
              <a:pPr/>
              <a:t>8/13/2016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DAF37-FBB3-480D-8DC7-7B9806A40F1C}" type="datetimeFigureOut">
              <a:rPr lang="en-US" smtClean="0"/>
              <a:pPr/>
              <a:t>8/13/2016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E45B9-6F86-44FF-A3A7-A8C0313CD34B}"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17E45B9-6F86-44FF-A3A7-A8C0313CD34B}" type="slidenum">
              <a:rPr lang="en-US" smtClean="0"/>
              <a:pPr/>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99DAF37-FBB3-480D-8DC7-7B9806A40F1C}" type="datetimeFigureOut">
              <a:rPr lang="en-US" smtClean="0"/>
              <a:pPr/>
              <a:t>8/13/2016</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17E45B9-6F86-44FF-A3A7-A8C0313CD34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A17E45B9-6F86-44FF-A3A7-A8C0313CD34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499DAF37-FBB3-480D-8DC7-7B9806A40F1C}" type="datetimeFigureOut">
              <a:rPr lang="en-US" smtClean="0"/>
              <a:pPr/>
              <a:t>8/13/2016</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17E45B9-6F86-44FF-A3A7-A8C0313CD34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E45B9-6F86-44FF-A3A7-A8C0313CD34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99DAF37-FBB3-480D-8DC7-7B9806A40F1C}" type="datetimeFigureOut">
              <a:rPr lang="en-US" smtClean="0"/>
              <a:pPr/>
              <a:t>8/13/2016</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A17E45B9-6F86-44FF-A3A7-A8C0313CD34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99DAF37-FBB3-480D-8DC7-7B9806A40F1C}" type="datetimeFigureOut">
              <a:rPr lang="en-US" smtClean="0"/>
              <a:pPr/>
              <a:t>8/13/2016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A17E45B9-6F86-44FF-A3A7-A8C0313CD34B}" type="slidenum">
              <a:rPr lang="en-US" smtClean="0"/>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499DAF37-FBB3-480D-8DC7-7B9806A40F1C}" type="datetimeFigureOut">
              <a:rPr lang="en-US" smtClean="0"/>
              <a:pPr/>
              <a:t>8/13/2016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A17E45B9-6F86-44FF-A3A7-A8C0313CD34B}" type="slidenum">
              <a:rPr lang="en-US" smtClean="0"/>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A17E45B9-6F86-44FF-A3A7-A8C0313CD34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A17E45B9-6F86-44FF-A3A7-A8C0313CD34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E45B9-6F86-44FF-A3A7-A8C0313CD34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A17E45B9-6F86-44FF-A3A7-A8C0313CD34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99DAF37-FBB3-480D-8DC7-7B9806A40F1C}" type="datetimeFigureOut">
              <a:rPr lang="en-US" smtClean="0"/>
              <a:pPr/>
              <a:t>8/13/2016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17E45B9-6F86-44FF-A3A7-A8C0313CD34B}" type="slidenum">
              <a:rPr lang="en-US" smtClean="0"/>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17E45B9-6F86-44FF-A3A7-A8C0313CD34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17E45B9-6F86-44FF-A3A7-A8C0313CD34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17E45B9-6F86-44FF-A3A7-A8C0313CD34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17E45B9-6F86-44FF-A3A7-A8C0313CD34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99DAF37-FBB3-480D-8DC7-7B9806A40F1C}" type="datetimeFigureOut">
              <a:rPr lang="en-US" smtClean="0"/>
              <a:pPr/>
              <a:t>8/13/2016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17E45B9-6F86-44FF-A3A7-A8C0313CD34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99DAF37-FBB3-480D-8DC7-7B9806A40F1C}" type="datetimeFigureOut">
              <a:rPr lang="en-US" smtClean="0"/>
              <a:pPr/>
              <a:t>8/13/2016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17E45B9-6F86-44FF-A3A7-A8C0313CD34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DAF37-FBB3-480D-8DC7-7B9806A40F1C}" type="datetimeFigureOut">
              <a:rPr lang="en-US" smtClean="0"/>
              <a:pPr/>
              <a:t>8/13/2016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7E45B9-6F86-44FF-A3A7-A8C0313CD34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99DAF37-FBB3-480D-8DC7-7B9806A40F1C}" type="datetimeFigureOut">
              <a:rPr lang="en-US" smtClean="0"/>
              <a:pPr/>
              <a:t>8/13/2016</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A17E45B9-6F86-44FF-A3A7-A8C0313CD34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99DAF37-FBB3-480D-8DC7-7B9806A40F1C}" type="datetimeFigureOut">
              <a:rPr lang="en-US" smtClean="0"/>
              <a:pPr/>
              <a:t>8/13/2016</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17E45B9-6F86-44FF-A3A7-A8C0313CD34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499DAF37-FBB3-480D-8DC7-7B9806A40F1C}" type="datetimeFigureOut">
              <a:rPr lang="en-US" smtClean="0"/>
              <a:pPr/>
              <a:t>8/13/2016</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A17E45B9-6F86-44FF-A3A7-A8C0313CD34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99DAF37-FBB3-480D-8DC7-7B9806A40F1C}" type="datetimeFigureOut">
              <a:rPr lang="en-US" smtClean="0"/>
              <a:pPr/>
              <a:t>8/13/2016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17E45B9-6F86-44FF-A3A7-A8C0313CD34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hyperlink" Target="http://en.wikipedia.org/wiki/Shipworm" TargetMode="External"/><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hyperlink" Target="http://en.wikipedia.org/wiki/Enzyme" TargetMode="External"/><Relationship Id="rId5" Type="http://schemas.openxmlformats.org/officeDocument/2006/relationships/hyperlink" Target="http://en.wikipedia.org/wiki/Byssus" TargetMode="External"/><Relationship Id="rId4" Type="http://schemas.openxmlformats.org/officeDocument/2006/relationships/hyperlink" Target="http://en.wikipedia.org/wiki/Metamorphosi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eg"/><Relationship Id="rId7" Type="http://schemas.openxmlformats.org/officeDocument/2006/relationships/image" Target="../media/image31.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hyperlink" Target="http://r.search.yahoo.com/_ylt=A2oKiHN26L5UR30AgBi.Rwx.;_ylu=X3oDMTBtaTBhcHJnBHNlYwNmcC1pbWcEc2xrA2ltZwRpdAM-/RV=2/RE=1421826295/RO=11/RU=http:/www.flickr.com/photos/wildsingapore/4251330568/RK=0/RS=8BIjE82KRenEeusMh8EQ.F18NB0-" TargetMode="External"/><Relationship Id="rId5" Type="http://schemas.openxmlformats.org/officeDocument/2006/relationships/image" Target="../media/image30.jpeg"/><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838200"/>
            <a:ext cx="6858000" cy="4038600"/>
          </a:xfrm>
        </p:spPr>
        <p:txBody>
          <a:bodyPr>
            <a:normAutofit/>
          </a:bodyPr>
          <a:lstStyle/>
          <a:p>
            <a:r>
              <a:rPr lang="en-US" sz="4000" dirty="0" smtClean="0"/>
              <a:t>     MANGROVE  	INTERPRETATION </a:t>
            </a:r>
            <a:br>
              <a:rPr lang="en-US" sz="4000" dirty="0" smtClean="0"/>
            </a:br>
            <a:r>
              <a:rPr lang="en-US" sz="4000" dirty="0" smtClean="0"/>
              <a:t>       FOR ECOTOURISM</a:t>
            </a:r>
            <a:endParaRPr lang="en-US" sz="4000" dirty="0"/>
          </a:p>
        </p:txBody>
      </p:sp>
      <p:sp>
        <p:nvSpPr>
          <p:cNvPr id="3" name="Subtitle 2"/>
          <p:cNvSpPr>
            <a:spLocks noGrp="1"/>
          </p:cNvSpPr>
          <p:nvPr>
            <p:ph type="subTitle" idx="1"/>
          </p:nvPr>
        </p:nvSpPr>
        <p:spPr>
          <a:xfrm>
            <a:off x="3505200" y="4343400"/>
            <a:ext cx="1905000" cy="533400"/>
          </a:xfrm>
        </p:spPr>
        <p:txBody>
          <a:bodyPr>
            <a:normAutofit/>
          </a:bodyPr>
          <a:lstStyle/>
          <a:p>
            <a:r>
              <a:rPr lang="en-US" sz="1800" dirty="0" err="1" smtClean="0"/>
              <a:t>c.e.yao</a:t>
            </a:r>
            <a:endParaRPr lang="en-US" sz="1800" dirty="0"/>
          </a:p>
        </p:txBody>
      </p:sp>
      <p:sp>
        <p:nvSpPr>
          <p:cNvPr id="6" name="Rectangle 5"/>
          <p:cNvSpPr/>
          <p:nvPr/>
        </p:nvSpPr>
        <p:spPr>
          <a:xfrm>
            <a:off x="4876800" y="3657600"/>
            <a:ext cx="3352800" cy="338554"/>
          </a:xfrm>
          <a:prstGeom prst="rect">
            <a:avLst/>
          </a:prstGeom>
        </p:spPr>
        <p:txBody>
          <a:bodyPr wrap="square">
            <a:spAutoFit/>
          </a:bodyPr>
          <a:lstStyle/>
          <a:p>
            <a:endParaRPr lang="en-US" sz="1600"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WHAT IS MANGROVE INTERPRETATION</a:t>
            </a:r>
            <a:endParaRPr lang="en-US" sz="3600" dirty="0"/>
          </a:p>
        </p:txBody>
      </p:sp>
      <p:sp>
        <p:nvSpPr>
          <p:cNvPr id="3" name="Content Placeholder 2"/>
          <p:cNvSpPr>
            <a:spLocks noGrp="1"/>
          </p:cNvSpPr>
          <p:nvPr>
            <p:ph idx="1"/>
          </p:nvPr>
        </p:nvSpPr>
        <p:spPr/>
        <p:txBody>
          <a:bodyPr>
            <a:normAutofit fontScale="92500"/>
          </a:bodyPr>
          <a:lstStyle/>
          <a:p>
            <a:r>
              <a:rPr lang="en-US" dirty="0" smtClean="0"/>
              <a:t>ARTICULATION/DEMONSTRATION ON</a:t>
            </a:r>
          </a:p>
          <a:p>
            <a:pPr marL="741363" indent="-741363" defTabSz="1311275">
              <a:buNone/>
            </a:pPr>
            <a:r>
              <a:rPr lang="en-US" dirty="0" smtClean="0"/>
              <a:t>        - IMPORTANCE OF MANGROVES</a:t>
            </a:r>
          </a:p>
          <a:p>
            <a:pPr marL="741363" indent="-741363" defTabSz="1311275">
              <a:buNone/>
            </a:pPr>
            <a:r>
              <a:rPr lang="en-US" dirty="0" smtClean="0"/>
              <a:t>	   MANGROVE CHARACTERISTIC</a:t>
            </a:r>
          </a:p>
          <a:p>
            <a:pPr marL="1087438" indent="-1087438" defTabSz="1311275">
              <a:buNone/>
            </a:pPr>
            <a:r>
              <a:rPr lang="en-US" dirty="0" smtClean="0"/>
              <a:t>         - INTERELATIONSHIP  AMONG ITS   COMPONENTS  (FLORA &amp; FAUNA)</a:t>
            </a:r>
          </a:p>
          <a:p>
            <a:pPr marL="741363" indent="-741363" defTabSz="1311275">
              <a:buNone/>
            </a:pPr>
            <a:r>
              <a:rPr lang="en-US" dirty="0" smtClean="0"/>
              <a:t>        - SPECIES IDENTIFICATION</a:t>
            </a:r>
          </a:p>
          <a:p>
            <a:pPr marL="741363" indent="-741363" defTabSz="1311275">
              <a:buNone/>
            </a:pPr>
            <a:r>
              <a:rPr lang="en-US" dirty="0" smtClean="0"/>
              <a:t>	-  HOW BAKAUAN REGENERATES</a:t>
            </a:r>
          </a:p>
          <a:p>
            <a:pPr marL="741363" indent="-741363" defTabSz="1311275">
              <a:buNone/>
            </a:pPr>
            <a:r>
              <a:rPr lang="en-US" dirty="0" smtClean="0"/>
              <a:t>	-  HOW DID BAKAUAN LALAKI GOT ITS NAME</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8229600" cy="1143000"/>
          </a:xfrm>
        </p:spPr>
        <p:txBody>
          <a:bodyPr>
            <a:normAutofit fontScale="90000"/>
          </a:bodyPr>
          <a:lstStyle/>
          <a:p>
            <a:r>
              <a:rPr lang="en-US" dirty="0" smtClean="0"/>
              <a:t>Developing Local Mangrove Specialist (LMS)</a:t>
            </a:r>
            <a:br>
              <a:rPr lang="en-US" dirty="0" smtClean="0"/>
            </a:br>
            <a:endParaRPr lang="en-US" dirty="0"/>
          </a:p>
        </p:txBody>
      </p:sp>
      <p:sp>
        <p:nvSpPr>
          <p:cNvPr id="3" name="Content Placeholder 2"/>
          <p:cNvSpPr>
            <a:spLocks noGrp="1"/>
          </p:cNvSpPr>
          <p:nvPr>
            <p:ph idx="1"/>
          </p:nvPr>
        </p:nvSpPr>
        <p:spPr>
          <a:xfrm>
            <a:off x="990600" y="2209800"/>
            <a:ext cx="7696200" cy="4221163"/>
          </a:xfrm>
        </p:spPr>
        <p:txBody>
          <a:bodyPr/>
          <a:lstStyle/>
          <a:p>
            <a:r>
              <a:rPr lang="en-US" dirty="0" smtClean="0"/>
              <a:t> IDENTIFICATION OF VOLUNTEERS</a:t>
            </a:r>
          </a:p>
          <a:p>
            <a:pPr>
              <a:buNone/>
            </a:pPr>
            <a:endParaRPr lang="en-US" dirty="0" smtClean="0"/>
          </a:p>
          <a:p>
            <a:r>
              <a:rPr lang="en-US" dirty="0" smtClean="0"/>
              <a:t>MASTERY OF GIVEN TOPICS</a:t>
            </a:r>
          </a:p>
          <a:p>
            <a:endParaRPr lang="en-US" dirty="0" smtClean="0"/>
          </a:p>
          <a:p>
            <a:r>
              <a:rPr lang="en-US" dirty="0" smtClean="0"/>
              <a:t>ROLE PLAYING/ DRY RUN</a:t>
            </a:r>
          </a:p>
          <a:p>
            <a:endParaRPr lang="en-US" dirty="0" smtClean="0"/>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ECOTOURISM</a:t>
            </a:r>
            <a:endParaRPr lang="en-US" dirty="0"/>
          </a:p>
        </p:txBody>
      </p:sp>
      <p:sp>
        <p:nvSpPr>
          <p:cNvPr id="3" name="Content Placeholder 2"/>
          <p:cNvSpPr>
            <a:spLocks noGrp="1"/>
          </p:cNvSpPr>
          <p:nvPr>
            <p:ph idx="1"/>
          </p:nvPr>
        </p:nvSpPr>
        <p:spPr>
          <a:xfrm>
            <a:off x="1828800" y="1447800"/>
            <a:ext cx="8229600" cy="4525963"/>
          </a:xfrm>
        </p:spPr>
        <p:txBody>
          <a:bodyPr/>
          <a:lstStyle/>
          <a:p>
            <a:r>
              <a:rPr lang="en-US" dirty="0" smtClean="0"/>
              <a:t>RESPONSIBLE TRAVEL</a:t>
            </a:r>
          </a:p>
          <a:p>
            <a:endParaRPr lang="en-US" dirty="0" smtClean="0"/>
          </a:p>
          <a:p>
            <a:r>
              <a:rPr lang="en-US" dirty="0" smtClean="0"/>
              <a:t>NATURE </a:t>
            </a:r>
          </a:p>
          <a:p>
            <a:endParaRPr lang="en-US" dirty="0" smtClean="0"/>
          </a:p>
          <a:p>
            <a:r>
              <a:rPr lang="en-US" dirty="0" smtClean="0"/>
              <a:t>CULTURE/PEOPLE</a:t>
            </a:r>
          </a:p>
          <a:p>
            <a:endParaRPr lang="en-US" dirty="0" smtClean="0"/>
          </a:p>
          <a:p>
            <a:r>
              <a:rPr lang="en-US" dirty="0" smtClean="0"/>
              <a:t>ENVIRONMENTAL CONSERVATION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A MUST FOR AN ECOTOURISM</a:t>
            </a:r>
            <a:endParaRPr lang="en-US" dirty="0"/>
          </a:p>
        </p:txBody>
      </p:sp>
      <p:sp>
        <p:nvSpPr>
          <p:cNvPr id="3" name="Content Placeholder 2"/>
          <p:cNvSpPr>
            <a:spLocks noGrp="1"/>
          </p:cNvSpPr>
          <p:nvPr>
            <p:ph idx="1"/>
          </p:nvPr>
        </p:nvSpPr>
        <p:spPr>
          <a:xfrm>
            <a:off x="1143000" y="1371600"/>
            <a:ext cx="8229600" cy="4525963"/>
          </a:xfrm>
        </p:spPr>
        <p:txBody>
          <a:bodyPr>
            <a:normAutofit fontScale="92500" lnSpcReduction="20000"/>
          </a:bodyPr>
          <a:lstStyle/>
          <a:p>
            <a:pPr>
              <a:buNone/>
            </a:pPr>
            <a:r>
              <a:rPr lang="en-US" dirty="0" smtClean="0"/>
              <a:t>1. CONSERVATION OF NATURE &amp; CULTURE</a:t>
            </a:r>
          </a:p>
          <a:p>
            <a:endParaRPr lang="en-US" dirty="0" smtClean="0"/>
          </a:p>
          <a:p>
            <a:pPr>
              <a:buNone/>
            </a:pPr>
            <a:r>
              <a:rPr lang="en-US" dirty="0" smtClean="0"/>
              <a:t>2. EDUCATION OF TOURIST AND COMMUNITIES</a:t>
            </a:r>
          </a:p>
          <a:p>
            <a:endParaRPr lang="en-US" dirty="0" smtClean="0"/>
          </a:p>
          <a:p>
            <a:pPr>
              <a:buNone/>
            </a:pPr>
            <a:r>
              <a:rPr lang="en-US" dirty="0" smtClean="0"/>
              <a:t>3. ECONOMIC DEVELOPMENT OF THE AREA</a:t>
            </a:r>
          </a:p>
          <a:p>
            <a:endParaRPr lang="en-US" dirty="0" smtClean="0"/>
          </a:p>
          <a:p>
            <a:pPr>
              <a:buNone/>
            </a:pPr>
            <a:r>
              <a:rPr lang="en-US" dirty="0" smtClean="0"/>
              <a:t>4. EXPECRIENCE WHICH MOTIVATE PEOPLE TO CONSERVE </a:t>
            </a:r>
          </a:p>
          <a:p>
            <a:endParaRPr lang="en-US" dirty="0" smtClean="0"/>
          </a:p>
          <a:p>
            <a:pPr>
              <a:buNone/>
            </a:pPr>
            <a:r>
              <a:rPr lang="en-US" dirty="0" smtClean="0"/>
              <a:t>5. PARTICIPATE IN THE DEVELOPMENT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IS YOUR AREA APPROPRIATE FOR ECOTOURISM?</a:t>
            </a:r>
            <a:endParaRPr lang="en-US" dirty="0"/>
          </a:p>
        </p:txBody>
      </p:sp>
      <p:sp>
        <p:nvSpPr>
          <p:cNvPr id="3" name="Content Placeholder 2"/>
          <p:cNvSpPr>
            <a:spLocks noGrp="1"/>
          </p:cNvSpPr>
          <p:nvPr>
            <p:ph idx="1"/>
          </p:nvPr>
        </p:nvSpPr>
        <p:spPr>
          <a:xfrm>
            <a:off x="457200" y="1295400"/>
            <a:ext cx="8229600" cy="4525963"/>
          </a:xfrm>
        </p:spPr>
        <p:txBody>
          <a:bodyPr/>
          <a:lstStyle/>
          <a:p>
            <a:pPr marL="514350" indent="-514350">
              <a:buAutoNum type="arabicPeriod"/>
            </a:pPr>
            <a:r>
              <a:rPr lang="en-US" dirty="0" smtClean="0"/>
              <a:t>ANY ATTRACTION?</a:t>
            </a:r>
          </a:p>
          <a:p>
            <a:pPr marL="514350" indent="-514350">
              <a:buAutoNum type="arabicPeriod"/>
            </a:pPr>
            <a:r>
              <a:rPr lang="en-US" dirty="0" smtClean="0"/>
              <a:t>ARE YOU OFFERING SOMETHING UNIQUE</a:t>
            </a:r>
          </a:p>
          <a:p>
            <a:pPr marL="514350" indent="-514350">
              <a:buAutoNum type="arabicPeriod"/>
            </a:pPr>
            <a:r>
              <a:rPr lang="en-US" dirty="0" smtClean="0"/>
              <a:t>IS IT ACCESSIBLE, SAFE, RELIABLE?</a:t>
            </a:r>
          </a:p>
          <a:p>
            <a:pPr marL="514350" indent="-514350">
              <a:buAutoNum type="arabicPeriod"/>
            </a:pPr>
            <a:r>
              <a:rPr lang="en-US" dirty="0" smtClean="0"/>
              <a:t>HOW DEDICATED ARE TOURISM WORKERS</a:t>
            </a:r>
          </a:p>
          <a:p>
            <a:pPr marL="514350" indent="-514350">
              <a:buAutoNum type="arabicPeriod"/>
            </a:pPr>
            <a:r>
              <a:rPr lang="en-US" dirty="0" smtClean="0"/>
              <a:t>ANY SHARE OF THE COMMUNITY?</a:t>
            </a:r>
          </a:p>
          <a:p>
            <a:pPr marL="514350" indent="-514350">
              <a:buAutoNum type="arabicPeriod"/>
            </a:pPr>
            <a:r>
              <a:rPr lang="en-US" dirty="0" smtClean="0"/>
              <a:t>ARE DENR/LGU SUPPORTIVE</a:t>
            </a:r>
          </a:p>
          <a:p>
            <a:pPr marL="514350" indent="-514350">
              <a:buAutoNum type="arabicPeriod"/>
            </a:pPr>
            <a:r>
              <a:rPr lang="en-US" dirty="0" smtClean="0"/>
              <a:t>IS THER A  FINANCING ACCESS TO START</a:t>
            </a:r>
          </a:p>
          <a:p>
            <a:pPr marL="514350" indent="-514350">
              <a:buAutoNum type="arabicPeriod"/>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Mangrove Ecotourism Inputs:</a:t>
            </a:r>
            <a:br>
              <a:rPr lang="en-US" dirty="0" smtClean="0"/>
            </a:br>
            <a:r>
              <a:rPr lang="en-US" dirty="0" smtClean="0"/>
              <a:t>Presentation/Demonstration</a:t>
            </a:r>
            <a:endParaRPr lang="en-US" dirty="0"/>
          </a:p>
        </p:txBody>
      </p:sp>
      <p:sp>
        <p:nvSpPr>
          <p:cNvPr id="3" name="Content Placeholder 2"/>
          <p:cNvSpPr>
            <a:spLocks noGrp="1"/>
          </p:cNvSpPr>
          <p:nvPr>
            <p:ph idx="1"/>
          </p:nvPr>
        </p:nvSpPr>
        <p:spPr/>
        <p:txBody>
          <a:bodyPr>
            <a:normAutofit/>
          </a:bodyPr>
          <a:lstStyle/>
          <a:p>
            <a:r>
              <a:rPr lang="en-US" dirty="0" err="1" smtClean="0"/>
              <a:t>Detrital</a:t>
            </a:r>
            <a:r>
              <a:rPr lang="en-US" dirty="0" smtClean="0"/>
              <a:t> Food Chain – major source of fish food</a:t>
            </a:r>
          </a:p>
          <a:p>
            <a:r>
              <a:rPr lang="en-US" dirty="0" smtClean="0"/>
              <a:t>Demonstration on </a:t>
            </a:r>
            <a:r>
              <a:rPr lang="en-US" dirty="0" err="1" smtClean="0"/>
              <a:t>bakauan</a:t>
            </a:r>
            <a:r>
              <a:rPr lang="en-US" dirty="0" smtClean="0"/>
              <a:t> regeneration– a long journey, a slim chance</a:t>
            </a:r>
          </a:p>
          <a:p>
            <a:r>
              <a:rPr lang="en-US" dirty="0" smtClean="0"/>
              <a:t>Fiddler crabs courtship -</a:t>
            </a:r>
          </a:p>
          <a:p>
            <a:r>
              <a:rPr lang="en-US" dirty="0" smtClean="0"/>
              <a:t>Snapping shrimps – a mangrove delicacy</a:t>
            </a:r>
          </a:p>
          <a:p>
            <a:r>
              <a:rPr lang="en-US" dirty="0" smtClean="0"/>
              <a:t>Mangrove lobster – the mystic land builder</a:t>
            </a:r>
          </a:p>
          <a:p>
            <a:r>
              <a:rPr lang="en-US" dirty="0" err="1" smtClean="0"/>
              <a:t>Tabigi</a:t>
            </a:r>
            <a:r>
              <a:rPr lang="en-US" dirty="0" smtClean="0"/>
              <a:t> – the fruit puzzle</a:t>
            </a:r>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p:cNvPicPr>
          <p:nvPr>
            <p:ph idx="1"/>
          </p:nvPr>
        </p:nvPicPr>
        <p:blipFill>
          <a:blip r:embed="rId2"/>
          <a:srcRect/>
          <a:stretch>
            <a:fillRect/>
          </a:stretch>
        </p:blipFill>
        <p:spPr bwMode="auto">
          <a:xfrm>
            <a:off x="0" y="-990600"/>
            <a:ext cx="9448800" cy="754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1143000" cy="715962"/>
          </a:xfrm>
        </p:spPr>
        <p:txBody>
          <a:bodyPr>
            <a:normAutofit fontScale="90000"/>
          </a:bodyPr>
          <a:lstStyle/>
          <a:p>
            <a:r>
              <a:rPr lang="en-US" dirty="0" smtClean="0"/>
              <a:t>DFC</a:t>
            </a:r>
            <a:endParaRPr lang="en-US" dirty="0"/>
          </a:p>
        </p:txBody>
      </p:sp>
      <p:pic>
        <p:nvPicPr>
          <p:cNvPr id="4" name="Content Placeholder 3" descr="Picture"/>
          <p:cNvPicPr>
            <a:picLocks noGrp="1"/>
          </p:cNvPicPr>
          <p:nvPr>
            <p:ph idx="1"/>
          </p:nvPr>
        </p:nvPicPr>
        <p:blipFill>
          <a:blip r:embed="rId2"/>
          <a:srcRect/>
          <a:stretch>
            <a:fillRect/>
          </a:stretch>
        </p:blipFill>
        <p:spPr bwMode="auto">
          <a:xfrm>
            <a:off x="2286000" y="228600"/>
            <a:ext cx="6172200" cy="617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Bakauan</a:t>
            </a:r>
            <a:r>
              <a:rPr lang="en-US" dirty="0" smtClean="0"/>
              <a:t> regeneration</a:t>
            </a:r>
            <a:endParaRPr lang="en-US"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00200" y="609600"/>
            <a:ext cx="6705600" cy="6248399"/>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Tabigi</a:t>
            </a:r>
            <a:r>
              <a:rPr lang="en-US" dirty="0" smtClean="0"/>
              <a:t>, the puzzle fruit</a:t>
            </a:r>
            <a:endParaRPr lang="en-US" dirty="0"/>
          </a:p>
        </p:txBody>
      </p:sp>
      <p:pic>
        <p:nvPicPr>
          <p:cNvPr id="4" name="Content Placeholder 3" descr="http://www.wildsingapore.com/wildfacts/plants/mangrove/xylocarpus/granatum/090208smkd6461m3.jpg"/>
          <p:cNvPicPr>
            <a:picLocks noGrp="1"/>
          </p:cNvPicPr>
          <p:nvPr>
            <p:ph idx="1"/>
          </p:nvPr>
        </p:nvPicPr>
        <p:blipFill>
          <a:blip r:embed="rId2"/>
          <a:srcRect/>
          <a:stretch>
            <a:fillRect/>
          </a:stretch>
        </p:blipFill>
        <p:spPr bwMode="auto">
          <a:xfrm>
            <a:off x="457200" y="1371600"/>
            <a:ext cx="3810000" cy="3786981"/>
          </a:xfrm>
          <a:prstGeom prst="rect">
            <a:avLst/>
          </a:prstGeom>
          <a:noFill/>
          <a:ln w="9525">
            <a:noFill/>
            <a:miter lim="800000"/>
            <a:headEnd/>
            <a:tailEnd/>
          </a:ln>
        </p:spPr>
      </p:pic>
      <p:pic>
        <p:nvPicPr>
          <p:cNvPr id="5" name="Picture 4" descr="http://www.wildsingapore.com/wildfacts/plants/mangrove/xylocarpus/granatum/110109ubnd4812m3a.jpg"/>
          <p:cNvPicPr/>
          <p:nvPr/>
        </p:nvPicPr>
        <p:blipFill>
          <a:blip r:embed="rId3"/>
          <a:srcRect/>
          <a:stretch>
            <a:fillRect/>
          </a:stretch>
        </p:blipFill>
        <p:spPr bwMode="auto">
          <a:xfrm>
            <a:off x="5181600" y="3124200"/>
            <a:ext cx="3467100" cy="3390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Nipa</a:t>
            </a:r>
            <a:r>
              <a:rPr lang="en-US" dirty="0" smtClean="0"/>
              <a:t>: a high value species </a:t>
            </a:r>
            <a:endParaRPr lang="en-US" dirty="0"/>
          </a:p>
        </p:txBody>
      </p:sp>
      <p:sp>
        <p:nvSpPr>
          <p:cNvPr id="3" name="Content Placeholder 2"/>
          <p:cNvSpPr>
            <a:spLocks noGrp="1"/>
          </p:cNvSpPr>
          <p:nvPr>
            <p:ph idx="1"/>
          </p:nvPr>
        </p:nvSpPr>
        <p:spPr/>
        <p:txBody>
          <a:bodyPr/>
          <a:lstStyle/>
          <a:p>
            <a:r>
              <a:rPr lang="en-US" dirty="0" smtClean="0"/>
              <a:t>For </a:t>
            </a:r>
            <a:r>
              <a:rPr lang="en-US" dirty="0" err="1" smtClean="0"/>
              <a:t>nipa</a:t>
            </a:r>
            <a:r>
              <a:rPr lang="en-US" dirty="0" smtClean="0"/>
              <a:t> shingle</a:t>
            </a:r>
          </a:p>
          <a:p>
            <a:r>
              <a:rPr lang="en-US" dirty="0" err="1" smtClean="0"/>
              <a:t>Nipa</a:t>
            </a:r>
            <a:r>
              <a:rPr lang="en-US" dirty="0" smtClean="0"/>
              <a:t> wine/</a:t>
            </a:r>
            <a:r>
              <a:rPr lang="en-US" dirty="0" err="1" smtClean="0"/>
              <a:t>vinigar</a:t>
            </a:r>
            <a:endParaRPr lang="en-US" dirty="0" smtClean="0"/>
          </a:p>
          <a:p>
            <a:r>
              <a:rPr lang="en-US" dirty="0" err="1" smtClean="0"/>
              <a:t>bioethanol</a:t>
            </a:r>
            <a:endParaRPr lang="en-US" dirty="0"/>
          </a:p>
        </p:txBody>
      </p:sp>
      <p:pic>
        <p:nvPicPr>
          <p:cNvPr id="4" name="yui_3_5_1_1_1402114817475_1083" descr="https://sp3.yimg.com/ib/th?id=HN.608044193923075315&amp;pid=15.1"/>
          <p:cNvPicPr/>
          <p:nvPr/>
        </p:nvPicPr>
        <p:blipFill>
          <a:blip r:embed="rId2"/>
          <a:srcRect/>
          <a:stretch>
            <a:fillRect/>
          </a:stretch>
        </p:blipFill>
        <p:spPr bwMode="auto">
          <a:xfrm>
            <a:off x="3962400" y="2895600"/>
            <a:ext cx="3886200" cy="3413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Crunchy </a:t>
            </a:r>
            <a:r>
              <a:rPr lang="en-US" dirty="0" err="1" smtClean="0"/>
              <a:t>Crustacian</a:t>
            </a:r>
            <a:endParaRPr lang="en-US" dirty="0"/>
          </a:p>
        </p:txBody>
      </p:sp>
      <p:pic>
        <p:nvPicPr>
          <p:cNvPr id="4" name="Picture 4" descr="takla"/>
          <p:cNvPicPr>
            <a:picLocks noGrp="1" noChangeAspect="1" noChangeArrowheads="1"/>
          </p:cNvPicPr>
          <p:nvPr>
            <p:ph idx="1"/>
          </p:nvPr>
        </p:nvPicPr>
        <p:blipFill>
          <a:blip r:embed="rId2" cstate="print"/>
          <a:srcRect/>
          <a:stretch>
            <a:fillRect/>
          </a:stretch>
        </p:blipFill>
        <p:spPr bwMode="auto">
          <a:xfrm>
            <a:off x="2057400" y="1295400"/>
            <a:ext cx="4495800" cy="5814665"/>
          </a:xfrm>
          <a:prstGeom prst="rect">
            <a:avLst/>
          </a:prstGeom>
          <a:noFill/>
        </p:spPr>
      </p:pic>
    </p:spTree>
    <p:extLst>
      <p:ext uri="{BB962C8B-B14F-4D97-AF65-F5344CB8AC3E}">
        <p14:creationId xmlns:p14="http://schemas.microsoft.com/office/powerpoint/2010/main" val="1640248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normAutofit/>
          </a:bodyPr>
          <a:lstStyle/>
          <a:p>
            <a:r>
              <a:rPr lang="en-US" sz="3600" dirty="0" smtClean="0"/>
              <a:t>Snapping Shrimp &amp; Gobi Fish Symbioses </a:t>
            </a:r>
            <a:endParaRPr lang="en-US" sz="3600" dirty="0"/>
          </a:p>
        </p:txBody>
      </p:sp>
      <p:pic>
        <p:nvPicPr>
          <p:cNvPr id="4" name="Content Placeholder 3" descr="Mangrove Snapping Prawns"/>
          <p:cNvPicPr>
            <a:picLocks noGrp="1"/>
          </p:cNvPicPr>
          <p:nvPr>
            <p:ph idx="1"/>
          </p:nvPr>
        </p:nvPicPr>
        <p:blipFill>
          <a:blip r:embed="rId2"/>
          <a:srcRect/>
          <a:stretch>
            <a:fillRect/>
          </a:stretch>
        </p:blipFill>
        <p:spPr bwMode="auto">
          <a:xfrm>
            <a:off x="685800" y="1143000"/>
            <a:ext cx="3581400" cy="2438400"/>
          </a:xfrm>
          <a:prstGeom prst="rect">
            <a:avLst/>
          </a:prstGeom>
          <a:noFill/>
          <a:ln w="9525">
            <a:noFill/>
            <a:miter lim="800000"/>
            <a:headEnd/>
            <a:tailEnd/>
          </a:ln>
        </p:spPr>
      </p:pic>
      <p:pic>
        <p:nvPicPr>
          <p:cNvPr id="5" name="Picture 4" descr="Ventral-Barred Shrimp Goby - Pale/Brown Variation (Cryptocentrus sp ..."/>
          <p:cNvPicPr/>
          <p:nvPr/>
        </p:nvPicPr>
        <p:blipFill>
          <a:blip r:embed="rId3"/>
          <a:srcRect/>
          <a:stretch>
            <a:fillRect/>
          </a:stretch>
        </p:blipFill>
        <p:spPr bwMode="auto">
          <a:xfrm>
            <a:off x="4953000" y="1219200"/>
            <a:ext cx="3352800" cy="2495550"/>
          </a:xfrm>
          <a:prstGeom prst="rect">
            <a:avLst/>
          </a:prstGeom>
          <a:noFill/>
          <a:ln w="9525">
            <a:noFill/>
            <a:miter lim="800000"/>
            <a:headEnd/>
            <a:tailEnd/>
          </a:ln>
        </p:spPr>
      </p:pic>
      <p:pic>
        <p:nvPicPr>
          <p:cNvPr id="6" name="Picture 5" descr="Shrimp goby and associated snapping shrimp?"/>
          <p:cNvPicPr/>
          <p:nvPr/>
        </p:nvPicPr>
        <p:blipFill>
          <a:blip r:embed="rId4"/>
          <a:srcRect/>
          <a:stretch>
            <a:fillRect/>
          </a:stretch>
        </p:blipFill>
        <p:spPr bwMode="auto">
          <a:xfrm>
            <a:off x="2819400" y="3962400"/>
            <a:ext cx="35052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sz="3600" dirty="0" smtClean="0"/>
              <a:t>MUD LOBSTER the LAND BUILDER</a:t>
            </a:r>
            <a:endParaRPr lang="en-US" sz="3600" dirty="0"/>
          </a:p>
        </p:txBody>
      </p:sp>
      <p:pic>
        <p:nvPicPr>
          <p:cNvPr id="4" name="Content Placeholder 3" descr="Mud Lobsters Display “Volcanic” Behavior"/>
          <p:cNvPicPr>
            <a:picLocks noGrp="1"/>
          </p:cNvPicPr>
          <p:nvPr>
            <p:ph idx="1"/>
          </p:nvPr>
        </p:nvPicPr>
        <p:blipFill>
          <a:blip r:embed="rId2"/>
          <a:srcRect/>
          <a:stretch>
            <a:fillRect/>
          </a:stretch>
        </p:blipFill>
        <p:spPr bwMode="auto">
          <a:xfrm>
            <a:off x="457200" y="1676400"/>
            <a:ext cx="4333875" cy="3244056"/>
          </a:xfrm>
          <a:prstGeom prst="rect">
            <a:avLst/>
          </a:prstGeom>
          <a:noFill/>
          <a:ln w="9525">
            <a:noFill/>
            <a:miter lim="800000"/>
            <a:headEnd/>
            <a:tailEnd/>
          </a:ln>
        </p:spPr>
      </p:pic>
      <p:pic>
        <p:nvPicPr>
          <p:cNvPr id="5" name="Picture 4" descr="Thalassina anomala , the mangrove mud lobster burrows, near Rakiraki ..."/>
          <p:cNvPicPr/>
          <p:nvPr/>
        </p:nvPicPr>
        <p:blipFill>
          <a:blip r:embed="rId3"/>
          <a:srcRect/>
          <a:stretch>
            <a:fillRect/>
          </a:stretch>
        </p:blipFill>
        <p:spPr bwMode="auto">
          <a:xfrm>
            <a:off x="4953000" y="914400"/>
            <a:ext cx="2886075" cy="2867025"/>
          </a:xfrm>
          <a:prstGeom prst="rect">
            <a:avLst/>
          </a:prstGeom>
          <a:noFill/>
          <a:ln w="9525">
            <a:noFill/>
            <a:miter lim="800000"/>
            <a:headEnd/>
            <a:tailEnd/>
          </a:ln>
        </p:spPr>
      </p:pic>
      <p:pic>
        <p:nvPicPr>
          <p:cNvPr id="6" name="Picture 5" descr="The mud lobsters are still active here! There were many openings with ..."/>
          <p:cNvPicPr/>
          <p:nvPr/>
        </p:nvPicPr>
        <p:blipFill>
          <a:blip r:embed="rId4"/>
          <a:srcRect/>
          <a:stretch>
            <a:fillRect/>
          </a:stretch>
        </p:blipFill>
        <p:spPr bwMode="auto">
          <a:xfrm>
            <a:off x="5029200" y="4038600"/>
            <a:ext cx="2895600" cy="2581275"/>
          </a:xfrm>
          <a:prstGeom prst="rect">
            <a:avLst/>
          </a:prstGeom>
          <a:noFill/>
          <a:ln w="9525">
            <a:noFill/>
            <a:miter lim="800000"/>
            <a:headEnd/>
            <a:tailEnd/>
          </a:ln>
        </p:spPr>
      </p:pic>
      <p:sp>
        <p:nvSpPr>
          <p:cNvPr id="7" name="TextBox 6"/>
          <p:cNvSpPr txBox="1"/>
          <p:nvPr/>
        </p:nvSpPr>
        <p:spPr>
          <a:xfrm>
            <a:off x="304800" y="5067627"/>
            <a:ext cx="4217180" cy="707886"/>
          </a:xfrm>
          <a:prstGeom prst="rect">
            <a:avLst/>
          </a:prstGeom>
          <a:noFill/>
        </p:spPr>
        <p:txBody>
          <a:bodyPr wrap="none" rtlCol="0">
            <a:spAutoFit/>
          </a:bodyPr>
          <a:lstStyle/>
          <a:p>
            <a:r>
              <a:rPr lang="en-US" sz="2000" dirty="0" smtClean="0"/>
              <a:t>Eating lobster, you get thirsty and after</a:t>
            </a:r>
          </a:p>
          <a:p>
            <a:r>
              <a:rPr lang="en-US" sz="2000" dirty="0" err="1"/>
              <a:t>d</a:t>
            </a:r>
            <a:r>
              <a:rPr lang="en-US" sz="2000" dirty="0" err="1" smtClean="0"/>
              <a:t>ringking</a:t>
            </a:r>
            <a:r>
              <a:rPr lang="en-US" sz="2000" dirty="0" smtClean="0"/>
              <a:t>, a with sweet after-taste</a:t>
            </a:r>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0" y="0"/>
            <a:ext cx="5029200" cy="685800"/>
          </a:xfrm>
        </p:spPr>
        <p:txBody>
          <a:bodyPr>
            <a:normAutofit fontScale="90000"/>
          </a:bodyPr>
          <a:lstStyle/>
          <a:p>
            <a:r>
              <a:rPr lang="en-US" dirty="0" smtClean="0"/>
              <a:t>Fiddler crab courtship</a:t>
            </a:r>
            <a:endParaRPr lang="en-US" dirty="0"/>
          </a:p>
        </p:txBody>
      </p:sp>
      <p:pic>
        <p:nvPicPr>
          <p:cNvPr id="4" name="Content Placeholder 3" descr="http://openi.nlm.nih.gov/imgs/512/55/1855081/1855081_pone.0000422.g001.png"/>
          <p:cNvPicPr>
            <a:picLocks noGrp="1"/>
          </p:cNvPicPr>
          <p:nvPr>
            <p:ph idx="1"/>
          </p:nvPr>
        </p:nvPicPr>
        <p:blipFill>
          <a:blip r:embed="rId2"/>
          <a:srcRect/>
          <a:stretch>
            <a:fillRect/>
          </a:stretch>
        </p:blipFill>
        <p:spPr bwMode="auto">
          <a:xfrm>
            <a:off x="685800" y="838200"/>
            <a:ext cx="8077200" cy="5791200"/>
          </a:xfrm>
          <a:prstGeom prst="rect">
            <a:avLst/>
          </a:prstGeom>
          <a:noFill/>
          <a:ln w="9525">
            <a:noFill/>
            <a:miter lim="800000"/>
            <a:headEnd/>
            <a:tailEnd/>
          </a:ln>
        </p:spPr>
      </p:pic>
      <p:pic>
        <p:nvPicPr>
          <p:cNvPr id="5" name="Picture 4" descr="https://sp.yimg.com/ib/th?id=HN.607987603411304868&amp;pid=15.1"/>
          <p:cNvPicPr/>
          <p:nvPr/>
        </p:nvPicPr>
        <p:blipFill>
          <a:blip r:embed="rId3"/>
          <a:srcRect/>
          <a:stretch>
            <a:fillRect/>
          </a:stretch>
        </p:blipFill>
        <p:spPr bwMode="auto">
          <a:xfrm>
            <a:off x="381000" y="228600"/>
            <a:ext cx="2133600"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MudSkipper</a:t>
            </a:r>
            <a:r>
              <a:rPr lang="en-US" dirty="0" smtClean="0"/>
              <a:t>, the climbing fish</a:t>
            </a:r>
            <a:endParaRPr lang="en-US" dirty="0"/>
          </a:p>
        </p:txBody>
      </p:sp>
      <p:pic>
        <p:nvPicPr>
          <p:cNvPr id="4" name="ihover-img" descr="walking fish sometimes called ambulatory fish is a general term that ..."/>
          <p:cNvPicPr>
            <a:picLocks noGrp="1"/>
          </p:cNvPicPr>
          <p:nvPr>
            <p:ph idx="1"/>
          </p:nvPr>
        </p:nvPicPr>
        <p:blipFill>
          <a:blip r:embed="rId2"/>
          <a:srcRect/>
          <a:stretch>
            <a:fillRect/>
          </a:stretch>
        </p:blipFill>
        <p:spPr bwMode="auto">
          <a:xfrm>
            <a:off x="152400" y="1676400"/>
            <a:ext cx="3886200" cy="3657600"/>
          </a:xfrm>
          <a:prstGeom prst="rect">
            <a:avLst/>
          </a:prstGeom>
          <a:noFill/>
          <a:ln w="9525">
            <a:noFill/>
            <a:miter lim="800000"/>
            <a:headEnd/>
            <a:tailEnd/>
          </a:ln>
        </p:spPr>
      </p:pic>
      <p:pic>
        <p:nvPicPr>
          <p:cNvPr id="5" name="ihover-img" descr="fish out of water — and lookin’ for love"/>
          <p:cNvPicPr/>
          <p:nvPr/>
        </p:nvPicPr>
        <p:blipFill>
          <a:blip r:embed="rId3"/>
          <a:srcRect/>
          <a:stretch>
            <a:fillRect/>
          </a:stretch>
        </p:blipFill>
        <p:spPr bwMode="auto">
          <a:xfrm>
            <a:off x="4572000" y="3124200"/>
            <a:ext cx="40386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Sesarma</a:t>
            </a:r>
            <a:r>
              <a:rPr lang="en-US" dirty="0" smtClean="0"/>
              <a:t>: the leaf eating crab, the detritus link</a:t>
            </a:r>
            <a:endParaRPr lang="en-US" dirty="0"/>
          </a:p>
        </p:txBody>
      </p:sp>
      <p:pic>
        <p:nvPicPr>
          <p:cNvPr id="4" name="ihover-img" descr="glad to guide enthusiastic families, in particular one with many ..."/>
          <p:cNvPicPr>
            <a:picLocks noGrp="1"/>
          </p:cNvPicPr>
          <p:nvPr>
            <p:ph idx="1"/>
          </p:nvPr>
        </p:nvPicPr>
        <p:blipFill>
          <a:blip r:embed="rId2"/>
          <a:srcRect/>
          <a:stretch>
            <a:fillRect/>
          </a:stretch>
        </p:blipFill>
        <p:spPr bwMode="auto">
          <a:xfrm>
            <a:off x="1371600" y="1905000"/>
            <a:ext cx="6019800"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mtClean="0"/>
              <a:t>Tamilok: </a:t>
            </a:r>
            <a:r>
              <a:rPr lang="en-US" dirty="0" smtClean="0"/>
              <a:t>a mangrove delicacy</a:t>
            </a:r>
            <a:endParaRPr lang="en-US" dirty="0"/>
          </a:p>
        </p:txBody>
      </p:sp>
      <p:pic>
        <p:nvPicPr>
          <p:cNvPr id="4" name="yui_3_5_1_1_1400817449168_3448" descr="https://sp1.yimg.com/ib/th?id=HN.608051100209710141&amp;pid=15.1"/>
          <p:cNvPicPr>
            <a:picLocks noGrp="1"/>
          </p:cNvPicPr>
          <p:nvPr>
            <p:ph idx="1"/>
          </p:nvPr>
        </p:nvPicPr>
        <p:blipFill>
          <a:blip r:embed="rId2"/>
          <a:srcRect/>
          <a:stretch>
            <a:fillRect/>
          </a:stretch>
        </p:blipFill>
        <p:spPr bwMode="auto">
          <a:xfrm>
            <a:off x="381000" y="1066800"/>
            <a:ext cx="3352800" cy="2514600"/>
          </a:xfrm>
          <a:prstGeom prst="rect">
            <a:avLst/>
          </a:prstGeom>
          <a:noFill/>
          <a:ln w="9525">
            <a:noFill/>
            <a:miter lim="800000"/>
            <a:headEnd/>
            <a:tailEnd/>
          </a:ln>
        </p:spPr>
      </p:pic>
      <p:pic>
        <p:nvPicPr>
          <p:cNvPr id="5" name="yui_3_5_1_1_1400817449168_3149" descr="https://sp1.yimg.com/ib/th?id=HN.608041969113761345&amp;pid=15.1"/>
          <p:cNvPicPr/>
          <p:nvPr/>
        </p:nvPicPr>
        <p:blipFill>
          <a:blip r:embed="rId3"/>
          <a:srcRect/>
          <a:stretch>
            <a:fillRect/>
          </a:stretch>
        </p:blipFill>
        <p:spPr bwMode="auto">
          <a:xfrm>
            <a:off x="228600" y="3886200"/>
            <a:ext cx="3733800" cy="2619375"/>
          </a:xfrm>
          <a:prstGeom prst="rect">
            <a:avLst/>
          </a:prstGeom>
          <a:noFill/>
          <a:ln w="9525">
            <a:noFill/>
            <a:miter lim="800000"/>
            <a:headEnd/>
            <a:tailEnd/>
          </a:ln>
        </p:spPr>
      </p:pic>
      <p:sp>
        <p:nvSpPr>
          <p:cNvPr id="6" name="Rectangle 5"/>
          <p:cNvSpPr/>
          <p:nvPr/>
        </p:nvSpPr>
        <p:spPr>
          <a:xfrm>
            <a:off x="4191000" y="914400"/>
            <a:ext cx="4572000" cy="4524315"/>
          </a:xfrm>
          <a:prstGeom prst="rect">
            <a:avLst/>
          </a:prstGeom>
        </p:spPr>
        <p:txBody>
          <a:bodyPr>
            <a:spAutoFit/>
          </a:bodyPr>
          <a:lstStyle/>
          <a:p>
            <a:r>
              <a:rPr lang="en-US" dirty="0" smtClean="0"/>
              <a:t>When they are ready to undergo </a:t>
            </a:r>
            <a:r>
              <a:rPr lang="en-US" u="sng" dirty="0" smtClean="0">
                <a:hlinkClick r:id="rId4" tooltip="Metamorphosis"/>
              </a:rPr>
              <a:t>metamorphosis</a:t>
            </a:r>
            <a:r>
              <a:rPr lang="en-US" dirty="0" smtClean="0"/>
              <a:t>, they search for suitable timber on which to settle. They seem to be able to detect rotting wood and are able to swim towards it when they are close enough. Each one then crawls around until it finds a suitable location where it attaches itself with a </a:t>
            </a:r>
            <a:r>
              <a:rPr lang="en-US" u="sng" dirty="0" err="1" smtClean="0">
                <a:hlinkClick r:id="rId5" tooltip="Byssus"/>
              </a:rPr>
              <a:t>byssus</a:t>
            </a:r>
            <a:r>
              <a:rPr lang="en-US" dirty="0" smtClean="0"/>
              <a:t> thread. It may secrete an </a:t>
            </a:r>
            <a:r>
              <a:rPr lang="en-US" u="sng" dirty="0" smtClean="0">
                <a:hlinkClick r:id="rId6" tooltip="Enzyme"/>
              </a:rPr>
              <a:t>enzyme</a:t>
            </a:r>
            <a:r>
              <a:rPr lang="en-US" dirty="0" smtClean="0"/>
              <a:t> to soften the wood before starting to dig with its foot. When it has formed a hollow, it undergoes a rapid metamorphosis, shedding and consuming the velum and becoming a juvenile shipworm with small horny valves at the anterior end. It can then begin to dig more efficiently. It bores deeper into the wood and spends the rest of its life as a </a:t>
            </a:r>
            <a:r>
              <a:rPr lang="en-US" dirty="0" err="1" smtClean="0"/>
              <a:t>tunneller</a:t>
            </a:r>
            <a:r>
              <a:rPr lang="en-US" dirty="0" smtClean="0"/>
              <a:t>.</a:t>
            </a:r>
            <a:r>
              <a:rPr lang="en-US" u="sng" baseline="30000" dirty="0" smtClean="0">
                <a:hlinkClick r:id="rId7"/>
              </a:rPr>
              <a:t>[6]</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INFO</a:t>
            </a:r>
            <a:endParaRPr lang="en-US" dirty="0"/>
          </a:p>
        </p:txBody>
      </p:sp>
      <p:sp>
        <p:nvSpPr>
          <p:cNvPr id="3" name="Content Placeholder 2"/>
          <p:cNvSpPr>
            <a:spLocks noGrp="1"/>
          </p:cNvSpPr>
          <p:nvPr>
            <p:ph idx="1"/>
          </p:nvPr>
        </p:nvSpPr>
        <p:spPr/>
        <p:txBody>
          <a:bodyPr/>
          <a:lstStyle/>
          <a:p>
            <a:r>
              <a:rPr lang="en-US" dirty="0" smtClean="0"/>
              <a:t>How deltas are formed, named</a:t>
            </a:r>
          </a:p>
          <a:p>
            <a:r>
              <a:rPr lang="en-US" dirty="0" smtClean="0"/>
              <a:t>Why mangroves along rivers are more divers and luxuriant</a:t>
            </a:r>
          </a:p>
          <a:p>
            <a:r>
              <a:rPr lang="en-US" dirty="0" smtClean="0"/>
              <a:t> name some livelihoods in the mangroves</a:t>
            </a:r>
          </a:p>
          <a:p>
            <a:r>
              <a:rPr lang="en-US" dirty="0" smtClean="0"/>
              <a:t>How did </a:t>
            </a:r>
            <a:r>
              <a:rPr lang="en-US" dirty="0" err="1" smtClean="0"/>
              <a:t>bakauan</a:t>
            </a:r>
            <a:r>
              <a:rPr lang="en-US" dirty="0" smtClean="0"/>
              <a:t> </a:t>
            </a:r>
            <a:r>
              <a:rPr lang="en-US" dirty="0" err="1" smtClean="0"/>
              <a:t>lalaki</a:t>
            </a:r>
            <a:r>
              <a:rPr lang="en-US" dirty="0" smtClean="0"/>
              <a:t> got its name</a:t>
            </a:r>
          </a:p>
          <a:p>
            <a:r>
              <a:rPr lang="en-US" dirty="0" smtClean="0"/>
              <a:t>What is the difference between major and minor groups of mangroves</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563562"/>
          </a:xfrm>
        </p:spPr>
        <p:txBody>
          <a:bodyPr>
            <a:normAutofit fontScale="90000"/>
          </a:bodyPr>
          <a:lstStyle/>
          <a:p>
            <a:r>
              <a:rPr lang="en-US" dirty="0" smtClean="0"/>
              <a:t>Additional inputs</a:t>
            </a:r>
            <a:endParaRPr lang="en-US" dirty="0"/>
          </a:p>
        </p:txBody>
      </p:sp>
      <p:sp>
        <p:nvSpPr>
          <p:cNvPr id="3" name="Content Placeholder 2"/>
          <p:cNvSpPr>
            <a:spLocks noGrp="1"/>
          </p:cNvSpPr>
          <p:nvPr>
            <p:ph idx="1"/>
          </p:nvPr>
        </p:nvSpPr>
        <p:spPr>
          <a:xfrm>
            <a:off x="1066800" y="1600200"/>
            <a:ext cx="8229600" cy="4525963"/>
          </a:xfrm>
        </p:spPr>
        <p:txBody>
          <a:bodyPr>
            <a:normAutofit/>
          </a:bodyPr>
          <a:lstStyle/>
          <a:p>
            <a:r>
              <a:rPr lang="en-US" dirty="0" smtClean="0"/>
              <a:t>What is a </a:t>
            </a:r>
            <a:r>
              <a:rPr lang="en-US" dirty="0" err="1" smtClean="0"/>
              <a:t>Mangrovetum</a:t>
            </a:r>
            <a:endParaRPr lang="en-US" dirty="0" smtClean="0"/>
          </a:p>
          <a:p>
            <a:r>
              <a:rPr lang="en-US" dirty="0" smtClean="0"/>
              <a:t>What are the edible mangrove fruits</a:t>
            </a:r>
          </a:p>
          <a:p>
            <a:r>
              <a:rPr lang="en-US" dirty="0" smtClean="0"/>
              <a:t>Mangrove bonsai materials</a:t>
            </a:r>
          </a:p>
          <a:p>
            <a:r>
              <a:rPr lang="en-US" dirty="0" smtClean="0"/>
              <a:t>Towns/cities name after mangroves</a:t>
            </a:r>
          </a:p>
          <a:p>
            <a:r>
              <a:rPr lang="en-US" dirty="0" smtClean="0"/>
              <a:t>Can mangrove survive sans sea </a:t>
            </a:r>
            <a:r>
              <a:rPr lang="en-US" b="1" dirty="0" smtClean="0"/>
              <a:t>water</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p:cNvPicPr>
            <a:picLocks noGrp="1" noChangeAspect="1" noChangeArrowheads="1"/>
          </p:cNvPicPr>
          <p:nvPr>
            <p:ph type="body" idx="1"/>
          </p:nvPr>
        </p:nvPicPr>
        <p:blipFill>
          <a:blip r:embed="rId2"/>
          <a:srcRect/>
          <a:stretch>
            <a:fillRect/>
          </a:stretch>
        </p:blipFill>
        <p:spPr>
          <a:xfrm>
            <a:off x="914400" y="1144588"/>
            <a:ext cx="6858000" cy="5408612"/>
          </a:xfrm>
        </p:spPr>
      </p:pic>
      <p:sp>
        <p:nvSpPr>
          <p:cNvPr id="16387" name="Line 5"/>
          <p:cNvSpPr>
            <a:spLocks noChangeShapeType="1"/>
          </p:cNvSpPr>
          <p:nvPr/>
        </p:nvSpPr>
        <p:spPr bwMode="auto">
          <a:xfrm>
            <a:off x="533400" y="304800"/>
            <a:ext cx="0" cy="6248400"/>
          </a:xfrm>
          <a:prstGeom prst="line">
            <a:avLst/>
          </a:prstGeom>
          <a:noFill/>
          <a:ln w="9525">
            <a:solidFill>
              <a:schemeClr val="tx1"/>
            </a:solidFill>
            <a:round/>
            <a:headEnd/>
            <a:tailEnd/>
          </a:ln>
        </p:spPr>
        <p:txBody>
          <a:bodyPr/>
          <a:lstStyle/>
          <a:p>
            <a:endParaRPr lang="en-US"/>
          </a:p>
        </p:txBody>
      </p:sp>
      <p:sp>
        <p:nvSpPr>
          <p:cNvPr id="16388" name="Line 6"/>
          <p:cNvSpPr>
            <a:spLocks noChangeShapeType="1"/>
          </p:cNvSpPr>
          <p:nvPr/>
        </p:nvSpPr>
        <p:spPr bwMode="auto">
          <a:xfrm>
            <a:off x="609600" y="6553200"/>
            <a:ext cx="8077200" cy="0"/>
          </a:xfrm>
          <a:prstGeom prst="line">
            <a:avLst/>
          </a:prstGeom>
          <a:noFill/>
          <a:ln w="9525">
            <a:solidFill>
              <a:schemeClr val="tx1"/>
            </a:solidFill>
            <a:round/>
            <a:headEnd/>
            <a:tailEnd/>
          </a:ln>
        </p:spPr>
        <p:txBody>
          <a:bodyPr/>
          <a:lstStyle/>
          <a:p>
            <a:endParaRPr lang="en-US"/>
          </a:p>
        </p:txBody>
      </p:sp>
      <p:sp>
        <p:nvSpPr>
          <p:cNvPr id="16389" name="Line 7"/>
          <p:cNvSpPr>
            <a:spLocks noChangeShapeType="1"/>
          </p:cNvSpPr>
          <p:nvPr/>
        </p:nvSpPr>
        <p:spPr bwMode="auto">
          <a:xfrm flipH="1" flipV="1">
            <a:off x="8686800" y="304800"/>
            <a:ext cx="76200" cy="6248400"/>
          </a:xfrm>
          <a:prstGeom prst="line">
            <a:avLst/>
          </a:prstGeom>
          <a:noFill/>
          <a:ln w="9525">
            <a:solidFill>
              <a:schemeClr val="tx1"/>
            </a:solidFill>
            <a:round/>
            <a:headEnd/>
            <a:tailEnd/>
          </a:ln>
        </p:spPr>
        <p:txBody>
          <a:bodyPr/>
          <a:lstStyle/>
          <a:p>
            <a:endParaRPr lang="en-US"/>
          </a:p>
        </p:txBody>
      </p:sp>
      <p:sp>
        <p:nvSpPr>
          <p:cNvPr id="16390" name="Text Box 9"/>
          <p:cNvSpPr txBox="1">
            <a:spLocks noChangeArrowheads="1"/>
          </p:cNvSpPr>
          <p:nvPr/>
        </p:nvSpPr>
        <p:spPr bwMode="auto">
          <a:xfrm>
            <a:off x="1219200" y="6172200"/>
            <a:ext cx="6762750" cy="366713"/>
          </a:xfrm>
          <a:prstGeom prst="rect">
            <a:avLst/>
          </a:prstGeom>
          <a:noFill/>
          <a:ln w="9525">
            <a:noFill/>
            <a:miter lim="800000"/>
            <a:headEnd/>
            <a:tailEnd/>
          </a:ln>
        </p:spPr>
        <p:txBody>
          <a:bodyPr wrap="none">
            <a:spAutoFit/>
          </a:bodyPr>
          <a:lstStyle/>
          <a:p>
            <a:pPr eaLnBrk="1" hangingPunct="1"/>
            <a:r>
              <a:rPr lang="en-US"/>
              <a:t>ESTABLISHED IN 1999 WITH ONLY TWO BAKAUAN SPECIES</a:t>
            </a:r>
          </a:p>
        </p:txBody>
      </p:sp>
      <p:sp>
        <p:nvSpPr>
          <p:cNvPr id="16391" name="Text Box 10"/>
          <p:cNvSpPr txBox="1">
            <a:spLocks noChangeArrowheads="1"/>
          </p:cNvSpPr>
          <p:nvPr/>
        </p:nvSpPr>
        <p:spPr bwMode="auto">
          <a:xfrm>
            <a:off x="1965325" y="6208713"/>
            <a:ext cx="184150" cy="366712"/>
          </a:xfrm>
          <a:prstGeom prst="rect">
            <a:avLst/>
          </a:prstGeom>
          <a:noFill/>
          <a:ln w="9525">
            <a:noFill/>
            <a:miter lim="800000"/>
            <a:headEnd/>
            <a:tailEnd/>
          </a:ln>
        </p:spPr>
        <p:txBody>
          <a:bodyPr wrap="none">
            <a:spAutoFit/>
          </a:bodyPr>
          <a:lstStyle/>
          <a:p>
            <a:endParaRPr lang="en-US"/>
          </a:p>
        </p:txBody>
      </p:sp>
      <p:sp>
        <p:nvSpPr>
          <p:cNvPr id="16392" name="Text Box 12"/>
          <p:cNvSpPr txBox="1">
            <a:spLocks noChangeArrowheads="1"/>
          </p:cNvSpPr>
          <p:nvPr/>
        </p:nvSpPr>
        <p:spPr bwMode="auto">
          <a:xfrm>
            <a:off x="6613525" y="341313"/>
            <a:ext cx="273050" cy="366712"/>
          </a:xfrm>
          <a:prstGeom prst="rect">
            <a:avLst/>
          </a:prstGeom>
          <a:noFill/>
          <a:ln w="9525">
            <a:noFill/>
            <a:miter lim="800000"/>
            <a:headEnd/>
            <a:tailEnd/>
          </a:ln>
        </p:spPr>
        <p:txBody>
          <a:bodyPr wrap="none">
            <a:spAutoFit/>
          </a:bodyPr>
          <a:lstStyle/>
          <a:p>
            <a:r>
              <a:rPr lang="en-US">
                <a:solidFill>
                  <a:srgbClr val="000000"/>
                </a:solidFill>
              </a:rPr>
              <a:t>*</a:t>
            </a:r>
          </a:p>
        </p:txBody>
      </p:sp>
      <p:sp>
        <p:nvSpPr>
          <p:cNvPr id="16393" name="Text Box 14"/>
          <p:cNvSpPr txBox="1">
            <a:spLocks noChangeArrowheads="1"/>
          </p:cNvSpPr>
          <p:nvPr/>
        </p:nvSpPr>
        <p:spPr bwMode="auto">
          <a:xfrm>
            <a:off x="2193925" y="195263"/>
            <a:ext cx="5605061" cy="646331"/>
          </a:xfrm>
          <a:prstGeom prst="rect">
            <a:avLst/>
          </a:prstGeom>
          <a:noFill/>
          <a:ln w="9525">
            <a:noFill/>
            <a:miter lim="800000"/>
            <a:headEnd/>
            <a:tailEnd/>
          </a:ln>
        </p:spPr>
        <p:txBody>
          <a:bodyPr wrap="none">
            <a:spAutoFit/>
          </a:bodyPr>
          <a:lstStyle/>
          <a:p>
            <a:r>
              <a:rPr lang="en-US" sz="3600" dirty="0" smtClean="0"/>
              <a:t>CANDIJAY</a:t>
            </a:r>
            <a:r>
              <a:rPr lang="en-US" sz="3600" dirty="0"/>
              <a:t>, </a:t>
            </a:r>
            <a:r>
              <a:rPr lang="en-US" sz="3600" dirty="0" smtClean="0"/>
              <a:t>BOHOL/</a:t>
            </a:r>
            <a:r>
              <a:rPr lang="en-US" sz="3600" dirty="0" err="1" smtClean="0"/>
              <a:t>prese</a:t>
            </a:r>
            <a:r>
              <a:rPr lang="en-US" sz="3600" dirty="0" smtClean="0"/>
              <a:t> </a:t>
            </a:r>
            <a:r>
              <a:rPr lang="en-US" sz="3600" dirty="0" err="1" smtClean="0"/>
              <a:t>ppt</a:t>
            </a:r>
            <a:endParaRPr lang="en-US"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457200"/>
          </a:xfrm>
        </p:spPr>
        <p:txBody>
          <a:bodyPr>
            <a:normAutofit fontScale="90000"/>
          </a:bodyPr>
          <a:lstStyle/>
          <a:p>
            <a:r>
              <a:rPr lang="en-US" dirty="0" smtClean="0"/>
              <a:t>Prized mangrove bonsai</a:t>
            </a:r>
            <a:endParaRPr lang="en-US" dirty="0"/>
          </a:p>
        </p:txBody>
      </p:sp>
      <p:pic>
        <p:nvPicPr>
          <p:cNvPr id="4" name="ihover-img" descr="Diospyros ferrea – A New Species Suitable for Bonsai from the ..."/>
          <p:cNvPicPr>
            <a:picLocks noGrp="1"/>
          </p:cNvPicPr>
          <p:nvPr>
            <p:ph idx="1"/>
          </p:nvPr>
        </p:nvPicPr>
        <p:blipFill>
          <a:blip r:embed="rId2"/>
          <a:srcRect/>
          <a:stretch>
            <a:fillRect/>
          </a:stretch>
        </p:blipFill>
        <p:spPr bwMode="auto">
          <a:xfrm>
            <a:off x="3352800" y="1066800"/>
            <a:ext cx="2857500" cy="2009775"/>
          </a:xfrm>
          <a:prstGeom prst="rect">
            <a:avLst/>
          </a:prstGeom>
          <a:noFill/>
          <a:ln w="9525">
            <a:noFill/>
            <a:miter lim="800000"/>
            <a:headEnd/>
            <a:tailEnd/>
          </a:ln>
        </p:spPr>
      </p:pic>
      <p:pic>
        <p:nvPicPr>
          <p:cNvPr id="5" name="Picture 4" descr="https://sp3.yimg.com/ib/th?id=HN.608037175922066551&amp;pid=15.1"/>
          <p:cNvPicPr/>
          <p:nvPr/>
        </p:nvPicPr>
        <p:blipFill>
          <a:blip r:embed="rId3"/>
          <a:srcRect/>
          <a:stretch>
            <a:fillRect/>
          </a:stretch>
        </p:blipFill>
        <p:spPr bwMode="auto">
          <a:xfrm>
            <a:off x="914400" y="1447800"/>
            <a:ext cx="2133600" cy="1524000"/>
          </a:xfrm>
          <a:prstGeom prst="rect">
            <a:avLst/>
          </a:prstGeom>
          <a:noFill/>
        </p:spPr>
      </p:pic>
      <p:pic>
        <p:nvPicPr>
          <p:cNvPr id="6" name="ihover-img" descr="Diospyros Ferrea"/>
          <p:cNvPicPr/>
          <p:nvPr/>
        </p:nvPicPr>
        <p:blipFill>
          <a:blip r:embed="rId4"/>
          <a:srcRect/>
          <a:stretch>
            <a:fillRect/>
          </a:stretch>
        </p:blipFill>
        <p:spPr bwMode="auto">
          <a:xfrm>
            <a:off x="6629400" y="1219200"/>
            <a:ext cx="1981200" cy="1766617"/>
          </a:xfrm>
          <a:prstGeom prst="rect">
            <a:avLst/>
          </a:prstGeom>
          <a:noFill/>
          <a:ln w="9525">
            <a:noFill/>
            <a:miter lim="800000"/>
            <a:headEnd/>
            <a:tailEnd/>
          </a:ln>
        </p:spPr>
      </p:pic>
      <p:pic>
        <p:nvPicPr>
          <p:cNvPr id="7" name="Picture 6" descr="Interesting bonsai and stones win"/>
          <p:cNvPicPr/>
          <p:nvPr/>
        </p:nvPicPr>
        <p:blipFill>
          <a:blip r:embed="rId5"/>
          <a:srcRect/>
          <a:stretch>
            <a:fillRect/>
          </a:stretch>
        </p:blipFill>
        <p:spPr bwMode="auto">
          <a:xfrm>
            <a:off x="3276600" y="3810000"/>
            <a:ext cx="2895600" cy="2568054"/>
          </a:xfrm>
          <a:prstGeom prst="rect">
            <a:avLst/>
          </a:prstGeom>
          <a:noFill/>
          <a:ln w="9525">
            <a:noFill/>
            <a:miter lim="800000"/>
            <a:headEnd/>
            <a:tailEnd/>
          </a:ln>
        </p:spPr>
      </p:pic>
      <p:pic>
        <p:nvPicPr>
          <p:cNvPr id="9" name="yui_3_10_0_1_1421797485551_521" descr="https://c1.staticflickr.com/3/2794/4251330568_420a962540_z.jpg?zz=1">
            <a:hlinkClick r:id="rId6" tgtFrame="&quot;_blank&quo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2000" y="4267200"/>
            <a:ext cx="2255511" cy="1956284"/>
          </a:xfrm>
          <a:prstGeom prst="rect">
            <a:avLst/>
          </a:prstGeom>
          <a:noFill/>
          <a:ln>
            <a:noFill/>
          </a:ln>
        </p:spPr>
      </p:pic>
      <p:pic>
        <p:nvPicPr>
          <p:cNvPr id="10" name="Picture 9" descr="&lt;i&gt;Pemphis acidula&lt;/i&gt; in flowe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53200" y="4191000"/>
            <a:ext cx="1981200" cy="1981200"/>
          </a:xfrm>
          <a:prstGeom prst="rect">
            <a:avLst/>
          </a:prstGeom>
          <a:noFill/>
          <a:ln>
            <a:noFill/>
          </a:ln>
        </p:spPr>
      </p:pic>
      <p:sp>
        <p:nvSpPr>
          <p:cNvPr id="11" name="TextBox 10"/>
          <p:cNvSpPr txBox="1"/>
          <p:nvPr/>
        </p:nvSpPr>
        <p:spPr>
          <a:xfrm>
            <a:off x="1676400" y="1066800"/>
            <a:ext cx="1471300" cy="369332"/>
          </a:xfrm>
          <a:prstGeom prst="rect">
            <a:avLst/>
          </a:prstGeom>
          <a:noFill/>
        </p:spPr>
        <p:txBody>
          <a:bodyPr wrap="none" rtlCol="0">
            <a:spAutoFit/>
          </a:bodyPr>
          <a:lstStyle/>
          <a:p>
            <a:r>
              <a:rPr lang="en-US" b="1" dirty="0" smtClean="0"/>
              <a:t>BANTULINAO</a:t>
            </a:r>
            <a:endParaRPr lang="en-US" b="1" dirty="0"/>
          </a:p>
        </p:txBody>
      </p:sp>
      <p:sp>
        <p:nvSpPr>
          <p:cNvPr id="12" name="TextBox 11"/>
          <p:cNvSpPr txBox="1"/>
          <p:nvPr/>
        </p:nvSpPr>
        <p:spPr>
          <a:xfrm>
            <a:off x="1752600" y="3810000"/>
            <a:ext cx="1189108" cy="369332"/>
          </a:xfrm>
          <a:prstGeom prst="rect">
            <a:avLst/>
          </a:prstGeom>
          <a:noFill/>
        </p:spPr>
        <p:txBody>
          <a:bodyPr wrap="none" rtlCol="0">
            <a:spAutoFit/>
          </a:bodyPr>
          <a:lstStyle/>
          <a:p>
            <a:r>
              <a:rPr lang="en-US" b="1" dirty="0" smtClean="0"/>
              <a:t>BANTIGUE</a:t>
            </a:r>
            <a:endParaRPr lang="en-US" b="1" dirty="0"/>
          </a:p>
        </p:txBody>
      </p:sp>
    </p:spTree>
    <p:extLst>
      <p:ext uri="{BB962C8B-B14F-4D97-AF65-F5344CB8AC3E}">
        <p14:creationId xmlns:p14="http://schemas.microsoft.com/office/powerpoint/2010/main" val="5670660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Places named after mangroves</a:t>
            </a:r>
            <a:endParaRPr lang="en-US" dirty="0"/>
          </a:p>
        </p:txBody>
      </p:sp>
      <p:sp>
        <p:nvSpPr>
          <p:cNvPr id="3" name="Content Placeholder 2"/>
          <p:cNvSpPr>
            <a:spLocks noGrp="1"/>
          </p:cNvSpPr>
          <p:nvPr>
            <p:ph idx="1"/>
          </p:nvPr>
        </p:nvSpPr>
        <p:spPr/>
        <p:txBody>
          <a:bodyPr/>
          <a:lstStyle/>
          <a:p>
            <a:endParaRPr lang="en-US" dirty="0" smtClean="0"/>
          </a:p>
          <a:p>
            <a:endParaRPr lang="en-US" dirty="0"/>
          </a:p>
        </p:txBody>
      </p:sp>
      <p:graphicFrame>
        <p:nvGraphicFramePr>
          <p:cNvPr id="4" name="Table 3"/>
          <p:cNvGraphicFramePr>
            <a:graphicFrameLocks noGrp="1"/>
          </p:cNvGraphicFramePr>
          <p:nvPr/>
        </p:nvGraphicFramePr>
        <p:xfrm>
          <a:off x="228600" y="838198"/>
          <a:ext cx="8610600" cy="5722384"/>
        </p:xfrm>
        <a:graphic>
          <a:graphicData uri="http://schemas.openxmlformats.org/drawingml/2006/table">
            <a:tbl>
              <a:tblPr firstRow="1" bandRow="1">
                <a:tableStyleId>{5C22544A-7EE6-4342-B048-85BDC9FD1C3A}</a:tableStyleId>
              </a:tblPr>
              <a:tblGrid>
                <a:gridCol w="1524000"/>
                <a:gridCol w="1920240"/>
                <a:gridCol w="1722120"/>
                <a:gridCol w="1722120"/>
                <a:gridCol w="1722120"/>
              </a:tblGrid>
              <a:tr h="152402">
                <a:tc>
                  <a:txBody>
                    <a:bodyPr/>
                    <a:lstStyle/>
                    <a:p>
                      <a:r>
                        <a:rPr lang="en-US" dirty="0" smtClean="0"/>
                        <a:t>SPECIES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L0CATION</a:t>
                      </a:r>
                      <a:endParaRPr lang="en-US" dirty="0"/>
                    </a:p>
                  </a:txBody>
                  <a:tcPr/>
                </a:tc>
                <a:tc>
                  <a:txBody>
                    <a:bodyPr/>
                    <a:lstStyle/>
                    <a:p>
                      <a:r>
                        <a:rPr lang="en-US" dirty="0" smtClean="0"/>
                        <a:t>SPECIES</a:t>
                      </a:r>
                      <a:endParaRPr lang="en-US" dirty="0"/>
                    </a:p>
                  </a:txBody>
                  <a:tcPr/>
                </a:tc>
                <a:tc>
                  <a:txBody>
                    <a:bodyPr/>
                    <a:lstStyle/>
                    <a:p>
                      <a:r>
                        <a:rPr lang="en-US" dirty="0" smtClean="0"/>
                        <a:t>LOCATION</a:t>
                      </a:r>
                      <a:endParaRPr lang="en-US" dirty="0"/>
                    </a:p>
                  </a:txBody>
                  <a:tcPr/>
                </a:tc>
                <a:tc>
                  <a:txBody>
                    <a:bodyPr/>
                    <a:lstStyle/>
                    <a:p>
                      <a:r>
                        <a:rPr lang="en-US" dirty="0" smtClean="0"/>
                        <a:t>REMARK</a:t>
                      </a:r>
                      <a:endParaRPr lang="en-US" dirty="0"/>
                    </a:p>
                  </a:txBody>
                  <a:tcPr/>
                </a:tc>
              </a:tr>
              <a:tr h="401607">
                <a:tc>
                  <a:txBody>
                    <a:bodyPr/>
                    <a:lstStyle/>
                    <a:p>
                      <a:r>
                        <a:rPr lang="en-US" dirty="0" err="1" smtClean="0"/>
                        <a:t>Bani</a:t>
                      </a:r>
                      <a:endParaRPr lang="en-US" dirty="0" smtClean="0"/>
                    </a:p>
                    <a:p>
                      <a:r>
                        <a:rPr lang="en-US" dirty="0" err="1" smtClean="0"/>
                        <a:t>Banago</a:t>
                      </a:r>
                      <a:r>
                        <a:rPr lang="en-US" dirty="0" smtClean="0"/>
                        <a:t> </a:t>
                      </a:r>
                    </a:p>
                    <a:p>
                      <a:r>
                        <a:rPr lang="en-US" dirty="0" err="1" smtClean="0"/>
                        <a:t>Banilad</a:t>
                      </a:r>
                      <a:endParaRPr lang="en-US" dirty="0"/>
                    </a:p>
                  </a:txBody>
                  <a:tcPr/>
                </a:tc>
                <a:tc>
                  <a:txBody>
                    <a:bodyPr/>
                    <a:lstStyle/>
                    <a:p>
                      <a:r>
                        <a:rPr lang="en-US" dirty="0" err="1" smtClean="0"/>
                        <a:t>Pangasinan</a:t>
                      </a:r>
                      <a:endParaRPr lang="en-US" dirty="0" smtClean="0"/>
                    </a:p>
                    <a:p>
                      <a:r>
                        <a:rPr lang="en-US" dirty="0" smtClean="0"/>
                        <a:t>Bacolod City</a:t>
                      </a:r>
                    </a:p>
                    <a:p>
                      <a:r>
                        <a:rPr lang="en-US" dirty="0" smtClean="0"/>
                        <a:t>Cebu City, </a:t>
                      </a:r>
                      <a:r>
                        <a:rPr lang="en-US" dirty="0" err="1" smtClean="0"/>
                        <a:t>Dmgt</a:t>
                      </a:r>
                      <a:endParaRPr lang="en-US" dirty="0"/>
                    </a:p>
                  </a:txBody>
                  <a:tcPr/>
                </a:tc>
                <a:tc>
                  <a:txBody>
                    <a:bodyPr/>
                    <a:lstStyle/>
                    <a:p>
                      <a:r>
                        <a:rPr lang="en-US" dirty="0" err="1" smtClean="0"/>
                        <a:t>Maribago</a:t>
                      </a:r>
                      <a:endParaRPr lang="en-US" dirty="0" smtClean="0"/>
                    </a:p>
                    <a:p>
                      <a:endParaRPr lang="en-US" dirty="0" smtClean="0"/>
                    </a:p>
                    <a:p>
                      <a:r>
                        <a:rPr lang="en-US" dirty="0" err="1" smtClean="0"/>
                        <a:t>Molave</a:t>
                      </a:r>
                      <a:endParaRPr lang="en-US" dirty="0"/>
                    </a:p>
                  </a:txBody>
                  <a:tcPr/>
                </a:tc>
                <a:tc>
                  <a:txBody>
                    <a:bodyPr/>
                    <a:lstStyle/>
                    <a:p>
                      <a:r>
                        <a:rPr lang="en-US" dirty="0" err="1" smtClean="0"/>
                        <a:t>Lapu-lapu</a:t>
                      </a:r>
                      <a:r>
                        <a:rPr lang="en-US" dirty="0" smtClean="0"/>
                        <a:t> City</a:t>
                      </a:r>
                    </a:p>
                    <a:p>
                      <a:endParaRPr lang="en-US" dirty="0" smtClean="0"/>
                    </a:p>
                    <a:p>
                      <a:r>
                        <a:rPr lang="en-US" dirty="0" err="1" smtClean="0"/>
                        <a:t>Zambo</a:t>
                      </a:r>
                      <a:r>
                        <a:rPr lang="en-US" dirty="0" smtClean="0"/>
                        <a:t> Sur</a:t>
                      </a:r>
                      <a:endParaRPr lang="en-US" dirty="0"/>
                    </a:p>
                  </a:txBody>
                  <a:tcPr/>
                </a:tc>
                <a:tc>
                  <a:txBody>
                    <a:bodyPr/>
                    <a:lstStyle/>
                    <a:p>
                      <a:endParaRPr lang="en-US"/>
                    </a:p>
                  </a:txBody>
                  <a:tcPr/>
                </a:tc>
              </a:tr>
              <a:tr h="6931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Bitaog</a:t>
                      </a:r>
                      <a:endParaRPr lang="en-US" dirty="0" smtClean="0"/>
                    </a:p>
                    <a:p>
                      <a:r>
                        <a:rPr lang="en-US" dirty="0" err="1" smtClean="0"/>
                        <a:t>Botong</a:t>
                      </a:r>
                      <a:r>
                        <a:rPr lang="en-US" dirty="0" smtClean="0"/>
                        <a:t> </a:t>
                      </a:r>
                      <a:endParaRPr lang="en-US" dirty="0"/>
                    </a:p>
                  </a:txBody>
                  <a:tcPr/>
                </a:tc>
                <a:tc>
                  <a:txBody>
                    <a:bodyPr/>
                    <a:lstStyle/>
                    <a:p>
                      <a:r>
                        <a:rPr lang="en-US" dirty="0" err="1" smtClean="0"/>
                        <a:t>Talingting</a:t>
                      </a:r>
                      <a:r>
                        <a:rPr lang="en-US" dirty="0" smtClean="0"/>
                        <a:t>, </a:t>
                      </a:r>
                      <a:r>
                        <a:rPr lang="en-US" dirty="0" err="1" smtClean="0"/>
                        <a:t>Siquijor</a:t>
                      </a:r>
                      <a:endParaRPr lang="en-US" dirty="0" smtClean="0"/>
                    </a:p>
                    <a:p>
                      <a:r>
                        <a:rPr lang="en-US" dirty="0" smtClean="0"/>
                        <a:t>Quezon</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dirty="0" err="1" smtClean="0"/>
                        <a:t>Tabontabon</a:t>
                      </a:r>
                      <a:endParaRPr lang="en-US" dirty="0"/>
                    </a:p>
                  </a:txBody>
                  <a:tcPr/>
                </a:tc>
                <a:tc>
                  <a:txBody>
                    <a:bodyPr/>
                    <a:lstStyle/>
                    <a:p>
                      <a:r>
                        <a:rPr lang="en-US" dirty="0" smtClean="0"/>
                        <a:t>Leyte</a:t>
                      </a:r>
                      <a:endParaRPr lang="en-US" dirty="0"/>
                    </a:p>
                  </a:txBody>
                  <a:tcPr/>
                </a:tc>
                <a:tc>
                  <a:txBody>
                    <a:bodyPr/>
                    <a:lstStyle/>
                    <a:p>
                      <a:endParaRPr lang="en-US"/>
                    </a:p>
                  </a:txBody>
                  <a:tcPr/>
                </a:tc>
              </a:tr>
              <a:tr h="401607">
                <a:tc>
                  <a:txBody>
                    <a:bodyPr/>
                    <a:lstStyle/>
                    <a:p>
                      <a:endParaRPr lang="en-US" dirty="0"/>
                    </a:p>
                  </a:txBody>
                  <a:tcPr/>
                </a:tc>
                <a:tc>
                  <a:txBody>
                    <a:bodyPr/>
                    <a:lstStyle/>
                    <a:p>
                      <a:endParaRPr lang="en-US"/>
                    </a:p>
                  </a:txBody>
                  <a:tcPr/>
                </a:tc>
                <a:tc>
                  <a:txBody>
                    <a:bodyPr/>
                    <a:lstStyle/>
                    <a:p>
                      <a:r>
                        <a:rPr lang="en-US" dirty="0" err="1" smtClean="0"/>
                        <a:t>Talisay</a:t>
                      </a:r>
                      <a:r>
                        <a:rPr lang="en-US" dirty="0" smtClean="0"/>
                        <a:t> –</a:t>
                      </a:r>
                      <a:endParaRPr lang="en-US" dirty="0"/>
                    </a:p>
                  </a:txBody>
                  <a:tcPr/>
                </a:tc>
                <a:tc>
                  <a:txBody>
                    <a:bodyPr/>
                    <a:lstStyle/>
                    <a:p>
                      <a:r>
                        <a:rPr lang="en-US" dirty="0" smtClean="0"/>
                        <a:t>Cebu, </a:t>
                      </a:r>
                      <a:r>
                        <a:rPr lang="en-US" dirty="0" err="1" smtClean="0"/>
                        <a:t>Batangas</a:t>
                      </a:r>
                      <a:r>
                        <a:rPr lang="en-US" dirty="0" smtClean="0"/>
                        <a:t>, </a:t>
                      </a:r>
                      <a:r>
                        <a:rPr lang="en-US" dirty="0" err="1" smtClean="0"/>
                        <a:t>NegOcc</a:t>
                      </a:r>
                      <a:r>
                        <a:rPr lang="en-US" dirty="0" smtClean="0"/>
                        <a:t>, </a:t>
                      </a:r>
                      <a:r>
                        <a:rPr lang="en-US" dirty="0" err="1" smtClean="0"/>
                        <a:t>Camnor</a:t>
                      </a:r>
                      <a:endParaRPr lang="en-US" dirty="0"/>
                    </a:p>
                  </a:txBody>
                  <a:tcPr/>
                </a:tc>
                <a:tc>
                  <a:txBody>
                    <a:bodyPr/>
                    <a:lstStyle/>
                    <a:p>
                      <a:endParaRPr lang="en-US"/>
                    </a:p>
                  </a:txBody>
                  <a:tcPr/>
                </a:tc>
              </a:tr>
              <a:tr h="401607">
                <a:tc>
                  <a:txBody>
                    <a:bodyPr/>
                    <a:lstStyle/>
                    <a:p>
                      <a:r>
                        <a:rPr lang="en-US" dirty="0" err="1" smtClean="0"/>
                        <a:t>ipil</a:t>
                      </a:r>
                      <a:endParaRPr lang="en-US" dirty="0"/>
                    </a:p>
                  </a:txBody>
                  <a:tcPr/>
                </a:tc>
                <a:tc>
                  <a:txBody>
                    <a:bodyPr/>
                    <a:lstStyle/>
                    <a:p>
                      <a:r>
                        <a:rPr lang="en-US" dirty="0" err="1" smtClean="0"/>
                        <a:t>Samboanga</a:t>
                      </a:r>
                      <a:r>
                        <a:rPr lang="en-US" dirty="0" smtClean="0"/>
                        <a:t> </a:t>
                      </a:r>
                      <a:r>
                        <a:rPr lang="en-US" dirty="0" err="1" smtClean="0"/>
                        <a:t>Sibugay</a:t>
                      </a:r>
                      <a:endParaRPr lang="en-US" dirty="0"/>
                    </a:p>
                  </a:txBody>
                  <a:tcPr/>
                </a:tc>
                <a:tc>
                  <a:txBody>
                    <a:bodyPr/>
                    <a:lstStyle/>
                    <a:p>
                      <a:endParaRPr lang="en-US"/>
                    </a:p>
                  </a:txBody>
                  <a:tcPr/>
                </a:tc>
                <a:tc>
                  <a:txBody>
                    <a:bodyPr/>
                    <a:lstStyle/>
                    <a:p>
                      <a:endParaRPr lang="en-US" dirty="0"/>
                    </a:p>
                  </a:txBody>
                  <a:tcPr/>
                </a:tc>
                <a:tc>
                  <a:txBody>
                    <a:bodyPr/>
                    <a:lstStyle/>
                    <a:p>
                      <a:endParaRPr lang="en-US"/>
                    </a:p>
                  </a:txBody>
                  <a:tcPr/>
                </a:tc>
              </a:tr>
              <a:tr h="9902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Kulasi</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Pandan</a:t>
                      </a:r>
                      <a:r>
                        <a:rPr lang="en-US"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Pitogo</a:t>
                      </a:r>
                      <a:endParaRPr lang="en-US" dirty="0" smtClean="0"/>
                    </a:p>
                    <a:p>
                      <a:endParaRPr lang="en-US" dirty="0"/>
                    </a:p>
                  </a:txBody>
                  <a:tcPr/>
                </a:tc>
                <a:tc>
                  <a:txBody>
                    <a:bodyPr/>
                    <a:lstStyle/>
                    <a:p>
                      <a:r>
                        <a:rPr lang="en-US" dirty="0" err="1" smtClean="0"/>
                        <a:t>Ilo-ilo</a:t>
                      </a:r>
                      <a:endParaRPr lang="en-US" dirty="0" smtClean="0"/>
                    </a:p>
                    <a:p>
                      <a:r>
                        <a:rPr lang="en-US" dirty="0" smtClean="0"/>
                        <a:t>antique</a:t>
                      </a:r>
                    </a:p>
                    <a:p>
                      <a:r>
                        <a:rPr lang="en-US" dirty="0" smtClean="0"/>
                        <a:t>Bohol, </a:t>
                      </a:r>
                      <a:r>
                        <a:rPr lang="en-US" dirty="0" err="1" smtClean="0"/>
                        <a:t>Zambo</a:t>
                      </a:r>
                      <a:r>
                        <a:rPr lang="en-US" dirty="0" smtClean="0"/>
                        <a:t> SUR</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12658">
                <a:tc>
                  <a:txBody>
                    <a:bodyPr/>
                    <a:lstStyle/>
                    <a:p>
                      <a:r>
                        <a:rPr lang="en-US" dirty="0" err="1" smtClean="0"/>
                        <a:t>Piapi</a:t>
                      </a:r>
                      <a:r>
                        <a:rPr lang="en-US" dirty="0" smtClean="0"/>
                        <a:t> </a:t>
                      </a:r>
                      <a:endParaRPr lang="en-US" dirty="0"/>
                    </a:p>
                  </a:txBody>
                  <a:tcPr/>
                </a:tc>
                <a:tc>
                  <a:txBody>
                    <a:bodyPr/>
                    <a:lstStyle/>
                    <a:p>
                      <a:r>
                        <a:rPr lang="en-US" dirty="0" smtClean="0"/>
                        <a:t>Davao</a:t>
                      </a:r>
                      <a:r>
                        <a:rPr lang="en-US" baseline="0" dirty="0" smtClean="0"/>
                        <a:t> City</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401607">
                <a:tc>
                  <a:txBody>
                    <a:bodyPr/>
                    <a:lstStyle/>
                    <a:p>
                      <a:r>
                        <a:rPr lang="en-US" dirty="0" err="1" smtClean="0"/>
                        <a:t>Pototan</a:t>
                      </a:r>
                      <a:r>
                        <a:rPr lang="en-US" dirty="0" smtClean="0"/>
                        <a:t> </a:t>
                      </a:r>
                      <a:endParaRPr lang="en-US" dirty="0"/>
                    </a:p>
                  </a:txBody>
                  <a:tcPr/>
                </a:tc>
                <a:tc>
                  <a:txBody>
                    <a:bodyPr/>
                    <a:lstStyle/>
                    <a:p>
                      <a:r>
                        <a:rPr lang="en-US" dirty="0" err="1" smtClean="0"/>
                        <a:t>Ilo-ilo</a:t>
                      </a:r>
                      <a:r>
                        <a:rPr lang="en-US" dirty="0" smtClean="0"/>
                        <a:t>, Laguna</a:t>
                      </a:r>
                      <a:r>
                        <a:rPr lang="en-US" baseline="0" dirty="0" smtClean="0"/>
                        <a:t> (</a:t>
                      </a:r>
                      <a:r>
                        <a:rPr lang="en-US" baseline="0" dirty="0" err="1" smtClean="0"/>
                        <a:t>Potatan</a:t>
                      </a:r>
                      <a:r>
                        <a:rPr lang="en-US" baseline="0" dirty="0" smtClean="0"/>
                        <a:t>)</a:t>
                      </a:r>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514600"/>
            <a:ext cx="8229600" cy="1143000"/>
          </a:xfrm>
        </p:spPr>
        <p:txBody>
          <a:bodyPr/>
          <a:lstStyle/>
          <a:p>
            <a:r>
              <a:rPr lang="en-US" dirty="0" smtClean="0"/>
              <a:t>SALAMAT</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4.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5.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1078</TotalTime>
  <Words>533</Words>
  <Application>Microsoft Office PowerPoint</Application>
  <PresentationFormat>On-screen Show (4:3)</PresentationFormat>
  <Paragraphs>124</Paragraphs>
  <Slides>25</Slides>
  <Notes>0</Notes>
  <HiddenSlides>0</HiddenSlides>
  <MMClips>0</MMClips>
  <ScaleCrop>false</ScaleCrop>
  <HeadingPairs>
    <vt:vector size="4" baseType="variant">
      <vt:variant>
        <vt:lpstr>Theme</vt:lpstr>
      </vt:variant>
      <vt:variant>
        <vt:i4>5</vt:i4>
      </vt:variant>
      <vt:variant>
        <vt:lpstr>Slide Titles</vt:lpstr>
      </vt:variant>
      <vt:variant>
        <vt:i4>25</vt:i4>
      </vt:variant>
    </vt:vector>
  </HeadingPairs>
  <TitlesOfParts>
    <vt:vector size="30" baseType="lpstr">
      <vt:lpstr>Office Theme</vt:lpstr>
      <vt:lpstr>Apex</vt:lpstr>
      <vt:lpstr>Aspect</vt:lpstr>
      <vt:lpstr>Civic</vt:lpstr>
      <vt:lpstr>Concourse</vt:lpstr>
      <vt:lpstr>     MANGROVE   INTERPRETATION         FOR ECOTOURISM</vt:lpstr>
      <vt:lpstr>WHAT IS MANGROVE INTERPRETATION</vt:lpstr>
      <vt:lpstr>Developing Local Mangrove Specialist (LMS) </vt:lpstr>
      <vt:lpstr>WHAT IS ECOTOURISM</vt:lpstr>
      <vt:lpstr>A MUST FOR AN ECOTOURISM</vt:lpstr>
      <vt:lpstr>IS YOUR AREA APPROPRIATE FOR ECOTOURISM?</vt:lpstr>
      <vt:lpstr>Mangrove Ecotourism Inputs: Presentation/Demonstration</vt:lpstr>
      <vt:lpstr>PowerPoint Presentation</vt:lpstr>
      <vt:lpstr>DFC</vt:lpstr>
      <vt:lpstr>Bakauan regeneration</vt:lpstr>
      <vt:lpstr>Tabigi, the puzzle fruit</vt:lpstr>
      <vt:lpstr>Nipa: a high value species </vt:lpstr>
      <vt:lpstr>The Crunchy Crustacian</vt:lpstr>
      <vt:lpstr>Snapping Shrimp &amp; Gobi Fish Symbioses </vt:lpstr>
      <vt:lpstr>MUD LOBSTER the LAND BUILDER</vt:lpstr>
      <vt:lpstr>Fiddler crab courtship</vt:lpstr>
      <vt:lpstr>MudSkipper, the climbing fish</vt:lpstr>
      <vt:lpstr>Sesarma: the leaf eating crab, the detritus link</vt:lpstr>
      <vt:lpstr>Tamilok: a mangrove delicacy</vt:lpstr>
      <vt:lpstr>ADDITIONAL INFO</vt:lpstr>
      <vt:lpstr>Additional inputs</vt:lpstr>
      <vt:lpstr>PowerPoint Presentation</vt:lpstr>
      <vt:lpstr>Prized mangrove bonsai</vt:lpstr>
      <vt:lpstr>Places named after mangroves</vt:lpstr>
      <vt:lpstr>SALAMAT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alix</dc:creator>
  <cp:lastModifiedBy>joelgadgets</cp:lastModifiedBy>
  <cp:revision>114</cp:revision>
  <dcterms:created xsi:type="dcterms:W3CDTF">2014-05-16T01:54:44Z</dcterms:created>
  <dcterms:modified xsi:type="dcterms:W3CDTF">2016-08-13T18:31:17Z</dcterms:modified>
</cp:coreProperties>
</file>