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441" r:id="rId2"/>
    <p:sldId id="493" r:id="rId3"/>
    <p:sldId id="492" r:id="rId4"/>
    <p:sldId id="494" r:id="rId5"/>
    <p:sldId id="491" r:id="rId6"/>
    <p:sldId id="42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13314C"/>
    <a:srgbClr val="FFCC00"/>
    <a:srgbClr val="1C2E5C"/>
    <a:srgbClr val="FCD219"/>
    <a:srgbClr val="FFFF99"/>
    <a:srgbClr val="808080"/>
    <a:srgbClr val="FFFFCC"/>
    <a:srgbClr val="52CAE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3883" autoAdjust="0"/>
  </p:normalViewPr>
  <p:slideViewPr>
    <p:cSldViewPr snapToGrid="0" snapToObjects="1">
      <p:cViewPr varScale="1">
        <p:scale>
          <a:sx n="77" d="100"/>
          <a:sy n="77" d="100"/>
        </p:scale>
        <p:origin x="725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0B47F-3BEA-4EC4-AE00-86413124A55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6A652-5CC4-4C7E-8357-6D7A275BBE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30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4B72-9B25-114C-BC11-38A271DB9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890ED-F2E6-504C-9A07-7E25E0478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214B1-E68B-8147-8F47-F6A69F14C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D2585-E099-2249-86A6-92708818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9F330-9C9F-9F45-9D83-A5F9CAE1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8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BFE8-50DF-5E4A-8BD3-B36887058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B6830-7D16-6646-B9AE-3872A5000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EF35-C661-7F4F-AB1B-540BD354E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1EA68-6073-E246-BD59-74ED2B1A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29E34-6F1B-BD4A-B285-1C026BDB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0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4E13-CC23-BD4C-B02D-1AD92BE36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F8CE3-3001-5A48-89C9-1A2C9828C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B3ABF-1F23-3E4A-B18D-D4A31259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941E4-94EC-5B44-BACD-F9DE04AB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F1BCD-2B4B-FE4F-A15E-0045DA23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0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F463-2744-AC4E-9CA3-D521FB18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C93E-A88C-E546-9A68-2A677DA59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6F163-DBEC-AD42-9587-B0821A660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AE94D-1095-EB49-9ED3-72B6DCB6A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39749-6622-7D40-BC98-F7AA3560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98692-5C6C-A348-A65F-A19D005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9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579E-272D-0846-A7D4-5D0A52E99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A8248-B464-5E4B-A700-8922A80FC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DCE367-4198-0E40-8BB1-8042A3D28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380192-7B61-724C-8DC2-2CD63DE04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FDA00A-5AEC-C64D-AA28-D5F454848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2676A5-8F08-9041-8285-EEDC3B27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FD4A3-FE99-3C4E-8CF6-4F9905F7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0468E-8ACC-5044-B08E-1702D7D2D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0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53FC-5C35-0D40-87A1-752B82A4A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98A77B-41AE-744E-BDFB-9B6FABC42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20096-7661-B148-B733-41663FFC7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4CBCEB-4104-8E48-A368-E2FCAA6EA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5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F384-2D88-6E47-AB90-C8C8B6960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EFDE1A-64BB-7D47-BD0C-7A25B6C0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63A49-1D91-D84E-87A6-CEC77AE0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9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C85C3-BB99-0945-BCD9-0DA7239C3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DBA19-0651-E240-B553-63BBFC25E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62FA4-E238-C848-BAE5-01BF002E9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FEAB0-CC76-C940-B80C-322BBF31C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453A2-3A3B-144D-8B7C-C572E641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68F7C-F6B1-4D4E-A92A-6A0CBE0C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7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2EA9-E143-A248-A271-069A2A992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432B4-422D-3440-842D-EBD0F68E0D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06C69-4D2F-C845-BBA9-04CF2404B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C7014-F0C1-8B43-AD30-921D651B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9D746-D880-B74C-B416-3F705054F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4C0574-24B7-6146-B28E-2C8C1792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8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1677-90DA-154A-8204-71CD84A7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CFC2B-E3AB-5540-AB25-D12D54C34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40CD7-4BD0-F645-8A07-C08F1CDFD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2B712-B39E-054F-9CCB-080DCB48B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C2198-DBD8-3541-9850-16BA4B85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8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EFE34-0ABB-2E46-B50C-5574FB8EA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C48C0B-E3EB-4540-84FE-464179DBB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4901D-525E-3E46-96E9-F430F3F1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A5C9B-056B-EF4A-8FF5-78355468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F1D9B-E4A8-AB44-BFE8-392D8811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5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70FA4B-58DD-E142-A51F-9CE722BE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2FB83-646E-A440-B6C6-1D9010519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DF672-9037-B948-9E6A-4FE1ECCA2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19932-FE5A-C54F-A807-BF7EB9B7BBEE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B0ECE-35F2-A34A-A79A-89D69874C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14045-4357-6946-98D9-050DC7E2C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153B7-1836-6141-A1E6-047632DC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9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8C8E7DE-71C9-EFB2-3120-EF1BC2F5B6EB}"/>
              </a:ext>
            </a:extLst>
          </p:cNvPr>
          <p:cNvGrpSpPr/>
          <p:nvPr/>
        </p:nvGrpSpPr>
        <p:grpSpPr>
          <a:xfrm>
            <a:off x="996951" y="10155003"/>
            <a:ext cx="15239999" cy="1562098"/>
            <a:chOff x="628651" y="2303312"/>
            <a:chExt cx="15239999" cy="1562098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AAB00EB-926E-D3E5-A2EA-3D0231B2BAA1}"/>
                </a:ext>
              </a:extLst>
            </p:cNvPr>
            <p:cNvSpPr/>
            <p:nvPr/>
          </p:nvSpPr>
          <p:spPr>
            <a:xfrm>
              <a:off x="1919514" y="2303312"/>
              <a:ext cx="13949136" cy="1562097"/>
            </a:xfrm>
            <a:prstGeom prst="roundRect">
              <a:avLst>
                <a:gd name="adj" fmla="val 50000"/>
              </a:avLst>
            </a:prstGeom>
            <a:solidFill>
              <a:srgbClr val="FCD2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6A81494-9051-F660-4668-510F404E34D5}"/>
                </a:ext>
              </a:extLst>
            </p:cNvPr>
            <p:cNvSpPr/>
            <p:nvPr/>
          </p:nvSpPr>
          <p:spPr>
            <a:xfrm>
              <a:off x="628651" y="2303312"/>
              <a:ext cx="3314700" cy="1562098"/>
            </a:xfrm>
            <a:prstGeom prst="roundRect">
              <a:avLst>
                <a:gd name="adj" fmla="val 47561"/>
              </a:avLst>
            </a:prstGeom>
            <a:solidFill>
              <a:srgbClr val="1C2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Logo&#10;&#10;Description automatically generated">
              <a:extLst>
                <a:ext uri="{FF2B5EF4-FFF2-40B4-BE49-F238E27FC236}">
                  <a16:creationId xmlns:a16="http://schemas.microsoft.com/office/drawing/2014/main" id="{CFED0336-7A44-4BDA-0A34-AD3F819EB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167" b="90000" l="10000" r="90000">
                          <a14:foregroundMark x1="69833" y1="9167" x2="69833" y2="9167"/>
                          <a14:foregroundMark x1="45167" y1="74000" x2="54833" y2="64333"/>
                          <a14:foregroundMark x1="54833" y1="64333" x2="54667" y2="63500"/>
                          <a14:foregroundMark x1="54500" y1="63500" x2="47833" y2="67833"/>
                          <a14:foregroundMark x1="50167" y1="64167" x2="41833" y2="77167"/>
                          <a14:foregroundMark x1="41500" y1="77833" x2="41500" y2="77833"/>
                          <a14:foregroundMark x1="40833" y1="78167" x2="40833" y2="78167"/>
                          <a14:foregroundMark x1="53333" y1="78500" x2="63333" y2="67333"/>
                          <a14:foregroundMark x1="63333" y1="67333" x2="57167" y2="72500"/>
                          <a14:foregroundMark x1="63500" y1="61333" x2="61333" y2="70000"/>
                          <a14:foregroundMark x1="61333" y1="70000" x2="60500" y2="70667"/>
                          <a14:foregroundMark x1="54500" y1="79167" x2="54500" y2="79167"/>
                          <a14:foregroundMark x1="67333" y1="50500" x2="70833" y2="40500"/>
                          <a14:foregroundMark x1="70833" y1="40500" x2="77833" y2="33667"/>
                          <a14:foregroundMark x1="77833" y1="33667" x2="78000" y2="30833"/>
                          <a14:foregroundMark x1="69500" y1="43333" x2="66833" y2="52833"/>
                          <a14:foregroundMark x1="67333" y1="44833" x2="66500" y2="50500"/>
                          <a14:foregroundMark x1="58500" y1="33833" x2="51000" y2="21000"/>
                          <a14:foregroundMark x1="51000" y1="21000" x2="41500" y2="18000"/>
                          <a14:foregroundMark x1="41500" y1="18000" x2="41833" y2="18833"/>
                          <a14:foregroundMark x1="39500" y1="17333" x2="54500" y2="30167"/>
                          <a14:foregroundMark x1="54500" y1="30167" x2="58667" y2="36500"/>
                          <a14:foregroundMark x1="64667" y1="23167" x2="64667" y2="23167"/>
                          <a14:foregroundMark x1="65500" y1="24667" x2="65500" y2="24667"/>
                          <a14:foregroundMark x1="33167" y1="44500" x2="33167" y2="44500"/>
                          <a14:foregroundMark x1="35500" y1="41333" x2="35500" y2="41333"/>
                          <a14:foregroundMark x1="39167" y1="38667" x2="39167" y2="38667"/>
                          <a14:foregroundMark x1="33833" y1="20167" x2="39000" y2="34000"/>
                          <a14:foregroundMark x1="39000" y1="34000" x2="28333" y2="51833"/>
                          <a14:foregroundMark x1="28333" y1="51833" x2="28500" y2="58167"/>
                          <a14:foregroundMark x1="35167" y1="20833" x2="38833" y2="30833"/>
                          <a14:foregroundMark x1="44167" y1="54167" x2="48667" y2="62000"/>
                          <a14:foregroundMark x1="48667" y1="62000" x2="49167" y2="621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22500" y="2333319"/>
              <a:ext cx="1485899" cy="1485899"/>
            </a:xfrm>
            <a:prstGeom prst="rect">
              <a:avLst/>
            </a:prstGeom>
          </p:spPr>
        </p:pic>
        <p:pic>
          <p:nvPicPr>
            <p:cNvPr id="25" name="Picture 24" descr="Logo&#10;&#10;Description automatically generated">
              <a:extLst>
                <a:ext uri="{FF2B5EF4-FFF2-40B4-BE49-F238E27FC236}">
                  <a16:creationId xmlns:a16="http://schemas.microsoft.com/office/drawing/2014/main" id="{29F22D7F-4BB2-7CE9-C91C-ED7491E790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6885" t="15075" r="26633" b="15578"/>
            <a:stretch/>
          </p:blipFill>
          <p:spPr>
            <a:xfrm>
              <a:off x="996951" y="2425702"/>
              <a:ext cx="1289050" cy="1282082"/>
            </a:xfrm>
            <a:prstGeom prst="ellipse">
              <a:avLst/>
            </a:prstGeom>
          </p:spPr>
        </p:pic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F6F0CAC6-A10E-A8B1-CD73-662A03C48D18}"/>
                </a:ext>
              </a:extLst>
            </p:cNvPr>
            <p:cNvSpPr txBox="1"/>
            <p:nvPr/>
          </p:nvSpPr>
          <p:spPr>
            <a:xfrm>
              <a:off x="4156903" y="2647881"/>
              <a:ext cx="1150588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National Youth Commission  | Regional Youth Development Division</a:t>
              </a:r>
            </a:p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11">
              <a:extLst>
                <a:ext uri="{FF2B5EF4-FFF2-40B4-BE49-F238E27FC236}">
                  <a16:creationId xmlns:a16="http://schemas.microsoft.com/office/drawing/2014/main" id="{8D820C8F-149A-1AC5-7E89-85FA6336E313}"/>
                </a:ext>
              </a:extLst>
            </p:cNvPr>
            <p:cNvSpPr txBox="1"/>
            <p:nvPr/>
          </p:nvSpPr>
          <p:spPr>
            <a:xfrm>
              <a:off x="4119712" y="2987468"/>
              <a:ext cx="6497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latin typeface="Arial" panose="020B0604020202020204" pitchFamily="34" charset="0"/>
                  <a:cs typeface="Arial" panose="020B0604020202020204" pitchFamily="34" charset="0"/>
                </a:rPr>
                <a:t>Sangguniang Kabataan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19B527-9142-393D-55CC-C5A6E8207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DF7526-A840-400A-CFF9-18FC61927D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43" t="15027" r="26860" b="16190"/>
          <a:stretch/>
        </p:blipFill>
        <p:spPr>
          <a:xfrm>
            <a:off x="8780264" y="377372"/>
            <a:ext cx="2707964" cy="2699658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777957-68DD-5AE9-4B06-3E63F69E3D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0" b="90000" l="10000" r="90000">
                        <a14:foregroundMark x1="69500" y1="9333" x2="69000" y2="8000"/>
                        <a14:foregroundMark x1="67000" y1="58333" x2="55833" y2="75167"/>
                        <a14:foregroundMark x1="55833" y1="75167" x2="64000" y2="63167"/>
                        <a14:foregroundMark x1="64000" y1="63167" x2="63000" y2="65500"/>
                        <a14:foregroundMark x1="54500" y1="77167" x2="57167" y2="74667"/>
                        <a14:foregroundMark x1="53333" y1="78333" x2="54500" y2="77667"/>
                        <a14:foregroundMark x1="26667" y1="56500" x2="30833" y2="47500"/>
                        <a14:foregroundMark x1="30833" y1="47500" x2="37667" y2="40500"/>
                        <a14:foregroundMark x1="37667" y1="40500" x2="39500" y2="27333"/>
                        <a14:foregroundMark x1="39500" y1="27333" x2="34333" y2="20500"/>
                        <a14:foregroundMark x1="34333" y1="20500" x2="33833" y2="20333"/>
                        <a14:foregroundMark x1="40333" y1="17000" x2="58000" y2="33333"/>
                        <a14:foregroundMark x1="58000" y1="33333" x2="58833" y2="35167"/>
                        <a14:foregroundMark x1="62500" y1="20833" x2="63167" y2="20833"/>
                        <a14:foregroundMark x1="63500" y1="20833" x2="67333" y2="25000"/>
                        <a14:foregroundMark x1="66333" y1="50667" x2="70167" y2="40333"/>
                        <a14:foregroundMark x1="70167" y1="40333" x2="77833" y2="35500"/>
                        <a14:foregroundMark x1="77833" y1="35500" x2="70833" y2="40333"/>
                        <a14:foregroundMark x1="70833" y1="40333" x2="67833" y2="50000"/>
                        <a14:foregroundMark x1="77167" y1="32167" x2="71167" y2="39000"/>
                        <a14:foregroundMark x1="78000" y1="32000" x2="74833" y2="39000"/>
                        <a14:foregroundMark x1="78000" y1="31500" x2="75167" y2="39333"/>
                        <a14:foregroundMark x1="41167" y1="76833" x2="49500" y2="67833"/>
                        <a14:foregroundMark x1="49500" y1="67833" x2="46333" y2="58167"/>
                        <a14:foregroundMark x1="46333" y1="58167" x2="47667" y2="69333"/>
                        <a14:foregroundMark x1="47667" y1="69333" x2="41833" y2="76000"/>
                        <a14:foregroundMark x1="41833" y1="76000" x2="49833" y2="61833"/>
                        <a14:foregroundMark x1="47667" y1="60667" x2="48167" y2="62167"/>
                        <a14:foregroundMark x1="50333" y1="60667" x2="47667" y2="57833"/>
                        <a14:foregroundMark x1="40667" y1="77833" x2="43167" y2="76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0688" y="3077030"/>
            <a:ext cx="3214913" cy="32149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C7E87C-A290-AE4C-C260-CC353C746C73}"/>
              </a:ext>
            </a:extLst>
          </p:cNvPr>
          <p:cNvSpPr txBox="1"/>
          <p:nvPr/>
        </p:nvSpPr>
        <p:spPr>
          <a:xfrm>
            <a:off x="512100" y="1505420"/>
            <a:ext cx="6668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 panose="020B0503020202020204"/>
              </a:rPr>
              <a:t>UPDATES on Sangguniang Kabataan Concerns</a:t>
            </a:r>
            <a:endParaRPr lang="en-US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" panose="020B050302020202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529EC3-65C3-7E1A-E371-46BE1A36122F}"/>
              </a:ext>
            </a:extLst>
          </p:cNvPr>
          <p:cNvSpPr/>
          <p:nvPr/>
        </p:nvSpPr>
        <p:spPr>
          <a:xfrm>
            <a:off x="1035050" y="4427889"/>
            <a:ext cx="7486650" cy="1125587"/>
          </a:xfrm>
          <a:prstGeom prst="roundRect">
            <a:avLst>
              <a:gd name="adj" fmla="val 50000"/>
            </a:avLst>
          </a:prstGeom>
          <a:solidFill>
            <a:srgbClr val="FCD2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B9F469-7BBF-B2FC-3B72-6BD85028E919}"/>
              </a:ext>
            </a:extLst>
          </p:cNvPr>
          <p:cNvSpPr txBox="1"/>
          <p:nvPr/>
        </p:nvSpPr>
        <p:spPr>
          <a:xfrm>
            <a:off x="1479884" y="4614300"/>
            <a:ext cx="7190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as of January 24, 2023</a:t>
            </a:r>
            <a:endParaRPr lang="en-US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27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BE622F-1894-12DC-A127-8B1BABA27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53C8C1-5D23-85BD-70E9-741C7216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62" y="5772550"/>
            <a:ext cx="6545890" cy="67264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DC5A44-C4F8-E879-A4D9-554E110CC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261557"/>
              </p:ext>
            </p:extLst>
          </p:nvPr>
        </p:nvGraphicFramePr>
        <p:xfrm>
          <a:off x="621635" y="1293337"/>
          <a:ext cx="10948729" cy="415592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436169">
                  <a:extLst>
                    <a:ext uri="{9D8B030D-6E8A-4147-A177-3AD203B41FA5}">
                      <a16:colId xmlns:a16="http://schemas.microsoft.com/office/drawing/2014/main" val="1220823833"/>
                    </a:ext>
                  </a:extLst>
                </a:gridCol>
                <a:gridCol w="2135494">
                  <a:extLst>
                    <a:ext uri="{9D8B030D-6E8A-4147-A177-3AD203B41FA5}">
                      <a16:colId xmlns:a16="http://schemas.microsoft.com/office/drawing/2014/main" val="4017406300"/>
                    </a:ext>
                  </a:extLst>
                </a:gridCol>
                <a:gridCol w="4377066">
                  <a:extLst>
                    <a:ext uri="{9D8B030D-6E8A-4147-A177-3AD203B41FA5}">
                      <a16:colId xmlns:a16="http://schemas.microsoft.com/office/drawing/2014/main" val="1739943927"/>
                    </a:ext>
                  </a:extLst>
                </a:gridCol>
              </a:tblGrid>
              <a:tr h="763434">
                <a:tc>
                  <a:txBody>
                    <a:bodyPr/>
                    <a:lstStyle/>
                    <a:p>
                      <a:r>
                        <a:rPr lang="en-PH" dirty="0"/>
                        <a:t>Module/Topic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Agency-in-Charge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838625"/>
                  </a:ext>
                </a:extLst>
              </a:tr>
              <a:tr h="701230">
                <a:tc>
                  <a:txBody>
                    <a:bodyPr/>
                    <a:lstStyle/>
                    <a:p>
                      <a:r>
                        <a:rPr lang="en-PH" dirty="0"/>
                        <a:t>1. Local Policymaking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UP-NCPAG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Online pilot-testing done last year; will release additional batches this year (w/ fee)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73266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r>
                        <a:rPr lang="en-PH" dirty="0"/>
                        <a:t>2. Procurement Policies and Processes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GPPB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For posting in the SK Web Portal (free)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995119"/>
                  </a:ext>
                </a:extLst>
              </a:tr>
              <a:tr h="405260">
                <a:tc>
                  <a:txBody>
                    <a:bodyPr/>
                    <a:lstStyle/>
                    <a:p>
                      <a:r>
                        <a:rPr lang="en-PH" dirty="0"/>
                        <a:t>3. Handbook on the Financial Transactions of the 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COA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Ongoing (w/ fee)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27890"/>
                  </a:ext>
                </a:extLst>
              </a:tr>
              <a:tr h="669420">
                <a:tc>
                  <a:txBody>
                    <a:bodyPr/>
                    <a:lstStyle/>
                    <a:p>
                      <a:r>
                        <a:rPr lang="en-PH" dirty="0"/>
                        <a:t>4. SK Mandatory Bookkeeping Training for SK Treasurers (NEW)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TESDA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Coordination ongoing; several meetings held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05166"/>
                  </a:ext>
                </a:extLst>
              </a:tr>
              <a:tr h="763434">
                <a:tc>
                  <a:txBody>
                    <a:bodyPr/>
                    <a:lstStyle/>
                    <a:p>
                      <a:r>
                        <a:rPr lang="en-PH" dirty="0"/>
                        <a:t>5. Other modules under SK Continuing Training (Local Planning and Budgeting, Local Youth Situational Analysis, TBA)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LGA, DAP, etc.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For pilot-testing online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205642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AACD17-AACB-8EB4-32FD-937710EEBF20}"/>
              </a:ext>
            </a:extLst>
          </p:cNvPr>
          <p:cNvSpPr/>
          <p:nvPr/>
        </p:nvSpPr>
        <p:spPr>
          <a:xfrm>
            <a:off x="3472456" y="265442"/>
            <a:ext cx="4919483" cy="828288"/>
          </a:xfrm>
          <a:prstGeom prst="roundRect">
            <a:avLst>
              <a:gd name="adj" fmla="val 50000"/>
            </a:avLst>
          </a:prstGeom>
          <a:solidFill>
            <a:srgbClr val="133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A003D-EDFE-D0CC-D11B-4EC78B19448A}"/>
              </a:ext>
            </a:extLst>
          </p:cNvPr>
          <p:cNvSpPr txBox="1"/>
          <p:nvPr/>
        </p:nvSpPr>
        <p:spPr>
          <a:xfrm>
            <a:off x="4771012" y="442245"/>
            <a:ext cx="264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C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TRAININGS</a:t>
            </a:r>
          </a:p>
        </p:txBody>
      </p:sp>
    </p:spTree>
    <p:extLst>
      <p:ext uri="{BB962C8B-B14F-4D97-AF65-F5344CB8AC3E}">
        <p14:creationId xmlns:p14="http://schemas.microsoft.com/office/powerpoint/2010/main" val="280448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BE622F-1894-12DC-A127-8B1BABA27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53C8C1-5D23-85BD-70E9-741C7216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62" y="5772550"/>
            <a:ext cx="6545890" cy="672649"/>
          </a:xfrm>
          <a:prstGeom prst="rect">
            <a:avLst/>
          </a:prstGeom>
        </p:spPr>
      </p:pic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ABDC9A57-345F-D35B-0455-482589D3A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706158"/>
              </p:ext>
            </p:extLst>
          </p:nvPr>
        </p:nvGraphicFramePr>
        <p:xfrm>
          <a:off x="711200" y="1322925"/>
          <a:ext cx="10474960" cy="424907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2742046386"/>
                    </a:ext>
                  </a:extLst>
                </a:gridCol>
                <a:gridCol w="6634480">
                  <a:extLst>
                    <a:ext uri="{9D8B030D-6E8A-4147-A177-3AD203B41FA5}">
                      <a16:colId xmlns:a16="http://schemas.microsoft.com/office/drawing/2014/main" val="1984423487"/>
                    </a:ext>
                  </a:extLst>
                </a:gridCol>
              </a:tblGrid>
              <a:tr h="458826"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35198"/>
                  </a:ext>
                </a:extLst>
              </a:tr>
              <a:tr h="701322">
                <a:tc>
                  <a:txBody>
                    <a:bodyPr/>
                    <a:lstStyle/>
                    <a:p>
                      <a:r>
                        <a:rPr lang="en-PH" dirty="0"/>
                        <a:t>1. Revised IRR of RA No. 10742, as amended by RA 11768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6 out of 7 agencies signed; ongoing coordination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18533"/>
                  </a:ext>
                </a:extLst>
              </a:tr>
              <a:tr h="497558">
                <a:tc>
                  <a:txBody>
                    <a:bodyPr/>
                    <a:lstStyle/>
                    <a:p>
                      <a:r>
                        <a:rPr lang="en-PH" dirty="0"/>
                        <a:t>2. Honorarium of SK Officials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DBM released Local Budget Circular No. 148, s. of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25504"/>
                  </a:ext>
                </a:extLst>
              </a:tr>
              <a:tr h="701322">
                <a:tc>
                  <a:txBody>
                    <a:bodyPr/>
                    <a:lstStyle/>
                    <a:p>
                      <a:r>
                        <a:rPr lang="en-PH" dirty="0"/>
                        <a:t>3. Exemption from any component of the NSTP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Initial coordination with Commission on Higher Education done; for meeting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91672"/>
                  </a:ext>
                </a:extLst>
              </a:tr>
              <a:tr h="487398">
                <a:tc>
                  <a:txBody>
                    <a:bodyPr/>
                    <a:lstStyle/>
                    <a:p>
                      <a:r>
                        <a:rPr lang="en-PH" dirty="0"/>
                        <a:t>4. Special Elections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Mechanism for Special Elections incorporated in the revised IRR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52151"/>
                  </a:ext>
                </a:extLst>
              </a:tr>
              <a:tr h="701322">
                <a:tc>
                  <a:txBody>
                    <a:bodyPr/>
                    <a:lstStyle/>
                    <a:p>
                      <a:r>
                        <a:rPr lang="en-PH" dirty="0"/>
                        <a:t>5. PhilHealth Coverage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Yearly lobbying of PhilHealth for the budget inclusion in the General Appropriations Act (GAA)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30212"/>
                  </a:ext>
                </a:extLst>
              </a:tr>
              <a:tr h="701322">
                <a:tc>
                  <a:txBody>
                    <a:bodyPr/>
                    <a:lstStyle/>
                    <a:p>
                      <a:r>
                        <a:rPr lang="en-PH" dirty="0"/>
                        <a:t>6. Appropriate Civil Service Eligibility for SK Officials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Initial coordination with Civil Service Commission done; for meeting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49340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997A6E6-7C73-0102-D7B0-31B15CAF6A0C}"/>
              </a:ext>
            </a:extLst>
          </p:cNvPr>
          <p:cNvSpPr/>
          <p:nvPr/>
        </p:nvSpPr>
        <p:spPr>
          <a:xfrm>
            <a:off x="3472456" y="265442"/>
            <a:ext cx="4919483" cy="828288"/>
          </a:xfrm>
          <a:prstGeom prst="roundRect">
            <a:avLst>
              <a:gd name="adj" fmla="val 50000"/>
            </a:avLst>
          </a:prstGeom>
          <a:solidFill>
            <a:srgbClr val="133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8F52E3-7FD5-21F4-B9D6-93EE61B9C1E1}"/>
              </a:ext>
            </a:extLst>
          </p:cNvPr>
          <p:cNvSpPr txBox="1"/>
          <p:nvPr/>
        </p:nvSpPr>
        <p:spPr>
          <a:xfrm>
            <a:off x="4771012" y="442245"/>
            <a:ext cx="264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C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POLICIES</a:t>
            </a:r>
          </a:p>
        </p:txBody>
      </p:sp>
    </p:spTree>
    <p:extLst>
      <p:ext uri="{BB962C8B-B14F-4D97-AF65-F5344CB8AC3E}">
        <p14:creationId xmlns:p14="http://schemas.microsoft.com/office/powerpoint/2010/main" val="61906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BE622F-1894-12DC-A127-8B1BABA27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53C8C1-5D23-85BD-70E9-741C7216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62" y="5772550"/>
            <a:ext cx="6545890" cy="67264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997A6E6-7C73-0102-D7B0-31B15CAF6A0C}"/>
              </a:ext>
            </a:extLst>
          </p:cNvPr>
          <p:cNvSpPr/>
          <p:nvPr/>
        </p:nvSpPr>
        <p:spPr>
          <a:xfrm>
            <a:off x="3472456" y="265442"/>
            <a:ext cx="4919483" cy="828288"/>
          </a:xfrm>
          <a:prstGeom prst="roundRect">
            <a:avLst>
              <a:gd name="adj" fmla="val 50000"/>
            </a:avLst>
          </a:prstGeom>
          <a:solidFill>
            <a:srgbClr val="133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8F52E3-7FD5-21F4-B9D6-93EE61B9C1E1}"/>
              </a:ext>
            </a:extLst>
          </p:cNvPr>
          <p:cNvSpPr txBox="1"/>
          <p:nvPr/>
        </p:nvSpPr>
        <p:spPr>
          <a:xfrm>
            <a:off x="4771012" y="442245"/>
            <a:ext cx="264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C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POLICIES</a:t>
            </a: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3B1979CB-68B5-57AB-3042-4A71F8817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064306"/>
              </p:ext>
            </p:extLst>
          </p:nvPr>
        </p:nvGraphicFramePr>
        <p:xfrm>
          <a:off x="962500" y="1507131"/>
          <a:ext cx="10007600" cy="337265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69130">
                  <a:extLst>
                    <a:ext uri="{9D8B030D-6E8A-4147-A177-3AD203B41FA5}">
                      <a16:colId xmlns:a16="http://schemas.microsoft.com/office/drawing/2014/main" val="2742046386"/>
                    </a:ext>
                  </a:extLst>
                </a:gridCol>
                <a:gridCol w="6338470">
                  <a:extLst>
                    <a:ext uri="{9D8B030D-6E8A-4147-A177-3AD203B41FA5}">
                      <a16:colId xmlns:a16="http://schemas.microsoft.com/office/drawing/2014/main" val="1984423487"/>
                    </a:ext>
                  </a:extLst>
                </a:gridCol>
              </a:tblGrid>
              <a:tr h="596158"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35198"/>
                  </a:ext>
                </a:extLst>
              </a:tr>
              <a:tr h="756748">
                <a:tc>
                  <a:txBody>
                    <a:bodyPr/>
                    <a:lstStyle/>
                    <a:p>
                      <a:r>
                        <a:rPr lang="en-PH" dirty="0"/>
                        <a:t>7. Accreditation System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Accreditation System for LYDOs for approval of the NYC Commission Proper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18533"/>
                  </a:ext>
                </a:extLst>
              </a:tr>
              <a:tr h="831663">
                <a:tc>
                  <a:txBody>
                    <a:bodyPr/>
                    <a:lstStyle/>
                    <a:p>
                      <a:r>
                        <a:rPr lang="en-PH" dirty="0"/>
                        <a:t>8. Amended Guidelines on Local Planning (DILG MC 2019-151)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For finalization (timeline of submission and template of ABYIP revised to incorporate RA 11768 and RA 11935 provisions)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25504"/>
                  </a:ext>
                </a:extLst>
              </a:tr>
              <a:tr h="1188090">
                <a:tc>
                  <a:txBody>
                    <a:bodyPr/>
                    <a:lstStyle/>
                    <a:p>
                      <a:r>
                        <a:rPr lang="en-PH" dirty="0"/>
                        <a:t>9. Amended Guidelines and Templates on Monitoring the Local Plans of the SK (DILG MC 2020-138)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Digitized submission of M&amp;E Forms for finalization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91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79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FF4EC-6822-B057-14B8-27DA9B8A0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CC658D-A9D5-2C01-97FE-17910F61F138}"/>
              </a:ext>
            </a:extLst>
          </p:cNvPr>
          <p:cNvSpPr/>
          <p:nvPr/>
        </p:nvSpPr>
        <p:spPr>
          <a:xfrm>
            <a:off x="1381125" y="2534067"/>
            <a:ext cx="9838966" cy="1479248"/>
          </a:xfrm>
          <a:prstGeom prst="roundRect">
            <a:avLst>
              <a:gd name="adj" fmla="val 50000"/>
            </a:avLst>
          </a:prstGeom>
          <a:solidFill>
            <a:srgbClr val="133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8B6B0C-C479-C17C-9DE4-DBEC821A4A7E}"/>
              </a:ext>
            </a:extLst>
          </p:cNvPr>
          <p:cNvSpPr txBox="1"/>
          <p:nvPr/>
        </p:nvSpPr>
        <p:spPr>
          <a:xfrm>
            <a:off x="1743122" y="2765859"/>
            <a:ext cx="9114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C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Thank You </a:t>
            </a:r>
            <a:r>
              <a:rPr lang="en-US" sz="6000" b="1" dirty="0">
                <a:solidFill>
                  <a:srgbClr val="FFCC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en-US" sz="6000" b="1" dirty="0">
              <a:solidFill>
                <a:srgbClr val="FFCC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98D7E0-9AC0-8DF8-22E6-554067998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05" y="5772550"/>
            <a:ext cx="6545890" cy="67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28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80088E-AA88-3303-4D68-ED3606934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35A2E-33D0-C558-E283-423ED8217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398" y="5864896"/>
            <a:ext cx="7821204" cy="8036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ED8B0F-5B0D-D2CB-2097-BADDCB8B592E}"/>
              </a:ext>
            </a:extLst>
          </p:cNvPr>
          <p:cNvSpPr txBox="1"/>
          <p:nvPr/>
        </p:nvSpPr>
        <p:spPr>
          <a:xfrm>
            <a:off x="0" y="2527769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13314C"/>
                </a:solidFill>
                <a:latin typeface="Century Gothic" panose="020B0502020202020204" pitchFamily="34" charset="0"/>
              </a:rPr>
              <a:t>[ INSERT SK REFORM LAW VIDEO </a:t>
            </a:r>
          </a:p>
          <a:p>
            <a:pPr marL="0" indent="0" algn="ctr">
              <a:buNone/>
            </a:pPr>
            <a:r>
              <a:rPr lang="en-US" sz="3600" b="1" i="1" dirty="0">
                <a:solidFill>
                  <a:srgbClr val="13314C"/>
                </a:solidFill>
                <a:latin typeface="Century Gothic" panose="020B0502020202020204" pitchFamily="34" charset="0"/>
              </a:rPr>
              <a:t>HERE FOR ENDING OF PROGRAM ]</a:t>
            </a:r>
          </a:p>
        </p:txBody>
      </p:sp>
      <p:pic>
        <p:nvPicPr>
          <p:cNvPr id="2" name="SK-AV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71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7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343</Words>
  <Application>Microsoft Office PowerPoint</Application>
  <PresentationFormat>Widescreen</PresentationFormat>
  <Paragraphs>50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Next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novierangeles@outlook.com</cp:lastModifiedBy>
  <cp:revision>200</cp:revision>
  <dcterms:created xsi:type="dcterms:W3CDTF">2021-03-30T03:46:52Z</dcterms:created>
  <dcterms:modified xsi:type="dcterms:W3CDTF">2023-02-21T15:28:23Z</dcterms:modified>
</cp:coreProperties>
</file>