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handoutMasterIdLst>
    <p:handoutMasterId r:id="rId36"/>
  </p:handoutMasterIdLst>
  <p:sldIdLst>
    <p:sldId id="1637155759" r:id="rId5"/>
    <p:sldId id="339" r:id="rId6"/>
    <p:sldId id="1637155778" r:id="rId7"/>
    <p:sldId id="1637155786" r:id="rId8"/>
    <p:sldId id="1637155794" r:id="rId9"/>
    <p:sldId id="1637155787" r:id="rId10"/>
    <p:sldId id="1637155789" r:id="rId11"/>
    <p:sldId id="1637155793" r:id="rId12"/>
    <p:sldId id="1637155804" r:id="rId13"/>
    <p:sldId id="1637155798" r:id="rId14"/>
    <p:sldId id="1637155795" r:id="rId15"/>
    <p:sldId id="1637155785" r:id="rId16"/>
    <p:sldId id="1637155792" r:id="rId17"/>
    <p:sldId id="1637155800" r:id="rId18"/>
    <p:sldId id="1637155713" r:id="rId19"/>
    <p:sldId id="1637155747" r:id="rId20"/>
    <p:sldId id="1637155738" r:id="rId21"/>
    <p:sldId id="1637155797" r:id="rId22"/>
    <p:sldId id="1637155799" r:id="rId23"/>
    <p:sldId id="1637155782" r:id="rId24"/>
    <p:sldId id="1637155801" r:id="rId25"/>
    <p:sldId id="1637155802" r:id="rId26"/>
    <p:sldId id="1637155805" r:id="rId27"/>
    <p:sldId id="1637155806" r:id="rId28"/>
    <p:sldId id="1637155779" r:id="rId29"/>
    <p:sldId id="1637155810" r:id="rId30"/>
    <p:sldId id="1637155809" r:id="rId31"/>
    <p:sldId id="1637155811" r:id="rId32"/>
    <p:sldId id="1637155812" r:id="rId33"/>
    <p:sldId id="957"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2857F2-CE2C-3382-ED42-99CC26BFFF1A}" name="Al Dominguez" initials="AD" userId="S::ahdominguez@pea.gov.ph::f6e626dd-6cee-4284-bf38-90913136517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k John Pineda" initials="MJP" lastIdx="4" clrIdx="0">
    <p:extLst>
      <p:ext uri="{19B8F6BF-5375-455C-9EA6-DF929625EA0E}">
        <p15:presenceInfo xmlns:p15="http://schemas.microsoft.com/office/powerpoint/2012/main" userId="S::mdpineda@philrec.onmicrosoft.com::b299aaa5-d3d2-40b4-a458-62c5dcb0c875" providerId="AD"/>
      </p:ext>
    </p:extLst>
  </p:cmAuthor>
  <p:cmAuthor id="2" name="Hannah Jane Atole" initials="HJA" lastIdx="21" clrIdx="1">
    <p:extLst>
      <p:ext uri="{19B8F6BF-5375-455C-9EA6-DF929625EA0E}">
        <p15:presenceInfo xmlns:p15="http://schemas.microsoft.com/office/powerpoint/2012/main" userId="S::hpatole@pea.gov.ph::6e6cd3b6-fbde-4835-b608-ffdfb36e3eaf" providerId="AD"/>
      </p:ext>
    </p:extLst>
  </p:cmAuthor>
  <p:cmAuthor id="3" name="Mary Kristine Dator" initials="MKD" lastIdx="3" clrIdx="2">
    <p:extLst>
      <p:ext uri="{19B8F6BF-5375-455C-9EA6-DF929625EA0E}">
        <p15:presenceInfo xmlns:p15="http://schemas.microsoft.com/office/powerpoint/2012/main" userId="S::mrdator@pea.gov.ph::c5b52979-ce62-4b14-b143-76a3705021a1" providerId="AD"/>
      </p:ext>
    </p:extLst>
  </p:cmAuthor>
  <p:cmAuthor id="4" name="Aya Karlota Mendieta" initials="AM" lastIdx="39" clrIdx="3">
    <p:extLst>
      <p:ext uri="{19B8F6BF-5375-455C-9EA6-DF929625EA0E}">
        <p15:presenceInfo xmlns:p15="http://schemas.microsoft.com/office/powerpoint/2012/main" userId="Aya Karlota Mendieta" providerId="None"/>
      </p:ext>
    </p:extLst>
  </p:cmAuthor>
  <p:cmAuthor id="5" name="Mark John Pineda" initials="MP" lastIdx="28" clrIdx="4">
    <p:extLst>
      <p:ext uri="{19B8F6BF-5375-455C-9EA6-DF929625EA0E}">
        <p15:presenceInfo xmlns:p15="http://schemas.microsoft.com/office/powerpoint/2012/main" userId="S::mdpineda@pea.gov.ph::b299aaa5-d3d2-40b4-a458-62c5dcb0c875" providerId="AD"/>
      </p:ext>
    </p:extLst>
  </p:cmAuthor>
  <p:cmAuthor id="6" name="Aya Karlota Mendieta" initials="AM [2]" lastIdx="157" clrIdx="5">
    <p:extLst>
      <p:ext uri="{19B8F6BF-5375-455C-9EA6-DF929625EA0E}">
        <p15:presenceInfo xmlns:p15="http://schemas.microsoft.com/office/powerpoint/2012/main" userId="S::ajmendieta@pea.gov.ph::f61e9098-b645-4edf-bdca-febd0c30b79f" providerId="AD"/>
      </p:ext>
    </p:extLst>
  </p:cmAuthor>
  <p:cmAuthor id="7" name="Rexam Ong" initials="RO" lastIdx="1" clrIdx="6">
    <p:extLst>
      <p:ext uri="{19B8F6BF-5375-455C-9EA6-DF929625EA0E}">
        <p15:presenceInfo xmlns:p15="http://schemas.microsoft.com/office/powerpoint/2012/main" userId="S::rexam.ong_harborcityph.com#ext#@philrec.onmicrosoft.com::f9334387-e16b-49ef-95f0-7673f41607e7" providerId="AD"/>
      </p:ext>
    </p:extLst>
  </p:cmAuthor>
  <p:cmAuthor id="8" name="Tim Orain" initials="TO" lastIdx="2" clrIdx="7">
    <p:extLst>
      <p:ext uri="{19B8F6BF-5375-455C-9EA6-DF929625EA0E}">
        <p15:presenceInfo xmlns:p15="http://schemas.microsoft.com/office/powerpoint/2012/main" userId="S::tim.orain_harborcityph.com#ext#@philrec.onmicrosoft.com::e46b6aa5-b4d5-404b-9877-a68b17d702e0" providerId="AD"/>
      </p:ext>
    </p:extLst>
  </p:cmAuthor>
  <p:cmAuthor id="9" name="Antonio Lorenzo Medina" initials="AM" lastIdx="20" clrIdx="8">
    <p:extLst>
      <p:ext uri="{19B8F6BF-5375-455C-9EA6-DF929625EA0E}">
        <p15:presenceInfo xmlns:p15="http://schemas.microsoft.com/office/powerpoint/2012/main" userId="S::ammedina@pea.gov.ph::7c19bf29-f638-46e1-b743-165943ea3143" providerId="AD"/>
      </p:ext>
    </p:extLst>
  </p:cmAuthor>
  <p:cmAuthor id="10" name="Edrian Paulo Dela Peña" initials="EP" lastIdx="9" clrIdx="9">
    <p:extLst>
      <p:ext uri="{19B8F6BF-5375-455C-9EA6-DF929625EA0E}">
        <p15:presenceInfo xmlns:p15="http://schemas.microsoft.com/office/powerpoint/2012/main" userId="S::erdelapena@pea.gov.ph::02586757-35d2-48e5-8502-73941b7f16a0" providerId="AD"/>
      </p:ext>
    </p:extLst>
  </p:cmAuthor>
  <p:cmAuthor id="11" name="Lea Gepilano" initials="LG" lastIdx="38" clrIdx="10">
    <p:extLst>
      <p:ext uri="{19B8F6BF-5375-455C-9EA6-DF929625EA0E}">
        <p15:presenceInfo xmlns:p15="http://schemas.microsoft.com/office/powerpoint/2012/main" userId="S::lea.gepilano_harborcityph.com#ext#@philrec.onmicrosoft.com::794adac2-c854-463b-a635-ee1a77a18e64" providerId="AD"/>
      </p:ext>
    </p:extLst>
  </p:cmAuthor>
  <p:cmAuthor id="12" name="Lex Michael Luro" initials="LL" lastIdx="16" clrIdx="11">
    <p:extLst>
      <p:ext uri="{19B8F6BF-5375-455C-9EA6-DF929625EA0E}">
        <p15:presenceInfo xmlns:p15="http://schemas.microsoft.com/office/powerpoint/2012/main" userId="S::ltluro@pea.gov.ph::47e9e645-2c82-4077-933d-0f79e11de84b" providerId="AD"/>
      </p:ext>
    </p:extLst>
  </p:cmAuthor>
  <p:cmAuthor id="13" name="Hannah Jane Atole" initials="HJA [2]" lastIdx="12" clrIdx="12">
    <p:extLst>
      <p:ext uri="{19B8F6BF-5375-455C-9EA6-DF929625EA0E}">
        <p15:presenceInfo xmlns:p15="http://schemas.microsoft.com/office/powerpoint/2012/main" userId="Hannah Jane Atole" providerId="None"/>
      </p:ext>
    </p:extLst>
  </p:cmAuthor>
  <p:cmAuthor id="14" name="Antonio Lorenzo Medina" initials="ALM" lastIdx="6" clrIdx="13">
    <p:extLst>
      <p:ext uri="{19B8F6BF-5375-455C-9EA6-DF929625EA0E}">
        <p15:presenceInfo xmlns:p15="http://schemas.microsoft.com/office/powerpoint/2012/main" userId="Antonio Lorenzo Medina" providerId="None"/>
      </p:ext>
    </p:extLst>
  </p:cmAuthor>
  <p:cmAuthor id="15" name="Chris John Paulo Felipe" initials="CF" lastIdx="2" clrIdx="14">
    <p:extLst>
      <p:ext uri="{19B8F6BF-5375-455C-9EA6-DF929625EA0E}">
        <p15:presenceInfo xmlns:p15="http://schemas.microsoft.com/office/powerpoint/2012/main" userId="S::cnfelipe@pea.gov.ph::331c8b53-9f86-4671-859e-e45255bc8c2b" providerId="AD"/>
      </p:ext>
    </p:extLst>
  </p:cmAuthor>
  <p:cmAuthor id="16" name="Aya Karlota Mendieta" initials="AM [3]" lastIdx="13" clrIdx="15">
    <p:extLst>
      <p:ext uri="{19B8F6BF-5375-455C-9EA6-DF929625EA0E}">
        <p15:presenceInfo xmlns:p15="http://schemas.microsoft.com/office/powerpoint/2012/main" userId="S::ajmendieta@philrec.onmicrosoft.com::f61e9098-b645-4edf-bdca-febd0c30b79f" providerId="AD"/>
      </p:ext>
    </p:extLst>
  </p:cmAuthor>
  <p:cmAuthor id="17" name="Rommel Aban" initials="RA" lastIdx="15" clrIdx="16">
    <p:extLst>
      <p:ext uri="{19B8F6BF-5375-455C-9EA6-DF929625EA0E}">
        <p15:presenceInfo xmlns:p15="http://schemas.microsoft.com/office/powerpoint/2012/main" userId="Rommel Aban" providerId="None"/>
      </p:ext>
    </p:extLst>
  </p:cmAuthor>
  <p:cmAuthor id="18" name="Rommel Aban" initials="RA [2]" lastIdx="4" clrIdx="17">
    <p:extLst>
      <p:ext uri="{19B8F6BF-5375-455C-9EA6-DF929625EA0E}">
        <p15:presenceInfo xmlns:p15="http://schemas.microsoft.com/office/powerpoint/2012/main" userId="S::rommel.aban@mgb.gov.ph::d15db044-c28c-40c0-8d0a-449aedec7fe5" providerId="AD"/>
      </p:ext>
    </p:extLst>
  </p:cmAuthor>
  <p:cmAuthor id="19" name="Jim Alvin Louise Desuasido" initials="JD" lastIdx="2" clrIdx="18">
    <p:extLst>
      <p:ext uri="{19B8F6BF-5375-455C-9EA6-DF929625EA0E}">
        <p15:presenceInfo xmlns:p15="http://schemas.microsoft.com/office/powerpoint/2012/main" userId="S::jsdesuasido@pea.gov.ph::0863e5f4-b8cd-428c-b1fb-79acb501a3c2" providerId="AD"/>
      </p:ext>
    </p:extLst>
  </p:cmAuthor>
  <p:cmAuthor id="20" name="Aya Mendieta" initials="AKCJ" lastIdx="6" clrIdx="19">
    <p:extLst>
      <p:ext uri="{19B8F6BF-5375-455C-9EA6-DF929625EA0E}">
        <p15:presenceInfo xmlns:p15="http://schemas.microsoft.com/office/powerpoint/2012/main" userId="Aya Mendieta" providerId="None"/>
      </p:ext>
    </p:extLst>
  </p:cmAuthor>
  <p:cmAuthor id="21" name="Elizabeth Mendoza" initials="EM" lastIdx="11" clrIdx="20">
    <p:extLst>
      <p:ext uri="{19B8F6BF-5375-455C-9EA6-DF929625EA0E}">
        <p15:presenceInfo xmlns:p15="http://schemas.microsoft.com/office/powerpoint/2012/main" userId="S::esmendoza@pea.gov.ph::674dd08c-c193-4dbb-85d8-7640842ab9b9" providerId="AD"/>
      </p:ext>
    </p:extLst>
  </p:cmAuthor>
  <p:cmAuthor id="22" name="Ivy Camille Lucero" initials="IL" lastIdx="2" clrIdx="21">
    <p:extLst>
      <p:ext uri="{19B8F6BF-5375-455C-9EA6-DF929625EA0E}">
        <p15:presenceInfo xmlns:p15="http://schemas.microsoft.com/office/powerpoint/2012/main" userId="S::ialucero@pea.gov.ph::a9305b0f-e7bf-4f7c-acad-23f730a2e36d" providerId="AD"/>
      </p:ext>
    </p:extLst>
  </p:cmAuthor>
  <p:cmAuthor id="23" name="Gener Tuboro" initials="GT" lastIdx="2" clrIdx="22">
    <p:extLst>
      <p:ext uri="{19B8F6BF-5375-455C-9EA6-DF929625EA0E}">
        <p15:presenceInfo xmlns:p15="http://schemas.microsoft.com/office/powerpoint/2012/main" userId="S::gbtuboro@pea.gov.ph::4170a7c7-d72f-4d3f-b013-dee794ebb619" providerId="AD"/>
      </p:ext>
    </p:extLst>
  </p:cmAuthor>
  <p:cmAuthor id="24" name="Al Dominguez" initials="AD" lastIdx="3" clrIdx="23">
    <p:extLst>
      <p:ext uri="{19B8F6BF-5375-455C-9EA6-DF929625EA0E}">
        <p15:presenceInfo xmlns:p15="http://schemas.microsoft.com/office/powerpoint/2012/main" userId="S::ahdominguez@pea.gov.ph::f6e626dd-6cee-4284-bf38-909131365171" providerId="AD"/>
      </p:ext>
    </p:extLst>
  </p:cmAuthor>
  <p:cmAuthor id="25" name="Lysa Kathleen Pagador" initials="LP" lastIdx="6" clrIdx="24">
    <p:extLst>
      <p:ext uri="{19B8F6BF-5375-455C-9EA6-DF929625EA0E}">
        <p15:presenceInfo xmlns:p15="http://schemas.microsoft.com/office/powerpoint/2012/main" userId="S::lppagador@pea.gov.ph::7f73cd6f-ef28-4142-abce-30cbb902b1ce" providerId="AD"/>
      </p:ext>
    </p:extLst>
  </p:cmAuthor>
  <p:cmAuthor id="26" name="Joseph John Literal" initials="JL" lastIdx="3" clrIdx="25">
    <p:extLst>
      <p:ext uri="{19B8F6BF-5375-455C-9EA6-DF929625EA0E}">
        <p15:presenceInfo xmlns:p15="http://schemas.microsoft.com/office/powerpoint/2012/main" userId="S::jmliteral@pea.gov.ph::09b049d3-b0f6-4904-a18b-8fde75396d1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800"/>
    <a:srgbClr val="3F5378"/>
    <a:srgbClr val="00577E"/>
    <a:srgbClr val="B2E7FF"/>
    <a:srgbClr val="00FF00"/>
    <a:srgbClr val="57A7B5"/>
    <a:srgbClr val="F5A3A1"/>
    <a:srgbClr val="C7D300"/>
    <a:srgbClr val="1A39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637D9F-FFAA-D049-AB66-E233A23592E0}" v="4053" dt="2023-10-13T09:20:49.250"/>
    <p1510:client id="{05AC12A5-B0C3-417E-84CC-805A7F7EFAC5}" v="5405" dt="2023-10-13T05:04:31.709"/>
    <p1510:client id="{19E32F6D-442C-48C9-ADF7-DC810F56EC4A}" v="2" vWet="4" dt="2023-10-13T03:27:11.177"/>
    <p1510:client id="{970A5B41-1C52-4D0E-8AB6-6868F860FFA0}" v="1715" vWet="1717" dt="2023-10-13T07:09:58.892"/>
    <p1510:client id="{BBA75921-6C7F-479F-AC8D-01AD731F1AF0}" v="2245" dt="2023-10-13T09:58:26.205"/>
    <p1510:client id="{D31A7E58-233A-B7A8-A8C6-345AE8B722B7}" v="2892" dt="2023-10-13T09:55:31.073"/>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071B15-D123-11C0-DF51-733A717006B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a:extLst>
              <a:ext uri="{FF2B5EF4-FFF2-40B4-BE49-F238E27FC236}">
                <a16:creationId xmlns:a16="http://schemas.microsoft.com/office/drawing/2014/main" id="{8AF9B789-74EB-73AF-A5B0-6743532975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D0025E-1FF8-4B3A-A19A-73D3B83714C7}" type="datetimeFigureOut">
              <a:rPr lang="en-PH" smtClean="0"/>
              <a:t>19/10/2023</a:t>
            </a:fld>
            <a:endParaRPr lang="en-PH"/>
          </a:p>
        </p:txBody>
      </p:sp>
      <p:sp>
        <p:nvSpPr>
          <p:cNvPr id="4" name="Footer Placeholder 3">
            <a:extLst>
              <a:ext uri="{FF2B5EF4-FFF2-40B4-BE49-F238E27FC236}">
                <a16:creationId xmlns:a16="http://schemas.microsoft.com/office/drawing/2014/main" id="{0E5D83F4-8026-097D-EE29-3EA4DB3924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a:extLst>
              <a:ext uri="{FF2B5EF4-FFF2-40B4-BE49-F238E27FC236}">
                <a16:creationId xmlns:a16="http://schemas.microsoft.com/office/drawing/2014/main" id="{269E4EFD-A4ED-7F64-2F8B-6D4C4574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1F75486-B904-4447-AF27-6F5847607C34}" type="slidenum">
              <a:rPr lang="en-PH" smtClean="0"/>
              <a:t>‹#›</a:t>
            </a:fld>
            <a:endParaRPr lang="en-PH"/>
          </a:p>
        </p:txBody>
      </p:sp>
    </p:spTree>
    <p:extLst>
      <p:ext uri="{BB962C8B-B14F-4D97-AF65-F5344CB8AC3E}">
        <p14:creationId xmlns:p14="http://schemas.microsoft.com/office/powerpoint/2010/main" val="16171571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2B0AF7-1623-2547-9D0B-137252A002A0}"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9BB60E-824B-C34A-90CA-6D80F33F524D}" type="slidenum">
              <a:rPr lang="en-US" smtClean="0"/>
              <a:t>‹#›</a:t>
            </a:fld>
            <a:endParaRPr lang="en-US"/>
          </a:p>
        </p:txBody>
      </p:sp>
    </p:spTree>
    <p:extLst>
      <p:ext uri="{BB962C8B-B14F-4D97-AF65-F5344CB8AC3E}">
        <p14:creationId xmlns:p14="http://schemas.microsoft.com/office/powerpoint/2010/main" val="39531380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DB9BB60E-824B-C34A-90CA-6D80F33F524D}" type="slidenum">
              <a:rPr lang="en-US" smtClean="0"/>
              <a:t>1</a:t>
            </a:fld>
            <a:endParaRPr lang="en-US"/>
          </a:p>
        </p:txBody>
      </p:sp>
    </p:spTree>
    <p:extLst>
      <p:ext uri="{BB962C8B-B14F-4D97-AF65-F5344CB8AC3E}">
        <p14:creationId xmlns:p14="http://schemas.microsoft.com/office/powerpoint/2010/main" val="1723267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This outlines the brief presentation of the PRA.</a:t>
            </a:r>
          </a:p>
        </p:txBody>
      </p:sp>
      <p:sp>
        <p:nvSpPr>
          <p:cNvPr id="4" name="Slide Number Placeholder 3"/>
          <p:cNvSpPr>
            <a:spLocks noGrp="1"/>
          </p:cNvSpPr>
          <p:nvPr>
            <p:ph type="sldNum" sz="quarter" idx="5"/>
          </p:nvPr>
        </p:nvSpPr>
        <p:spPr/>
        <p:txBody>
          <a:bodyPr/>
          <a:lstStyle/>
          <a:p>
            <a:fld id="{DB9BB60E-824B-C34A-90CA-6D80F33F524D}" type="slidenum">
              <a:rPr lang="en-US" smtClean="0"/>
              <a:t>2</a:t>
            </a:fld>
            <a:endParaRPr lang="en-US"/>
          </a:p>
        </p:txBody>
      </p:sp>
    </p:spTree>
    <p:extLst>
      <p:ext uri="{BB962C8B-B14F-4D97-AF65-F5344CB8AC3E}">
        <p14:creationId xmlns:p14="http://schemas.microsoft.com/office/powerpoint/2010/main" val="200119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list shows the fourteen (14) PRA approved reclamation projects in Manila Bay and their status prior to the suspension order.</a:t>
            </a:r>
          </a:p>
          <a:p>
            <a:endParaRPr lang="en-US"/>
          </a:p>
          <a:p>
            <a:r>
              <a:rPr lang="en-US"/>
              <a:t>The six (6) reclamation projects, namely 360-ha Pasay SM, 265-ha Pasay Harbor City, 318-ha Manila Waterfront City, 90-ha Bacoor City, 230-ha Bacoor City, and 100-ha Diamond, were implemented by the project proponents (LGUs) and their joint venture partners but were stopped following the suspension of reclamation activities/projects in Manila Bay. The remark "Ongoing Implementation" pertains to their status prior to the suspension order. </a:t>
            </a:r>
          </a:p>
          <a:p>
            <a:r>
              <a:rPr lang="en-US" i="1"/>
              <a:t>(Please refer to slide no. 8 for the project status before the suspension.)</a:t>
            </a:r>
            <a:endParaRPr lang="en-US">
              <a:ea typeface="Calibri"/>
              <a:cs typeface="Calibri"/>
            </a:endParaRPr>
          </a:p>
        </p:txBody>
      </p:sp>
      <p:sp>
        <p:nvSpPr>
          <p:cNvPr id="4" name="Slide Number Placeholder 3"/>
          <p:cNvSpPr>
            <a:spLocks noGrp="1"/>
          </p:cNvSpPr>
          <p:nvPr>
            <p:ph type="sldNum" sz="quarter" idx="5"/>
          </p:nvPr>
        </p:nvSpPr>
        <p:spPr/>
        <p:txBody>
          <a:bodyPr/>
          <a:lstStyle/>
          <a:p>
            <a:fld id="{DB9BB60E-824B-C34A-90CA-6D80F33F524D}" type="slidenum">
              <a:rPr lang="en-US" smtClean="0"/>
              <a:t>15</a:t>
            </a:fld>
            <a:endParaRPr lang="en-US"/>
          </a:p>
        </p:txBody>
      </p:sp>
    </p:spTree>
    <p:extLst>
      <p:ext uri="{BB962C8B-B14F-4D97-AF65-F5344CB8AC3E}">
        <p14:creationId xmlns:p14="http://schemas.microsoft.com/office/powerpoint/2010/main" val="2349446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slide shows the relative location of the reclamation projects. The approved reclamation projects of each LGU were identified and grouped accordingly per LGU.</a:t>
            </a:r>
          </a:p>
        </p:txBody>
      </p:sp>
      <p:sp>
        <p:nvSpPr>
          <p:cNvPr id="4" name="Slide Number Placeholder 3"/>
          <p:cNvSpPr>
            <a:spLocks noGrp="1"/>
          </p:cNvSpPr>
          <p:nvPr>
            <p:ph type="sldNum" sz="quarter" idx="5"/>
          </p:nvPr>
        </p:nvSpPr>
        <p:spPr/>
        <p:txBody>
          <a:bodyPr/>
          <a:lstStyle/>
          <a:p>
            <a:fld id="{DB9BB60E-824B-C34A-90CA-6D80F33F524D}" type="slidenum">
              <a:rPr lang="en-US" smtClean="0"/>
              <a:t>16</a:t>
            </a:fld>
            <a:endParaRPr lang="en-US"/>
          </a:p>
        </p:txBody>
      </p:sp>
    </p:spTree>
    <p:extLst>
      <p:ext uri="{BB962C8B-B14F-4D97-AF65-F5344CB8AC3E}">
        <p14:creationId xmlns:p14="http://schemas.microsoft.com/office/powerpoint/2010/main" val="344649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three ongoing projects that conducted actual reclamation works before the suspension of the activities/projects in Manila Bay are as follows: </a:t>
            </a:r>
          </a:p>
          <a:p>
            <a:pPr marL="228600" indent="-228600">
              <a:buAutoNum type="arabicParenR"/>
            </a:pPr>
            <a:r>
              <a:rPr lang="en-US"/>
              <a:t>360-ha Pasay City Reclamation and Development Project (Pasay 360) – a project of LGU Pasay with its joint venture (JV) partner SM Smart City Infrastructure and Development Corporation; </a:t>
            </a:r>
            <a:endParaRPr lang="en-US">
              <a:ea typeface="Calibri"/>
              <a:cs typeface="Calibri"/>
            </a:endParaRPr>
          </a:p>
          <a:p>
            <a:pPr marL="228600" indent="-228600">
              <a:buAutoNum type="arabicParenR"/>
            </a:pPr>
            <a:r>
              <a:rPr lang="en-US"/>
              <a:t>265-ha Pasay </a:t>
            </a:r>
            <a:r>
              <a:rPr lang="en-US" err="1"/>
              <a:t>Pasay</a:t>
            </a:r>
            <a:r>
              <a:rPr lang="en-US"/>
              <a:t> Harbor City Reclamation Project (Pasay 265) – a project of LGU Pasay with its JV partner Pasay Harbor City Corporation; and</a:t>
            </a:r>
            <a:endParaRPr lang="en-US">
              <a:ea typeface="Calibri"/>
              <a:cs typeface="Calibri"/>
            </a:endParaRPr>
          </a:p>
          <a:p>
            <a:pPr marL="228600" indent="-228600">
              <a:buAutoNum type="arabicParenR"/>
            </a:pPr>
            <a:r>
              <a:rPr lang="en-US"/>
              <a:t>318-ha Manila Waterfront City Reclamation Project (Manila Waterfront) – a project of LGU Manila with its JV partner Waterfront Manila Premier Development Inc. </a:t>
            </a:r>
            <a:endParaRPr lang="en-US">
              <a:ea typeface="Calibri" panose="020F0502020204030204"/>
              <a:cs typeface="Calibri" panose="020F0502020204030204"/>
            </a:endParaRPr>
          </a:p>
          <a:p>
            <a:r>
              <a:rPr lang="en-US"/>
              <a:t> </a:t>
            </a:r>
            <a:endParaRPr lang="en-US">
              <a:ea typeface="Calibri"/>
              <a:cs typeface="Calibri"/>
            </a:endParaRPr>
          </a:p>
          <a:p>
            <a:r>
              <a:rPr lang="en-US"/>
              <a:t>For Manila Waterfront, the sand key dredging, sand filling/placement of the sand key, and sandbagging were ongoing prior to the suspension of reclamation activities to contain Phase 1 of Island A. Reclamation/island sand filling has yet to be conducted. </a:t>
            </a:r>
            <a:endParaRPr lang="en-US">
              <a:ea typeface="Calibri"/>
              <a:cs typeface="Calibri"/>
            </a:endParaRPr>
          </a:p>
          <a:p>
            <a:r>
              <a:rPr lang="en-US"/>
              <a:t> </a:t>
            </a:r>
            <a:endParaRPr lang="en-US">
              <a:ea typeface="Calibri"/>
              <a:cs typeface="Calibri"/>
            </a:endParaRPr>
          </a:p>
          <a:p>
            <a:r>
              <a:rPr lang="en-US"/>
              <a:t>The three Bacoor City Reclamation Projects, comprising the 90-ha inner island, 100-ha Diamond, and 230-ha outer island, have undertaken preparatory works to construct the laydown/staging area in preparation for the assembly of dredging pipes, storage facilities and materials, among others. The 100-ha Diamond and 230-ha outer island have already started the dredging/desilting to construct a sand key foundation, while the 90-ha inner island has filled with sand within a portion of Island B.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B9BB60E-824B-C34A-90CA-6D80F33F524D}" type="slidenum">
              <a:rPr lang="en-US" smtClean="0"/>
              <a:t>17</a:t>
            </a:fld>
            <a:endParaRPr lang="en-US"/>
          </a:p>
        </p:txBody>
      </p:sp>
    </p:spTree>
    <p:extLst>
      <p:ext uri="{BB962C8B-B14F-4D97-AF65-F5344CB8AC3E}">
        <p14:creationId xmlns:p14="http://schemas.microsoft.com/office/powerpoint/2010/main" val="742496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land valuation, average estimated reclamation cost per LGU is used in the computation.</a:t>
            </a:r>
            <a:endParaRPr lang="en-PH"/>
          </a:p>
        </p:txBody>
      </p:sp>
      <p:sp>
        <p:nvSpPr>
          <p:cNvPr id="4" name="Slide Number Placeholder 3"/>
          <p:cNvSpPr>
            <a:spLocks noGrp="1"/>
          </p:cNvSpPr>
          <p:nvPr>
            <p:ph type="sldNum" sz="quarter" idx="5"/>
          </p:nvPr>
        </p:nvSpPr>
        <p:spPr/>
        <p:txBody>
          <a:bodyPr/>
          <a:lstStyle/>
          <a:p>
            <a:fld id="{DB9BB60E-824B-C34A-90CA-6D80F33F524D}" type="slidenum">
              <a:rPr lang="en-US" smtClean="0"/>
              <a:t>18</a:t>
            </a:fld>
            <a:endParaRPr lang="en-US"/>
          </a:p>
        </p:txBody>
      </p:sp>
    </p:spTree>
    <p:extLst>
      <p:ext uri="{BB962C8B-B14F-4D97-AF65-F5344CB8AC3E}">
        <p14:creationId xmlns:p14="http://schemas.microsoft.com/office/powerpoint/2010/main" val="67636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Notes: Land Development Estimate is x3 of est. reclamation cost</a:t>
            </a:r>
          </a:p>
          <a:p>
            <a:endParaRPr lang="en-PH"/>
          </a:p>
        </p:txBody>
      </p:sp>
      <p:sp>
        <p:nvSpPr>
          <p:cNvPr id="4" name="Slide Number Placeholder 3"/>
          <p:cNvSpPr>
            <a:spLocks noGrp="1"/>
          </p:cNvSpPr>
          <p:nvPr>
            <p:ph type="sldNum" sz="quarter" idx="5"/>
          </p:nvPr>
        </p:nvSpPr>
        <p:spPr/>
        <p:txBody>
          <a:bodyPr/>
          <a:lstStyle/>
          <a:p>
            <a:fld id="{DB9BB60E-824B-C34A-90CA-6D80F33F524D}" type="slidenum">
              <a:rPr lang="en-US" smtClean="0"/>
              <a:t>19</a:t>
            </a:fld>
            <a:endParaRPr lang="en-US"/>
          </a:p>
        </p:txBody>
      </p:sp>
    </p:spTree>
    <p:extLst>
      <p:ext uri="{BB962C8B-B14F-4D97-AF65-F5344CB8AC3E}">
        <p14:creationId xmlns:p14="http://schemas.microsoft.com/office/powerpoint/2010/main" val="220309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DB9BB60E-824B-C34A-90CA-6D80F33F524D}" type="slidenum">
              <a:rPr lang="en-US" smtClean="0"/>
              <a:t>26</a:t>
            </a:fld>
            <a:endParaRPr lang="en-US"/>
          </a:p>
        </p:txBody>
      </p:sp>
    </p:spTree>
    <p:extLst>
      <p:ext uri="{BB962C8B-B14F-4D97-AF65-F5344CB8AC3E}">
        <p14:creationId xmlns:p14="http://schemas.microsoft.com/office/powerpoint/2010/main" val="3099846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HJPA</a:t>
            </a:r>
          </a:p>
        </p:txBody>
      </p:sp>
      <p:sp>
        <p:nvSpPr>
          <p:cNvPr id="4" name="Slide Number Placeholder 3"/>
          <p:cNvSpPr>
            <a:spLocks noGrp="1"/>
          </p:cNvSpPr>
          <p:nvPr>
            <p:ph type="sldNum" sz="quarter" idx="5"/>
          </p:nvPr>
        </p:nvSpPr>
        <p:spPr/>
        <p:txBody>
          <a:bodyPr/>
          <a:lstStyle/>
          <a:p>
            <a:fld id="{DB9BB60E-824B-C34A-90CA-6D80F33F524D}" type="slidenum">
              <a:rPr lang="en-US" smtClean="0"/>
              <a:t>30</a:t>
            </a:fld>
            <a:endParaRPr lang="en-US"/>
          </a:p>
        </p:txBody>
      </p:sp>
    </p:spTree>
    <p:extLst>
      <p:ext uri="{BB962C8B-B14F-4D97-AF65-F5344CB8AC3E}">
        <p14:creationId xmlns:p14="http://schemas.microsoft.com/office/powerpoint/2010/main" val="1324441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0059311" y="877033"/>
            <a:ext cx="1732400" cy="577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11" name="Google Shape;11;p2"/>
          <p:cNvGrpSpPr/>
          <p:nvPr/>
        </p:nvGrpSpPr>
        <p:grpSpPr>
          <a:xfrm>
            <a:off x="0" y="-9451"/>
            <a:ext cx="11548531" cy="6867451"/>
            <a:chOff x="0" y="-7088"/>
            <a:chExt cx="8661398" cy="5150588"/>
          </a:xfrm>
        </p:grpSpPr>
        <p:sp>
          <p:nvSpPr>
            <p:cNvPr id="12" name="Google Shape;12;p2"/>
            <p:cNvSpPr/>
            <p:nvPr/>
          </p:nvSpPr>
          <p:spPr>
            <a:xfrm>
              <a:off x="0" y="0"/>
              <a:ext cx="3525000" cy="5143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rot="10800000" flipH="1">
              <a:off x="3517898" y="-7088"/>
              <a:ext cx="5143500" cy="5143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14" name="Google Shape;14;p2"/>
          <p:cNvGrpSpPr/>
          <p:nvPr/>
        </p:nvGrpSpPr>
        <p:grpSpPr>
          <a:xfrm rot="10800000" flipH="1">
            <a:off x="2" y="1454351"/>
            <a:ext cx="11796669" cy="3949300"/>
            <a:chOff x="-8178042" y="-4493254"/>
            <a:chExt cx="19483598" cy="6522736"/>
          </a:xfrm>
        </p:grpSpPr>
        <p:sp>
          <p:nvSpPr>
            <p:cNvPr id="15" name="Google Shape;15;p2"/>
            <p:cNvSpPr/>
            <p:nvPr/>
          </p:nvSpPr>
          <p:spPr>
            <a:xfrm>
              <a:off x="-8178042" y="-4493118"/>
              <a:ext cx="12968400" cy="65226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17" name="Google Shape;17;p2"/>
          <p:cNvGrpSpPr/>
          <p:nvPr/>
        </p:nvGrpSpPr>
        <p:grpSpPr>
          <a:xfrm>
            <a:off x="4902982" y="5704465"/>
            <a:ext cx="7307772"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4710175"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2" name="Google Shape;22;p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1106381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7596285" y="3514025"/>
            <a:ext cx="1185600" cy="395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25" name="Google Shape;25;p3"/>
          <p:cNvGrpSpPr/>
          <p:nvPr/>
        </p:nvGrpSpPr>
        <p:grpSpPr>
          <a:xfrm>
            <a:off x="0" y="-9451"/>
            <a:ext cx="11548531" cy="6867451"/>
            <a:chOff x="0" y="-7088"/>
            <a:chExt cx="8661398" cy="5150588"/>
          </a:xfrm>
        </p:grpSpPr>
        <p:sp>
          <p:nvSpPr>
            <p:cNvPr id="26" name="Google Shape;26;p3"/>
            <p:cNvSpPr/>
            <p:nvPr/>
          </p:nvSpPr>
          <p:spPr>
            <a:xfrm>
              <a:off x="0" y="0"/>
              <a:ext cx="3525000" cy="5143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3"/>
            <p:cNvSpPr/>
            <p:nvPr/>
          </p:nvSpPr>
          <p:spPr>
            <a:xfrm rot="10800000" flipH="1">
              <a:off x="3517898" y="-7088"/>
              <a:ext cx="5143500" cy="5143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28" name="Google Shape;28;p3"/>
          <p:cNvGrpSpPr/>
          <p:nvPr/>
        </p:nvGrpSpPr>
        <p:grpSpPr>
          <a:xfrm rot="10800000" flipH="1">
            <a:off x="-2" y="3899768"/>
            <a:ext cx="8785449" cy="2703024"/>
            <a:chOff x="-9894852" y="-4493254"/>
            <a:chExt cx="21200407" cy="6522740"/>
          </a:xfrm>
        </p:grpSpPr>
        <p:sp>
          <p:nvSpPr>
            <p:cNvPr id="29" name="Google Shape;29;p3"/>
            <p:cNvSpPr/>
            <p:nvPr/>
          </p:nvSpPr>
          <p:spPr>
            <a:xfrm>
              <a:off x="-9894852" y="-4493114"/>
              <a:ext cx="14685300" cy="65226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30" name="Google Shape;30;p3"/>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31" name="Google Shape;31;p3"/>
          <p:cNvGrpSpPr/>
          <p:nvPr/>
        </p:nvGrpSpPr>
        <p:grpSpPr>
          <a:xfrm>
            <a:off x="9262456" y="5963632"/>
            <a:ext cx="2937107" cy="894393"/>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3"/>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3"/>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9" name="Google Shape;39;p3"/>
          <p:cNvSpPr txBox="1">
            <a:spLocks noGrp="1"/>
          </p:cNvSpPr>
          <p:nvPr>
            <p:ph type="ctrTitle"/>
          </p:nvPr>
        </p:nvSpPr>
        <p:spPr>
          <a:xfrm>
            <a:off x="618033" y="3828197"/>
            <a:ext cx="5459200" cy="1546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rPr lang="en-US"/>
              <a:t>Click to edit Master title style</a:t>
            </a:r>
            <a:endParaRPr/>
          </a:p>
        </p:txBody>
      </p:sp>
      <p:sp>
        <p:nvSpPr>
          <p:cNvPr id="40" name="Google Shape;40;p3"/>
          <p:cNvSpPr txBox="1">
            <a:spLocks noGrp="1"/>
          </p:cNvSpPr>
          <p:nvPr>
            <p:ph type="subTitle" idx="1"/>
          </p:nvPr>
        </p:nvSpPr>
        <p:spPr>
          <a:xfrm>
            <a:off x="618033" y="5300599"/>
            <a:ext cx="5459200" cy="10464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9800"/>
              </a:buClr>
              <a:buSzPts val="2000"/>
              <a:buNone/>
              <a:defRPr sz="2667">
                <a:solidFill>
                  <a:srgbClr val="FF9800"/>
                </a:solidFill>
              </a:defRPr>
            </a:lvl1pPr>
            <a:lvl2pPr lvl="1" rtl="0">
              <a:spcBef>
                <a:spcPts val="1333"/>
              </a:spcBef>
              <a:spcAft>
                <a:spcPts val="0"/>
              </a:spcAft>
              <a:buClr>
                <a:srgbClr val="FF9800"/>
              </a:buClr>
              <a:buSzPts val="2000"/>
              <a:buNone/>
              <a:defRPr sz="2667">
                <a:solidFill>
                  <a:srgbClr val="FF9800"/>
                </a:solidFill>
              </a:defRPr>
            </a:lvl2pPr>
            <a:lvl3pPr lvl="2" rtl="0">
              <a:spcBef>
                <a:spcPts val="1333"/>
              </a:spcBef>
              <a:spcAft>
                <a:spcPts val="0"/>
              </a:spcAft>
              <a:buClr>
                <a:srgbClr val="FF9800"/>
              </a:buClr>
              <a:buSzPts val="2000"/>
              <a:buNone/>
              <a:defRPr sz="2667">
                <a:solidFill>
                  <a:srgbClr val="FF9800"/>
                </a:solidFill>
              </a:defRPr>
            </a:lvl3pPr>
            <a:lvl4pPr lvl="3" rtl="0">
              <a:spcBef>
                <a:spcPts val="1333"/>
              </a:spcBef>
              <a:spcAft>
                <a:spcPts val="0"/>
              </a:spcAft>
              <a:buClr>
                <a:srgbClr val="FF9800"/>
              </a:buClr>
              <a:buSzPts val="2000"/>
              <a:buNone/>
              <a:defRPr sz="2667">
                <a:solidFill>
                  <a:srgbClr val="FF9800"/>
                </a:solidFill>
              </a:defRPr>
            </a:lvl4pPr>
            <a:lvl5pPr lvl="4" rtl="0">
              <a:spcBef>
                <a:spcPts val="1333"/>
              </a:spcBef>
              <a:spcAft>
                <a:spcPts val="0"/>
              </a:spcAft>
              <a:buClr>
                <a:srgbClr val="FF9800"/>
              </a:buClr>
              <a:buSzPts val="2000"/>
              <a:buNone/>
              <a:defRPr sz="2667">
                <a:solidFill>
                  <a:srgbClr val="FF9800"/>
                </a:solidFill>
              </a:defRPr>
            </a:lvl5pPr>
            <a:lvl6pPr lvl="5" rtl="0">
              <a:spcBef>
                <a:spcPts val="1333"/>
              </a:spcBef>
              <a:spcAft>
                <a:spcPts val="0"/>
              </a:spcAft>
              <a:buClr>
                <a:srgbClr val="FF9800"/>
              </a:buClr>
              <a:buSzPts val="2000"/>
              <a:buNone/>
              <a:defRPr sz="2667">
                <a:solidFill>
                  <a:srgbClr val="FF9800"/>
                </a:solidFill>
              </a:defRPr>
            </a:lvl6pPr>
            <a:lvl7pPr lvl="6" rtl="0">
              <a:spcBef>
                <a:spcPts val="1333"/>
              </a:spcBef>
              <a:spcAft>
                <a:spcPts val="0"/>
              </a:spcAft>
              <a:buClr>
                <a:srgbClr val="FF9800"/>
              </a:buClr>
              <a:buSzPts val="2000"/>
              <a:buNone/>
              <a:defRPr sz="2667">
                <a:solidFill>
                  <a:srgbClr val="FF9800"/>
                </a:solidFill>
              </a:defRPr>
            </a:lvl7pPr>
            <a:lvl8pPr lvl="7" rtl="0">
              <a:spcBef>
                <a:spcPts val="1333"/>
              </a:spcBef>
              <a:spcAft>
                <a:spcPts val="0"/>
              </a:spcAft>
              <a:buClr>
                <a:srgbClr val="FF9800"/>
              </a:buClr>
              <a:buSzPts val="2000"/>
              <a:buNone/>
              <a:defRPr sz="2667">
                <a:solidFill>
                  <a:srgbClr val="FF9800"/>
                </a:solidFill>
              </a:defRPr>
            </a:lvl8pPr>
            <a:lvl9pPr lvl="8" rtl="0">
              <a:spcBef>
                <a:spcPts val="1333"/>
              </a:spcBef>
              <a:spcAft>
                <a:spcPts val="1333"/>
              </a:spcAft>
              <a:buClr>
                <a:srgbClr val="FF9800"/>
              </a:buClr>
              <a:buSzPts val="2000"/>
              <a:buNone/>
              <a:defRPr sz="2667">
                <a:solidFill>
                  <a:srgbClr val="FF9800"/>
                </a:solidFill>
              </a:defRPr>
            </a:lvl9pPr>
          </a:lstStyle>
          <a:p>
            <a:r>
              <a:rPr lang="en-US"/>
              <a:t>Click to edit Master subtitle style</a:t>
            </a:r>
            <a:endParaRPr/>
          </a:p>
        </p:txBody>
      </p:sp>
      <p:sp>
        <p:nvSpPr>
          <p:cNvPr id="41" name="Google Shape;41;p3"/>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F076D80B-A60C-4C52-9832-340CE3DBCCDE}" type="slidenum">
              <a:rPr lang="en-PH" smtClean="0"/>
              <a:t>‹#›</a:t>
            </a:fld>
            <a:endParaRPr lang="en-PH"/>
          </a:p>
        </p:txBody>
      </p:sp>
    </p:spTree>
    <p:extLst>
      <p:ext uri="{BB962C8B-B14F-4D97-AF65-F5344CB8AC3E}">
        <p14:creationId xmlns:p14="http://schemas.microsoft.com/office/powerpoint/2010/main" val="268955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2"/>
        <p:cNvGrpSpPr/>
        <p:nvPr/>
      </p:nvGrpSpPr>
      <p:grpSpPr>
        <a:xfrm>
          <a:off x="0" y="0"/>
          <a:ext cx="0" cy="0"/>
          <a:chOff x="0" y="0"/>
          <a:chExt cx="0" cy="0"/>
        </a:xfrm>
      </p:grpSpPr>
      <p:sp>
        <p:nvSpPr>
          <p:cNvPr id="43" name="Google Shape;43;p4"/>
          <p:cNvSpPr/>
          <p:nvPr/>
        </p:nvSpPr>
        <p:spPr>
          <a:xfrm>
            <a:off x="10059311" y="877033"/>
            <a:ext cx="1732400" cy="577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44" name="Google Shape;44;p4"/>
          <p:cNvGrpSpPr/>
          <p:nvPr/>
        </p:nvGrpSpPr>
        <p:grpSpPr>
          <a:xfrm>
            <a:off x="0" y="-9451"/>
            <a:ext cx="11548531" cy="6867451"/>
            <a:chOff x="0" y="-7088"/>
            <a:chExt cx="8661398" cy="5150588"/>
          </a:xfrm>
        </p:grpSpPr>
        <p:sp>
          <p:nvSpPr>
            <p:cNvPr id="45" name="Google Shape;45;p4"/>
            <p:cNvSpPr/>
            <p:nvPr/>
          </p:nvSpPr>
          <p:spPr>
            <a:xfrm>
              <a:off x="0" y="0"/>
              <a:ext cx="3525000" cy="5143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4"/>
            <p:cNvSpPr/>
            <p:nvPr/>
          </p:nvSpPr>
          <p:spPr>
            <a:xfrm rot="10800000" flipH="1">
              <a:off x="3517898" y="-7088"/>
              <a:ext cx="5143500" cy="5143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47" name="Google Shape;47;p4"/>
          <p:cNvGrpSpPr/>
          <p:nvPr/>
        </p:nvGrpSpPr>
        <p:grpSpPr>
          <a:xfrm rot="10800000" flipH="1">
            <a:off x="2" y="1454351"/>
            <a:ext cx="11796669" cy="3949300"/>
            <a:chOff x="-8178042" y="-4493254"/>
            <a:chExt cx="19483598" cy="6522736"/>
          </a:xfrm>
        </p:grpSpPr>
        <p:sp>
          <p:nvSpPr>
            <p:cNvPr id="48" name="Google Shape;48;p4"/>
            <p:cNvSpPr/>
            <p:nvPr/>
          </p:nvSpPr>
          <p:spPr>
            <a:xfrm>
              <a:off x="-8178042" y="-4493118"/>
              <a:ext cx="12968400" cy="65226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49" name="Google Shape;49;p4"/>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sp>
        <p:nvSpPr>
          <p:cNvPr id="50" name="Google Shape;50;p4"/>
          <p:cNvSpPr txBox="1">
            <a:spLocks noGrp="1"/>
          </p:cNvSpPr>
          <p:nvPr>
            <p:ph type="body" idx="1"/>
          </p:nvPr>
        </p:nvSpPr>
        <p:spPr>
          <a:xfrm>
            <a:off x="1106367" y="1602667"/>
            <a:ext cx="6787600" cy="3660000"/>
          </a:xfrm>
          <a:prstGeom prst="rect">
            <a:avLst/>
          </a:prstGeom>
        </p:spPr>
        <p:txBody>
          <a:bodyPr spcFirstLastPara="1" wrap="square" lIns="91425" tIns="91425" rIns="91425" bIns="91425" anchor="t" anchorCtr="0">
            <a:noAutofit/>
          </a:bodyPr>
          <a:lstStyle>
            <a:lvl1pPr marL="609585" lvl="0" indent="-558786" rtl="0">
              <a:spcBef>
                <a:spcPts val="800"/>
              </a:spcBef>
              <a:spcAft>
                <a:spcPts val="0"/>
              </a:spcAft>
              <a:buClr>
                <a:srgbClr val="FFFFFF"/>
              </a:buClr>
              <a:buSzPts val="3000"/>
              <a:buChar char="▰"/>
              <a:defRPr sz="4000" i="1">
                <a:solidFill>
                  <a:srgbClr val="FFFFFF"/>
                </a:solidFill>
              </a:defRPr>
            </a:lvl1pPr>
            <a:lvl2pPr marL="1219170" lvl="1" indent="-558786" rtl="0">
              <a:spcBef>
                <a:spcPts val="640"/>
              </a:spcBef>
              <a:spcAft>
                <a:spcPts val="0"/>
              </a:spcAft>
              <a:buClr>
                <a:srgbClr val="FFFFFF"/>
              </a:buClr>
              <a:buSzPts val="3000"/>
              <a:buChar char="▻"/>
              <a:defRPr sz="4000" i="1">
                <a:solidFill>
                  <a:srgbClr val="FFFFFF"/>
                </a:solidFill>
              </a:defRPr>
            </a:lvl2pPr>
            <a:lvl3pPr marL="1828754" lvl="2" indent="-558786" rtl="0">
              <a:spcBef>
                <a:spcPts val="640"/>
              </a:spcBef>
              <a:spcAft>
                <a:spcPts val="0"/>
              </a:spcAft>
              <a:buClr>
                <a:srgbClr val="FFFFFF"/>
              </a:buClr>
              <a:buSzPts val="3000"/>
              <a:buChar char="▻"/>
              <a:defRPr sz="4000" i="1">
                <a:solidFill>
                  <a:srgbClr val="FFFFFF"/>
                </a:solidFill>
              </a:defRPr>
            </a:lvl3pPr>
            <a:lvl4pPr marL="2438339" lvl="3" indent="-558786" rtl="0">
              <a:spcBef>
                <a:spcPts val="480"/>
              </a:spcBef>
              <a:spcAft>
                <a:spcPts val="0"/>
              </a:spcAft>
              <a:buClr>
                <a:srgbClr val="FFFFFF"/>
              </a:buClr>
              <a:buSzPts val="3000"/>
              <a:buChar char="▻"/>
              <a:defRPr sz="4000" i="1">
                <a:solidFill>
                  <a:srgbClr val="FFFFFF"/>
                </a:solidFill>
              </a:defRPr>
            </a:lvl4pPr>
            <a:lvl5pPr marL="3047924" lvl="4" indent="-558786" rtl="0">
              <a:spcBef>
                <a:spcPts val="480"/>
              </a:spcBef>
              <a:spcAft>
                <a:spcPts val="0"/>
              </a:spcAft>
              <a:buClr>
                <a:srgbClr val="FFFFFF"/>
              </a:buClr>
              <a:buSzPts val="3000"/>
              <a:buChar char="▻"/>
              <a:defRPr sz="4000" i="1">
                <a:solidFill>
                  <a:srgbClr val="FFFFFF"/>
                </a:solidFill>
              </a:defRPr>
            </a:lvl5pPr>
            <a:lvl6pPr marL="3657509" lvl="5" indent="-558786" rtl="0">
              <a:spcBef>
                <a:spcPts val="480"/>
              </a:spcBef>
              <a:spcAft>
                <a:spcPts val="0"/>
              </a:spcAft>
              <a:buClr>
                <a:srgbClr val="FFFFFF"/>
              </a:buClr>
              <a:buSzPts val="3000"/>
              <a:buChar char="▻"/>
              <a:defRPr sz="4000" i="1">
                <a:solidFill>
                  <a:srgbClr val="FFFFFF"/>
                </a:solidFill>
              </a:defRPr>
            </a:lvl6pPr>
            <a:lvl7pPr marL="4267093" lvl="6" indent="-558786" rtl="0">
              <a:spcBef>
                <a:spcPts val="480"/>
              </a:spcBef>
              <a:spcAft>
                <a:spcPts val="0"/>
              </a:spcAft>
              <a:buClr>
                <a:srgbClr val="FFFFFF"/>
              </a:buClr>
              <a:buSzPts val="3000"/>
              <a:buChar char="▻"/>
              <a:defRPr sz="4000" i="1">
                <a:solidFill>
                  <a:srgbClr val="FFFFFF"/>
                </a:solidFill>
              </a:defRPr>
            </a:lvl7pPr>
            <a:lvl8pPr marL="4876678" lvl="7" indent="-558786" rtl="0">
              <a:spcBef>
                <a:spcPts val="480"/>
              </a:spcBef>
              <a:spcAft>
                <a:spcPts val="0"/>
              </a:spcAft>
              <a:buClr>
                <a:srgbClr val="FFFFFF"/>
              </a:buClr>
              <a:buSzPts val="3000"/>
              <a:buChar char="▻"/>
              <a:defRPr sz="4000" i="1">
                <a:solidFill>
                  <a:srgbClr val="FFFFFF"/>
                </a:solidFill>
              </a:defRPr>
            </a:lvl8pPr>
            <a:lvl9pPr marL="5486263" lvl="8" indent="-558786">
              <a:spcBef>
                <a:spcPts val="480"/>
              </a:spcBef>
              <a:spcAft>
                <a:spcPts val="0"/>
              </a:spcAft>
              <a:buClr>
                <a:srgbClr val="FFFFFF"/>
              </a:buClr>
              <a:buSzPts val="3000"/>
              <a:buChar char="▻"/>
              <a:defRPr sz="4000" i="1">
                <a:solidFill>
                  <a:srgbClr val="FFFFFF"/>
                </a:solidFill>
              </a:defRPr>
            </a:lvl9pPr>
          </a:lstStyle>
          <a:p>
            <a:pPr lvl="0"/>
            <a:r>
              <a:rPr lang="en-US"/>
              <a:t>Click to edit Master text styles</a:t>
            </a:r>
          </a:p>
        </p:txBody>
      </p:sp>
      <p:sp>
        <p:nvSpPr>
          <p:cNvPr id="51" name="Google Shape;51;p4"/>
          <p:cNvSpPr txBox="1"/>
          <p:nvPr/>
        </p:nvSpPr>
        <p:spPr>
          <a:xfrm>
            <a:off x="382133" y="1352767"/>
            <a:ext cx="902000" cy="8716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en" sz="9600" b="1">
                <a:solidFill>
                  <a:srgbClr val="FF9800"/>
                </a:solidFill>
              </a:rPr>
              <a:t>“</a:t>
            </a:r>
            <a:endParaRPr sz="9600" b="1">
              <a:solidFill>
                <a:srgbClr val="FF9800"/>
              </a:solidFill>
            </a:endParaRPr>
          </a:p>
        </p:txBody>
      </p:sp>
      <p:grpSp>
        <p:nvGrpSpPr>
          <p:cNvPr id="52" name="Google Shape;52;p4"/>
          <p:cNvGrpSpPr/>
          <p:nvPr/>
        </p:nvGrpSpPr>
        <p:grpSpPr>
          <a:xfrm>
            <a:off x="9262456" y="5963632"/>
            <a:ext cx="2937107" cy="894393"/>
            <a:chOff x="5575242" y="4472723"/>
            <a:chExt cx="2202830" cy="670795"/>
          </a:xfrm>
        </p:grpSpPr>
        <p:sp>
          <p:nvSpPr>
            <p:cNvPr id="53" name="Google Shape;53;p4"/>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4" name="Google Shape;54;p4"/>
            <p:cNvGrpSpPr/>
            <p:nvPr/>
          </p:nvGrpSpPr>
          <p:grpSpPr>
            <a:xfrm flipH="1">
              <a:off x="5734850" y="4472723"/>
              <a:ext cx="2040837" cy="670795"/>
              <a:chOff x="1297954" y="330075"/>
              <a:chExt cx="5169293" cy="1699506"/>
            </a:xfrm>
          </p:grpSpPr>
          <p:sp>
            <p:nvSpPr>
              <p:cNvPr id="55" name="Google Shape;55;p4"/>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4"/>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 name="Google Shape;57;p4"/>
            <p:cNvGrpSpPr/>
            <p:nvPr/>
          </p:nvGrpSpPr>
          <p:grpSpPr>
            <a:xfrm flipH="1">
              <a:off x="5578209" y="4646738"/>
              <a:ext cx="2199863" cy="304563"/>
              <a:chOff x="-5827153" y="330075"/>
              <a:chExt cx="12276019" cy="1699569"/>
            </a:xfrm>
          </p:grpSpPr>
          <p:sp>
            <p:nvSpPr>
              <p:cNvPr id="58" name="Google Shape;58;p4"/>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4"/>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60" name="Google Shape;60;p4"/>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076D80B-A60C-4C52-9832-340CE3DBCCDE}" type="slidenum">
              <a:rPr lang="en-PH" smtClean="0"/>
              <a:t>‹#›</a:t>
            </a:fld>
            <a:endParaRPr lang="en-PH"/>
          </a:p>
        </p:txBody>
      </p:sp>
    </p:spTree>
    <p:extLst>
      <p:ext uri="{BB962C8B-B14F-4D97-AF65-F5344CB8AC3E}">
        <p14:creationId xmlns:p14="http://schemas.microsoft.com/office/powerpoint/2010/main" val="441337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grpSp>
        <p:nvGrpSpPr>
          <p:cNvPr id="62" name="Google Shape;62;p5"/>
          <p:cNvGrpSpPr/>
          <p:nvPr/>
        </p:nvGrpSpPr>
        <p:grpSpPr>
          <a:xfrm>
            <a:off x="-6" y="54"/>
            <a:ext cx="9429907" cy="1769753"/>
            <a:chOff x="-4" y="40"/>
            <a:chExt cx="7072430" cy="1327315"/>
          </a:xfrm>
        </p:grpSpPr>
        <p:sp>
          <p:nvSpPr>
            <p:cNvPr id="63" name="Google Shape;63;p5"/>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64" name="Google Shape;64;p5"/>
            <p:cNvGrpSpPr/>
            <p:nvPr/>
          </p:nvGrpSpPr>
          <p:grpSpPr>
            <a:xfrm rot="10800000" flipH="1">
              <a:off x="3" y="40"/>
              <a:ext cx="6756168" cy="1327315"/>
              <a:chOff x="-2168138" y="330075"/>
              <a:chExt cx="8650663" cy="1699506"/>
            </a:xfrm>
          </p:grpSpPr>
          <p:sp>
            <p:nvSpPr>
              <p:cNvPr id="65" name="Google Shape;65;p5"/>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66" name="Google Shape;66;p5"/>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67" name="Google Shape;67;p5"/>
            <p:cNvGrpSpPr/>
            <p:nvPr/>
          </p:nvGrpSpPr>
          <p:grpSpPr>
            <a:xfrm rot="10800000" flipH="1">
              <a:off x="-4" y="381007"/>
              <a:ext cx="7072430" cy="771744"/>
              <a:chOff x="-9092084" y="330075"/>
              <a:chExt cx="15574609" cy="1699501"/>
            </a:xfrm>
          </p:grpSpPr>
          <p:sp>
            <p:nvSpPr>
              <p:cNvPr id="68" name="Google Shape;68;p5"/>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69" name="Google Shape;69;p5"/>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grpSp>
        <p:nvGrpSpPr>
          <p:cNvPr id="70" name="Google Shape;70;p5"/>
          <p:cNvGrpSpPr/>
          <p:nvPr/>
        </p:nvGrpSpPr>
        <p:grpSpPr>
          <a:xfrm>
            <a:off x="9262456" y="5963632"/>
            <a:ext cx="2937107" cy="894393"/>
            <a:chOff x="5575242" y="4472723"/>
            <a:chExt cx="2202830" cy="670795"/>
          </a:xfrm>
        </p:grpSpPr>
        <p:sp>
          <p:nvSpPr>
            <p:cNvPr id="71" name="Google Shape;71;p5"/>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2" name="Google Shape;72;p5"/>
            <p:cNvGrpSpPr/>
            <p:nvPr/>
          </p:nvGrpSpPr>
          <p:grpSpPr>
            <a:xfrm flipH="1">
              <a:off x="5734850" y="4472723"/>
              <a:ext cx="2040837" cy="670795"/>
              <a:chOff x="1297954" y="330075"/>
              <a:chExt cx="5169293" cy="1699506"/>
            </a:xfrm>
          </p:grpSpPr>
          <p:sp>
            <p:nvSpPr>
              <p:cNvPr id="73" name="Google Shape;73;p5"/>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5"/>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5" name="Google Shape;75;p5"/>
            <p:cNvGrpSpPr/>
            <p:nvPr/>
          </p:nvGrpSpPr>
          <p:grpSpPr>
            <a:xfrm flipH="1">
              <a:off x="5578209" y="4646738"/>
              <a:ext cx="2199863" cy="304563"/>
              <a:chOff x="-5827153" y="330075"/>
              <a:chExt cx="12276019" cy="1699569"/>
            </a:xfrm>
          </p:grpSpPr>
          <p:sp>
            <p:nvSpPr>
              <p:cNvPr id="76" name="Google Shape;76;p5"/>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5"/>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r>
              <a:rPr lang="en-US"/>
              <a:t>Click to edit Master title style</a:t>
            </a:r>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noAutofit/>
          </a:bodyPr>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pPr lvl="0"/>
            <a:r>
              <a:rPr lang="en-US"/>
              <a:t>Click to edit Master text styles</a:t>
            </a: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F076D80B-A60C-4C52-9832-340CE3DBCCDE}" type="slidenum">
              <a:rPr lang="en-PH" smtClean="0"/>
              <a:t>‹#›</a:t>
            </a:fld>
            <a:endParaRPr lang="en-PH"/>
          </a:p>
        </p:txBody>
      </p:sp>
    </p:spTree>
    <p:extLst>
      <p:ext uri="{BB962C8B-B14F-4D97-AF65-F5344CB8AC3E}">
        <p14:creationId xmlns:p14="http://schemas.microsoft.com/office/powerpoint/2010/main" val="2809695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02"/>
        <p:cNvGrpSpPr/>
        <p:nvPr/>
      </p:nvGrpSpPr>
      <p:grpSpPr>
        <a:xfrm>
          <a:off x="0" y="0"/>
          <a:ext cx="0" cy="0"/>
          <a:chOff x="0" y="0"/>
          <a:chExt cx="0" cy="0"/>
        </a:xfrm>
      </p:grpSpPr>
      <p:grpSp>
        <p:nvGrpSpPr>
          <p:cNvPr id="103" name="Google Shape;103;p7"/>
          <p:cNvGrpSpPr/>
          <p:nvPr/>
        </p:nvGrpSpPr>
        <p:grpSpPr>
          <a:xfrm>
            <a:off x="-6" y="54"/>
            <a:ext cx="9429907" cy="1769753"/>
            <a:chOff x="-4" y="40"/>
            <a:chExt cx="7072430" cy="1327315"/>
          </a:xfrm>
        </p:grpSpPr>
        <p:sp>
          <p:nvSpPr>
            <p:cNvPr id="104" name="Google Shape;104;p7"/>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105" name="Google Shape;105;p7"/>
            <p:cNvGrpSpPr/>
            <p:nvPr/>
          </p:nvGrpSpPr>
          <p:grpSpPr>
            <a:xfrm rot="10800000" flipH="1">
              <a:off x="3" y="40"/>
              <a:ext cx="6756168" cy="1327315"/>
              <a:chOff x="-2168138" y="330075"/>
              <a:chExt cx="8650663" cy="1699506"/>
            </a:xfrm>
          </p:grpSpPr>
          <p:sp>
            <p:nvSpPr>
              <p:cNvPr id="106" name="Google Shape;106;p7"/>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107" name="Google Shape;107;p7"/>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108" name="Google Shape;108;p7"/>
            <p:cNvGrpSpPr/>
            <p:nvPr/>
          </p:nvGrpSpPr>
          <p:grpSpPr>
            <a:xfrm rot="10800000" flipH="1">
              <a:off x="-4" y="381007"/>
              <a:ext cx="7072430" cy="771744"/>
              <a:chOff x="-9092084" y="330075"/>
              <a:chExt cx="15574609" cy="1699501"/>
            </a:xfrm>
          </p:grpSpPr>
          <p:sp>
            <p:nvSpPr>
              <p:cNvPr id="109" name="Google Shape;109;p7"/>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110" name="Google Shape;110;p7"/>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grpSp>
        <p:nvGrpSpPr>
          <p:cNvPr id="111" name="Google Shape;111;p7"/>
          <p:cNvGrpSpPr/>
          <p:nvPr/>
        </p:nvGrpSpPr>
        <p:grpSpPr>
          <a:xfrm>
            <a:off x="9262456" y="5963632"/>
            <a:ext cx="2937107" cy="894393"/>
            <a:chOff x="5575242" y="4472723"/>
            <a:chExt cx="2202830" cy="670795"/>
          </a:xfrm>
        </p:grpSpPr>
        <p:sp>
          <p:nvSpPr>
            <p:cNvPr id="112" name="Google Shape;112;p7"/>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3" name="Google Shape;113;p7"/>
            <p:cNvGrpSpPr/>
            <p:nvPr/>
          </p:nvGrpSpPr>
          <p:grpSpPr>
            <a:xfrm flipH="1">
              <a:off x="5734850" y="4472723"/>
              <a:ext cx="2040837" cy="670795"/>
              <a:chOff x="1297954" y="330075"/>
              <a:chExt cx="5169293" cy="1699506"/>
            </a:xfrm>
          </p:grpSpPr>
          <p:sp>
            <p:nvSpPr>
              <p:cNvPr id="114" name="Google Shape;114;p7"/>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7"/>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 name="Google Shape;116;p7"/>
            <p:cNvGrpSpPr/>
            <p:nvPr/>
          </p:nvGrpSpPr>
          <p:grpSpPr>
            <a:xfrm flipH="1">
              <a:off x="5578209" y="4646738"/>
              <a:ext cx="2199863" cy="304563"/>
              <a:chOff x="-5827153" y="330075"/>
              <a:chExt cx="12276019" cy="1699569"/>
            </a:xfrm>
          </p:grpSpPr>
          <p:sp>
            <p:nvSpPr>
              <p:cNvPr id="117" name="Google Shape;117;p7"/>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7"/>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19" name="Google Shape;119;p7"/>
          <p:cNvSpPr txBox="1">
            <a:spLocks noGrp="1"/>
          </p:cNvSpPr>
          <p:nvPr>
            <p:ph type="title"/>
          </p:nvPr>
        </p:nvSpPr>
        <p:spPr>
          <a:xfrm>
            <a:off x="1085700" y="523433"/>
            <a:ext cx="7011200" cy="1021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r>
              <a:rPr lang="en-US"/>
              <a:t>Click to edit Master title style</a:t>
            </a:r>
            <a:endParaRPr/>
          </a:p>
        </p:txBody>
      </p:sp>
      <p:sp>
        <p:nvSpPr>
          <p:cNvPr id="120" name="Google Shape;120;p7"/>
          <p:cNvSpPr txBox="1">
            <a:spLocks noGrp="1"/>
          </p:cNvSpPr>
          <p:nvPr>
            <p:ph type="body" idx="1"/>
          </p:nvPr>
        </p:nvSpPr>
        <p:spPr>
          <a:xfrm>
            <a:off x="1160600" y="2060101"/>
            <a:ext cx="2997200" cy="36132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sz="2400"/>
            </a:lvl1pPr>
            <a:lvl2pPr marL="1219170" lvl="1" indent="-457189" rtl="0">
              <a:spcBef>
                <a:spcPts val="1333"/>
              </a:spcBef>
              <a:spcAft>
                <a:spcPts val="0"/>
              </a:spcAft>
              <a:buSzPts val="1800"/>
              <a:buChar char="▻"/>
              <a:defRPr sz="2400"/>
            </a:lvl2pPr>
            <a:lvl3pPr marL="1828754" lvl="2" indent="-457189" rtl="0">
              <a:spcBef>
                <a:spcPts val="1333"/>
              </a:spcBef>
              <a:spcAft>
                <a:spcPts val="0"/>
              </a:spcAft>
              <a:buSzPts val="1800"/>
              <a:buChar char="▻"/>
              <a:defRPr sz="2400"/>
            </a:lvl3pPr>
            <a:lvl4pPr marL="2438339" lvl="3" indent="-457189" rtl="0">
              <a:spcBef>
                <a:spcPts val="1333"/>
              </a:spcBef>
              <a:spcAft>
                <a:spcPts val="0"/>
              </a:spcAft>
              <a:buSzPts val="1800"/>
              <a:buChar char="▻"/>
              <a:defRPr sz="2400"/>
            </a:lvl4pPr>
            <a:lvl5pPr marL="3047924" lvl="4" indent="-457189" rtl="0">
              <a:spcBef>
                <a:spcPts val="1333"/>
              </a:spcBef>
              <a:spcAft>
                <a:spcPts val="0"/>
              </a:spcAft>
              <a:buSzPts val="1800"/>
              <a:buChar char="▻"/>
              <a:defRPr sz="2400"/>
            </a:lvl5pPr>
            <a:lvl6pPr marL="3657509" lvl="5" indent="-457189" rtl="0">
              <a:spcBef>
                <a:spcPts val="1333"/>
              </a:spcBef>
              <a:spcAft>
                <a:spcPts val="0"/>
              </a:spcAft>
              <a:buSzPts val="1800"/>
              <a:buChar char="▻"/>
              <a:defRPr sz="2400"/>
            </a:lvl6pPr>
            <a:lvl7pPr marL="4267093" lvl="6" indent="-457189" rtl="0">
              <a:spcBef>
                <a:spcPts val="1333"/>
              </a:spcBef>
              <a:spcAft>
                <a:spcPts val="0"/>
              </a:spcAft>
              <a:buSzPts val="1800"/>
              <a:buChar char="▻"/>
              <a:defRPr sz="2400"/>
            </a:lvl7pPr>
            <a:lvl8pPr marL="4876678" lvl="7" indent="-457189" rtl="0">
              <a:spcBef>
                <a:spcPts val="1333"/>
              </a:spcBef>
              <a:spcAft>
                <a:spcPts val="0"/>
              </a:spcAft>
              <a:buSzPts val="1800"/>
              <a:buChar char="▻"/>
              <a:defRPr sz="2400"/>
            </a:lvl8pPr>
            <a:lvl9pPr marL="5486263" lvl="8" indent="-457189" rtl="0">
              <a:spcBef>
                <a:spcPts val="1333"/>
              </a:spcBef>
              <a:spcAft>
                <a:spcPts val="1333"/>
              </a:spcAft>
              <a:buSzPts val="1800"/>
              <a:buChar char="▻"/>
              <a:defRPr sz="2400"/>
            </a:lvl9pPr>
          </a:lstStyle>
          <a:p>
            <a:pPr lvl="0"/>
            <a:r>
              <a:rPr lang="en-US"/>
              <a:t>Click to edit Master text styles</a:t>
            </a:r>
          </a:p>
        </p:txBody>
      </p:sp>
      <p:sp>
        <p:nvSpPr>
          <p:cNvPr id="121" name="Google Shape;121;p7"/>
          <p:cNvSpPr txBox="1">
            <a:spLocks noGrp="1"/>
          </p:cNvSpPr>
          <p:nvPr>
            <p:ph type="body" idx="2"/>
          </p:nvPr>
        </p:nvSpPr>
        <p:spPr>
          <a:xfrm>
            <a:off x="4311516" y="2060101"/>
            <a:ext cx="2997200" cy="36132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sz="2400"/>
            </a:lvl1pPr>
            <a:lvl2pPr marL="1219170" lvl="1" indent="-457189" rtl="0">
              <a:spcBef>
                <a:spcPts val="1333"/>
              </a:spcBef>
              <a:spcAft>
                <a:spcPts val="0"/>
              </a:spcAft>
              <a:buSzPts val="1800"/>
              <a:buChar char="▻"/>
              <a:defRPr sz="2400"/>
            </a:lvl2pPr>
            <a:lvl3pPr marL="1828754" lvl="2" indent="-457189" rtl="0">
              <a:spcBef>
                <a:spcPts val="1333"/>
              </a:spcBef>
              <a:spcAft>
                <a:spcPts val="0"/>
              </a:spcAft>
              <a:buSzPts val="1800"/>
              <a:buChar char="▻"/>
              <a:defRPr sz="2400"/>
            </a:lvl3pPr>
            <a:lvl4pPr marL="2438339" lvl="3" indent="-457189" rtl="0">
              <a:spcBef>
                <a:spcPts val="1333"/>
              </a:spcBef>
              <a:spcAft>
                <a:spcPts val="0"/>
              </a:spcAft>
              <a:buSzPts val="1800"/>
              <a:buChar char="▻"/>
              <a:defRPr sz="2400"/>
            </a:lvl4pPr>
            <a:lvl5pPr marL="3047924" lvl="4" indent="-457189" rtl="0">
              <a:spcBef>
                <a:spcPts val="1333"/>
              </a:spcBef>
              <a:spcAft>
                <a:spcPts val="0"/>
              </a:spcAft>
              <a:buSzPts val="1800"/>
              <a:buChar char="▻"/>
              <a:defRPr sz="2400"/>
            </a:lvl5pPr>
            <a:lvl6pPr marL="3657509" lvl="5" indent="-457189" rtl="0">
              <a:spcBef>
                <a:spcPts val="1333"/>
              </a:spcBef>
              <a:spcAft>
                <a:spcPts val="0"/>
              </a:spcAft>
              <a:buSzPts val="1800"/>
              <a:buChar char="▻"/>
              <a:defRPr sz="2400"/>
            </a:lvl6pPr>
            <a:lvl7pPr marL="4267093" lvl="6" indent="-457189" rtl="0">
              <a:spcBef>
                <a:spcPts val="1333"/>
              </a:spcBef>
              <a:spcAft>
                <a:spcPts val="0"/>
              </a:spcAft>
              <a:buSzPts val="1800"/>
              <a:buChar char="▻"/>
              <a:defRPr sz="2400"/>
            </a:lvl7pPr>
            <a:lvl8pPr marL="4876678" lvl="7" indent="-457189" rtl="0">
              <a:spcBef>
                <a:spcPts val="1333"/>
              </a:spcBef>
              <a:spcAft>
                <a:spcPts val="0"/>
              </a:spcAft>
              <a:buSzPts val="1800"/>
              <a:buChar char="▻"/>
              <a:defRPr sz="2400"/>
            </a:lvl8pPr>
            <a:lvl9pPr marL="5486263" lvl="8" indent="-457189" rtl="0">
              <a:spcBef>
                <a:spcPts val="1333"/>
              </a:spcBef>
              <a:spcAft>
                <a:spcPts val="1333"/>
              </a:spcAft>
              <a:buSzPts val="1800"/>
              <a:buChar char="▻"/>
              <a:defRPr sz="2400"/>
            </a:lvl9pPr>
          </a:lstStyle>
          <a:p>
            <a:pPr lvl="0"/>
            <a:r>
              <a:rPr lang="en-US"/>
              <a:t>Click to edit Master text styles</a:t>
            </a:r>
          </a:p>
        </p:txBody>
      </p:sp>
      <p:sp>
        <p:nvSpPr>
          <p:cNvPr id="122" name="Google Shape;122;p7"/>
          <p:cNvSpPr txBox="1">
            <a:spLocks noGrp="1"/>
          </p:cNvSpPr>
          <p:nvPr>
            <p:ph type="body" idx="3"/>
          </p:nvPr>
        </p:nvSpPr>
        <p:spPr>
          <a:xfrm>
            <a:off x="7387533" y="2060101"/>
            <a:ext cx="2997200" cy="36132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sz="2400"/>
            </a:lvl1pPr>
            <a:lvl2pPr marL="1219170" lvl="1" indent="-457189" rtl="0">
              <a:spcBef>
                <a:spcPts val="1333"/>
              </a:spcBef>
              <a:spcAft>
                <a:spcPts val="0"/>
              </a:spcAft>
              <a:buSzPts val="1800"/>
              <a:buChar char="▻"/>
              <a:defRPr sz="2400"/>
            </a:lvl2pPr>
            <a:lvl3pPr marL="1828754" lvl="2" indent="-457189" rtl="0">
              <a:spcBef>
                <a:spcPts val="1333"/>
              </a:spcBef>
              <a:spcAft>
                <a:spcPts val="0"/>
              </a:spcAft>
              <a:buSzPts val="1800"/>
              <a:buChar char="▻"/>
              <a:defRPr sz="2400"/>
            </a:lvl3pPr>
            <a:lvl4pPr marL="2438339" lvl="3" indent="-457189" rtl="0">
              <a:spcBef>
                <a:spcPts val="1333"/>
              </a:spcBef>
              <a:spcAft>
                <a:spcPts val="0"/>
              </a:spcAft>
              <a:buSzPts val="1800"/>
              <a:buChar char="▻"/>
              <a:defRPr sz="2400"/>
            </a:lvl4pPr>
            <a:lvl5pPr marL="3047924" lvl="4" indent="-457189" rtl="0">
              <a:spcBef>
                <a:spcPts val="1333"/>
              </a:spcBef>
              <a:spcAft>
                <a:spcPts val="0"/>
              </a:spcAft>
              <a:buSzPts val="1800"/>
              <a:buChar char="▻"/>
              <a:defRPr sz="2400"/>
            </a:lvl5pPr>
            <a:lvl6pPr marL="3657509" lvl="5" indent="-457189" rtl="0">
              <a:spcBef>
                <a:spcPts val="1333"/>
              </a:spcBef>
              <a:spcAft>
                <a:spcPts val="0"/>
              </a:spcAft>
              <a:buSzPts val="1800"/>
              <a:buChar char="▻"/>
              <a:defRPr sz="2400"/>
            </a:lvl6pPr>
            <a:lvl7pPr marL="4267093" lvl="6" indent="-457189" rtl="0">
              <a:spcBef>
                <a:spcPts val="1333"/>
              </a:spcBef>
              <a:spcAft>
                <a:spcPts val="0"/>
              </a:spcAft>
              <a:buSzPts val="1800"/>
              <a:buChar char="▻"/>
              <a:defRPr sz="2400"/>
            </a:lvl7pPr>
            <a:lvl8pPr marL="4876678" lvl="7" indent="-457189" rtl="0">
              <a:spcBef>
                <a:spcPts val="1333"/>
              </a:spcBef>
              <a:spcAft>
                <a:spcPts val="0"/>
              </a:spcAft>
              <a:buSzPts val="1800"/>
              <a:buChar char="▻"/>
              <a:defRPr sz="2400"/>
            </a:lvl8pPr>
            <a:lvl9pPr marL="5486263" lvl="8" indent="-457189" rtl="0">
              <a:spcBef>
                <a:spcPts val="1333"/>
              </a:spcBef>
              <a:spcAft>
                <a:spcPts val="1333"/>
              </a:spcAft>
              <a:buSzPts val="1800"/>
              <a:buChar char="▻"/>
              <a:defRPr sz="2400"/>
            </a:lvl9pPr>
          </a:lstStyle>
          <a:p>
            <a:pPr lvl="0"/>
            <a:r>
              <a:rPr lang="en-US"/>
              <a:t>Click to edit Master text styles</a:t>
            </a:r>
          </a:p>
        </p:txBody>
      </p:sp>
      <p:sp>
        <p:nvSpPr>
          <p:cNvPr id="123" name="Google Shape;123;p7"/>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F076D80B-A60C-4C52-9832-340CE3DBCCDE}" type="slidenum">
              <a:rPr lang="en-PH" smtClean="0"/>
              <a:t>‹#›</a:t>
            </a:fld>
            <a:endParaRPr lang="en-PH"/>
          </a:p>
        </p:txBody>
      </p:sp>
    </p:spTree>
    <p:extLst>
      <p:ext uri="{BB962C8B-B14F-4D97-AF65-F5344CB8AC3E}">
        <p14:creationId xmlns:p14="http://schemas.microsoft.com/office/powerpoint/2010/main" val="289293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43"/>
        <p:cNvGrpSpPr/>
        <p:nvPr/>
      </p:nvGrpSpPr>
      <p:grpSpPr>
        <a:xfrm>
          <a:off x="0" y="0"/>
          <a:ext cx="0" cy="0"/>
          <a:chOff x="0" y="0"/>
          <a:chExt cx="0" cy="0"/>
        </a:xfrm>
      </p:grpSpPr>
      <p:grpSp>
        <p:nvGrpSpPr>
          <p:cNvPr id="144" name="Google Shape;144;p9"/>
          <p:cNvGrpSpPr/>
          <p:nvPr/>
        </p:nvGrpSpPr>
        <p:grpSpPr>
          <a:xfrm>
            <a:off x="3288185" y="5963632"/>
            <a:ext cx="8915767" cy="894393"/>
            <a:chOff x="5589288" y="4472723"/>
            <a:chExt cx="6686825" cy="670795"/>
          </a:xfrm>
        </p:grpSpPr>
        <p:sp>
          <p:nvSpPr>
            <p:cNvPr id="145" name="Google Shape;145;p9"/>
            <p:cNvSpPr/>
            <p:nvPr/>
          </p:nvSpPr>
          <p:spPr>
            <a:xfrm rot="10800000">
              <a:off x="5589288"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6" name="Google Shape;146;p9"/>
            <p:cNvGrpSpPr/>
            <p:nvPr/>
          </p:nvGrpSpPr>
          <p:grpSpPr>
            <a:xfrm flipH="1">
              <a:off x="5748896" y="4472723"/>
              <a:ext cx="6527217" cy="670795"/>
              <a:chOff x="-10101302" y="330075"/>
              <a:chExt cx="16532971" cy="1699506"/>
            </a:xfrm>
          </p:grpSpPr>
          <p:sp>
            <p:nvSpPr>
              <p:cNvPr id="147" name="Google Shape;147;p9"/>
              <p:cNvSpPr/>
              <p:nvPr/>
            </p:nvSpPr>
            <p:spPr>
              <a:xfrm>
                <a:off x="-10101302" y="330081"/>
                <a:ext cx="148464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4732169"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9" name="Google Shape;149;p9"/>
            <p:cNvGrpSpPr/>
            <p:nvPr/>
          </p:nvGrpSpPr>
          <p:grpSpPr>
            <a:xfrm flipH="1">
              <a:off x="5592255" y="4646738"/>
              <a:ext cx="6682918" cy="304563"/>
              <a:chOff x="-30922586" y="330075"/>
              <a:chExt cx="37293070" cy="1699569"/>
            </a:xfrm>
          </p:grpSpPr>
          <p:sp>
            <p:nvSpPr>
              <p:cNvPr id="150" name="Google Shape;150;p9"/>
              <p:cNvSpPr/>
              <p:nvPr/>
            </p:nvSpPr>
            <p:spPr>
              <a:xfrm>
                <a:off x="-30922586" y="330144"/>
                <a:ext cx="355881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4670984"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52" name="Google Shape;152;p9"/>
          <p:cNvSpPr txBox="1">
            <a:spLocks noGrp="1"/>
          </p:cNvSpPr>
          <p:nvPr>
            <p:ph type="body" idx="1"/>
          </p:nvPr>
        </p:nvSpPr>
        <p:spPr>
          <a:xfrm>
            <a:off x="3577067" y="6182000"/>
            <a:ext cx="8005600" cy="420800"/>
          </a:xfrm>
          <a:prstGeom prst="rect">
            <a:avLst/>
          </a:prstGeom>
        </p:spPr>
        <p:txBody>
          <a:bodyPr spcFirstLastPara="1" wrap="square" lIns="91425" tIns="91425" rIns="91425" bIns="91425" anchor="ctr" anchorCtr="0">
            <a:noAutofit/>
          </a:bodyPr>
          <a:lstStyle>
            <a:lvl1pPr marL="609585" lvl="0" indent="-304792">
              <a:spcBef>
                <a:spcPts val="0"/>
              </a:spcBef>
              <a:spcAft>
                <a:spcPts val="0"/>
              </a:spcAft>
              <a:buSzPts val="1300"/>
              <a:buNone/>
              <a:defRPr sz="1733"/>
            </a:lvl1pPr>
          </a:lstStyle>
          <a:p>
            <a:pPr lvl="0"/>
            <a:r>
              <a:rPr lang="en-US"/>
              <a:t>Click to edit Master text styles</a:t>
            </a:r>
          </a:p>
        </p:txBody>
      </p:sp>
      <p:sp>
        <p:nvSpPr>
          <p:cNvPr id="153" name="Google Shape;153;p9"/>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F076D80B-A60C-4C52-9832-340CE3DBCCDE}" type="slidenum">
              <a:rPr lang="en-PH" smtClean="0"/>
              <a:t>‹#›</a:t>
            </a:fld>
            <a:endParaRPr lang="en-PH"/>
          </a:p>
        </p:txBody>
      </p:sp>
      <p:grpSp>
        <p:nvGrpSpPr>
          <p:cNvPr id="154" name="Google Shape;154;p9"/>
          <p:cNvGrpSpPr/>
          <p:nvPr/>
        </p:nvGrpSpPr>
        <p:grpSpPr>
          <a:xfrm rot="10800000">
            <a:off x="-11" y="-2"/>
            <a:ext cx="2937107" cy="894393"/>
            <a:chOff x="5575242" y="4472723"/>
            <a:chExt cx="2202830" cy="670795"/>
          </a:xfrm>
        </p:grpSpPr>
        <p:sp>
          <p:nvSpPr>
            <p:cNvPr id="155" name="Google Shape;155;p9"/>
            <p:cNvSpPr/>
            <p:nvPr/>
          </p:nvSpPr>
          <p:spPr>
            <a:xfrm rot="10800000">
              <a:off x="5575242" y="4948334"/>
              <a:ext cx="394200" cy="131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6" name="Google Shape;156;p9"/>
            <p:cNvGrpSpPr/>
            <p:nvPr/>
          </p:nvGrpSpPr>
          <p:grpSpPr>
            <a:xfrm flipH="1">
              <a:off x="5734850" y="4472723"/>
              <a:ext cx="2040837" cy="670795"/>
              <a:chOff x="1297954" y="330075"/>
              <a:chExt cx="5169293" cy="1699506"/>
            </a:xfrm>
          </p:grpSpPr>
          <p:sp>
            <p:nvSpPr>
              <p:cNvPr id="157" name="Google Shape;157;p9"/>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9"/>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 name="Google Shape;159;p9"/>
            <p:cNvGrpSpPr/>
            <p:nvPr/>
          </p:nvGrpSpPr>
          <p:grpSpPr>
            <a:xfrm flipH="1">
              <a:off x="5578209" y="4646738"/>
              <a:ext cx="2199863" cy="304563"/>
              <a:chOff x="-5827153" y="330075"/>
              <a:chExt cx="12276019" cy="1699569"/>
            </a:xfrm>
          </p:grpSpPr>
          <p:sp>
            <p:nvSpPr>
              <p:cNvPr id="160" name="Google Shape;160;p9"/>
              <p:cNvSpPr/>
              <p:nvPr/>
            </p:nvSpPr>
            <p:spPr>
              <a:xfrm>
                <a:off x="-5827153" y="330144"/>
                <a:ext cx="1061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9"/>
              <p:cNvSpPr/>
              <p:nvPr/>
            </p:nvSpPr>
            <p:spPr>
              <a:xfrm>
                <a:off x="4749366"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23731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095AD-BC2E-4B90-8DE3-F0949D213795}"/>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A399D735-0E74-4BF4-8FC2-8EF4DF540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5743A89D-1506-4F4B-A4C5-4406B5B75098}"/>
              </a:ext>
            </a:extLst>
          </p:cNvPr>
          <p:cNvSpPr>
            <a:spLocks noGrp="1"/>
          </p:cNvSpPr>
          <p:nvPr>
            <p:ph type="dt" sz="half" idx="10"/>
          </p:nvPr>
        </p:nvSpPr>
        <p:spPr/>
        <p:txBody>
          <a:bodyPr/>
          <a:lstStyle/>
          <a:p>
            <a:endParaRPr lang="en-PH"/>
          </a:p>
        </p:txBody>
      </p:sp>
      <p:sp>
        <p:nvSpPr>
          <p:cNvPr id="5" name="Footer Placeholder 4">
            <a:extLst>
              <a:ext uri="{FF2B5EF4-FFF2-40B4-BE49-F238E27FC236}">
                <a16:creationId xmlns:a16="http://schemas.microsoft.com/office/drawing/2014/main" id="{913B32D4-2928-4554-9979-592990D2BA94}"/>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33A16B8F-5AF8-46F8-9E70-E1FA608A9F1E}"/>
              </a:ext>
            </a:extLst>
          </p:cNvPr>
          <p:cNvSpPr>
            <a:spLocks noGrp="1"/>
          </p:cNvSpPr>
          <p:nvPr>
            <p:ph type="sldNum" sz="quarter" idx="12"/>
          </p:nvPr>
        </p:nvSpPr>
        <p:spPr/>
        <p:txBody>
          <a:bodyPr/>
          <a:lstStyle/>
          <a:p>
            <a:fld id="{F076D80B-A60C-4C52-9832-340CE3DBCCDE}" type="slidenum">
              <a:rPr lang="en-PH" smtClean="0"/>
              <a:t>‹#›</a:t>
            </a:fld>
            <a:endParaRPr lang="en-PH"/>
          </a:p>
        </p:txBody>
      </p:sp>
    </p:spTree>
    <p:extLst>
      <p:ext uri="{BB962C8B-B14F-4D97-AF65-F5344CB8AC3E}">
        <p14:creationId xmlns:p14="http://schemas.microsoft.com/office/powerpoint/2010/main" val="413658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85700" y="523433"/>
            <a:ext cx="7011200" cy="10216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1pPr>
            <a:lvl2pPr lvl="1">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2pPr>
            <a:lvl3pPr lvl="2">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3pPr>
            <a:lvl4pPr lvl="3">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4pPr>
            <a:lvl5pPr lvl="4">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5pPr>
            <a:lvl6pPr lvl="5">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6pPr>
            <a:lvl7pPr lvl="6">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7pPr>
            <a:lvl8pPr lvl="7">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8pPr>
            <a:lvl9pPr lvl="8">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1085700" y="1769800"/>
            <a:ext cx="8176800" cy="41940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10157333" y="6182000"/>
            <a:ext cx="1983200" cy="420800"/>
          </a:xfrm>
          <a:prstGeom prst="rect">
            <a:avLst/>
          </a:prstGeom>
          <a:noFill/>
          <a:ln>
            <a:noFill/>
          </a:ln>
        </p:spPr>
        <p:txBody>
          <a:bodyPr spcFirstLastPara="1" wrap="square" lIns="91425" tIns="91425" rIns="91425" bIns="91425" anchor="ctr" anchorCtr="0">
            <a:noAutofit/>
          </a:bodyPr>
          <a:lstStyle>
            <a:lvl1pPr lvl="0" algn="r">
              <a:buNone/>
              <a:defRPr sz="1600" b="1">
                <a:solidFill>
                  <a:srgbClr val="FFFFFF"/>
                </a:solidFill>
                <a:latin typeface="Roboto Condensed"/>
                <a:ea typeface="Roboto Condensed"/>
                <a:cs typeface="Roboto Condensed"/>
                <a:sym typeface="Roboto Condensed"/>
              </a:defRPr>
            </a:lvl1pPr>
            <a:lvl2pPr lvl="1" algn="r">
              <a:buNone/>
              <a:defRPr sz="1600" b="1">
                <a:solidFill>
                  <a:srgbClr val="FFFFFF"/>
                </a:solidFill>
                <a:latin typeface="Roboto Condensed"/>
                <a:ea typeface="Roboto Condensed"/>
                <a:cs typeface="Roboto Condensed"/>
                <a:sym typeface="Roboto Condensed"/>
              </a:defRPr>
            </a:lvl2pPr>
            <a:lvl3pPr lvl="2" algn="r">
              <a:buNone/>
              <a:defRPr sz="1600" b="1">
                <a:solidFill>
                  <a:srgbClr val="FFFFFF"/>
                </a:solidFill>
                <a:latin typeface="Roboto Condensed"/>
                <a:ea typeface="Roboto Condensed"/>
                <a:cs typeface="Roboto Condensed"/>
                <a:sym typeface="Roboto Condensed"/>
              </a:defRPr>
            </a:lvl3pPr>
            <a:lvl4pPr lvl="3" algn="r">
              <a:buNone/>
              <a:defRPr sz="1600" b="1">
                <a:solidFill>
                  <a:srgbClr val="FFFFFF"/>
                </a:solidFill>
                <a:latin typeface="Roboto Condensed"/>
                <a:ea typeface="Roboto Condensed"/>
                <a:cs typeface="Roboto Condensed"/>
                <a:sym typeface="Roboto Condensed"/>
              </a:defRPr>
            </a:lvl4pPr>
            <a:lvl5pPr lvl="4" algn="r">
              <a:buNone/>
              <a:defRPr sz="1600" b="1">
                <a:solidFill>
                  <a:srgbClr val="FFFFFF"/>
                </a:solidFill>
                <a:latin typeface="Roboto Condensed"/>
                <a:ea typeface="Roboto Condensed"/>
                <a:cs typeface="Roboto Condensed"/>
                <a:sym typeface="Roboto Condensed"/>
              </a:defRPr>
            </a:lvl5pPr>
            <a:lvl6pPr lvl="5" algn="r">
              <a:buNone/>
              <a:defRPr sz="1600" b="1">
                <a:solidFill>
                  <a:srgbClr val="FFFFFF"/>
                </a:solidFill>
                <a:latin typeface="Roboto Condensed"/>
                <a:ea typeface="Roboto Condensed"/>
                <a:cs typeface="Roboto Condensed"/>
                <a:sym typeface="Roboto Condensed"/>
              </a:defRPr>
            </a:lvl6pPr>
            <a:lvl7pPr lvl="6" algn="r">
              <a:buNone/>
              <a:defRPr sz="1600" b="1">
                <a:solidFill>
                  <a:srgbClr val="FFFFFF"/>
                </a:solidFill>
                <a:latin typeface="Roboto Condensed"/>
                <a:ea typeface="Roboto Condensed"/>
                <a:cs typeface="Roboto Condensed"/>
                <a:sym typeface="Roboto Condensed"/>
              </a:defRPr>
            </a:lvl7pPr>
            <a:lvl8pPr lvl="7" algn="r">
              <a:buNone/>
              <a:defRPr sz="1600" b="1">
                <a:solidFill>
                  <a:srgbClr val="FFFFFF"/>
                </a:solidFill>
                <a:latin typeface="Roboto Condensed"/>
                <a:ea typeface="Roboto Condensed"/>
                <a:cs typeface="Roboto Condensed"/>
                <a:sym typeface="Roboto Condensed"/>
              </a:defRPr>
            </a:lvl8pPr>
            <a:lvl9pPr lvl="8" algn="r">
              <a:buNone/>
              <a:defRPr sz="1600" b="1">
                <a:solidFill>
                  <a:srgbClr val="FFFFFF"/>
                </a:solidFill>
                <a:latin typeface="Roboto Condensed"/>
                <a:ea typeface="Roboto Condensed"/>
                <a:cs typeface="Roboto Condensed"/>
                <a:sym typeface="Roboto Condensed"/>
              </a:defRPr>
            </a:lvl9pPr>
          </a:lstStyle>
          <a:p>
            <a:fld id="{F076D80B-A60C-4C52-9832-340CE3DBCCDE}" type="slidenum">
              <a:rPr lang="en-PH" smtClean="0"/>
              <a:t>‹#›</a:t>
            </a:fld>
            <a:endParaRPr lang="en-PH"/>
          </a:p>
        </p:txBody>
      </p:sp>
    </p:spTree>
    <p:extLst>
      <p:ext uri="{BB962C8B-B14F-4D97-AF65-F5344CB8AC3E}">
        <p14:creationId xmlns:p14="http://schemas.microsoft.com/office/powerpoint/2010/main" val="50501209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8" r:id="rId6"/>
    <p:sldLayoutId id="2147483671" r:id="rId7"/>
  </p:sldLayoutIdLst>
  <p:transition>
    <p:fade thruBlk="1"/>
  </p:transition>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15.jpeg"/><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A0B794-6F62-EF46-AA89-EC0CC7DAC8AE}"/>
              </a:ext>
            </a:extLst>
          </p:cNvPr>
          <p:cNvSpPr>
            <a:spLocks noGrp="1"/>
          </p:cNvSpPr>
          <p:nvPr>
            <p:ph type="ctrTitle"/>
          </p:nvPr>
        </p:nvSpPr>
        <p:spPr>
          <a:xfrm>
            <a:off x="597378" y="1434573"/>
            <a:ext cx="7248525" cy="3949200"/>
          </a:xfrm>
        </p:spPr>
        <p:txBody>
          <a:bodyPr/>
          <a:lstStyle/>
          <a:p>
            <a:r>
              <a:rPr lang="en-US" sz="6600" dirty="0">
                <a:solidFill>
                  <a:srgbClr val="FFC000"/>
                </a:solidFill>
              </a:rPr>
              <a:t>PHILIPPINE </a:t>
            </a:r>
            <a:br>
              <a:rPr lang="en-US" sz="6600" dirty="0">
                <a:solidFill>
                  <a:srgbClr val="FFC000"/>
                </a:solidFill>
              </a:rPr>
            </a:br>
            <a:r>
              <a:rPr lang="en-US" sz="6600" dirty="0">
                <a:solidFill>
                  <a:srgbClr val="FFC000"/>
                </a:solidFill>
              </a:rPr>
              <a:t>RECLAMATION </a:t>
            </a:r>
            <a:br>
              <a:rPr lang="en-US" sz="6600" dirty="0">
                <a:solidFill>
                  <a:srgbClr val="FFC000"/>
                </a:solidFill>
              </a:rPr>
            </a:br>
            <a:r>
              <a:rPr lang="en-US" sz="6600" dirty="0">
                <a:solidFill>
                  <a:srgbClr val="FFC000"/>
                </a:solidFill>
              </a:rPr>
              <a:t>AUTHORITY (PRA)</a:t>
            </a:r>
            <a:endParaRPr lang="en-US" sz="3200" dirty="0">
              <a:solidFill>
                <a:srgbClr val="FFC000"/>
              </a:solidFill>
            </a:endParaRPr>
          </a:p>
        </p:txBody>
      </p:sp>
      <p:sp>
        <p:nvSpPr>
          <p:cNvPr id="3" name="Title 3">
            <a:extLst>
              <a:ext uri="{FF2B5EF4-FFF2-40B4-BE49-F238E27FC236}">
                <a16:creationId xmlns:a16="http://schemas.microsoft.com/office/drawing/2014/main" id="{0633FEF5-A711-9B65-4181-2CF1F98B8009}"/>
              </a:ext>
            </a:extLst>
          </p:cNvPr>
          <p:cNvSpPr txBox="1">
            <a:spLocks/>
          </p:cNvSpPr>
          <p:nvPr/>
        </p:nvSpPr>
        <p:spPr>
          <a:xfrm>
            <a:off x="73491" y="5117668"/>
            <a:ext cx="10639311" cy="130382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1pPr>
            <a:lvl2pPr marR="0" lvl="1"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2pPr>
            <a:lvl3pPr marR="0" lvl="2"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3pPr>
            <a:lvl4pPr marR="0" lvl="3"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4pPr>
            <a:lvl5pPr marR="0" lvl="4"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5pPr>
            <a:lvl6pPr marR="0" lvl="5"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6pPr>
            <a:lvl7pPr marR="0" lvl="6"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7pPr>
            <a:lvl8pPr marR="0" lvl="7"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8pPr>
            <a:lvl9pPr marR="0" lvl="8"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9pPr>
          </a:lstStyle>
          <a:p>
            <a:endParaRPr lang="en-PH" sz="2800">
              <a:solidFill>
                <a:srgbClr val="00577E"/>
              </a:solidFill>
            </a:endParaRPr>
          </a:p>
        </p:txBody>
      </p:sp>
      <p:sp>
        <p:nvSpPr>
          <p:cNvPr id="8" name="Title 3">
            <a:extLst>
              <a:ext uri="{FF2B5EF4-FFF2-40B4-BE49-F238E27FC236}">
                <a16:creationId xmlns:a16="http://schemas.microsoft.com/office/drawing/2014/main" id="{54FB761D-5AD1-06ED-02B1-CE625896520F}"/>
              </a:ext>
            </a:extLst>
          </p:cNvPr>
          <p:cNvSpPr txBox="1">
            <a:spLocks/>
          </p:cNvSpPr>
          <p:nvPr/>
        </p:nvSpPr>
        <p:spPr>
          <a:xfrm>
            <a:off x="6096000" y="5626915"/>
            <a:ext cx="5914205" cy="56005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1pPr>
            <a:lvl2pPr marR="0" lvl="1"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2pPr>
            <a:lvl3pPr marR="0" lvl="2"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3pPr>
            <a:lvl4pPr marR="0" lvl="3"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4pPr>
            <a:lvl5pPr marR="0" lvl="4"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5pPr>
            <a:lvl6pPr marR="0" lvl="5"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6pPr>
            <a:lvl7pPr marR="0" lvl="6"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7pPr>
            <a:lvl8pPr marR="0" lvl="7"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8pPr>
            <a:lvl9pPr marR="0" lvl="8" algn="ctr" rtl="0" eaLnBrk="1" hangingPunct="1">
              <a:lnSpc>
                <a:spcPct val="100000"/>
              </a:lnSpc>
              <a:spcBef>
                <a:spcPts val="0"/>
              </a:spcBef>
              <a:spcAft>
                <a:spcPts val="0"/>
              </a:spcAft>
              <a:buClr>
                <a:srgbClr val="FFFFFF"/>
              </a:buClr>
              <a:buSzPts val="4800"/>
              <a:buFont typeface="Roboto Condensed"/>
              <a:buNone/>
              <a:defRPr sz="6400" b="1" i="0" u="none" strike="noStrike" cap="none">
                <a:solidFill>
                  <a:srgbClr val="FFFFFF"/>
                </a:solidFill>
                <a:latin typeface="Roboto Condensed"/>
                <a:ea typeface="Roboto Condensed"/>
                <a:cs typeface="Roboto Condensed"/>
                <a:sym typeface="Roboto Condensed"/>
              </a:defRPr>
            </a:lvl9pPr>
          </a:lstStyle>
          <a:p>
            <a:pPr algn="ctr"/>
            <a:r>
              <a:rPr lang="en-PH" sz="2400" dirty="0">
                <a:solidFill>
                  <a:srgbClr val="00577E"/>
                </a:solidFill>
              </a:rPr>
              <a:t>16 October 2023</a:t>
            </a:r>
          </a:p>
        </p:txBody>
      </p:sp>
      <p:sp>
        <p:nvSpPr>
          <p:cNvPr id="2" name="TextBox 1">
            <a:extLst>
              <a:ext uri="{FF2B5EF4-FFF2-40B4-BE49-F238E27FC236}">
                <a16:creationId xmlns:a16="http://schemas.microsoft.com/office/drawing/2014/main" id="{6BE858F5-A0CE-1A19-0442-E96D05E3FE69}"/>
              </a:ext>
            </a:extLst>
          </p:cNvPr>
          <p:cNvSpPr txBox="1"/>
          <p:nvPr/>
        </p:nvSpPr>
        <p:spPr>
          <a:xfrm>
            <a:off x="6477000" y="6113713"/>
            <a:ext cx="5715000" cy="307777"/>
          </a:xfrm>
          <a:prstGeom prst="rect">
            <a:avLst/>
          </a:prstGeom>
          <a:noFill/>
        </p:spPr>
        <p:txBody>
          <a:bodyPr wrap="square" rtlCol="0">
            <a:spAutoFit/>
          </a:bodyPr>
          <a:lstStyle/>
          <a:p>
            <a:pPr algn="r"/>
            <a:r>
              <a:rPr lang="en-PH">
                <a:solidFill>
                  <a:schemeClr val="bg1"/>
                </a:solidFill>
              </a:rPr>
              <a:t>Venue</a:t>
            </a:r>
          </a:p>
        </p:txBody>
      </p:sp>
      <p:pic>
        <p:nvPicPr>
          <p:cNvPr id="9" name="Picture 8" descr="A logo with text on it&#10;&#10;Description automatically generated">
            <a:extLst>
              <a:ext uri="{FF2B5EF4-FFF2-40B4-BE49-F238E27FC236}">
                <a16:creationId xmlns:a16="http://schemas.microsoft.com/office/drawing/2014/main" id="{1D8B952D-D86D-AC4A-8FFF-3020C1FBB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5868" y="3504801"/>
            <a:ext cx="1763640" cy="1763638"/>
          </a:xfrm>
          <a:prstGeom prst="rect">
            <a:avLst/>
          </a:prstGeom>
        </p:spPr>
      </p:pic>
    </p:spTree>
    <p:extLst>
      <p:ext uri="{BB962C8B-B14F-4D97-AF65-F5344CB8AC3E}">
        <p14:creationId xmlns:p14="http://schemas.microsoft.com/office/powerpoint/2010/main" val="862517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495607-0BF6-4ACA-922F-0211EF0764A5}"/>
              </a:ext>
            </a:extLst>
          </p:cNvPr>
          <p:cNvSpPr>
            <a:spLocks noGrp="1"/>
          </p:cNvSpPr>
          <p:nvPr>
            <p:ph type="title"/>
          </p:nvPr>
        </p:nvSpPr>
        <p:spPr>
          <a:xfrm>
            <a:off x="771525" y="523433"/>
            <a:ext cx="7637375" cy="1021600"/>
          </a:xfrm>
        </p:spPr>
        <p:txBody>
          <a:bodyPr/>
          <a:lstStyle/>
          <a:p>
            <a:r>
              <a:rPr lang="en-PH" sz="5400">
                <a:solidFill>
                  <a:srgbClr val="FFC000"/>
                </a:solidFill>
              </a:rPr>
              <a:t>Outline</a:t>
            </a:r>
          </a:p>
        </p:txBody>
      </p:sp>
      <p:sp>
        <p:nvSpPr>
          <p:cNvPr id="5" name="Text Placeholder 4">
            <a:extLst>
              <a:ext uri="{FF2B5EF4-FFF2-40B4-BE49-F238E27FC236}">
                <a16:creationId xmlns:a16="http://schemas.microsoft.com/office/drawing/2014/main" id="{7AD3FD07-072C-4FC2-822D-3DA169829C0D}"/>
              </a:ext>
            </a:extLst>
          </p:cNvPr>
          <p:cNvSpPr>
            <a:spLocks noGrp="1"/>
          </p:cNvSpPr>
          <p:nvPr>
            <p:ph type="body" idx="1"/>
          </p:nvPr>
        </p:nvSpPr>
        <p:spPr>
          <a:xfrm>
            <a:off x="578167" y="2668120"/>
            <a:ext cx="11035665" cy="3866030"/>
          </a:xfrm>
        </p:spPr>
        <p:txBody>
          <a:bodyPr/>
          <a:lstStyle/>
          <a:p>
            <a:pPr marL="608965" indent="-507365">
              <a:spcBef>
                <a:spcPts val="0"/>
              </a:spcBef>
            </a:pPr>
            <a:r>
              <a:rPr lang="en-US" b="1" dirty="0">
                <a:latin typeface="+mj-lt"/>
              </a:rPr>
              <a:t>PRA Mandate</a:t>
            </a:r>
          </a:p>
          <a:p>
            <a:pPr marL="101600" indent="0">
              <a:spcBef>
                <a:spcPts val="0"/>
              </a:spcBef>
              <a:buNone/>
            </a:pPr>
            <a:endParaRPr lang="en-US" b="1" dirty="0">
              <a:latin typeface="+mj-lt"/>
            </a:endParaRPr>
          </a:p>
          <a:p>
            <a:pPr marL="608965" indent="-507365">
              <a:spcBef>
                <a:spcPts val="0"/>
              </a:spcBef>
            </a:pPr>
            <a:r>
              <a:rPr lang="en-US" b="1" dirty="0">
                <a:latin typeface="+mj-lt"/>
              </a:rPr>
              <a:t>Approved Reclamation Projects</a:t>
            </a:r>
          </a:p>
          <a:p>
            <a:pPr marL="1217930" lvl="1" indent="-507365">
              <a:spcBef>
                <a:spcPts val="0"/>
              </a:spcBef>
            </a:pPr>
            <a:r>
              <a:rPr lang="en-US" b="1" dirty="0">
                <a:latin typeface="+mj-lt"/>
              </a:rPr>
              <a:t>Ongoing Projects in Manila Bay </a:t>
            </a:r>
          </a:p>
          <a:p>
            <a:pPr marL="1217930" lvl="1" indent="-507365">
              <a:spcBef>
                <a:spcPts val="0"/>
              </a:spcBef>
            </a:pPr>
            <a:endParaRPr lang="en-US" b="1" dirty="0">
              <a:latin typeface="+mj-lt"/>
            </a:endParaRPr>
          </a:p>
          <a:p>
            <a:pPr marL="608965" indent="-507365">
              <a:spcBef>
                <a:spcPts val="0"/>
              </a:spcBef>
            </a:pPr>
            <a:r>
              <a:rPr lang="en-US" b="1" dirty="0">
                <a:latin typeface="+mj-lt"/>
              </a:rPr>
              <a:t>Projected Economic/Financial Benefits to Government</a:t>
            </a:r>
          </a:p>
          <a:p>
            <a:pPr marL="1218565" lvl="1" indent="-507365">
              <a:spcBef>
                <a:spcPts val="0"/>
              </a:spcBef>
            </a:pPr>
            <a:r>
              <a:rPr lang="en-US" b="1" dirty="0">
                <a:latin typeface="+mj-lt"/>
              </a:rPr>
              <a:t>Reclamation Development Phase</a:t>
            </a:r>
          </a:p>
          <a:p>
            <a:pPr marL="1218565" lvl="1" indent="-507365">
              <a:spcBef>
                <a:spcPts val="0"/>
              </a:spcBef>
            </a:pPr>
            <a:r>
              <a:rPr lang="en-US" b="1" dirty="0">
                <a:latin typeface="+mj-lt"/>
              </a:rPr>
              <a:t>Horizontal Development Phase</a:t>
            </a:r>
          </a:p>
          <a:p>
            <a:pPr marL="1218565" lvl="1" indent="-507365">
              <a:spcBef>
                <a:spcPts val="0"/>
              </a:spcBef>
            </a:pPr>
            <a:r>
              <a:rPr lang="en-US" b="1" dirty="0">
                <a:latin typeface="+mj-lt"/>
              </a:rPr>
              <a:t>Vertical Development Phase</a:t>
            </a:r>
          </a:p>
          <a:p>
            <a:pPr marL="1218565" lvl="1" indent="-507365">
              <a:spcBef>
                <a:spcPts val="0"/>
              </a:spcBef>
            </a:pPr>
            <a:endParaRPr lang="en-US" b="1" dirty="0">
              <a:latin typeface="+mj-lt"/>
            </a:endParaRPr>
          </a:p>
          <a:p>
            <a:pPr marL="608965" indent="-507365">
              <a:spcBef>
                <a:spcPts val="0"/>
              </a:spcBef>
            </a:pPr>
            <a:r>
              <a:rPr lang="en-US" b="1" dirty="0">
                <a:latin typeface="+mj-lt"/>
              </a:rPr>
              <a:t>Environmental Enhancement</a:t>
            </a:r>
          </a:p>
          <a:p>
            <a:pPr marL="1218565" lvl="1" indent="-507365">
              <a:spcBef>
                <a:spcPts val="0"/>
              </a:spcBef>
            </a:pPr>
            <a:r>
              <a:rPr lang="en-US" b="1" dirty="0">
                <a:latin typeface="+mj-lt"/>
              </a:rPr>
              <a:t>5% earmarked for Green Spaces or Urban Forests</a:t>
            </a:r>
          </a:p>
          <a:p>
            <a:pPr marL="711200" lvl="1" indent="0">
              <a:spcBef>
                <a:spcPts val="0"/>
              </a:spcBef>
              <a:buNone/>
            </a:pPr>
            <a:endParaRPr lang="en-US" b="1" dirty="0">
              <a:latin typeface="+mj-lt"/>
            </a:endParaRPr>
          </a:p>
          <a:p>
            <a:pPr marL="1218565" lvl="1" indent="-507365">
              <a:spcBef>
                <a:spcPts val="0"/>
              </a:spcBef>
            </a:pPr>
            <a:endParaRPr lang="en-US" sz="2000" dirty="0">
              <a:latin typeface="+mj-lt"/>
            </a:endParaRPr>
          </a:p>
          <a:p>
            <a:pPr marL="711200" lvl="1" indent="0">
              <a:spcBef>
                <a:spcPts val="0"/>
              </a:spcBef>
              <a:buNone/>
            </a:pPr>
            <a:endParaRPr lang="en-US" sz="2000" dirty="0">
              <a:latin typeface="+mj-lt"/>
            </a:endParaRPr>
          </a:p>
        </p:txBody>
      </p:sp>
      <p:pic>
        <p:nvPicPr>
          <p:cNvPr id="3" name="Graphic 2" descr="Pencil with solid fill">
            <a:extLst>
              <a:ext uri="{FF2B5EF4-FFF2-40B4-BE49-F238E27FC236}">
                <a16:creationId xmlns:a16="http://schemas.microsoft.com/office/drawing/2014/main" id="{67B00063-201E-47B6-852C-1D97DB8DE0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050" y="676824"/>
            <a:ext cx="695475" cy="714817"/>
          </a:xfrm>
          <a:prstGeom prst="rect">
            <a:avLst/>
          </a:prstGeom>
        </p:spPr>
      </p:pic>
      <p:pic>
        <p:nvPicPr>
          <p:cNvPr id="6" name="Picture 5" descr="A logo with text on it&#10;&#10;Description automatically generated">
            <a:extLst>
              <a:ext uri="{FF2B5EF4-FFF2-40B4-BE49-F238E27FC236}">
                <a16:creationId xmlns:a16="http://schemas.microsoft.com/office/drawing/2014/main" id="{323D2FEE-1F5B-FF44-B3B5-FB56882BB4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887416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8DBFB4E7-CED1-988D-A5B2-2A2E0444C563}"/>
              </a:ext>
            </a:extLst>
          </p:cNvPr>
          <p:cNvSpPr>
            <a:spLocks noGrp="1"/>
          </p:cNvSpPr>
          <p:nvPr>
            <p:ph type="title"/>
          </p:nvPr>
        </p:nvSpPr>
        <p:spPr>
          <a:xfrm>
            <a:off x="879223" y="523433"/>
            <a:ext cx="7529677" cy="1021600"/>
          </a:xfrm>
        </p:spPr>
        <p:txBody>
          <a:bodyPr/>
          <a:lstStyle/>
          <a:p>
            <a:r>
              <a:rPr lang="en-PH" sz="4400">
                <a:solidFill>
                  <a:srgbClr val="FFC000"/>
                </a:solidFill>
              </a:rPr>
              <a:t>PRA Mandate</a:t>
            </a:r>
          </a:p>
        </p:txBody>
      </p:sp>
      <p:pic>
        <p:nvPicPr>
          <p:cNvPr id="9" name="Graphic 8" descr="Postit Notes with solid fill">
            <a:extLst>
              <a:ext uri="{FF2B5EF4-FFF2-40B4-BE49-F238E27FC236}">
                <a16:creationId xmlns:a16="http://schemas.microsoft.com/office/drawing/2014/main" id="{1B3E9B78-4A9E-27DE-701F-7CD81DB938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23433"/>
            <a:ext cx="914400" cy="914400"/>
          </a:xfrm>
          <a:prstGeom prst="rect">
            <a:avLst/>
          </a:prstGeom>
        </p:spPr>
      </p:pic>
      <p:graphicFrame>
        <p:nvGraphicFramePr>
          <p:cNvPr id="2" name="Table 12">
            <a:extLst>
              <a:ext uri="{FF2B5EF4-FFF2-40B4-BE49-F238E27FC236}">
                <a16:creationId xmlns:a16="http://schemas.microsoft.com/office/drawing/2014/main" id="{13A5767D-8261-8D28-3E09-1A185D9F115C}"/>
              </a:ext>
            </a:extLst>
          </p:cNvPr>
          <p:cNvGraphicFramePr>
            <a:graphicFrameLocks noGrp="1"/>
          </p:cNvGraphicFramePr>
          <p:nvPr>
            <p:extLst>
              <p:ext uri="{D42A27DB-BD31-4B8C-83A1-F6EECF244321}">
                <p14:modId xmlns:p14="http://schemas.microsoft.com/office/powerpoint/2010/main" val="1766654240"/>
              </p:ext>
            </p:extLst>
          </p:nvPr>
        </p:nvGraphicFramePr>
        <p:xfrm>
          <a:off x="163794" y="1899653"/>
          <a:ext cx="1592176" cy="1018617"/>
        </p:xfrm>
        <a:graphic>
          <a:graphicData uri="http://schemas.openxmlformats.org/drawingml/2006/table">
            <a:tbl>
              <a:tblPr firstRow="1" bandRow="1">
                <a:tableStyleId>{5C22544A-7EE6-4342-B048-85BDC9FD1C3A}</a:tableStyleId>
              </a:tblPr>
              <a:tblGrid>
                <a:gridCol w="1592176">
                  <a:extLst>
                    <a:ext uri="{9D8B030D-6E8A-4147-A177-3AD203B41FA5}">
                      <a16:colId xmlns:a16="http://schemas.microsoft.com/office/drawing/2014/main" val="4286306661"/>
                    </a:ext>
                  </a:extLst>
                </a:gridCol>
              </a:tblGrid>
              <a:tr h="10186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P.D. No. 3-A</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(1973)</a:t>
                      </a:r>
                    </a:p>
                  </a:txBody>
                  <a:tcPr marL="88615" marR="88615" marT="88615" marB="8861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762761873"/>
                  </a:ext>
                </a:extLst>
              </a:tr>
            </a:tbl>
          </a:graphicData>
        </a:graphic>
      </p:graphicFrame>
      <p:graphicFrame>
        <p:nvGraphicFramePr>
          <p:cNvPr id="3" name="Table 12">
            <a:extLst>
              <a:ext uri="{FF2B5EF4-FFF2-40B4-BE49-F238E27FC236}">
                <a16:creationId xmlns:a16="http://schemas.microsoft.com/office/drawing/2014/main" id="{9408A2E5-3DCA-6645-66FC-BDEAB528D26C}"/>
              </a:ext>
            </a:extLst>
          </p:cNvPr>
          <p:cNvGraphicFramePr>
            <a:graphicFrameLocks noGrp="1"/>
          </p:cNvGraphicFramePr>
          <p:nvPr>
            <p:extLst>
              <p:ext uri="{D42A27DB-BD31-4B8C-83A1-F6EECF244321}">
                <p14:modId xmlns:p14="http://schemas.microsoft.com/office/powerpoint/2010/main" val="3333208749"/>
              </p:ext>
            </p:extLst>
          </p:nvPr>
        </p:nvGraphicFramePr>
        <p:xfrm>
          <a:off x="163792" y="3008100"/>
          <a:ext cx="1592176" cy="3090358"/>
        </p:xfrm>
        <a:graphic>
          <a:graphicData uri="http://schemas.openxmlformats.org/drawingml/2006/table">
            <a:tbl>
              <a:tblPr firstRow="1" bandRow="1">
                <a:tableStyleId>{5C22544A-7EE6-4342-B048-85BDC9FD1C3A}</a:tableStyleId>
              </a:tblPr>
              <a:tblGrid>
                <a:gridCol w="1592176">
                  <a:extLst>
                    <a:ext uri="{9D8B030D-6E8A-4147-A177-3AD203B41FA5}">
                      <a16:colId xmlns:a16="http://schemas.microsoft.com/office/drawing/2014/main" val="4286306661"/>
                    </a:ext>
                  </a:extLst>
                </a:gridCol>
              </a:tblGrid>
              <a:tr h="3090358">
                <a:tc>
                  <a:txBody>
                    <a:bodyPr/>
                    <a:lstStyle/>
                    <a:p>
                      <a:pPr algn="l"/>
                      <a:r>
                        <a:rPr lang="en-PH" sz="1600" dirty="0">
                          <a:solidFill>
                            <a:schemeClr val="tx1"/>
                          </a:solidFill>
                          <a:latin typeface="+mn-lt"/>
                        </a:rPr>
                        <a:t>Limiting reclamation to the National Government or any entity authorized under proper contract</a:t>
                      </a:r>
                    </a:p>
                    <a:p>
                      <a:pPr marL="80963" marR="0" lvl="0" indent="0" algn="l" defTabSz="987425" rtl="0" eaLnBrk="1" fontAlgn="auto" latinLnBrk="0" hangingPunct="1">
                        <a:lnSpc>
                          <a:spcPct val="115000"/>
                        </a:lnSpc>
                        <a:spcBef>
                          <a:spcPts val="0"/>
                        </a:spcBef>
                        <a:spcAft>
                          <a:spcPts val="0"/>
                        </a:spcAft>
                        <a:buClrTx/>
                        <a:buSzTx/>
                        <a:buFont typeface="Wingdings" panose="05000000000000000000" pitchFamily="2" charset="2"/>
                        <a:buNone/>
                        <a:tabLst/>
                        <a:defRPr/>
                      </a:pPr>
                      <a:endParaRPr lang="en-GB" sz="1600" b="0" kern="1200" baseline="0" dirty="0">
                        <a:solidFill>
                          <a:schemeClr val="tx1"/>
                        </a:solidFill>
                        <a:effectLst/>
                        <a:latin typeface="+mn-lt"/>
                        <a:ea typeface="Calibri"/>
                        <a:cs typeface="Times New Roman"/>
                      </a:endParaRPr>
                    </a:p>
                  </a:txBody>
                  <a:tcPr marL="90000" marR="90000" marT="90000" marB="90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2761873"/>
                  </a:ext>
                </a:extLst>
              </a:tr>
            </a:tbl>
          </a:graphicData>
        </a:graphic>
      </p:graphicFrame>
      <p:graphicFrame>
        <p:nvGraphicFramePr>
          <p:cNvPr id="4" name="Table 12">
            <a:extLst>
              <a:ext uri="{FF2B5EF4-FFF2-40B4-BE49-F238E27FC236}">
                <a16:creationId xmlns:a16="http://schemas.microsoft.com/office/drawing/2014/main" id="{D50C2345-EB7F-7B2E-D1BA-ECD4555587D4}"/>
              </a:ext>
            </a:extLst>
          </p:cNvPr>
          <p:cNvGraphicFramePr>
            <a:graphicFrameLocks noGrp="1"/>
          </p:cNvGraphicFramePr>
          <p:nvPr>
            <p:extLst>
              <p:ext uri="{D42A27DB-BD31-4B8C-83A1-F6EECF244321}">
                <p14:modId xmlns:p14="http://schemas.microsoft.com/office/powerpoint/2010/main" val="3666250631"/>
              </p:ext>
            </p:extLst>
          </p:nvPr>
        </p:nvGraphicFramePr>
        <p:xfrm>
          <a:off x="1849763" y="3008100"/>
          <a:ext cx="1592178" cy="3090358"/>
        </p:xfrm>
        <a:graphic>
          <a:graphicData uri="http://schemas.openxmlformats.org/drawingml/2006/table">
            <a:tbl>
              <a:tblPr firstRow="1" bandRow="1">
                <a:tableStyleId>{5C22544A-7EE6-4342-B048-85BDC9FD1C3A}</a:tableStyleId>
              </a:tblPr>
              <a:tblGrid>
                <a:gridCol w="1592178">
                  <a:extLst>
                    <a:ext uri="{9D8B030D-6E8A-4147-A177-3AD203B41FA5}">
                      <a16:colId xmlns:a16="http://schemas.microsoft.com/office/drawing/2014/main" val="4286306661"/>
                    </a:ext>
                  </a:extLst>
                </a:gridCol>
              </a:tblGrid>
              <a:tr h="3090358">
                <a:tc>
                  <a:txBody>
                    <a:bodyPr/>
                    <a:lstStyle/>
                    <a:p>
                      <a:pPr algn="l"/>
                      <a:r>
                        <a:rPr lang="en-PH" sz="1600" dirty="0">
                          <a:solidFill>
                            <a:schemeClr val="tx1"/>
                          </a:solidFill>
                          <a:latin typeface="+mn-lt"/>
                        </a:rPr>
                        <a:t>Created PRA, defining its powers and functions, providing funds and other purposes.</a:t>
                      </a:r>
                    </a:p>
                    <a:p>
                      <a:pPr marL="80963" marR="0" lvl="0" indent="0" algn="l" defTabSz="987425" rtl="0" eaLnBrk="1" fontAlgn="auto" latinLnBrk="0" hangingPunct="1">
                        <a:lnSpc>
                          <a:spcPct val="115000"/>
                        </a:lnSpc>
                        <a:spcBef>
                          <a:spcPts val="0"/>
                        </a:spcBef>
                        <a:spcAft>
                          <a:spcPts val="0"/>
                        </a:spcAft>
                        <a:buClrTx/>
                        <a:buSzTx/>
                        <a:buFont typeface="Wingdings" panose="05000000000000000000" pitchFamily="2" charset="2"/>
                        <a:buNone/>
                        <a:tabLst/>
                        <a:defRPr/>
                      </a:pPr>
                      <a:endParaRPr lang="en-GB" sz="1600" b="0" kern="1200" baseline="0" dirty="0">
                        <a:solidFill>
                          <a:schemeClr val="tx1"/>
                        </a:solidFill>
                        <a:effectLst/>
                        <a:latin typeface="+mn-lt"/>
                        <a:ea typeface="Calibri"/>
                        <a:cs typeface="Times New Roman"/>
                      </a:endParaRPr>
                    </a:p>
                  </a:txBody>
                  <a:tcPr marL="90000" marR="90000" marT="90000" marB="90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2761873"/>
                  </a:ext>
                </a:extLst>
              </a:tr>
            </a:tbl>
          </a:graphicData>
        </a:graphic>
      </p:graphicFrame>
      <p:graphicFrame>
        <p:nvGraphicFramePr>
          <p:cNvPr id="7" name="Table 12">
            <a:extLst>
              <a:ext uri="{FF2B5EF4-FFF2-40B4-BE49-F238E27FC236}">
                <a16:creationId xmlns:a16="http://schemas.microsoft.com/office/drawing/2014/main" id="{A7B6BFAC-919F-C8F4-5ADA-6F12C9EDA58F}"/>
              </a:ext>
            </a:extLst>
          </p:cNvPr>
          <p:cNvGraphicFramePr>
            <a:graphicFrameLocks noGrp="1"/>
          </p:cNvGraphicFramePr>
          <p:nvPr>
            <p:extLst>
              <p:ext uri="{D42A27DB-BD31-4B8C-83A1-F6EECF244321}">
                <p14:modId xmlns:p14="http://schemas.microsoft.com/office/powerpoint/2010/main" val="3313915385"/>
              </p:ext>
            </p:extLst>
          </p:nvPr>
        </p:nvGraphicFramePr>
        <p:xfrm>
          <a:off x="3552980" y="2983876"/>
          <a:ext cx="1709624" cy="3114582"/>
        </p:xfrm>
        <a:graphic>
          <a:graphicData uri="http://schemas.openxmlformats.org/drawingml/2006/table">
            <a:tbl>
              <a:tblPr firstRow="1" bandRow="1">
                <a:tableStyleId>{5C22544A-7EE6-4342-B048-85BDC9FD1C3A}</a:tableStyleId>
              </a:tblPr>
              <a:tblGrid>
                <a:gridCol w="1709624">
                  <a:extLst>
                    <a:ext uri="{9D8B030D-6E8A-4147-A177-3AD203B41FA5}">
                      <a16:colId xmlns:a16="http://schemas.microsoft.com/office/drawing/2014/main" val="4286306661"/>
                    </a:ext>
                  </a:extLst>
                </a:gridCol>
              </a:tblGrid>
              <a:tr h="3114582">
                <a:tc>
                  <a:txBody>
                    <a:bodyPr/>
                    <a:lstStyle/>
                    <a:p>
                      <a:pPr algn="l"/>
                      <a:r>
                        <a:rPr lang="en-US" sz="1600" dirty="0">
                          <a:solidFill>
                            <a:schemeClr val="tx1"/>
                          </a:solidFill>
                          <a:latin typeface="+mn-lt"/>
                        </a:rPr>
                        <a:t>Designated PRA as the agency primarily responsible for integrating, directing and coordinating all reclamation projects</a:t>
                      </a:r>
                    </a:p>
                    <a:p>
                      <a:pPr marL="80963" marR="0" lvl="0" indent="0" algn="l" defTabSz="987425" rtl="0" eaLnBrk="1" fontAlgn="auto" latinLnBrk="0" hangingPunct="1">
                        <a:lnSpc>
                          <a:spcPct val="115000"/>
                        </a:lnSpc>
                        <a:spcBef>
                          <a:spcPts val="0"/>
                        </a:spcBef>
                        <a:spcAft>
                          <a:spcPts val="0"/>
                        </a:spcAft>
                        <a:buClrTx/>
                        <a:buSzTx/>
                        <a:buFont typeface="Wingdings" panose="05000000000000000000" pitchFamily="2" charset="2"/>
                        <a:buNone/>
                        <a:tabLst/>
                        <a:defRPr/>
                      </a:pPr>
                      <a:endParaRPr lang="en-GB" sz="1600" b="0" kern="1200" baseline="0" dirty="0">
                        <a:solidFill>
                          <a:schemeClr val="tx1"/>
                        </a:solidFill>
                        <a:effectLst/>
                        <a:latin typeface="+mn-lt"/>
                        <a:ea typeface="Calibri"/>
                        <a:cs typeface="Times New Roman"/>
                      </a:endParaRPr>
                    </a:p>
                  </a:txBody>
                  <a:tcPr marL="90000" marR="90000" marT="90000" marB="90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2761873"/>
                  </a:ext>
                </a:extLst>
              </a:tr>
            </a:tbl>
          </a:graphicData>
        </a:graphic>
      </p:graphicFrame>
      <p:graphicFrame>
        <p:nvGraphicFramePr>
          <p:cNvPr id="11" name="Table 12">
            <a:extLst>
              <a:ext uri="{FF2B5EF4-FFF2-40B4-BE49-F238E27FC236}">
                <a16:creationId xmlns:a16="http://schemas.microsoft.com/office/drawing/2014/main" id="{37F3CC2A-6708-8595-8D92-2D80CA55BC8F}"/>
              </a:ext>
            </a:extLst>
          </p:cNvPr>
          <p:cNvGraphicFramePr>
            <a:graphicFrameLocks noGrp="1"/>
          </p:cNvGraphicFramePr>
          <p:nvPr>
            <p:extLst>
              <p:ext uri="{D42A27DB-BD31-4B8C-83A1-F6EECF244321}">
                <p14:modId xmlns:p14="http://schemas.microsoft.com/office/powerpoint/2010/main" val="3960999201"/>
              </p:ext>
            </p:extLst>
          </p:nvPr>
        </p:nvGraphicFramePr>
        <p:xfrm>
          <a:off x="5373643" y="2992379"/>
          <a:ext cx="3019369" cy="3106080"/>
        </p:xfrm>
        <a:graphic>
          <a:graphicData uri="http://schemas.openxmlformats.org/drawingml/2006/table">
            <a:tbl>
              <a:tblPr firstRow="1" bandRow="1">
                <a:tableStyleId>{5C22544A-7EE6-4342-B048-85BDC9FD1C3A}</a:tableStyleId>
              </a:tblPr>
              <a:tblGrid>
                <a:gridCol w="3019369">
                  <a:extLst>
                    <a:ext uri="{9D8B030D-6E8A-4147-A177-3AD203B41FA5}">
                      <a16:colId xmlns:a16="http://schemas.microsoft.com/office/drawing/2014/main" val="4286306661"/>
                    </a:ext>
                  </a:extLst>
                </a:gridCol>
              </a:tblGrid>
              <a:tr h="2582652">
                <a:tc>
                  <a:txBody>
                    <a:bodyPr/>
                    <a:lstStyle/>
                    <a:p>
                      <a:pPr algn="l"/>
                      <a:r>
                        <a:rPr lang="en-US" sz="1600" dirty="0">
                          <a:solidFill>
                            <a:schemeClr val="tx1"/>
                          </a:solidFill>
                          <a:latin typeface="+mj-lt"/>
                        </a:rPr>
                        <a:t>PRA classified among the Infrastructure /Utilities Group of Corporations under Letter of Implementation No. 97 and shall operate on a self-liquidating basis.</a:t>
                      </a:r>
                    </a:p>
                    <a:p>
                      <a:pPr algn="l"/>
                      <a:r>
                        <a:rPr lang="en-US" sz="1600" dirty="0">
                          <a:solidFill>
                            <a:schemeClr val="tx1"/>
                          </a:solidFill>
                          <a:latin typeface="+mj-lt"/>
                        </a:rPr>
                        <a:t>Identified large reclamation projects which can provide vital infrastructures for the Government’s overall economic and social development programs.</a:t>
                      </a:r>
                    </a:p>
                  </a:txBody>
                  <a:tcPr marL="90000" marR="90000" marT="90000" marB="90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2761873"/>
                  </a:ext>
                </a:extLst>
              </a:tr>
            </a:tbl>
          </a:graphicData>
        </a:graphic>
      </p:graphicFrame>
      <p:graphicFrame>
        <p:nvGraphicFramePr>
          <p:cNvPr id="13" name="Table 12">
            <a:extLst>
              <a:ext uri="{FF2B5EF4-FFF2-40B4-BE49-F238E27FC236}">
                <a16:creationId xmlns:a16="http://schemas.microsoft.com/office/drawing/2014/main" id="{C2069FE8-0EEB-5B56-1819-9FB81B404B50}"/>
              </a:ext>
            </a:extLst>
          </p:cNvPr>
          <p:cNvGraphicFramePr>
            <a:graphicFrameLocks noGrp="1"/>
          </p:cNvGraphicFramePr>
          <p:nvPr>
            <p:extLst>
              <p:ext uri="{D42A27DB-BD31-4B8C-83A1-F6EECF244321}">
                <p14:modId xmlns:p14="http://schemas.microsoft.com/office/powerpoint/2010/main" val="3630059441"/>
              </p:ext>
            </p:extLst>
          </p:nvPr>
        </p:nvGraphicFramePr>
        <p:xfrm>
          <a:off x="8477616" y="3011329"/>
          <a:ext cx="1798100" cy="3087129"/>
        </p:xfrm>
        <a:graphic>
          <a:graphicData uri="http://schemas.openxmlformats.org/drawingml/2006/table">
            <a:tbl>
              <a:tblPr firstRow="1" bandRow="1">
                <a:tableStyleId>{5C22544A-7EE6-4342-B048-85BDC9FD1C3A}</a:tableStyleId>
              </a:tblPr>
              <a:tblGrid>
                <a:gridCol w="1798100">
                  <a:extLst>
                    <a:ext uri="{9D8B030D-6E8A-4147-A177-3AD203B41FA5}">
                      <a16:colId xmlns:a16="http://schemas.microsoft.com/office/drawing/2014/main" val="4286306661"/>
                    </a:ext>
                  </a:extLst>
                </a:gridCol>
              </a:tblGrid>
              <a:tr h="3087129">
                <a:tc>
                  <a:txBody>
                    <a:bodyPr/>
                    <a:lstStyle/>
                    <a:p>
                      <a:pPr algn="l"/>
                      <a:r>
                        <a:rPr lang="en-US" sz="1600" dirty="0">
                          <a:solidFill>
                            <a:schemeClr val="tx1"/>
                          </a:solidFill>
                          <a:latin typeface="+mn-lt"/>
                        </a:rPr>
                        <a:t>Authorizing the Utilization of Offshore Areas as Sources of Dredge Fill Materials for Government Reclamation Projects and for Other Purposes</a:t>
                      </a:r>
                    </a:p>
                    <a:p>
                      <a:pPr marL="80963" marR="0" lvl="0" indent="0" algn="l" defTabSz="987425" rtl="0" eaLnBrk="1" fontAlgn="auto" latinLnBrk="0" hangingPunct="1">
                        <a:lnSpc>
                          <a:spcPct val="115000"/>
                        </a:lnSpc>
                        <a:spcBef>
                          <a:spcPts val="0"/>
                        </a:spcBef>
                        <a:spcAft>
                          <a:spcPts val="0"/>
                        </a:spcAft>
                        <a:buClrTx/>
                        <a:buSzTx/>
                        <a:buFont typeface="Wingdings" panose="05000000000000000000" pitchFamily="2" charset="2"/>
                        <a:buNone/>
                        <a:tabLst/>
                        <a:defRPr/>
                      </a:pPr>
                      <a:endParaRPr lang="en-GB" sz="1600" b="0" kern="1200" baseline="0" dirty="0">
                        <a:solidFill>
                          <a:schemeClr val="tx1"/>
                        </a:solidFill>
                        <a:effectLst/>
                        <a:latin typeface="+mn-lt"/>
                        <a:ea typeface="Calibri"/>
                        <a:cs typeface="Times New Roman"/>
                      </a:endParaRPr>
                    </a:p>
                  </a:txBody>
                  <a:tcPr marL="90000" marR="90000" marT="90000" marB="90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2761873"/>
                  </a:ext>
                </a:extLst>
              </a:tr>
            </a:tbl>
          </a:graphicData>
        </a:graphic>
      </p:graphicFrame>
      <p:graphicFrame>
        <p:nvGraphicFramePr>
          <p:cNvPr id="14" name="Table 12">
            <a:extLst>
              <a:ext uri="{FF2B5EF4-FFF2-40B4-BE49-F238E27FC236}">
                <a16:creationId xmlns:a16="http://schemas.microsoft.com/office/drawing/2014/main" id="{3AD5D8D1-8E7C-1A93-028D-46C67C3416B6}"/>
              </a:ext>
            </a:extLst>
          </p:cNvPr>
          <p:cNvGraphicFramePr>
            <a:graphicFrameLocks noGrp="1"/>
          </p:cNvGraphicFramePr>
          <p:nvPr>
            <p:extLst>
              <p:ext uri="{D42A27DB-BD31-4B8C-83A1-F6EECF244321}">
                <p14:modId xmlns:p14="http://schemas.microsoft.com/office/powerpoint/2010/main" val="4044512889"/>
              </p:ext>
            </p:extLst>
          </p:nvPr>
        </p:nvGraphicFramePr>
        <p:xfrm>
          <a:off x="1849765" y="1899651"/>
          <a:ext cx="1592176" cy="1018617"/>
        </p:xfrm>
        <a:graphic>
          <a:graphicData uri="http://schemas.openxmlformats.org/drawingml/2006/table">
            <a:tbl>
              <a:tblPr firstRow="1" bandRow="1">
                <a:tableStyleId>{5C22544A-7EE6-4342-B048-85BDC9FD1C3A}</a:tableStyleId>
              </a:tblPr>
              <a:tblGrid>
                <a:gridCol w="1592176">
                  <a:extLst>
                    <a:ext uri="{9D8B030D-6E8A-4147-A177-3AD203B41FA5}">
                      <a16:colId xmlns:a16="http://schemas.microsoft.com/office/drawing/2014/main" val="4286306661"/>
                    </a:ext>
                  </a:extLst>
                </a:gridCol>
              </a:tblGrid>
              <a:tr h="10186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P.D. No. 1084</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(1977)</a:t>
                      </a:r>
                    </a:p>
                  </a:txBody>
                  <a:tcPr marL="88615" marR="88615" marT="88615" marB="8861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762761873"/>
                  </a:ext>
                </a:extLst>
              </a:tr>
            </a:tbl>
          </a:graphicData>
        </a:graphic>
      </p:graphicFrame>
      <p:graphicFrame>
        <p:nvGraphicFramePr>
          <p:cNvPr id="15" name="Table 12">
            <a:extLst>
              <a:ext uri="{FF2B5EF4-FFF2-40B4-BE49-F238E27FC236}">
                <a16:creationId xmlns:a16="http://schemas.microsoft.com/office/drawing/2014/main" id="{DD432317-6038-34C4-3956-8A89BC9BE772}"/>
              </a:ext>
            </a:extLst>
          </p:cNvPr>
          <p:cNvGraphicFramePr>
            <a:graphicFrameLocks noGrp="1"/>
          </p:cNvGraphicFramePr>
          <p:nvPr>
            <p:extLst>
              <p:ext uri="{D42A27DB-BD31-4B8C-83A1-F6EECF244321}">
                <p14:modId xmlns:p14="http://schemas.microsoft.com/office/powerpoint/2010/main" val="1693607"/>
              </p:ext>
            </p:extLst>
          </p:nvPr>
        </p:nvGraphicFramePr>
        <p:xfrm>
          <a:off x="3552984" y="1899650"/>
          <a:ext cx="1709624" cy="1018617"/>
        </p:xfrm>
        <a:graphic>
          <a:graphicData uri="http://schemas.openxmlformats.org/drawingml/2006/table">
            <a:tbl>
              <a:tblPr firstRow="1" bandRow="1">
                <a:tableStyleId>{5C22544A-7EE6-4342-B048-85BDC9FD1C3A}</a:tableStyleId>
              </a:tblPr>
              <a:tblGrid>
                <a:gridCol w="1709624">
                  <a:extLst>
                    <a:ext uri="{9D8B030D-6E8A-4147-A177-3AD203B41FA5}">
                      <a16:colId xmlns:a16="http://schemas.microsoft.com/office/drawing/2014/main" val="4286306661"/>
                    </a:ext>
                  </a:extLst>
                </a:gridCol>
              </a:tblGrid>
              <a:tr h="10186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E.O. No. 525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(1979)</a:t>
                      </a:r>
                    </a:p>
                  </a:txBody>
                  <a:tcPr marL="88615" marR="88615" marT="88615" marB="8861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762761873"/>
                  </a:ext>
                </a:extLst>
              </a:tr>
            </a:tbl>
          </a:graphicData>
        </a:graphic>
      </p:graphicFrame>
      <p:graphicFrame>
        <p:nvGraphicFramePr>
          <p:cNvPr id="16" name="Table 12">
            <a:extLst>
              <a:ext uri="{FF2B5EF4-FFF2-40B4-BE49-F238E27FC236}">
                <a16:creationId xmlns:a16="http://schemas.microsoft.com/office/drawing/2014/main" id="{B81E41FB-BA44-553E-2BCA-FC3AA03BC51E}"/>
              </a:ext>
            </a:extLst>
          </p:cNvPr>
          <p:cNvGraphicFramePr>
            <a:graphicFrameLocks noGrp="1"/>
          </p:cNvGraphicFramePr>
          <p:nvPr>
            <p:extLst>
              <p:ext uri="{D42A27DB-BD31-4B8C-83A1-F6EECF244321}">
                <p14:modId xmlns:p14="http://schemas.microsoft.com/office/powerpoint/2010/main" val="391925007"/>
              </p:ext>
            </p:extLst>
          </p:nvPr>
        </p:nvGraphicFramePr>
        <p:xfrm>
          <a:off x="5373642" y="1899650"/>
          <a:ext cx="3019369" cy="1018617"/>
        </p:xfrm>
        <a:graphic>
          <a:graphicData uri="http://schemas.openxmlformats.org/drawingml/2006/table">
            <a:tbl>
              <a:tblPr firstRow="1" bandRow="1">
                <a:tableStyleId>{5C22544A-7EE6-4342-B048-85BDC9FD1C3A}</a:tableStyleId>
              </a:tblPr>
              <a:tblGrid>
                <a:gridCol w="3019369">
                  <a:extLst>
                    <a:ext uri="{9D8B030D-6E8A-4147-A177-3AD203B41FA5}">
                      <a16:colId xmlns:a16="http://schemas.microsoft.com/office/drawing/2014/main" val="4286306661"/>
                    </a:ext>
                  </a:extLst>
                </a:gridCol>
              </a:tblGrid>
              <a:tr h="10186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E.O. No. 654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(1981)</a:t>
                      </a:r>
                    </a:p>
                  </a:txBody>
                  <a:tcPr marL="88615" marR="88615" marT="88615" marB="8861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762761873"/>
                  </a:ext>
                </a:extLst>
              </a:tr>
            </a:tbl>
          </a:graphicData>
        </a:graphic>
      </p:graphicFrame>
      <p:graphicFrame>
        <p:nvGraphicFramePr>
          <p:cNvPr id="20" name="Table 12">
            <a:extLst>
              <a:ext uri="{FF2B5EF4-FFF2-40B4-BE49-F238E27FC236}">
                <a16:creationId xmlns:a16="http://schemas.microsoft.com/office/drawing/2014/main" id="{76060007-3641-90DC-37F5-B5DC5F355BB1}"/>
              </a:ext>
            </a:extLst>
          </p:cNvPr>
          <p:cNvGraphicFramePr>
            <a:graphicFrameLocks noGrp="1"/>
          </p:cNvGraphicFramePr>
          <p:nvPr>
            <p:extLst>
              <p:ext uri="{D42A27DB-BD31-4B8C-83A1-F6EECF244321}">
                <p14:modId xmlns:p14="http://schemas.microsoft.com/office/powerpoint/2010/main" val="2205118817"/>
              </p:ext>
            </p:extLst>
          </p:nvPr>
        </p:nvGraphicFramePr>
        <p:xfrm>
          <a:off x="8477621" y="1899650"/>
          <a:ext cx="1798099" cy="1018617"/>
        </p:xfrm>
        <a:graphic>
          <a:graphicData uri="http://schemas.openxmlformats.org/drawingml/2006/table">
            <a:tbl>
              <a:tblPr firstRow="1" bandRow="1">
                <a:tableStyleId>{5C22544A-7EE6-4342-B048-85BDC9FD1C3A}</a:tableStyleId>
              </a:tblPr>
              <a:tblGrid>
                <a:gridCol w="1798099">
                  <a:extLst>
                    <a:ext uri="{9D8B030D-6E8A-4147-A177-3AD203B41FA5}">
                      <a16:colId xmlns:a16="http://schemas.microsoft.com/office/drawing/2014/main" val="4286306661"/>
                    </a:ext>
                  </a:extLst>
                </a:gridCol>
              </a:tblGrid>
              <a:tr h="10186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E.O. No. 153</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(1999)</a:t>
                      </a:r>
                    </a:p>
                  </a:txBody>
                  <a:tcPr marL="88615" marR="88615" marT="88615" marB="8861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762761873"/>
                  </a:ext>
                </a:extLst>
              </a:tr>
            </a:tbl>
          </a:graphicData>
        </a:graphic>
      </p:graphicFrame>
      <p:graphicFrame>
        <p:nvGraphicFramePr>
          <p:cNvPr id="21" name="Table 12">
            <a:extLst>
              <a:ext uri="{FF2B5EF4-FFF2-40B4-BE49-F238E27FC236}">
                <a16:creationId xmlns:a16="http://schemas.microsoft.com/office/drawing/2014/main" id="{AB37BF0D-E47B-DA8E-CC3C-7B7494272AD3}"/>
              </a:ext>
            </a:extLst>
          </p:cNvPr>
          <p:cNvGraphicFramePr>
            <a:graphicFrameLocks noGrp="1"/>
          </p:cNvGraphicFramePr>
          <p:nvPr>
            <p:extLst>
              <p:ext uri="{D42A27DB-BD31-4B8C-83A1-F6EECF244321}">
                <p14:modId xmlns:p14="http://schemas.microsoft.com/office/powerpoint/2010/main" val="1661036915"/>
              </p:ext>
            </p:extLst>
          </p:nvPr>
        </p:nvGraphicFramePr>
        <p:xfrm>
          <a:off x="10360321" y="1899649"/>
          <a:ext cx="1661758" cy="1018617"/>
        </p:xfrm>
        <a:graphic>
          <a:graphicData uri="http://schemas.openxmlformats.org/drawingml/2006/table">
            <a:tbl>
              <a:tblPr firstRow="1" bandRow="1">
                <a:tableStyleId>{5C22544A-7EE6-4342-B048-85BDC9FD1C3A}</a:tableStyleId>
              </a:tblPr>
              <a:tblGrid>
                <a:gridCol w="1661758">
                  <a:extLst>
                    <a:ext uri="{9D8B030D-6E8A-4147-A177-3AD203B41FA5}">
                      <a16:colId xmlns:a16="http://schemas.microsoft.com/office/drawing/2014/main" val="4286306661"/>
                    </a:ext>
                  </a:extLst>
                </a:gridCol>
              </a:tblGrid>
              <a:tr h="10186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E.O. No. 74</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solidFill>
                            <a:schemeClr val="bg1"/>
                          </a:solidFill>
                          <a:effectLst/>
                          <a:latin typeface="Poppins Medium" panose="020B0604020202020204" charset="0"/>
                          <a:cs typeface="Poppins Medium" panose="020B0604020202020204" charset="0"/>
                        </a:rPr>
                        <a:t>(2019)</a:t>
                      </a:r>
                    </a:p>
                  </a:txBody>
                  <a:tcPr marL="88615" marR="88615" marT="88615" marB="8861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762761873"/>
                  </a:ext>
                </a:extLst>
              </a:tr>
            </a:tbl>
          </a:graphicData>
        </a:graphic>
      </p:graphicFrame>
      <p:graphicFrame>
        <p:nvGraphicFramePr>
          <p:cNvPr id="22" name="Table 21">
            <a:extLst>
              <a:ext uri="{FF2B5EF4-FFF2-40B4-BE49-F238E27FC236}">
                <a16:creationId xmlns:a16="http://schemas.microsoft.com/office/drawing/2014/main" id="{2E771DEF-E43F-7C94-D5F0-528F18DE2D5B}"/>
              </a:ext>
            </a:extLst>
          </p:cNvPr>
          <p:cNvGraphicFramePr>
            <a:graphicFrameLocks noGrp="1"/>
          </p:cNvGraphicFramePr>
          <p:nvPr>
            <p:extLst>
              <p:ext uri="{D42A27DB-BD31-4B8C-83A1-F6EECF244321}">
                <p14:modId xmlns:p14="http://schemas.microsoft.com/office/powerpoint/2010/main" val="1070115932"/>
              </p:ext>
            </p:extLst>
          </p:nvPr>
        </p:nvGraphicFramePr>
        <p:xfrm>
          <a:off x="10360321" y="3012874"/>
          <a:ext cx="1661751" cy="3085584"/>
        </p:xfrm>
        <a:graphic>
          <a:graphicData uri="http://schemas.openxmlformats.org/drawingml/2006/table">
            <a:tbl>
              <a:tblPr firstRow="1" bandRow="1">
                <a:tableStyleId>{5C22544A-7EE6-4342-B048-85BDC9FD1C3A}</a:tableStyleId>
              </a:tblPr>
              <a:tblGrid>
                <a:gridCol w="1661751">
                  <a:extLst>
                    <a:ext uri="{9D8B030D-6E8A-4147-A177-3AD203B41FA5}">
                      <a16:colId xmlns:a16="http://schemas.microsoft.com/office/drawing/2014/main" val="4286306661"/>
                    </a:ext>
                  </a:extLst>
                </a:gridCol>
              </a:tblGrid>
              <a:tr h="3085584">
                <a:tc>
                  <a:txBody>
                    <a:bodyPr/>
                    <a:lstStyle/>
                    <a:p>
                      <a:pPr algn="l"/>
                      <a:r>
                        <a:rPr lang="en-US" sz="1600" dirty="0">
                          <a:solidFill>
                            <a:schemeClr val="tx1"/>
                          </a:solidFill>
                          <a:latin typeface="+mn-lt"/>
                        </a:rPr>
                        <a:t>Delegating to the PRA Governing Board the Power of the President to Approve Reclamation Projects</a:t>
                      </a:r>
                    </a:p>
                    <a:p>
                      <a:pPr marL="80963" marR="0" lvl="0" indent="0" algn="l" defTabSz="987425" rtl="0" eaLnBrk="1" fontAlgn="auto" latinLnBrk="0" hangingPunct="1">
                        <a:lnSpc>
                          <a:spcPct val="115000"/>
                        </a:lnSpc>
                        <a:spcBef>
                          <a:spcPts val="0"/>
                        </a:spcBef>
                        <a:spcAft>
                          <a:spcPts val="0"/>
                        </a:spcAft>
                        <a:buClrTx/>
                        <a:buSzTx/>
                        <a:buFont typeface="Wingdings" panose="05000000000000000000" pitchFamily="2" charset="2"/>
                        <a:buNone/>
                        <a:tabLst/>
                        <a:defRPr/>
                      </a:pPr>
                      <a:endParaRPr lang="en-GB" sz="1600" b="0" kern="1200" baseline="0" dirty="0">
                        <a:solidFill>
                          <a:schemeClr val="tx1"/>
                        </a:solidFill>
                        <a:effectLst/>
                        <a:latin typeface="+mn-lt"/>
                        <a:ea typeface="Calibri"/>
                        <a:cs typeface="Times New Roman"/>
                      </a:endParaRPr>
                    </a:p>
                  </a:txBody>
                  <a:tcPr marL="90000" marR="90000" marT="90000" marB="90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2761873"/>
                  </a:ext>
                </a:extLst>
              </a:tr>
            </a:tbl>
          </a:graphicData>
        </a:graphic>
      </p:graphicFrame>
      <p:pic>
        <p:nvPicPr>
          <p:cNvPr id="17" name="Picture 16" descr="A logo with text on it&#10;&#10;Description automatically generated">
            <a:extLst>
              <a:ext uri="{FF2B5EF4-FFF2-40B4-BE49-F238E27FC236}">
                <a16:creationId xmlns:a16="http://schemas.microsoft.com/office/drawing/2014/main" id="{6F1D1918-059D-2521-3305-2225D49048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205609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F24F232-5471-342F-C132-55F679836FBA}"/>
              </a:ext>
            </a:extLst>
          </p:cNvPr>
          <p:cNvSpPr>
            <a:spLocks noGrp="1"/>
          </p:cNvSpPr>
          <p:nvPr>
            <p:ph type="title"/>
          </p:nvPr>
        </p:nvSpPr>
        <p:spPr>
          <a:xfrm>
            <a:off x="1085700" y="523433"/>
            <a:ext cx="7011200" cy="1021600"/>
          </a:xfrm>
        </p:spPr>
        <p:txBody>
          <a:bodyPr/>
          <a:lstStyle/>
          <a:p>
            <a:endParaRPr lang="en-US"/>
          </a:p>
        </p:txBody>
      </p:sp>
      <p:sp>
        <p:nvSpPr>
          <p:cNvPr id="10" name="Content Placeholder 2">
            <a:extLst>
              <a:ext uri="{FF2B5EF4-FFF2-40B4-BE49-F238E27FC236}">
                <a16:creationId xmlns:a16="http://schemas.microsoft.com/office/drawing/2014/main" id="{1ACEEF16-8217-D322-FF5E-A2EEFBD3A9C1}"/>
              </a:ext>
            </a:extLst>
          </p:cNvPr>
          <p:cNvSpPr>
            <a:spLocks noGrp="1"/>
          </p:cNvSpPr>
          <p:nvPr>
            <p:ph idx="1"/>
          </p:nvPr>
        </p:nvSpPr>
        <p:spPr>
          <a:xfrm>
            <a:off x="1085700" y="1769800"/>
            <a:ext cx="8176800" cy="4194000"/>
          </a:xfrm>
        </p:spPr>
        <p:txBody>
          <a:bodyPr/>
          <a:lstStyle/>
          <a:p>
            <a:endParaRPr lang="en-US"/>
          </a:p>
        </p:txBody>
      </p:sp>
      <p:pic>
        <p:nvPicPr>
          <p:cNvPr id="6" name="Picture 5" descr="A circular road with a sphere in the middle&#10;&#10;Description automatically generated with medium confidence">
            <a:extLst>
              <a:ext uri="{FF2B5EF4-FFF2-40B4-BE49-F238E27FC236}">
                <a16:creationId xmlns:a16="http://schemas.microsoft.com/office/drawing/2014/main" id="{CBCA47C9-288C-CC43-AE28-081F6D2EFA51}"/>
              </a:ext>
            </a:extLst>
          </p:cNvPr>
          <p:cNvPicPr>
            <a:picLocks noChangeAspect="1"/>
          </p:cNvPicPr>
          <p:nvPr/>
        </p:nvPicPr>
        <p:blipFill rotWithShape="1">
          <a:blip r:embed="rId2">
            <a:extLst>
              <a:ext uri="{28A0092B-C50C-407E-A947-70E740481C1C}">
                <a14:useLocalDpi xmlns:a14="http://schemas.microsoft.com/office/drawing/2010/main" val="0"/>
              </a:ext>
            </a:extLst>
          </a:blip>
          <a:srcRect b="15801"/>
          <a:stretch/>
        </p:blipFill>
        <p:spPr>
          <a:xfrm>
            <a:off x="-25398" y="0"/>
            <a:ext cx="12217398" cy="6858000"/>
          </a:xfrm>
          <a:prstGeom prst="rect">
            <a:avLst/>
          </a:prstGeom>
        </p:spPr>
      </p:pic>
      <p:sp>
        <p:nvSpPr>
          <p:cNvPr id="4" name="Rectangle 3">
            <a:extLst>
              <a:ext uri="{FF2B5EF4-FFF2-40B4-BE49-F238E27FC236}">
                <a16:creationId xmlns:a16="http://schemas.microsoft.com/office/drawing/2014/main" id="{4C92A9EF-5D81-C549-BBF3-1165A5B2E81D}"/>
              </a:ext>
            </a:extLst>
          </p:cNvPr>
          <p:cNvSpPr/>
          <p:nvPr/>
        </p:nvSpPr>
        <p:spPr>
          <a:xfrm>
            <a:off x="-25398" y="0"/>
            <a:ext cx="12217398" cy="6858000"/>
          </a:xfrm>
          <a:prstGeom prst="rect">
            <a:avLst/>
          </a:prstGeom>
          <a:solidFill>
            <a:schemeClr val="accent1">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text on it&#10;&#10;Description automatically generated">
            <a:extLst>
              <a:ext uri="{FF2B5EF4-FFF2-40B4-BE49-F238E27FC236}">
                <a16:creationId xmlns:a16="http://schemas.microsoft.com/office/drawing/2014/main" id="{5DD6D4AE-49BC-DD47-8823-C6B73B58E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
        <p:nvSpPr>
          <p:cNvPr id="11" name="Title 1">
            <a:extLst>
              <a:ext uri="{FF2B5EF4-FFF2-40B4-BE49-F238E27FC236}">
                <a16:creationId xmlns:a16="http://schemas.microsoft.com/office/drawing/2014/main" id="{EA14322D-0421-1C43-90FA-2DCE12E34203}"/>
              </a:ext>
            </a:extLst>
          </p:cNvPr>
          <p:cNvSpPr txBox="1">
            <a:spLocks/>
          </p:cNvSpPr>
          <p:nvPr/>
        </p:nvSpPr>
        <p:spPr>
          <a:xfrm>
            <a:off x="560766" y="432327"/>
            <a:ext cx="7011200"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4400">
                <a:solidFill>
                  <a:srgbClr val="FFC000"/>
                </a:solidFill>
              </a:rPr>
              <a:t>PRA Mission and Vision</a:t>
            </a:r>
          </a:p>
        </p:txBody>
      </p:sp>
      <p:sp>
        <p:nvSpPr>
          <p:cNvPr id="12" name="Text Placeholder 2">
            <a:extLst>
              <a:ext uri="{FF2B5EF4-FFF2-40B4-BE49-F238E27FC236}">
                <a16:creationId xmlns:a16="http://schemas.microsoft.com/office/drawing/2014/main" id="{3A1C1233-A06C-5B45-A5AB-F35343FE8277}"/>
              </a:ext>
            </a:extLst>
          </p:cNvPr>
          <p:cNvSpPr txBox="1">
            <a:spLocks/>
          </p:cNvSpPr>
          <p:nvPr/>
        </p:nvSpPr>
        <p:spPr>
          <a:xfrm>
            <a:off x="1085700" y="2282473"/>
            <a:ext cx="4877218" cy="3632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81000" algn="l" rtl="0" eaLnBrk="1" hangingPunct="1">
              <a:lnSpc>
                <a:spcPct val="100000"/>
              </a:lnSpc>
              <a:spcBef>
                <a:spcPts val="6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L="914400" marR="0" lvl="1"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L="1371600" marR="0" lvl="2"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L="1828800" marR="0" lvl="3"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L="2286000" marR="0" lvl="4"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L="2743200" marR="0" lvl="5"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L="3200400" marR="0" lvl="6"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L="3657600" marR="0" lvl="7"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L="4114800" marR="0" lvl="8" indent="-381000" algn="l" rtl="0" eaLnBrk="1" hangingPunct="1">
              <a:lnSpc>
                <a:spcPct val="100000"/>
              </a:lnSpc>
              <a:spcBef>
                <a:spcPts val="1000"/>
              </a:spcBef>
              <a:spcAft>
                <a:spcPts val="100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r>
              <a:rPr lang="en-PH" dirty="0">
                <a:solidFill>
                  <a:schemeClr val="bg1"/>
                </a:solidFill>
                <a:latin typeface="arial" panose="020B0604020202020204" pitchFamily="34" charset="0"/>
              </a:rPr>
              <a:t>“We are the lead government instrumentality mandated to regulate reclamation, create environmentally sustainable reclaimed land, promote coastal resilience, and develop government properties to advance the country's development goals.”</a:t>
            </a:r>
            <a:endParaRPr lang="en-US" dirty="0">
              <a:solidFill>
                <a:schemeClr val="bg1"/>
              </a:solidFill>
            </a:endParaRPr>
          </a:p>
        </p:txBody>
      </p:sp>
      <p:sp>
        <p:nvSpPr>
          <p:cNvPr id="13" name="Title 1">
            <a:extLst>
              <a:ext uri="{FF2B5EF4-FFF2-40B4-BE49-F238E27FC236}">
                <a16:creationId xmlns:a16="http://schemas.microsoft.com/office/drawing/2014/main" id="{54A0D86D-17BF-1345-B43D-9458A11A6178}"/>
              </a:ext>
            </a:extLst>
          </p:cNvPr>
          <p:cNvSpPr txBox="1">
            <a:spLocks/>
          </p:cNvSpPr>
          <p:nvPr/>
        </p:nvSpPr>
        <p:spPr>
          <a:xfrm>
            <a:off x="1085700" y="1539851"/>
            <a:ext cx="1788435"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3200" i="1">
                <a:solidFill>
                  <a:srgbClr val="FFC000"/>
                </a:solidFill>
              </a:rPr>
              <a:t>Mission</a:t>
            </a:r>
            <a:r>
              <a:rPr lang="en-US" sz="4400" i="1">
                <a:solidFill>
                  <a:srgbClr val="FFC000"/>
                </a:solidFill>
              </a:rPr>
              <a:t> </a:t>
            </a:r>
          </a:p>
        </p:txBody>
      </p:sp>
      <p:sp>
        <p:nvSpPr>
          <p:cNvPr id="14" name="Title 1">
            <a:extLst>
              <a:ext uri="{FF2B5EF4-FFF2-40B4-BE49-F238E27FC236}">
                <a16:creationId xmlns:a16="http://schemas.microsoft.com/office/drawing/2014/main" id="{BBD3B96A-C64D-FC41-97F2-39AB8A6E53CF}"/>
              </a:ext>
            </a:extLst>
          </p:cNvPr>
          <p:cNvSpPr txBox="1">
            <a:spLocks/>
          </p:cNvSpPr>
          <p:nvPr/>
        </p:nvSpPr>
        <p:spPr>
          <a:xfrm>
            <a:off x="6872356" y="2050651"/>
            <a:ext cx="1788435"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3200" i="1">
                <a:solidFill>
                  <a:srgbClr val="FFC000"/>
                </a:solidFill>
              </a:rPr>
              <a:t>Vision</a:t>
            </a:r>
            <a:r>
              <a:rPr lang="en-US" sz="4400" i="1">
                <a:solidFill>
                  <a:srgbClr val="FFC000"/>
                </a:solidFill>
              </a:rPr>
              <a:t> </a:t>
            </a:r>
          </a:p>
        </p:txBody>
      </p:sp>
      <p:sp>
        <p:nvSpPr>
          <p:cNvPr id="18" name="Text Placeholder 2">
            <a:extLst>
              <a:ext uri="{FF2B5EF4-FFF2-40B4-BE49-F238E27FC236}">
                <a16:creationId xmlns:a16="http://schemas.microsoft.com/office/drawing/2014/main" id="{66BC3E80-72A6-9946-9556-8343E7E95E25}"/>
              </a:ext>
            </a:extLst>
          </p:cNvPr>
          <p:cNvSpPr txBox="1">
            <a:spLocks/>
          </p:cNvSpPr>
          <p:nvPr/>
        </p:nvSpPr>
        <p:spPr>
          <a:xfrm>
            <a:off x="6875284" y="2282473"/>
            <a:ext cx="4877218" cy="3632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81000" algn="l" rtl="0" eaLnBrk="1" hangingPunct="1">
              <a:lnSpc>
                <a:spcPct val="100000"/>
              </a:lnSpc>
              <a:spcBef>
                <a:spcPts val="6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L="914400" marR="0" lvl="1"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L="1371600" marR="0" lvl="2"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L="1828800" marR="0" lvl="3"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L="2286000" marR="0" lvl="4"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L="2743200" marR="0" lvl="5"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L="3200400" marR="0" lvl="6"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L="3657600" marR="0" lvl="7" indent="-381000" algn="l" rtl="0" eaLnBrk="1" hangingPunct="1">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L="4114800" marR="0" lvl="8" indent="-381000" algn="l" rtl="0" eaLnBrk="1" hangingPunct="1">
              <a:lnSpc>
                <a:spcPct val="100000"/>
              </a:lnSpc>
              <a:spcBef>
                <a:spcPts val="1000"/>
              </a:spcBef>
              <a:spcAft>
                <a:spcPts val="100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r>
              <a:rPr lang="en-PH" sz="2400">
                <a:solidFill>
                  <a:schemeClr val="bg1"/>
                </a:solidFill>
                <a:latin typeface="arial" panose="020B0604020202020204" pitchFamily="34" charset="0"/>
              </a:rPr>
              <a:t>“In 2040, the Filipino people shall benefit from well-planned, environmentally sustainable and resilient reclaimed lands, and efficiently developed and managed public estates.”</a:t>
            </a:r>
            <a:endParaRPr lang="en-US" sz="2400">
              <a:solidFill>
                <a:schemeClr val="bg1"/>
              </a:solidFill>
            </a:endParaRPr>
          </a:p>
        </p:txBody>
      </p:sp>
    </p:spTree>
    <p:extLst>
      <p:ext uri="{BB962C8B-B14F-4D97-AF65-F5344CB8AC3E}">
        <p14:creationId xmlns:p14="http://schemas.microsoft.com/office/powerpoint/2010/main" val="2863598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730D19-5ED4-E0C2-6023-08E82AC1F567}"/>
              </a:ext>
            </a:extLst>
          </p:cNvPr>
          <p:cNvSpPr txBox="1"/>
          <p:nvPr/>
        </p:nvSpPr>
        <p:spPr>
          <a:xfrm>
            <a:off x="899960" y="1327616"/>
            <a:ext cx="10520515"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800" b="1">
                <a:solidFill>
                  <a:schemeClr val="tx1"/>
                </a:solidFill>
              </a:rPr>
              <a:t>Land Reclamation</a:t>
            </a:r>
            <a:r>
              <a:rPr lang="en-US" sz="2800" b="1">
                <a:solidFill>
                  <a:srgbClr val="FF0000"/>
                </a:solidFill>
              </a:rPr>
              <a:t> </a:t>
            </a:r>
            <a:r>
              <a:rPr lang="en-US" sz="2800"/>
              <a:t>is an internationally proven safe, reliable and sustainable solution to urban development and renewal. Reclamation is a proven safe, sustainable and environment-friendly solution to the acute demand for more living space for urban development and renewal, as evidenced by numerous reclamation projects worldwide. It is no surprise that many reclamation projects in advanced countries worldwide were undertaken to address the problem of land scarcity and to promote urban renewal in countries such as Singapore, Japan, Hong Kong, South Korea, Netherlands and Spain.</a:t>
            </a:r>
            <a:endParaRPr lang="en-US"/>
          </a:p>
        </p:txBody>
      </p:sp>
      <p:pic>
        <p:nvPicPr>
          <p:cNvPr id="4" name="Picture 3" descr="A logo with text on it&#10;&#10;Description automatically generated">
            <a:extLst>
              <a:ext uri="{FF2B5EF4-FFF2-40B4-BE49-F238E27FC236}">
                <a16:creationId xmlns:a16="http://schemas.microsoft.com/office/drawing/2014/main" id="{24440490-13F3-514B-9081-304B56764E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46460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B53E1C-E957-4B4F-A8E9-6F379AA37CC6}"/>
              </a:ext>
            </a:extLst>
          </p:cNvPr>
          <p:cNvSpPr>
            <a:spLocks noGrp="1"/>
          </p:cNvSpPr>
          <p:nvPr>
            <p:ph type="body" idx="1"/>
          </p:nvPr>
        </p:nvSpPr>
        <p:spPr>
          <a:xfrm>
            <a:off x="3925675" y="6180773"/>
            <a:ext cx="8005600" cy="420800"/>
          </a:xfrm>
        </p:spPr>
        <p:txBody>
          <a:bodyPr/>
          <a:lstStyle/>
          <a:p>
            <a:pPr algn="r"/>
            <a:r>
              <a:rPr lang="en-US" sz="1400" i="1" dirty="0">
                <a:solidFill>
                  <a:schemeClr val="tx1"/>
                </a:solidFill>
              </a:rPr>
              <a:t>Source: Singapore Economic Development Board (edb.gov.sg), </a:t>
            </a:r>
          </a:p>
          <a:p>
            <a:pPr algn="r"/>
            <a:r>
              <a:rPr lang="en-US" sz="1400" i="1" dirty="0">
                <a:solidFill>
                  <a:schemeClr val="tx1"/>
                </a:solidFill>
              </a:rPr>
              <a:t>		Singapore National Library Board (nlb.gov.sg)</a:t>
            </a:r>
          </a:p>
        </p:txBody>
      </p:sp>
      <p:sp>
        <p:nvSpPr>
          <p:cNvPr id="3" name="TextBox 2">
            <a:extLst>
              <a:ext uri="{FF2B5EF4-FFF2-40B4-BE49-F238E27FC236}">
                <a16:creationId xmlns:a16="http://schemas.microsoft.com/office/drawing/2014/main" id="{C461F9FB-780C-764F-8705-635777822306}"/>
              </a:ext>
            </a:extLst>
          </p:cNvPr>
          <p:cNvSpPr txBox="1"/>
          <p:nvPr/>
        </p:nvSpPr>
        <p:spPr>
          <a:xfrm>
            <a:off x="2095837" y="600165"/>
            <a:ext cx="8803823" cy="430887"/>
          </a:xfrm>
          <a:prstGeom prst="rect">
            <a:avLst/>
          </a:prstGeom>
          <a:noFill/>
        </p:spPr>
        <p:txBody>
          <a:bodyPr wrap="square" rtlCol="0">
            <a:spAutoFit/>
          </a:bodyPr>
          <a:lstStyle/>
          <a:p>
            <a:r>
              <a:rPr lang="en-US" sz="2200" b="1" i="1" dirty="0">
                <a:solidFill>
                  <a:srgbClr val="002060"/>
                </a:solidFill>
              </a:rPr>
              <a:t>Reclamation as platform of economic growth in other countries</a:t>
            </a:r>
          </a:p>
        </p:txBody>
      </p:sp>
      <p:sp>
        <p:nvSpPr>
          <p:cNvPr id="4" name="Title 1">
            <a:extLst>
              <a:ext uri="{FF2B5EF4-FFF2-40B4-BE49-F238E27FC236}">
                <a16:creationId xmlns:a16="http://schemas.microsoft.com/office/drawing/2014/main" id="{ABEC8FFA-2692-5E45-92A7-2113C1127D6D}"/>
              </a:ext>
            </a:extLst>
          </p:cNvPr>
          <p:cNvSpPr txBox="1">
            <a:spLocks/>
          </p:cNvSpPr>
          <p:nvPr/>
        </p:nvSpPr>
        <p:spPr>
          <a:xfrm>
            <a:off x="162099" y="998997"/>
            <a:ext cx="7011200"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4400" dirty="0">
                <a:solidFill>
                  <a:srgbClr val="002060"/>
                </a:solidFill>
              </a:rPr>
              <a:t>Jurong Island, Singapore</a:t>
            </a:r>
          </a:p>
        </p:txBody>
      </p:sp>
      <p:pic>
        <p:nvPicPr>
          <p:cNvPr id="6" name="Picture 5" descr="An aerial view of an island with boats and a port&#10;&#10;Description automatically generated">
            <a:extLst>
              <a:ext uri="{FF2B5EF4-FFF2-40B4-BE49-F238E27FC236}">
                <a16:creationId xmlns:a16="http://schemas.microsoft.com/office/drawing/2014/main" id="{95AE4F90-20EE-5249-9E31-9F3CB332E2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099" y="2020597"/>
            <a:ext cx="6573552" cy="3697623"/>
          </a:xfrm>
          <a:prstGeom prst="rect">
            <a:avLst/>
          </a:prstGeom>
        </p:spPr>
      </p:pic>
      <p:sp>
        <p:nvSpPr>
          <p:cNvPr id="7" name="TextBox 6">
            <a:extLst>
              <a:ext uri="{FF2B5EF4-FFF2-40B4-BE49-F238E27FC236}">
                <a16:creationId xmlns:a16="http://schemas.microsoft.com/office/drawing/2014/main" id="{719D0005-F186-4748-8CF2-D1A232E1516A}"/>
              </a:ext>
            </a:extLst>
          </p:cNvPr>
          <p:cNvSpPr txBox="1"/>
          <p:nvPr/>
        </p:nvSpPr>
        <p:spPr>
          <a:xfrm>
            <a:off x="6826283" y="1147188"/>
            <a:ext cx="4782353" cy="4801314"/>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2060"/>
                </a:solidFill>
              </a:rPr>
              <a:t>World-class infrastructure for refining, petrochemical, and specialty chemicals activities</a:t>
            </a:r>
          </a:p>
          <a:p>
            <a:pPr marL="285750" indent="-285750">
              <a:buFont typeface="Arial" panose="020B0604020202020204" pitchFamily="34" charset="0"/>
              <a:buChar char="•"/>
            </a:pPr>
            <a:r>
              <a:rPr lang="en-US" sz="1800" dirty="0">
                <a:solidFill>
                  <a:srgbClr val="002060"/>
                </a:solidFill>
              </a:rPr>
              <a:t>50 billion SGD worth of investments</a:t>
            </a:r>
          </a:p>
          <a:p>
            <a:pPr marL="285750" indent="-285750">
              <a:buFont typeface="Arial" panose="020B0604020202020204" pitchFamily="34" charset="0"/>
              <a:buChar char="•"/>
            </a:pPr>
            <a:r>
              <a:rPr lang="en-US" sz="1800" dirty="0">
                <a:solidFill>
                  <a:srgbClr val="002060"/>
                </a:solidFill>
              </a:rPr>
              <a:t>Employed 25,000 professionals</a:t>
            </a:r>
          </a:p>
          <a:p>
            <a:pPr marL="285750" indent="-285750">
              <a:buFont typeface="Arial" panose="020B0604020202020204" pitchFamily="34" charset="0"/>
              <a:buChar char="•"/>
            </a:pPr>
            <a:r>
              <a:rPr lang="en-US" sz="1800" dirty="0">
                <a:solidFill>
                  <a:srgbClr val="002060"/>
                </a:solidFill>
              </a:rPr>
              <a:t>Sustainable and future ready</a:t>
            </a:r>
          </a:p>
          <a:p>
            <a:pPr marL="285750" indent="-285750">
              <a:buFont typeface="Arial" panose="020B0604020202020204" pitchFamily="34" charset="0"/>
              <a:buChar char="•"/>
            </a:pPr>
            <a:r>
              <a:rPr lang="en-US" sz="1800" dirty="0">
                <a:solidFill>
                  <a:srgbClr val="002060"/>
                </a:solidFill>
              </a:rPr>
              <a:t>Enabled SG to be the 8</a:t>
            </a:r>
            <a:r>
              <a:rPr lang="en-US" sz="1800" baseline="30000" dirty="0">
                <a:solidFill>
                  <a:srgbClr val="002060"/>
                </a:solidFill>
              </a:rPr>
              <a:t>th</a:t>
            </a:r>
            <a:r>
              <a:rPr lang="en-US" sz="1800" dirty="0">
                <a:solidFill>
                  <a:srgbClr val="002060"/>
                </a:solidFill>
              </a:rPr>
              <a:t> largest exporter of chemicals globally in 2019</a:t>
            </a:r>
          </a:p>
          <a:p>
            <a:pPr marL="285750" indent="-285750">
              <a:buFont typeface="Arial" panose="020B0604020202020204" pitchFamily="34" charset="0"/>
              <a:buChar char="•"/>
            </a:pPr>
            <a:r>
              <a:rPr lang="en-US" sz="1800" dirty="0">
                <a:solidFill>
                  <a:srgbClr val="002060"/>
                </a:solidFill>
              </a:rPr>
              <a:t>Contributed 81 billion SGD to SG’s total output in 2015 (1/3 of SG’s total manufacturing output) </a:t>
            </a:r>
          </a:p>
          <a:p>
            <a:pPr marL="285750" indent="-285750">
              <a:buFont typeface="Arial" panose="020B0604020202020204" pitchFamily="34" charset="0"/>
              <a:buChar char="•"/>
            </a:pPr>
            <a:r>
              <a:rPr lang="en-US" sz="1800" dirty="0">
                <a:solidFill>
                  <a:srgbClr val="002060"/>
                </a:solidFill>
              </a:rPr>
              <a:t>Houses 100 international chemical and energy companies such as Shell and Chevron</a:t>
            </a:r>
          </a:p>
          <a:p>
            <a:pPr marL="285750" indent="-285750">
              <a:buFont typeface="Arial" panose="020B0604020202020204" pitchFamily="34" charset="0"/>
              <a:buChar char="•"/>
            </a:pPr>
            <a:r>
              <a:rPr lang="en-US" sz="1800" dirty="0">
                <a:solidFill>
                  <a:srgbClr val="002060"/>
                </a:solidFill>
              </a:rPr>
              <a:t>The reclamation amalgamated several islands comprising some 991 has. into a huge island of 3,000 has.</a:t>
            </a:r>
          </a:p>
        </p:txBody>
      </p:sp>
      <p:sp>
        <p:nvSpPr>
          <p:cNvPr id="9" name="TextBox 8">
            <a:extLst>
              <a:ext uri="{FF2B5EF4-FFF2-40B4-BE49-F238E27FC236}">
                <a16:creationId xmlns:a16="http://schemas.microsoft.com/office/drawing/2014/main" id="{74226195-89F5-4146-B526-20C01B51A4CB}"/>
              </a:ext>
            </a:extLst>
          </p:cNvPr>
          <p:cNvSpPr txBox="1"/>
          <p:nvPr/>
        </p:nvSpPr>
        <p:spPr>
          <a:xfrm>
            <a:off x="162099" y="5410443"/>
            <a:ext cx="1933738" cy="307777"/>
          </a:xfrm>
          <a:prstGeom prst="rect">
            <a:avLst/>
          </a:prstGeom>
          <a:noFill/>
        </p:spPr>
        <p:txBody>
          <a:bodyPr wrap="square" rtlCol="0">
            <a:spAutoFit/>
          </a:bodyPr>
          <a:lstStyle/>
          <a:p>
            <a:r>
              <a:rPr lang="en-US">
                <a:solidFill>
                  <a:schemeClr val="bg1"/>
                </a:solidFill>
              </a:rPr>
              <a:t>Image credit: Shell</a:t>
            </a:r>
          </a:p>
        </p:txBody>
      </p:sp>
      <p:pic>
        <p:nvPicPr>
          <p:cNvPr id="10" name="Picture 9" descr="A logo with text on it&#10;&#10;Description automatically generated">
            <a:extLst>
              <a:ext uri="{FF2B5EF4-FFF2-40B4-BE49-F238E27FC236}">
                <a16:creationId xmlns:a16="http://schemas.microsoft.com/office/drawing/2014/main" id="{82EFFAFE-ECAA-554E-BA86-A220D399C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237723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ity with trees and water&#10;&#10;Description automatically generated">
            <a:extLst>
              <a:ext uri="{FF2B5EF4-FFF2-40B4-BE49-F238E27FC236}">
                <a16:creationId xmlns:a16="http://schemas.microsoft.com/office/drawing/2014/main" id="{A9D8F000-BBED-2344-963F-95C5A80D409B}"/>
              </a:ext>
            </a:extLst>
          </p:cNvPr>
          <p:cNvPicPr>
            <a:picLocks noChangeAspect="1"/>
          </p:cNvPicPr>
          <p:nvPr/>
        </p:nvPicPr>
        <p:blipFill rotWithShape="1">
          <a:blip r:embed="rId2">
            <a:extLst>
              <a:ext uri="{28A0092B-C50C-407E-A947-70E740481C1C}">
                <a14:useLocalDpi xmlns:a14="http://schemas.microsoft.com/office/drawing/2010/main" val="0"/>
              </a:ext>
            </a:extLst>
          </a:blip>
          <a:srcRect t="23278" b="19751"/>
          <a:stretch/>
        </p:blipFill>
        <p:spPr>
          <a:xfrm>
            <a:off x="-16933" y="880628"/>
            <a:ext cx="12190826" cy="5208948"/>
          </a:xfrm>
          <a:prstGeom prst="rect">
            <a:avLst/>
          </a:prstGeom>
        </p:spPr>
      </p:pic>
      <p:sp>
        <p:nvSpPr>
          <p:cNvPr id="3" name="TextBox 2">
            <a:extLst>
              <a:ext uri="{FF2B5EF4-FFF2-40B4-BE49-F238E27FC236}">
                <a16:creationId xmlns:a16="http://schemas.microsoft.com/office/drawing/2014/main" id="{C461F9FB-780C-764F-8705-635777822306}"/>
              </a:ext>
            </a:extLst>
          </p:cNvPr>
          <p:cNvSpPr txBox="1"/>
          <p:nvPr/>
        </p:nvSpPr>
        <p:spPr>
          <a:xfrm>
            <a:off x="2558805" y="414477"/>
            <a:ext cx="8861670" cy="400110"/>
          </a:xfrm>
          <a:prstGeom prst="rect">
            <a:avLst/>
          </a:prstGeom>
          <a:noFill/>
        </p:spPr>
        <p:txBody>
          <a:bodyPr wrap="square" rtlCol="0">
            <a:spAutoFit/>
          </a:bodyPr>
          <a:lstStyle/>
          <a:p>
            <a:r>
              <a:rPr lang="en-US" sz="2000" b="1" i="1">
                <a:solidFill>
                  <a:srgbClr val="002060"/>
                </a:solidFill>
              </a:rPr>
              <a:t>Reclamation as platform of economic growth in other countries</a:t>
            </a:r>
          </a:p>
        </p:txBody>
      </p:sp>
      <p:sp>
        <p:nvSpPr>
          <p:cNvPr id="4" name="Title 1">
            <a:extLst>
              <a:ext uri="{FF2B5EF4-FFF2-40B4-BE49-F238E27FC236}">
                <a16:creationId xmlns:a16="http://schemas.microsoft.com/office/drawing/2014/main" id="{ABEC8FFA-2692-5E45-92A7-2113C1127D6D}"/>
              </a:ext>
            </a:extLst>
          </p:cNvPr>
          <p:cNvSpPr txBox="1">
            <a:spLocks/>
          </p:cNvSpPr>
          <p:nvPr/>
        </p:nvSpPr>
        <p:spPr>
          <a:xfrm>
            <a:off x="122266" y="845364"/>
            <a:ext cx="7011200"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3600">
                <a:solidFill>
                  <a:srgbClr val="002060"/>
                </a:solidFill>
              </a:rPr>
              <a:t>Rotterdam, the Netherlands</a:t>
            </a:r>
          </a:p>
        </p:txBody>
      </p:sp>
      <p:sp>
        <p:nvSpPr>
          <p:cNvPr id="7" name="TextBox 6">
            <a:extLst>
              <a:ext uri="{FF2B5EF4-FFF2-40B4-BE49-F238E27FC236}">
                <a16:creationId xmlns:a16="http://schemas.microsoft.com/office/drawing/2014/main" id="{719D0005-F186-4748-8CF2-D1A232E1516A}"/>
              </a:ext>
            </a:extLst>
          </p:cNvPr>
          <p:cNvSpPr txBox="1"/>
          <p:nvPr/>
        </p:nvSpPr>
        <p:spPr>
          <a:xfrm>
            <a:off x="5629008" y="1604123"/>
            <a:ext cx="5791467" cy="3785652"/>
          </a:xfrm>
          <a:prstGeom prst="rect">
            <a:avLst/>
          </a:prstGeom>
          <a:solidFill>
            <a:schemeClr val="lt1">
              <a:alpha val="49996"/>
            </a:schemeClr>
          </a:solidFill>
        </p:spPr>
        <p:txBody>
          <a:bodyPr wrap="square" rtlCol="0">
            <a:spAutoFit/>
          </a:bodyPr>
          <a:lstStyle/>
          <a:p>
            <a:pPr marL="285750" indent="-285750">
              <a:buFont typeface="Arial" panose="020B0604020202020204" pitchFamily="34" charset="0"/>
              <a:buChar char="•"/>
            </a:pPr>
            <a:r>
              <a:rPr lang="en-US" sz="2400">
                <a:solidFill>
                  <a:srgbClr val="002060"/>
                </a:solidFill>
              </a:rPr>
              <a:t>Rotterdam has been extending towards the sea numerous times to accommodate increasing demand of port development and other land uses</a:t>
            </a:r>
          </a:p>
          <a:p>
            <a:pPr marL="285750" indent="-285750">
              <a:buFont typeface="Arial" panose="020B0604020202020204" pitchFamily="34" charset="0"/>
              <a:buChar char="•"/>
            </a:pPr>
            <a:r>
              <a:rPr lang="en-US" sz="2400">
                <a:solidFill>
                  <a:srgbClr val="002060"/>
                </a:solidFill>
              </a:rPr>
              <a:t>Port of Rotterdam – 12,600 has. (</a:t>
            </a:r>
            <a:r>
              <a:rPr lang="en-US" sz="2400" err="1">
                <a:solidFill>
                  <a:srgbClr val="002060"/>
                </a:solidFill>
              </a:rPr>
              <a:t>portofrotterdam.com</a:t>
            </a:r>
            <a:r>
              <a:rPr lang="en-US" sz="2400">
                <a:solidFill>
                  <a:srgbClr val="002060"/>
                </a:solidFill>
              </a:rPr>
              <a:t>)</a:t>
            </a:r>
          </a:p>
          <a:p>
            <a:pPr marL="285750" indent="-285750">
              <a:buFont typeface="Arial" panose="020B0604020202020204" pitchFamily="34" charset="0"/>
              <a:buChar char="•"/>
            </a:pPr>
            <a:r>
              <a:rPr lang="en-US" sz="2400">
                <a:solidFill>
                  <a:srgbClr val="002060"/>
                </a:solidFill>
              </a:rPr>
              <a:t>In 2021, the Port of Rotterdam contributed 63 billion Euros to the NL economy, equivalent to 8.2% of Dutch GDP (</a:t>
            </a:r>
            <a:r>
              <a:rPr lang="en-US" sz="2400" err="1">
                <a:solidFill>
                  <a:srgbClr val="002060"/>
                </a:solidFill>
              </a:rPr>
              <a:t>cbre.com.au</a:t>
            </a:r>
            <a:r>
              <a:rPr lang="en-US" sz="2400">
                <a:solidFill>
                  <a:srgbClr val="002060"/>
                </a:solidFill>
              </a:rPr>
              <a:t>)</a:t>
            </a:r>
          </a:p>
        </p:txBody>
      </p:sp>
      <p:pic>
        <p:nvPicPr>
          <p:cNvPr id="14" name="Picture 13" descr="A logo with text on it&#10;&#10;Description automatically generated">
            <a:extLst>
              <a:ext uri="{FF2B5EF4-FFF2-40B4-BE49-F238E27FC236}">
                <a16:creationId xmlns:a16="http://schemas.microsoft.com/office/drawing/2014/main" id="{B314DC12-F220-AF4D-96D1-96302D8A1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1738535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B53E1C-E957-4B4F-A8E9-6F379AA37CC6}"/>
              </a:ext>
            </a:extLst>
          </p:cNvPr>
          <p:cNvSpPr>
            <a:spLocks noGrp="1"/>
          </p:cNvSpPr>
          <p:nvPr>
            <p:ph type="body" idx="1"/>
          </p:nvPr>
        </p:nvSpPr>
        <p:spPr>
          <a:xfrm>
            <a:off x="3925675" y="6201793"/>
            <a:ext cx="8005600" cy="420800"/>
          </a:xfrm>
        </p:spPr>
        <p:txBody>
          <a:bodyPr/>
          <a:lstStyle/>
          <a:p>
            <a:pPr marL="0" indent="0" algn="r"/>
            <a:r>
              <a:rPr lang="en-US" sz="1400" i="1" dirty="0">
                <a:solidFill>
                  <a:schemeClr val="tx1"/>
                </a:solidFill>
              </a:rPr>
              <a:t>Source: </a:t>
            </a:r>
            <a:r>
              <a:rPr lang="en-US" sz="1400" i="1">
                <a:solidFill>
                  <a:schemeClr val="tx1"/>
                </a:solidFill>
              </a:rPr>
              <a:t>Hong Kong 2030+ (Master Plan)</a:t>
            </a:r>
          </a:p>
        </p:txBody>
      </p:sp>
      <p:sp>
        <p:nvSpPr>
          <p:cNvPr id="3" name="TextBox 2">
            <a:extLst>
              <a:ext uri="{FF2B5EF4-FFF2-40B4-BE49-F238E27FC236}">
                <a16:creationId xmlns:a16="http://schemas.microsoft.com/office/drawing/2014/main" id="{C461F9FB-780C-764F-8705-635777822306}"/>
              </a:ext>
            </a:extLst>
          </p:cNvPr>
          <p:cNvSpPr txBox="1"/>
          <p:nvPr/>
        </p:nvSpPr>
        <p:spPr>
          <a:xfrm>
            <a:off x="2095837" y="608776"/>
            <a:ext cx="8682994" cy="430887"/>
          </a:xfrm>
          <a:prstGeom prst="rect">
            <a:avLst/>
          </a:prstGeom>
          <a:noFill/>
        </p:spPr>
        <p:txBody>
          <a:bodyPr wrap="square" rtlCol="0">
            <a:spAutoFit/>
          </a:bodyPr>
          <a:lstStyle/>
          <a:p>
            <a:r>
              <a:rPr lang="en-US" sz="2200" b="1" i="1" dirty="0">
                <a:solidFill>
                  <a:srgbClr val="002060"/>
                </a:solidFill>
              </a:rPr>
              <a:t>Reclamation as platform of economic growth in other countries</a:t>
            </a:r>
          </a:p>
        </p:txBody>
      </p:sp>
      <p:sp>
        <p:nvSpPr>
          <p:cNvPr id="4" name="Title 1">
            <a:extLst>
              <a:ext uri="{FF2B5EF4-FFF2-40B4-BE49-F238E27FC236}">
                <a16:creationId xmlns:a16="http://schemas.microsoft.com/office/drawing/2014/main" id="{ABEC8FFA-2692-5E45-92A7-2113C1127D6D}"/>
              </a:ext>
            </a:extLst>
          </p:cNvPr>
          <p:cNvSpPr txBox="1">
            <a:spLocks/>
          </p:cNvSpPr>
          <p:nvPr/>
        </p:nvSpPr>
        <p:spPr>
          <a:xfrm>
            <a:off x="311446" y="872877"/>
            <a:ext cx="7011200"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4400" dirty="0">
                <a:solidFill>
                  <a:srgbClr val="002060"/>
                </a:solidFill>
              </a:rPr>
              <a:t>Hong Kong</a:t>
            </a:r>
          </a:p>
        </p:txBody>
      </p:sp>
      <p:sp>
        <p:nvSpPr>
          <p:cNvPr id="7" name="TextBox 6">
            <a:extLst>
              <a:ext uri="{FF2B5EF4-FFF2-40B4-BE49-F238E27FC236}">
                <a16:creationId xmlns:a16="http://schemas.microsoft.com/office/drawing/2014/main" id="{719D0005-F186-4748-8CF2-D1A232E1516A}"/>
              </a:ext>
            </a:extLst>
          </p:cNvPr>
          <p:cNvSpPr txBox="1"/>
          <p:nvPr/>
        </p:nvSpPr>
        <p:spPr>
          <a:xfrm>
            <a:off x="5987271" y="1159104"/>
            <a:ext cx="5668695" cy="4708981"/>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2060"/>
                </a:solidFill>
              </a:rPr>
              <a:t>Built-up areas - 24% of land of which 26% is reclaimed land</a:t>
            </a:r>
          </a:p>
          <a:p>
            <a:pPr marL="285750" indent="-285750">
              <a:buFont typeface="Arial" panose="020B0604020202020204" pitchFamily="34" charset="0"/>
              <a:buChar char="•"/>
            </a:pPr>
            <a:r>
              <a:rPr lang="en-US" sz="2000" dirty="0">
                <a:solidFill>
                  <a:srgbClr val="002060"/>
                </a:solidFill>
              </a:rPr>
              <a:t>Reclaimed land accommodates 27% of total population  </a:t>
            </a:r>
          </a:p>
          <a:p>
            <a:pPr marL="285750" indent="-285750">
              <a:buFont typeface="Arial" panose="020B0604020202020204" pitchFamily="34" charset="0"/>
              <a:buChar char="•"/>
            </a:pPr>
            <a:r>
              <a:rPr lang="en-US" sz="2000" dirty="0">
                <a:solidFill>
                  <a:srgbClr val="002060"/>
                </a:solidFill>
              </a:rPr>
              <a:t>Decreased land reclamation from 2000-2013 resulted in land shortage, rent and price increases, and low space vacancies.</a:t>
            </a:r>
          </a:p>
          <a:p>
            <a:pPr marL="285750" indent="-285750">
              <a:buFont typeface="Arial" panose="020B0604020202020204" pitchFamily="34" charset="0"/>
              <a:buChar char="•"/>
            </a:pPr>
            <a:r>
              <a:rPr lang="en-US" sz="2000" dirty="0">
                <a:solidFill>
                  <a:srgbClr val="002060"/>
                </a:solidFill>
              </a:rPr>
              <a:t>“More developable land is needed not only to support a still growing population, but also to sustain economic growth and a quality living environment.”</a:t>
            </a:r>
          </a:p>
          <a:p>
            <a:pPr marL="285750" indent="-285750">
              <a:buFont typeface="Arial" panose="020B0604020202020204" pitchFamily="34" charset="0"/>
              <a:buChar char="•"/>
            </a:pPr>
            <a:r>
              <a:rPr lang="en-US" sz="2000" dirty="0">
                <a:solidFill>
                  <a:srgbClr val="002060"/>
                </a:solidFill>
              </a:rPr>
              <a:t>Plans to reclaim in waters with low ecological and environmental impact outside of Victoria </a:t>
            </a:r>
            <a:r>
              <a:rPr lang="en-US" sz="2000" dirty="0" err="1">
                <a:solidFill>
                  <a:srgbClr val="002060"/>
                </a:solidFill>
              </a:rPr>
              <a:t>Harbour</a:t>
            </a:r>
            <a:r>
              <a:rPr lang="en-US" sz="2000" dirty="0">
                <a:solidFill>
                  <a:srgbClr val="002060"/>
                </a:solidFill>
              </a:rPr>
              <a:t> (East Lantau Metropolis, approximately 1,000 has.)</a:t>
            </a:r>
          </a:p>
        </p:txBody>
      </p:sp>
      <p:sp>
        <p:nvSpPr>
          <p:cNvPr id="9" name="TextBox 8">
            <a:extLst>
              <a:ext uri="{FF2B5EF4-FFF2-40B4-BE49-F238E27FC236}">
                <a16:creationId xmlns:a16="http://schemas.microsoft.com/office/drawing/2014/main" id="{74226195-89F5-4146-B526-20C01B51A4CB}"/>
              </a:ext>
            </a:extLst>
          </p:cNvPr>
          <p:cNvSpPr txBox="1"/>
          <p:nvPr/>
        </p:nvSpPr>
        <p:spPr>
          <a:xfrm>
            <a:off x="162099" y="5410443"/>
            <a:ext cx="1933738" cy="307777"/>
          </a:xfrm>
          <a:prstGeom prst="rect">
            <a:avLst/>
          </a:prstGeom>
          <a:noFill/>
        </p:spPr>
        <p:txBody>
          <a:bodyPr wrap="square" rtlCol="0">
            <a:spAutoFit/>
          </a:bodyPr>
          <a:lstStyle/>
          <a:p>
            <a:r>
              <a:rPr lang="en-US">
                <a:solidFill>
                  <a:schemeClr val="bg1"/>
                </a:solidFill>
              </a:rPr>
              <a:t>Image credit: Shell</a:t>
            </a:r>
          </a:p>
        </p:txBody>
      </p:sp>
      <p:pic>
        <p:nvPicPr>
          <p:cNvPr id="10" name="Content Placeholder 10">
            <a:extLst>
              <a:ext uri="{FF2B5EF4-FFF2-40B4-BE49-F238E27FC236}">
                <a16:creationId xmlns:a16="http://schemas.microsoft.com/office/drawing/2014/main" id="{1F4E1D6C-BCC7-4943-ADF0-3244ECCFA7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98495" y="1860897"/>
            <a:ext cx="5261503" cy="3945556"/>
          </a:xfrm>
          <a:prstGeom prst="rect">
            <a:avLst/>
          </a:prstGeom>
        </p:spPr>
      </p:pic>
      <p:sp>
        <p:nvSpPr>
          <p:cNvPr id="5" name="TextBox 4">
            <a:extLst>
              <a:ext uri="{FF2B5EF4-FFF2-40B4-BE49-F238E27FC236}">
                <a16:creationId xmlns:a16="http://schemas.microsoft.com/office/drawing/2014/main" id="{A97EB572-3B75-B84A-9635-B2D8413CAD9C}"/>
              </a:ext>
            </a:extLst>
          </p:cNvPr>
          <p:cNvSpPr txBox="1"/>
          <p:nvPr/>
        </p:nvSpPr>
        <p:spPr>
          <a:xfrm>
            <a:off x="372788" y="5507758"/>
            <a:ext cx="1939955" cy="307777"/>
          </a:xfrm>
          <a:prstGeom prst="rect">
            <a:avLst/>
          </a:prstGeom>
          <a:noFill/>
        </p:spPr>
        <p:txBody>
          <a:bodyPr wrap="none" rtlCol="0">
            <a:spAutoFit/>
          </a:bodyPr>
          <a:lstStyle/>
          <a:p>
            <a:r>
              <a:rPr lang="en-US" i="1" dirty="0"/>
              <a:t>Dark gray = reclaimed</a:t>
            </a:r>
          </a:p>
        </p:txBody>
      </p:sp>
      <p:pic>
        <p:nvPicPr>
          <p:cNvPr id="11" name="Picture 10" descr="A logo with text on it&#10;&#10;Description automatically generated">
            <a:extLst>
              <a:ext uri="{FF2B5EF4-FFF2-40B4-BE49-F238E27FC236}">
                <a16:creationId xmlns:a16="http://schemas.microsoft.com/office/drawing/2014/main" id="{377C1E58-C88F-EF41-8CE0-357F2DB2F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1760054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1F9FB-780C-764F-8705-635777822306}"/>
              </a:ext>
            </a:extLst>
          </p:cNvPr>
          <p:cNvSpPr txBox="1"/>
          <p:nvPr/>
        </p:nvSpPr>
        <p:spPr>
          <a:xfrm>
            <a:off x="2804813" y="311698"/>
            <a:ext cx="7861675" cy="400110"/>
          </a:xfrm>
          <a:prstGeom prst="rect">
            <a:avLst/>
          </a:prstGeom>
          <a:noFill/>
        </p:spPr>
        <p:txBody>
          <a:bodyPr wrap="square" rtlCol="0">
            <a:spAutoFit/>
          </a:bodyPr>
          <a:lstStyle/>
          <a:p>
            <a:r>
              <a:rPr lang="en-US" sz="2000" b="1" i="1">
                <a:solidFill>
                  <a:srgbClr val="002060"/>
                </a:solidFill>
              </a:rPr>
              <a:t>Reclamation as platform of economic growth in other countries</a:t>
            </a:r>
          </a:p>
        </p:txBody>
      </p:sp>
      <p:sp>
        <p:nvSpPr>
          <p:cNvPr id="4" name="Title 1">
            <a:extLst>
              <a:ext uri="{FF2B5EF4-FFF2-40B4-BE49-F238E27FC236}">
                <a16:creationId xmlns:a16="http://schemas.microsoft.com/office/drawing/2014/main" id="{ABEC8FFA-2692-5E45-92A7-2113C1127D6D}"/>
              </a:ext>
            </a:extLst>
          </p:cNvPr>
          <p:cNvSpPr txBox="1">
            <a:spLocks/>
          </p:cNvSpPr>
          <p:nvPr/>
        </p:nvSpPr>
        <p:spPr>
          <a:xfrm>
            <a:off x="122266" y="761935"/>
            <a:ext cx="7011200" cy="1021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1pPr>
            <a:lvl2pPr marR="0" lvl="1"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2pPr>
            <a:lvl3pPr marR="0" lvl="2"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3pPr>
            <a:lvl4pPr marR="0" lvl="3"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4pPr>
            <a:lvl5pPr marR="0" lvl="4"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5pPr>
            <a:lvl6pPr marR="0" lvl="5"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6pPr>
            <a:lvl7pPr marR="0" lvl="6"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7pPr>
            <a:lvl8pPr marR="0" lvl="7"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8pPr>
            <a:lvl9pPr marR="0" lvl="8" algn="l" rtl="0" eaLnBrk="1" hangingPunct="1">
              <a:lnSpc>
                <a:spcPct val="100000"/>
              </a:lnSpc>
              <a:spcBef>
                <a:spcPts val="0"/>
              </a:spcBef>
              <a:spcAft>
                <a:spcPts val="0"/>
              </a:spcAft>
              <a:buClr>
                <a:srgbClr val="FFFFFF"/>
              </a:buClr>
              <a:buSzPts val="2000"/>
              <a:buFont typeface="Roboto Condensed"/>
              <a:buNone/>
              <a:defRPr sz="2000" b="1" i="0" u="none" strike="noStrike" cap="none">
                <a:solidFill>
                  <a:srgbClr val="FFFFFF"/>
                </a:solidFill>
                <a:latin typeface="Roboto Condensed"/>
                <a:ea typeface="Roboto Condensed"/>
                <a:cs typeface="Roboto Condensed"/>
                <a:sym typeface="Roboto Condensed"/>
              </a:defRPr>
            </a:lvl9pPr>
          </a:lstStyle>
          <a:p>
            <a:r>
              <a:rPr lang="en-US" sz="4400">
                <a:solidFill>
                  <a:srgbClr val="002060"/>
                </a:solidFill>
              </a:rPr>
              <a:t>Palm Jumeirah, Dubai</a:t>
            </a:r>
          </a:p>
        </p:txBody>
      </p:sp>
      <p:pic>
        <p:nvPicPr>
          <p:cNvPr id="8" name="Picture 7" descr="A logo with text on it&#10;&#10;Description automatically generated">
            <a:extLst>
              <a:ext uri="{FF2B5EF4-FFF2-40B4-BE49-F238E27FC236}">
                <a16:creationId xmlns:a16="http://schemas.microsoft.com/office/drawing/2014/main" id="{3EC1C60E-6567-4844-9585-3FE6C3DDE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
        <p:nvSpPr>
          <p:cNvPr id="9" name="TextBox 8">
            <a:extLst>
              <a:ext uri="{FF2B5EF4-FFF2-40B4-BE49-F238E27FC236}">
                <a16:creationId xmlns:a16="http://schemas.microsoft.com/office/drawing/2014/main" id="{74226195-89F5-4146-B526-20C01B51A4CB}"/>
              </a:ext>
            </a:extLst>
          </p:cNvPr>
          <p:cNvSpPr txBox="1"/>
          <p:nvPr/>
        </p:nvSpPr>
        <p:spPr>
          <a:xfrm>
            <a:off x="162099" y="5410443"/>
            <a:ext cx="1933738" cy="307777"/>
          </a:xfrm>
          <a:prstGeom prst="rect">
            <a:avLst/>
          </a:prstGeom>
          <a:noFill/>
        </p:spPr>
        <p:txBody>
          <a:bodyPr wrap="square" rtlCol="0">
            <a:spAutoFit/>
          </a:bodyPr>
          <a:lstStyle/>
          <a:p>
            <a:r>
              <a:rPr lang="en-US">
                <a:solidFill>
                  <a:schemeClr val="bg1"/>
                </a:solidFill>
              </a:rPr>
              <a:t>Image credit: Shell</a:t>
            </a:r>
          </a:p>
        </p:txBody>
      </p:sp>
      <p:sp>
        <p:nvSpPr>
          <p:cNvPr id="11" name="Text Placeholder 10">
            <a:extLst>
              <a:ext uri="{FF2B5EF4-FFF2-40B4-BE49-F238E27FC236}">
                <a16:creationId xmlns:a16="http://schemas.microsoft.com/office/drawing/2014/main" id="{23E94816-FDE0-EB4E-8138-B51A6B5D822C}"/>
              </a:ext>
            </a:extLst>
          </p:cNvPr>
          <p:cNvSpPr>
            <a:spLocks noGrp="1"/>
          </p:cNvSpPr>
          <p:nvPr>
            <p:ph type="body" idx="1"/>
          </p:nvPr>
        </p:nvSpPr>
        <p:spPr/>
        <p:txBody>
          <a:bodyPr/>
          <a:lstStyle/>
          <a:p>
            <a:endParaRPr lang="en-US"/>
          </a:p>
        </p:txBody>
      </p:sp>
      <p:pic>
        <p:nvPicPr>
          <p:cNvPr id="13" name="Picture 12" descr="A long road with many buildings and water in the background&#10;&#10;Description automatically generated with medium confidence">
            <a:extLst>
              <a:ext uri="{FF2B5EF4-FFF2-40B4-BE49-F238E27FC236}">
                <a16:creationId xmlns:a16="http://schemas.microsoft.com/office/drawing/2014/main" id="{3A148C00-397D-5740-86AB-47C0A7521470}"/>
              </a:ext>
            </a:extLst>
          </p:cNvPr>
          <p:cNvPicPr>
            <a:picLocks noChangeAspect="1"/>
          </p:cNvPicPr>
          <p:nvPr/>
        </p:nvPicPr>
        <p:blipFill rotWithShape="1">
          <a:blip r:embed="rId3">
            <a:extLst>
              <a:ext uri="{28A0092B-C50C-407E-A947-70E740481C1C}">
                <a14:useLocalDpi xmlns:a14="http://schemas.microsoft.com/office/drawing/2010/main" val="0"/>
              </a:ext>
            </a:extLst>
          </a:blip>
          <a:srcRect t="11390"/>
          <a:stretch/>
        </p:blipFill>
        <p:spPr>
          <a:xfrm>
            <a:off x="0" y="1637093"/>
            <a:ext cx="12029901" cy="5220907"/>
          </a:xfrm>
          <a:prstGeom prst="rect">
            <a:avLst/>
          </a:prstGeom>
        </p:spPr>
      </p:pic>
      <p:sp>
        <p:nvSpPr>
          <p:cNvPr id="14" name="Rectangle 13">
            <a:extLst>
              <a:ext uri="{FF2B5EF4-FFF2-40B4-BE49-F238E27FC236}">
                <a16:creationId xmlns:a16="http://schemas.microsoft.com/office/drawing/2014/main" id="{100C62CF-DE95-F44F-8E56-E3CBD0051BD5}"/>
              </a:ext>
            </a:extLst>
          </p:cNvPr>
          <p:cNvSpPr/>
          <p:nvPr/>
        </p:nvSpPr>
        <p:spPr>
          <a:xfrm>
            <a:off x="0" y="1648176"/>
            <a:ext cx="12207574" cy="5220907"/>
          </a:xfrm>
          <a:prstGeom prst="rect">
            <a:avLst/>
          </a:prstGeom>
          <a:solidFill>
            <a:schemeClr val="accent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btitle 2">
            <a:extLst>
              <a:ext uri="{FF2B5EF4-FFF2-40B4-BE49-F238E27FC236}">
                <a16:creationId xmlns:a16="http://schemas.microsoft.com/office/drawing/2014/main" id="{0BDE5080-0FDA-674F-A9BD-4DF9346A1F58}"/>
              </a:ext>
            </a:extLst>
          </p:cNvPr>
          <p:cNvSpPr txBox="1">
            <a:spLocks/>
          </p:cNvSpPr>
          <p:nvPr/>
        </p:nvSpPr>
        <p:spPr>
          <a:xfrm>
            <a:off x="340894" y="3305778"/>
            <a:ext cx="11079581" cy="254000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pt-BR">
                <a:solidFill>
                  <a:srgbClr val="FFC000"/>
                </a:solidFill>
                <a:latin typeface="+mj-lt"/>
                <a:ea typeface="Tahoma" panose="020B0604030504040204" pitchFamily="34" charset="0"/>
                <a:cs typeface="Tahoma" panose="020B0604030504040204" pitchFamily="34" charset="0"/>
              </a:rPr>
              <a:t>560 hectares</a:t>
            </a:r>
            <a:endParaRPr lang="en-US">
              <a:solidFill>
                <a:srgbClr val="FFC000"/>
              </a:solidFill>
              <a:latin typeface="+mj-lt"/>
              <a:ea typeface="Tahoma" panose="020B0604030504040204" pitchFamily="34" charset="0"/>
              <a:cs typeface="Tahoma" panose="020B0604030504040204" pitchFamily="34" charset="0"/>
            </a:endParaRPr>
          </a:p>
          <a:p>
            <a:pPr marL="342900" indent="-342900" algn="l">
              <a:buFont typeface="Arial" panose="020B0604020202020204" pitchFamily="34" charset="0"/>
              <a:buChar char="•"/>
            </a:pPr>
            <a:r>
              <a:rPr lang="pt-BR">
                <a:solidFill>
                  <a:srgbClr val="FFC000"/>
                </a:solidFill>
                <a:latin typeface="+mj-lt"/>
                <a:ea typeface="Tahoma" panose="020B0604030504040204" pitchFamily="34" charset="0"/>
                <a:cs typeface="Tahoma" panose="020B0604030504040204" pitchFamily="34" charset="0"/>
              </a:rPr>
              <a:t>H</a:t>
            </a:r>
            <a:r>
              <a:rPr lang="en-US" err="1">
                <a:solidFill>
                  <a:srgbClr val="FFC000"/>
                </a:solidFill>
                <a:latin typeface="+mj-lt"/>
                <a:ea typeface="Tahoma" panose="020B0604030504040204" pitchFamily="34" charset="0"/>
                <a:cs typeface="Tahoma" panose="020B0604030504040204" pitchFamily="34" charset="0"/>
              </a:rPr>
              <a:t>ome</a:t>
            </a:r>
            <a:r>
              <a:rPr lang="en-US">
                <a:solidFill>
                  <a:srgbClr val="FFC000"/>
                </a:solidFill>
                <a:latin typeface="+mj-lt"/>
                <a:ea typeface="Tahoma" panose="020B0604030504040204" pitchFamily="34" charset="0"/>
                <a:cs typeface="Tahoma" panose="020B0604030504040204" pitchFamily="34" charset="0"/>
              </a:rPr>
              <a:t> to some of Dubai's top luxury resorts, including Atlantis, The Palm, FIVE Palm Jumeirah Hotel, Jumeirah Zabeel </a:t>
            </a:r>
            <a:r>
              <a:rPr lang="en-US" err="1">
                <a:solidFill>
                  <a:srgbClr val="FFC000"/>
                </a:solidFill>
                <a:latin typeface="+mj-lt"/>
                <a:ea typeface="Tahoma" panose="020B0604030504040204" pitchFamily="34" charset="0"/>
                <a:cs typeface="Tahoma" panose="020B0604030504040204" pitchFamily="34" charset="0"/>
              </a:rPr>
              <a:t>Saray</a:t>
            </a:r>
            <a:r>
              <a:rPr lang="en-US">
                <a:solidFill>
                  <a:srgbClr val="FFC000"/>
                </a:solidFill>
                <a:latin typeface="+mj-lt"/>
                <a:ea typeface="Tahoma" panose="020B0604030504040204" pitchFamily="34" charset="0"/>
                <a:cs typeface="Tahoma" panose="020B0604030504040204" pitchFamily="34" charset="0"/>
              </a:rPr>
              <a:t>, </a:t>
            </a:r>
            <a:r>
              <a:rPr lang="en-US" err="1">
                <a:solidFill>
                  <a:srgbClr val="FFC000"/>
                </a:solidFill>
                <a:latin typeface="+mj-lt"/>
                <a:ea typeface="Tahoma" panose="020B0604030504040204" pitchFamily="34" charset="0"/>
                <a:cs typeface="Tahoma" panose="020B0604030504040204" pitchFamily="34" charset="0"/>
              </a:rPr>
              <a:t>One&amp;Only</a:t>
            </a:r>
            <a:r>
              <a:rPr lang="en-US">
                <a:solidFill>
                  <a:srgbClr val="FFC000"/>
                </a:solidFill>
                <a:latin typeface="+mj-lt"/>
                <a:ea typeface="Tahoma" panose="020B0604030504040204" pitchFamily="34" charset="0"/>
                <a:cs typeface="Tahoma" panose="020B0604030504040204" pitchFamily="34" charset="0"/>
              </a:rPr>
              <a:t> The Palm and many more. </a:t>
            </a:r>
          </a:p>
          <a:p>
            <a:pPr marL="342900" indent="-342900" algn="l">
              <a:buFont typeface="Arial" panose="020B0604020202020204" pitchFamily="34" charset="0"/>
              <a:buChar char="•"/>
            </a:pPr>
            <a:r>
              <a:rPr lang="en-US">
                <a:solidFill>
                  <a:srgbClr val="FFC000"/>
                </a:solidFill>
                <a:latin typeface="+mj-lt"/>
                <a:ea typeface="Tahoma" panose="020B0604030504040204" pitchFamily="34" charset="0"/>
                <a:cs typeface="Tahoma" panose="020B0604030504040204" pitchFamily="34" charset="0"/>
              </a:rPr>
              <a:t>Access is easy, with a network of roads, tunnels and public transport options such as the Palm Monorail. </a:t>
            </a:r>
          </a:p>
          <a:p>
            <a:pPr marL="342900" indent="-342900" algn="l">
              <a:buFont typeface="Arial" panose="020B0604020202020204" pitchFamily="34" charset="0"/>
              <a:buChar char="•"/>
            </a:pPr>
            <a:r>
              <a:rPr lang="en-US">
                <a:solidFill>
                  <a:srgbClr val="FFC000"/>
                </a:solidFill>
                <a:latin typeface="+mj-lt"/>
                <a:ea typeface="Tahoma" panose="020B0604030504040204" pitchFamily="34" charset="0"/>
                <a:cs typeface="Tahoma" panose="020B0604030504040204" pitchFamily="34" charset="0"/>
              </a:rPr>
              <a:t>Satellite guided technology was used to help build the frond-shaped island.</a:t>
            </a:r>
          </a:p>
          <a:p>
            <a:pPr marL="342900" indent="-342900" algn="l">
              <a:buFont typeface="Arial" panose="020B0604020202020204" pitchFamily="34" charset="0"/>
              <a:buChar char="•"/>
            </a:pPr>
            <a:r>
              <a:rPr lang="en-US">
                <a:solidFill>
                  <a:srgbClr val="FFC000"/>
                </a:solidFill>
                <a:latin typeface="+mj-lt"/>
                <a:ea typeface="Tahoma" panose="020B0604030504040204" pitchFamily="34" charset="0"/>
                <a:cs typeface="Tahoma" panose="020B0604030504040204" pitchFamily="34" charset="0"/>
              </a:rPr>
              <a:t>Palm Jumeirah welcomes 4 million visitors every year and is home to 80,000 residents from 70 nationalities.</a:t>
            </a:r>
          </a:p>
          <a:p>
            <a:pPr algn="l"/>
            <a:endParaRPr lang="en-US">
              <a:solidFill>
                <a:srgbClr val="FFC000"/>
              </a:solidFill>
              <a:latin typeface="+mj-lt"/>
              <a:ea typeface="Tahoma" panose="020B0604030504040204" pitchFamily="34" charset="0"/>
              <a:cs typeface="Tahoma" panose="020B0604030504040204" pitchFamily="34" charset="0"/>
            </a:endParaRPr>
          </a:p>
          <a:p>
            <a:pPr algn="l"/>
            <a:r>
              <a:rPr lang="en-US" i="1">
                <a:solidFill>
                  <a:srgbClr val="FFC000"/>
                </a:solidFill>
                <a:latin typeface="+mj-lt"/>
                <a:ea typeface="Tahoma" panose="020B0604030504040204" pitchFamily="34" charset="0"/>
                <a:cs typeface="Tahoma" panose="020B0604030504040204" pitchFamily="34" charset="0"/>
              </a:rPr>
              <a:t>Source: </a:t>
            </a:r>
            <a:r>
              <a:rPr lang="en-US" i="1" err="1">
                <a:solidFill>
                  <a:srgbClr val="FFC000"/>
                </a:solidFill>
                <a:latin typeface="+mj-lt"/>
                <a:ea typeface="Tahoma" panose="020B0604030504040204" pitchFamily="34" charset="0"/>
                <a:cs typeface="Tahoma" panose="020B0604030504040204" pitchFamily="34" charset="0"/>
              </a:rPr>
              <a:t>visitdubai.com</a:t>
            </a:r>
            <a:r>
              <a:rPr lang="en-US" i="1">
                <a:solidFill>
                  <a:srgbClr val="FFC000"/>
                </a:solidFill>
                <a:latin typeface="+mj-lt"/>
                <a:ea typeface="Tahoma" panose="020B0604030504040204" pitchFamily="34" charset="0"/>
                <a:cs typeface="Tahoma" panose="020B0604030504040204" pitchFamily="34" charset="0"/>
              </a:rPr>
              <a:t>, CNN</a:t>
            </a:r>
          </a:p>
        </p:txBody>
      </p:sp>
    </p:spTree>
    <p:extLst>
      <p:ext uri="{BB962C8B-B14F-4D97-AF65-F5344CB8AC3E}">
        <p14:creationId xmlns:p14="http://schemas.microsoft.com/office/powerpoint/2010/main" val="3958073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730D19-5ED4-E0C2-6023-08E82AC1F567}"/>
              </a:ext>
            </a:extLst>
          </p:cNvPr>
          <p:cNvSpPr txBox="1"/>
          <p:nvPr/>
        </p:nvSpPr>
        <p:spPr>
          <a:xfrm>
            <a:off x="1106367" y="1602667"/>
            <a:ext cx="7766700" cy="3660000"/>
          </a:xfrm>
          <a:prstGeom prst="rect">
            <a:avLst/>
          </a:prstGeom>
          <a:noFill/>
          <a:ln>
            <a:noFill/>
          </a:ln>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fontScale="70000" lnSpcReduction="20000"/>
          </a:bodyPr>
          <a:lstStyle/>
          <a:p>
            <a:pPr marL="609585" indent="-558786">
              <a:lnSpc>
                <a:spcPct val="90000"/>
              </a:lnSpc>
              <a:spcBef>
                <a:spcPts val="800"/>
              </a:spcBef>
              <a:buClr>
                <a:srgbClr val="FFFFFF"/>
              </a:buClr>
              <a:buSzPts val="3000"/>
              <a:buFont typeface="Roboto Condensed Light"/>
              <a:buChar char="▰"/>
            </a:pPr>
            <a:r>
              <a:rPr lang="en-US" sz="3700" b="0" i="1" u="none" strike="noStrike" cap="none">
                <a:solidFill>
                  <a:srgbClr val="FFFFFF"/>
                </a:solidFill>
                <a:latin typeface="Roboto Condensed Light"/>
                <a:ea typeface="Roboto Condensed Light"/>
                <a:cs typeface="Roboto Condensed Light"/>
                <a:sym typeface="Roboto Condensed Light"/>
              </a:rPr>
              <a:t>Land reclamation effectively creates spaces for development pathways such as agglomeration economies.</a:t>
            </a:r>
          </a:p>
          <a:p>
            <a:pPr marL="609585" indent="-558786">
              <a:lnSpc>
                <a:spcPct val="90000"/>
              </a:lnSpc>
              <a:spcBef>
                <a:spcPts val="800"/>
              </a:spcBef>
              <a:buClr>
                <a:srgbClr val="FFFFFF"/>
              </a:buClr>
              <a:buSzPts val="3000"/>
              <a:buFont typeface="Roboto Condensed Light"/>
              <a:buChar char="▰"/>
            </a:pPr>
            <a:endParaRPr lang="en-US" sz="3700" b="0" i="1" u="none" strike="noStrike" cap="none">
              <a:solidFill>
                <a:srgbClr val="FFFFFF"/>
              </a:solidFill>
              <a:latin typeface="Roboto Condensed Light"/>
              <a:ea typeface="Roboto Condensed Light"/>
              <a:cs typeface="Roboto Condensed Light"/>
              <a:sym typeface="Roboto Condensed Light"/>
            </a:endParaRPr>
          </a:p>
          <a:p>
            <a:pPr marL="609585" indent="-558786">
              <a:lnSpc>
                <a:spcPct val="90000"/>
              </a:lnSpc>
              <a:spcBef>
                <a:spcPts val="800"/>
              </a:spcBef>
              <a:buClr>
                <a:srgbClr val="FFFFFF"/>
              </a:buClr>
              <a:buSzPts val="3000"/>
              <a:buFont typeface="Roboto Condensed Light"/>
              <a:buChar char="▰"/>
            </a:pPr>
            <a:r>
              <a:rPr lang="en-US" sz="3700" b="0" i="1" u="none" strike="noStrike" cap="none">
                <a:solidFill>
                  <a:srgbClr val="FFFFFF"/>
                </a:solidFill>
                <a:latin typeface="Roboto Condensed Light"/>
                <a:ea typeface="Roboto Condensed Light"/>
                <a:cs typeface="Roboto Condensed Light"/>
                <a:sym typeface="Roboto Condensed Light"/>
              </a:rPr>
              <a:t>It can provide sufficient and efficient spaces for a healthy business ecosystem.</a:t>
            </a:r>
          </a:p>
          <a:p>
            <a:pPr marL="609585" indent="-558786">
              <a:lnSpc>
                <a:spcPct val="90000"/>
              </a:lnSpc>
              <a:spcBef>
                <a:spcPts val="800"/>
              </a:spcBef>
              <a:buClr>
                <a:srgbClr val="FFFFFF"/>
              </a:buClr>
              <a:buSzPts val="3000"/>
              <a:buFont typeface="Roboto Condensed Light"/>
              <a:buChar char="▰"/>
            </a:pPr>
            <a:endParaRPr lang="en-US" sz="3700" i="1">
              <a:solidFill>
                <a:srgbClr val="FFFFFF"/>
              </a:solidFill>
              <a:latin typeface="Roboto Condensed Light"/>
              <a:ea typeface="Roboto Condensed Light"/>
              <a:cs typeface="Roboto Condensed Light"/>
              <a:sym typeface="Roboto Condensed Light"/>
            </a:endParaRPr>
          </a:p>
          <a:p>
            <a:pPr marL="609585" indent="-558786">
              <a:lnSpc>
                <a:spcPct val="90000"/>
              </a:lnSpc>
              <a:spcBef>
                <a:spcPts val="800"/>
              </a:spcBef>
              <a:buClr>
                <a:srgbClr val="FFFFFF"/>
              </a:buClr>
              <a:buSzPts val="3000"/>
              <a:buFont typeface="Roboto Condensed Light"/>
              <a:buChar char="▰"/>
            </a:pPr>
            <a:r>
              <a:rPr lang="en-US" sz="3700" b="0" i="1" u="none" strike="noStrike" cap="none">
                <a:solidFill>
                  <a:srgbClr val="FFFFFF"/>
                </a:solidFill>
                <a:latin typeface="Roboto Condensed Light"/>
                <a:ea typeface="Roboto Condensed Light"/>
                <a:cs typeface="Roboto Condensed Light"/>
                <a:sym typeface="Roboto Condensed Light"/>
              </a:rPr>
              <a:t>It can provide a wider horizon of career growth and opportunities for Filipinos and even for foreign individuals.</a:t>
            </a:r>
          </a:p>
          <a:p>
            <a:pPr marL="609585" indent="-558786">
              <a:lnSpc>
                <a:spcPct val="90000"/>
              </a:lnSpc>
              <a:spcBef>
                <a:spcPts val="800"/>
              </a:spcBef>
              <a:buClr>
                <a:srgbClr val="FFFFFF"/>
              </a:buClr>
              <a:buSzPts val="3000"/>
              <a:buFont typeface="Roboto Condensed Light"/>
              <a:buChar char="▰"/>
            </a:pPr>
            <a:endParaRPr lang="en-US" sz="3700" i="1">
              <a:solidFill>
                <a:srgbClr val="FFFFFF"/>
              </a:solidFill>
              <a:latin typeface="Roboto Condensed Light"/>
              <a:ea typeface="Roboto Condensed Light"/>
              <a:cs typeface="Roboto Condensed Light"/>
              <a:sym typeface="Roboto Condensed Light"/>
            </a:endParaRPr>
          </a:p>
          <a:p>
            <a:pPr marL="609585" indent="-558786">
              <a:lnSpc>
                <a:spcPct val="90000"/>
              </a:lnSpc>
              <a:spcBef>
                <a:spcPts val="800"/>
              </a:spcBef>
              <a:buClr>
                <a:srgbClr val="FFFFFF"/>
              </a:buClr>
              <a:buSzPts val="3000"/>
              <a:buFont typeface="Roboto Condensed Light"/>
              <a:buChar char="▰"/>
            </a:pPr>
            <a:endParaRPr lang="en-US" sz="3700" b="0" i="1" u="none" strike="noStrike" cap="none">
              <a:solidFill>
                <a:srgbClr val="FFFFFF"/>
              </a:solidFill>
              <a:latin typeface="Roboto Condensed Light"/>
              <a:ea typeface="Roboto Condensed Light"/>
              <a:cs typeface="Roboto Condensed Light"/>
              <a:sym typeface="Roboto Condensed Light"/>
            </a:endParaRPr>
          </a:p>
        </p:txBody>
      </p:sp>
      <p:pic>
        <p:nvPicPr>
          <p:cNvPr id="4" name="Picture 3" descr="A logo with text on it&#10;&#10;Description automatically generated">
            <a:extLst>
              <a:ext uri="{FF2B5EF4-FFF2-40B4-BE49-F238E27FC236}">
                <a16:creationId xmlns:a16="http://schemas.microsoft.com/office/drawing/2014/main" id="{A8080EB6-3CC6-2C48-8EEA-E865DAF77D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3011350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179313-DA2A-36F3-DCB9-F12DB0487648}"/>
              </a:ext>
            </a:extLst>
          </p:cNvPr>
          <p:cNvSpPr txBox="1"/>
          <p:nvPr/>
        </p:nvSpPr>
        <p:spPr>
          <a:xfrm>
            <a:off x="914400" y="1454333"/>
            <a:ext cx="7157200" cy="3949200"/>
          </a:xfrm>
          <a:prstGeom prst="rect">
            <a:avLst/>
          </a:prstGeom>
          <a:noFill/>
          <a:ln>
            <a:noFill/>
          </a:ln>
        </p:spPr>
        <p:txBody>
          <a:bodyPr rot="0" spcFirstLastPara="1" vertOverflow="overflow" horzOverflow="overflow" vert="horz" wrap="square" lIns="91425" tIns="91425" rIns="91425" bIns="91425" numCol="1" spcCol="0" rtlCol="0" fromWordArt="0" anchor="ctr" anchorCtr="0" forceAA="0" compatLnSpc="1">
            <a:prstTxWarp prst="textNoShape">
              <a:avLst/>
            </a:prstTxWarp>
            <a:normAutofit/>
          </a:bodyPr>
          <a:lstStyle/>
          <a:p>
            <a:pPr>
              <a:lnSpc>
                <a:spcPct val="90000"/>
              </a:lnSpc>
              <a:spcAft>
                <a:spcPts val="600"/>
              </a:spcAft>
              <a:buClr>
                <a:srgbClr val="FFFFFF"/>
              </a:buClr>
              <a:buSzPts val="4800"/>
            </a:pPr>
            <a:r>
              <a:rPr lang="en-US" sz="2100" b="1" dirty="0">
                <a:solidFill>
                  <a:srgbClr val="FFFFFF"/>
                </a:solidFill>
                <a:latin typeface="Roboto Condensed"/>
                <a:ea typeface="Roboto Condensed"/>
                <a:cs typeface="Roboto Condensed"/>
                <a:sym typeface="Roboto Condensed"/>
              </a:rPr>
              <a:t>If there is any credible and visible example that reclamation projects can be safe, reliable and sustainable, these should be the existing SM MOA Complex reclaimed in the 1990s and the CCP-FCA Complex reclaimed in the 1960s and 1970s.</a:t>
            </a:r>
          </a:p>
          <a:p>
            <a:pPr>
              <a:lnSpc>
                <a:spcPct val="90000"/>
              </a:lnSpc>
              <a:spcAft>
                <a:spcPts val="600"/>
              </a:spcAft>
              <a:buClr>
                <a:srgbClr val="FFFFFF"/>
              </a:buClr>
              <a:buSzPts val="4800"/>
            </a:pPr>
            <a:endParaRPr lang="en-US" sz="2100" b="1" dirty="0">
              <a:solidFill>
                <a:srgbClr val="FFFFFF"/>
              </a:solidFill>
              <a:latin typeface="Roboto Condensed"/>
              <a:ea typeface="Roboto Condensed"/>
              <a:cs typeface="Roboto Condensed"/>
              <a:sym typeface="Roboto Condensed"/>
            </a:endParaRPr>
          </a:p>
          <a:p>
            <a:pPr>
              <a:lnSpc>
                <a:spcPct val="90000"/>
              </a:lnSpc>
              <a:spcAft>
                <a:spcPts val="600"/>
              </a:spcAft>
              <a:buClr>
                <a:srgbClr val="FFFFFF"/>
              </a:buClr>
              <a:buSzPts val="4800"/>
            </a:pPr>
            <a:r>
              <a:rPr lang="en-US" sz="2100" b="1" dirty="0">
                <a:solidFill>
                  <a:srgbClr val="FFFFFF"/>
                </a:solidFill>
                <a:latin typeface="Roboto Condensed"/>
                <a:ea typeface="Roboto Condensed"/>
                <a:cs typeface="Roboto Condensed"/>
                <a:sym typeface="Roboto Condensed"/>
              </a:rPr>
              <a:t>Through the decades, these reclamation projects have survived battering typhoons and floods - proving the stability, safety and reliability of reclamation. Also, through the decades, no untoward incident related to reclamation construction has disrupted or marred the many important international and national events that have taken place in these reclaimed areas.</a:t>
            </a:r>
          </a:p>
        </p:txBody>
      </p:sp>
      <p:pic>
        <p:nvPicPr>
          <p:cNvPr id="4" name="Picture 3" descr="A logo with text on it&#10;&#10;Description automatically generated">
            <a:extLst>
              <a:ext uri="{FF2B5EF4-FFF2-40B4-BE49-F238E27FC236}">
                <a16:creationId xmlns:a16="http://schemas.microsoft.com/office/drawing/2014/main" id="{0150587C-FC29-5344-A662-F28BBFE79E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2099292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153C40-5688-344E-AD6F-034B3E76B9A7}"/>
              </a:ext>
            </a:extLst>
          </p:cNvPr>
          <p:cNvSpPr txBox="1">
            <a:spLocks/>
          </p:cNvSpPr>
          <p:nvPr/>
        </p:nvSpPr>
        <p:spPr>
          <a:xfrm>
            <a:off x="3038656" y="153685"/>
            <a:ext cx="10710333" cy="82813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b="1" dirty="0">
                <a:solidFill>
                  <a:srgbClr val="002060"/>
                </a:solidFill>
                <a:latin typeface="Tahoma" panose="020B0604030504040204" pitchFamily="34" charset="0"/>
                <a:ea typeface="Tahoma" panose="020B0604030504040204" pitchFamily="34" charset="0"/>
                <a:cs typeface="Tahoma" panose="020B0604030504040204" pitchFamily="34" charset="0"/>
              </a:rPr>
              <a:t>BAY CITY</a:t>
            </a:r>
          </a:p>
        </p:txBody>
      </p:sp>
      <p:sp>
        <p:nvSpPr>
          <p:cNvPr id="8" name="Title 1">
            <a:extLst>
              <a:ext uri="{FF2B5EF4-FFF2-40B4-BE49-F238E27FC236}">
                <a16:creationId xmlns:a16="http://schemas.microsoft.com/office/drawing/2014/main" id="{6907B5F3-C9DA-D545-A081-006CD926545C}"/>
              </a:ext>
            </a:extLst>
          </p:cNvPr>
          <p:cNvSpPr txBox="1">
            <a:spLocks/>
          </p:cNvSpPr>
          <p:nvPr/>
        </p:nvSpPr>
        <p:spPr>
          <a:xfrm>
            <a:off x="3708400" y="6106255"/>
            <a:ext cx="10954976" cy="4370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10000"/>
              </a:lnSpc>
            </a:pPr>
            <a:r>
              <a:rPr lang="en-US" sz="1600">
                <a:latin typeface="Tahoma" panose="020B0604030504040204" pitchFamily="34" charset="0"/>
                <a:ea typeface="Tahoma" panose="020B0604030504040204" pitchFamily="34" charset="0"/>
                <a:cs typeface="Tahoma" panose="020B0604030504040204" pitchFamily="34" charset="0"/>
              </a:rPr>
              <a:t>Approximately </a:t>
            </a:r>
            <a:r>
              <a:rPr lang="en-US" sz="1600" b="1">
                <a:latin typeface="Tahoma" panose="020B0604030504040204" pitchFamily="34" charset="0"/>
                <a:ea typeface="Tahoma" panose="020B0604030504040204" pitchFamily="34" charset="0"/>
                <a:cs typeface="Tahoma" panose="020B0604030504040204" pitchFamily="34" charset="0"/>
              </a:rPr>
              <a:t>900 hectares of existing island reclamation </a:t>
            </a:r>
            <a:r>
              <a:rPr lang="en-US" sz="1600">
                <a:latin typeface="Tahoma" panose="020B0604030504040204" pitchFamily="34" charset="0"/>
                <a:ea typeface="Tahoma" panose="020B0604030504040204" pitchFamily="34" charset="0"/>
                <a:cs typeface="Tahoma" panose="020B0604030504040204" pitchFamily="34" charset="0"/>
              </a:rPr>
              <a:t>along Manila Bay. </a:t>
            </a:r>
            <a:endParaRPr lang="en-PH" sz="1600">
              <a:latin typeface="Tahoma" panose="020B0604030504040204" pitchFamily="34" charset="0"/>
              <a:ea typeface="Tahoma" panose="020B0604030504040204" pitchFamily="34" charset="0"/>
              <a:cs typeface="Tahoma" panose="020B0604030504040204" pitchFamily="34" charset="0"/>
            </a:endParaRPr>
          </a:p>
        </p:txBody>
      </p:sp>
      <p:grpSp>
        <p:nvGrpSpPr>
          <p:cNvPr id="10" name="Group 9">
            <a:extLst>
              <a:ext uri="{FF2B5EF4-FFF2-40B4-BE49-F238E27FC236}">
                <a16:creationId xmlns:a16="http://schemas.microsoft.com/office/drawing/2014/main" id="{1723178D-C177-F840-BB5C-EB8F26445441}"/>
              </a:ext>
            </a:extLst>
          </p:cNvPr>
          <p:cNvGrpSpPr/>
          <p:nvPr/>
        </p:nvGrpSpPr>
        <p:grpSpPr>
          <a:xfrm>
            <a:off x="254691" y="983015"/>
            <a:ext cx="12146183" cy="1481792"/>
            <a:chOff x="254691" y="1382155"/>
            <a:chExt cx="12146183" cy="1481792"/>
          </a:xfrm>
        </p:grpSpPr>
        <p:sp>
          <p:nvSpPr>
            <p:cNvPr id="11" name="Title 1">
              <a:extLst>
                <a:ext uri="{FF2B5EF4-FFF2-40B4-BE49-F238E27FC236}">
                  <a16:creationId xmlns:a16="http://schemas.microsoft.com/office/drawing/2014/main" id="{4A9546C8-F7E7-C546-99EE-3F4EF1EDD219}"/>
                </a:ext>
              </a:extLst>
            </p:cNvPr>
            <p:cNvSpPr txBox="1">
              <a:spLocks/>
            </p:cNvSpPr>
            <p:nvPr/>
          </p:nvSpPr>
          <p:spPr>
            <a:xfrm>
              <a:off x="4121907" y="1851415"/>
              <a:ext cx="2544542" cy="1009202"/>
            </a:xfrm>
            <a:prstGeom prst="rect">
              <a:avLst/>
            </a:prstGeom>
          </p:spPr>
          <p:txBody>
            <a:bodyPr vert="horz" lIns="91440" tIns="45720" rIns="91440" bIns="45720" numCol="1"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SM MOA Complex</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Metropolitan Park</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IKEA</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Esplanade Seaside Terminal</a:t>
              </a:r>
            </a:p>
          </p:txBody>
        </p:sp>
        <p:sp>
          <p:nvSpPr>
            <p:cNvPr id="12" name="Title 1">
              <a:extLst>
                <a:ext uri="{FF2B5EF4-FFF2-40B4-BE49-F238E27FC236}">
                  <a16:creationId xmlns:a16="http://schemas.microsoft.com/office/drawing/2014/main" id="{8D7D5AD8-EC9C-B544-80BF-5CB23CB37BD3}"/>
                </a:ext>
              </a:extLst>
            </p:cNvPr>
            <p:cNvSpPr txBox="1">
              <a:spLocks/>
            </p:cNvSpPr>
            <p:nvPr/>
          </p:nvSpPr>
          <p:spPr>
            <a:xfrm>
              <a:off x="311577" y="1743919"/>
              <a:ext cx="3966522" cy="1116698"/>
            </a:xfrm>
            <a:prstGeom prst="rect">
              <a:avLst/>
            </a:prstGeom>
          </p:spPr>
          <p:txBody>
            <a:bodyPr vert="horz" lIns="91440" tIns="45720" rIns="91440" bIns="45720" numCol="2"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GSIS Building</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Senate Complex</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World Trade Center</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CCP</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PICC</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Coconut Palace</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Sofitel</a:t>
              </a:r>
            </a:p>
            <a:p>
              <a:pPr marL="171450" indent="-1714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Star City </a:t>
              </a:r>
            </a:p>
          </p:txBody>
        </p:sp>
        <p:sp>
          <p:nvSpPr>
            <p:cNvPr id="13" name="Title 1">
              <a:extLst>
                <a:ext uri="{FF2B5EF4-FFF2-40B4-BE49-F238E27FC236}">
                  <a16:creationId xmlns:a16="http://schemas.microsoft.com/office/drawing/2014/main" id="{A475053C-FF04-B147-808C-B1EBDAEF1CEC}"/>
                </a:ext>
              </a:extLst>
            </p:cNvPr>
            <p:cNvSpPr txBox="1">
              <a:spLocks/>
            </p:cNvSpPr>
            <p:nvPr/>
          </p:nvSpPr>
          <p:spPr>
            <a:xfrm>
              <a:off x="254691" y="1416915"/>
              <a:ext cx="4729812" cy="4370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10000"/>
                </a:lnSpc>
              </a:pPr>
              <a:r>
                <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rPr>
                <a:t>CCP-FCA</a:t>
              </a:r>
              <a:endParaRPr lang="en-PH"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4" name="Title 1">
              <a:extLst>
                <a:ext uri="{FF2B5EF4-FFF2-40B4-BE49-F238E27FC236}">
                  <a16:creationId xmlns:a16="http://schemas.microsoft.com/office/drawing/2014/main" id="{6F2421F0-E37A-FD4C-BEC7-660AE5E32346}"/>
                </a:ext>
              </a:extLst>
            </p:cNvPr>
            <p:cNvSpPr txBox="1">
              <a:spLocks/>
            </p:cNvSpPr>
            <p:nvPr/>
          </p:nvSpPr>
          <p:spPr>
            <a:xfrm>
              <a:off x="4121908" y="1416915"/>
              <a:ext cx="2347318" cy="4370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10000"/>
                </a:lnSpc>
              </a:pPr>
              <a:r>
                <a:rPr lang="en-US" sz="1600" b="1">
                  <a:solidFill>
                    <a:srgbClr val="002060"/>
                  </a:solidFill>
                  <a:latin typeface="Tahoma" panose="020B0604030504040204" pitchFamily="34" charset="0"/>
                  <a:ea typeface="Tahoma" panose="020B0604030504040204" pitchFamily="34" charset="0"/>
                  <a:cs typeface="Tahoma" panose="020B0604030504040204" pitchFamily="34" charset="0"/>
                </a:rPr>
                <a:t>CBP 1-A</a:t>
              </a:r>
              <a:endParaRPr lang="en-PH" sz="1600" b="1">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5" name="Title 1">
              <a:extLst>
                <a:ext uri="{FF2B5EF4-FFF2-40B4-BE49-F238E27FC236}">
                  <a16:creationId xmlns:a16="http://schemas.microsoft.com/office/drawing/2014/main" id="{61A91FC0-AE97-E041-9B30-7310F0D33762}"/>
                </a:ext>
              </a:extLst>
            </p:cNvPr>
            <p:cNvSpPr txBox="1">
              <a:spLocks/>
            </p:cNvSpPr>
            <p:nvPr/>
          </p:nvSpPr>
          <p:spPr>
            <a:xfrm>
              <a:off x="6760788" y="1854745"/>
              <a:ext cx="2651723" cy="1009202"/>
            </a:xfrm>
            <a:prstGeom prst="rect">
              <a:avLst/>
            </a:prstGeom>
          </p:spPr>
          <p:txBody>
            <a:bodyPr vert="horz" lIns="91440" tIns="45720" rIns="91440" bIns="45720" numCol="1"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l">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Entertainment City (Solaire, Okada, City of Dreams)</a:t>
              </a:r>
            </a:p>
            <a:p>
              <a:pPr marL="171450" indent="-171450" algn="l">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Ayala Malls Manila Bay</a:t>
              </a:r>
            </a:p>
            <a:p>
              <a:pPr marL="171450" indent="-171450" algn="l">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DFA ASEANA</a:t>
              </a:r>
            </a:p>
            <a:p>
              <a:pPr marL="171450" indent="-171450" algn="l">
                <a:lnSpc>
                  <a:spcPct val="110000"/>
                </a:lnSpc>
                <a:buFont typeface="Wingdings" panose="05000000000000000000" pitchFamily="2" charset="2"/>
                <a:buChar char="§"/>
              </a:pPr>
              <a:endParaRPr lang="en-US" sz="140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6" name="Title 1">
              <a:extLst>
                <a:ext uri="{FF2B5EF4-FFF2-40B4-BE49-F238E27FC236}">
                  <a16:creationId xmlns:a16="http://schemas.microsoft.com/office/drawing/2014/main" id="{730881E9-C828-B643-99FA-971B7D947E37}"/>
                </a:ext>
              </a:extLst>
            </p:cNvPr>
            <p:cNvSpPr txBox="1">
              <a:spLocks/>
            </p:cNvSpPr>
            <p:nvPr/>
          </p:nvSpPr>
          <p:spPr>
            <a:xfrm>
              <a:off x="6760790" y="1420245"/>
              <a:ext cx="2347318" cy="4370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10000"/>
                </a:lnSpc>
              </a:pPr>
              <a:r>
                <a:rPr lang="en-US" sz="1600" b="1">
                  <a:solidFill>
                    <a:srgbClr val="002060"/>
                  </a:solidFill>
                  <a:latin typeface="Tahoma" panose="020B0604030504040204" pitchFamily="34" charset="0"/>
                  <a:ea typeface="Tahoma" panose="020B0604030504040204" pitchFamily="34" charset="0"/>
                  <a:cs typeface="Tahoma" panose="020B0604030504040204" pitchFamily="34" charset="0"/>
                </a:rPr>
                <a:t>CBP 1-B&amp;C</a:t>
              </a:r>
              <a:endParaRPr lang="en-PH" sz="1600" b="1">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7" name="Title 1">
              <a:extLst>
                <a:ext uri="{FF2B5EF4-FFF2-40B4-BE49-F238E27FC236}">
                  <a16:creationId xmlns:a16="http://schemas.microsoft.com/office/drawing/2014/main" id="{35DF57D8-C925-274E-A798-3C18EAA916FC}"/>
                </a:ext>
              </a:extLst>
            </p:cNvPr>
            <p:cNvSpPr txBox="1">
              <a:spLocks/>
            </p:cNvSpPr>
            <p:nvPr/>
          </p:nvSpPr>
          <p:spPr>
            <a:xfrm>
              <a:off x="9369369" y="1382155"/>
              <a:ext cx="2347318" cy="4370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10000"/>
                </a:lnSpc>
              </a:pPr>
              <a:r>
                <a:rPr lang="en-US" sz="1600" b="1" err="1">
                  <a:solidFill>
                    <a:srgbClr val="002060"/>
                  </a:solidFill>
                  <a:latin typeface="Tahoma" panose="020B0604030504040204" pitchFamily="34" charset="0"/>
                  <a:ea typeface="Tahoma" panose="020B0604030504040204" pitchFamily="34" charset="0"/>
                  <a:cs typeface="Tahoma" panose="020B0604030504040204" pitchFamily="34" charset="0"/>
                </a:rPr>
                <a:t>Asiaworld</a:t>
              </a:r>
              <a:endParaRPr lang="en-PH" sz="1600" b="1">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8" name="Title 1">
              <a:extLst>
                <a:ext uri="{FF2B5EF4-FFF2-40B4-BE49-F238E27FC236}">
                  <a16:creationId xmlns:a16="http://schemas.microsoft.com/office/drawing/2014/main" id="{0AE1DF78-2214-5649-A6B9-23574B49CE4A}"/>
                </a:ext>
              </a:extLst>
            </p:cNvPr>
            <p:cNvSpPr txBox="1">
              <a:spLocks/>
            </p:cNvSpPr>
            <p:nvPr/>
          </p:nvSpPr>
          <p:spPr>
            <a:xfrm>
              <a:off x="9362888" y="1819227"/>
              <a:ext cx="3037986" cy="1009202"/>
            </a:xfrm>
            <a:prstGeom prst="rect">
              <a:avLst/>
            </a:prstGeom>
          </p:spPr>
          <p:txBody>
            <a:bodyPr vert="horz" lIns="91440" tIns="45720" rIns="91440" bIns="45720" numCol="1"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PITX</a:t>
              </a:r>
            </a:p>
            <a:p>
              <a:pPr marL="285750" indent="-2857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Marina </a:t>
              </a:r>
              <a:r>
                <a:rPr lang="en-US" sz="1400" err="1">
                  <a:solidFill>
                    <a:srgbClr val="002060"/>
                  </a:solidFill>
                  <a:latin typeface="Tahoma" panose="020B0604030504040204" pitchFamily="34" charset="0"/>
                  <a:ea typeface="Tahoma" panose="020B0604030504040204" pitchFamily="34" charset="0"/>
                  <a:cs typeface="Tahoma" panose="020B0604030504040204" pitchFamily="34" charset="0"/>
                </a:rPr>
                <a:t>Asiaworld</a:t>
              </a: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 City</a:t>
              </a:r>
            </a:p>
            <a:p>
              <a:pPr marL="285750" indent="-2857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Imperial Plaza</a:t>
              </a:r>
            </a:p>
            <a:p>
              <a:pPr marL="285750" indent="-285750" algn="just">
                <a:lnSpc>
                  <a:spcPct val="110000"/>
                </a:lnSpc>
                <a:buFont typeface="Wingdings" panose="05000000000000000000" pitchFamily="2" charset="2"/>
                <a:buChar char="§"/>
              </a:pPr>
              <a:r>
                <a:rPr lang="en-US" sz="1400">
                  <a:solidFill>
                    <a:srgbClr val="002060"/>
                  </a:solidFill>
                  <a:latin typeface="Tahoma" panose="020B0604030504040204" pitchFamily="34" charset="0"/>
                  <a:ea typeface="Tahoma" panose="020B0604030504040204" pitchFamily="34" charset="0"/>
                  <a:cs typeface="Tahoma" panose="020B0604030504040204" pitchFamily="34" charset="0"/>
                </a:rPr>
                <a:t>Coastal Luxury Residences</a:t>
              </a:r>
            </a:p>
            <a:p>
              <a:pPr marL="285750" indent="-285750" algn="just">
                <a:lnSpc>
                  <a:spcPct val="110000"/>
                </a:lnSpc>
                <a:buFont typeface="Wingdings" panose="05000000000000000000" pitchFamily="2" charset="2"/>
                <a:buChar char="§"/>
              </a:pPr>
              <a:endParaRPr lang="en-US" sz="140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285750" indent="-285750" algn="just">
                <a:lnSpc>
                  <a:spcPct val="110000"/>
                </a:lnSpc>
                <a:buFont typeface="Wingdings" panose="05000000000000000000" pitchFamily="2" charset="2"/>
                <a:buChar char="§"/>
              </a:pPr>
              <a:endParaRPr lang="en-US" sz="140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171450" indent="-171450" algn="just">
                <a:lnSpc>
                  <a:spcPct val="110000"/>
                </a:lnSpc>
                <a:buFont typeface="Wingdings" panose="05000000000000000000" pitchFamily="2" charset="2"/>
                <a:buChar char="§"/>
              </a:pPr>
              <a:endParaRPr lang="en-US" sz="140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9" name="Group 18">
            <a:extLst>
              <a:ext uri="{FF2B5EF4-FFF2-40B4-BE49-F238E27FC236}">
                <a16:creationId xmlns:a16="http://schemas.microsoft.com/office/drawing/2014/main" id="{7430AF5E-FBBE-E647-8139-844194B4F1A9}"/>
              </a:ext>
            </a:extLst>
          </p:cNvPr>
          <p:cNvGrpSpPr/>
          <p:nvPr/>
        </p:nvGrpSpPr>
        <p:grpSpPr>
          <a:xfrm>
            <a:off x="305231" y="2496995"/>
            <a:ext cx="11513053" cy="3471811"/>
            <a:chOff x="1077807" y="3182989"/>
            <a:chExt cx="11114193" cy="3333302"/>
          </a:xfrm>
        </p:grpSpPr>
        <p:pic>
          <p:nvPicPr>
            <p:cNvPr id="20" name="Picture 19" descr="b&amp;c1">
              <a:extLst>
                <a:ext uri="{FF2B5EF4-FFF2-40B4-BE49-F238E27FC236}">
                  <a16:creationId xmlns:a16="http://schemas.microsoft.com/office/drawing/2014/main" id="{C2B0EE94-01E9-3546-B185-3E8485721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807" y="3182989"/>
              <a:ext cx="5040105" cy="333330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city with many roads and buildings&#10;&#10;Description automatically generated">
              <a:extLst>
                <a:ext uri="{FF2B5EF4-FFF2-40B4-BE49-F238E27FC236}">
                  <a16:creationId xmlns:a16="http://schemas.microsoft.com/office/drawing/2014/main" id="{4E2402AE-B888-E244-88BD-554217FDC0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7912" y="3182989"/>
              <a:ext cx="6074088" cy="3333302"/>
            </a:xfrm>
            <a:prstGeom prst="rect">
              <a:avLst/>
            </a:prstGeom>
          </p:spPr>
        </p:pic>
      </p:grpSp>
      <p:sp>
        <p:nvSpPr>
          <p:cNvPr id="5" name="TextBox 4">
            <a:extLst>
              <a:ext uri="{FF2B5EF4-FFF2-40B4-BE49-F238E27FC236}">
                <a16:creationId xmlns:a16="http://schemas.microsoft.com/office/drawing/2014/main" id="{A9A9755E-22C4-714A-94DD-0087A1124B60}"/>
              </a:ext>
            </a:extLst>
          </p:cNvPr>
          <p:cNvSpPr txBox="1"/>
          <p:nvPr/>
        </p:nvSpPr>
        <p:spPr>
          <a:xfrm>
            <a:off x="305231" y="2518982"/>
            <a:ext cx="2345862" cy="307777"/>
          </a:xfrm>
          <a:prstGeom prst="rect">
            <a:avLst/>
          </a:prstGeom>
          <a:noFill/>
        </p:spPr>
        <p:txBody>
          <a:bodyPr wrap="square" rtlCol="0">
            <a:spAutoFit/>
          </a:bodyPr>
          <a:lstStyle/>
          <a:p>
            <a:r>
              <a:rPr lang="en-US" i="1" dirty="0">
                <a:solidFill>
                  <a:schemeClr val="bg1"/>
                </a:solidFill>
              </a:rPr>
              <a:t>Before land development</a:t>
            </a:r>
          </a:p>
        </p:txBody>
      </p:sp>
      <p:sp>
        <p:nvSpPr>
          <p:cNvPr id="22" name="TextBox 21">
            <a:extLst>
              <a:ext uri="{FF2B5EF4-FFF2-40B4-BE49-F238E27FC236}">
                <a16:creationId xmlns:a16="http://schemas.microsoft.com/office/drawing/2014/main" id="{9B639CBB-510F-DE4D-AEF3-14B6B67E59BB}"/>
              </a:ext>
            </a:extLst>
          </p:cNvPr>
          <p:cNvSpPr txBox="1"/>
          <p:nvPr/>
        </p:nvSpPr>
        <p:spPr>
          <a:xfrm>
            <a:off x="5535715" y="2525356"/>
            <a:ext cx="4917491" cy="307777"/>
          </a:xfrm>
          <a:prstGeom prst="rect">
            <a:avLst/>
          </a:prstGeom>
          <a:noFill/>
        </p:spPr>
        <p:txBody>
          <a:bodyPr wrap="square" rtlCol="0">
            <a:spAutoFit/>
          </a:bodyPr>
          <a:lstStyle/>
          <a:p>
            <a:r>
              <a:rPr lang="en-US" i="1" dirty="0">
                <a:solidFill>
                  <a:schemeClr val="bg1"/>
                </a:solidFill>
              </a:rPr>
              <a:t>With land development and increasing number of locators</a:t>
            </a:r>
          </a:p>
        </p:txBody>
      </p:sp>
      <p:pic>
        <p:nvPicPr>
          <p:cNvPr id="23" name="Picture 22" descr="A logo with text on it&#10;&#10;Description automatically generated">
            <a:extLst>
              <a:ext uri="{FF2B5EF4-FFF2-40B4-BE49-F238E27FC236}">
                <a16:creationId xmlns:a16="http://schemas.microsoft.com/office/drawing/2014/main" id="{EE30893C-C84A-3B46-8964-6D27108626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3422900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41AD-6CD2-56F4-8434-86E14FC91ADD}"/>
              </a:ext>
            </a:extLst>
          </p:cNvPr>
          <p:cNvSpPr>
            <a:spLocks noGrp="1"/>
          </p:cNvSpPr>
          <p:nvPr>
            <p:ph type="title"/>
          </p:nvPr>
        </p:nvSpPr>
        <p:spPr>
          <a:xfrm>
            <a:off x="729280" y="634046"/>
            <a:ext cx="7323200" cy="1021600"/>
          </a:xfrm>
        </p:spPr>
        <p:txBody>
          <a:bodyPr/>
          <a:lstStyle/>
          <a:p>
            <a:r>
              <a:rPr lang="en-US" sz="2800">
                <a:solidFill>
                  <a:srgbClr val="FFC000"/>
                </a:solidFill>
                <a:latin typeface="Arial"/>
              </a:rPr>
              <a:t>PPP Modality of the Reclamation Projects</a:t>
            </a:r>
          </a:p>
          <a:p>
            <a:endParaRPr lang="en-US"/>
          </a:p>
        </p:txBody>
      </p:sp>
      <p:sp>
        <p:nvSpPr>
          <p:cNvPr id="3" name="Text Placeholder 2">
            <a:extLst>
              <a:ext uri="{FF2B5EF4-FFF2-40B4-BE49-F238E27FC236}">
                <a16:creationId xmlns:a16="http://schemas.microsoft.com/office/drawing/2014/main" id="{AA49A5A6-8CF9-A2D3-2CB6-C248B072656B}"/>
              </a:ext>
            </a:extLst>
          </p:cNvPr>
          <p:cNvSpPr>
            <a:spLocks noGrp="1"/>
          </p:cNvSpPr>
          <p:nvPr>
            <p:ph type="body" idx="1"/>
          </p:nvPr>
        </p:nvSpPr>
        <p:spPr>
          <a:xfrm>
            <a:off x="730977" y="2496624"/>
            <a:ext cx="10911607" cy="4021935"/>
          </a:xfrm>
        </p:spPr>
        <p:txBody>
          <a:bodyPr/>
          <a:lstStyle/>
          <a:p>
            <a:pPr marL="101600" indent="0">
              <a:buNone/>
            </a:pPr>
            <a:r>
              <a:rPr lang="en-US" sz="2800" b="1">
                <a:latin typeface="Arial"/>
              </a:rPr>
              <a:t>The reclamation projects are being implemented through joint venture partnerships with qualified private sector proponents.</a:t>
            </a:r>
            <a:endParaRPr lang="en-US"/>
          </a:p>
          <a:p>
            <a:pPr marL="101600" indent="0">
              <a:buNone/>
            </a:pPr>
            <a:endParaRPr lang="en-US" sz="2800" b="1">
              <a:solidFill>
                <a:srgbClr val="000000"/>
              </a:solidFill>
              <a:latin typeface="Arial"/>
              <a:cs typeface="Times New Roman"/>
            </a:endParaRPr>
          </a:p>
          <a:p>
            <a:pPr marL="101600" indent="0">
              <a:buNone/>
            </a:pPr>
            <a:r>
              <a:rPr lang="en-US" sz="2800" b="1">
                <a:solidFill>
                  <a:srgbClr val="000000"/>
                </a:solidFill>
                <a:latin typeface="Arial"/>
                <a:cs typeface="Times New Roman"/>
              </a:rPr>
              <a:t>In the pursuit of its proprietary functions, a proponent may also form joint ventures with the private sector in accordance with its own rules and procedures issued under a proper ordinance.  In relation to this, a proponent adopts its own Public Private Partnership ("PPP") guidelines through an Ordinance </a:t>
            </a:r>
            <a:endParaRPr lang="en-US" sz="2800" b="1">
              <a:latin typeface="Arial"/>
            </a:endParaRPr>
          </a:p>
          <a:p>
            <a:pPr marL="608965" indent="-507365"/>
            <a:endParaRPr lang="en-US" b="1">
              <a:latin typeface="Arial"/>
            </a:endParaRPr>
          </a:p>
          <a:p>
            <a:pPr marL="608965" indent="-507365"/>
            <a:endParaRPr lang="en-US"/>
          </a:p>
        </p:txBody>
      </p:sp>
      <p:pic>
        <p:nvPicPr>
          <p:cNvPr id="4" name="Picture 3" descr="A logo with text on it&#10;&#10;Description automatically generated">
            <a:extLst>
              <a:ext uri="{FF2B5EF4-FFF2-40B4-BE49-F238E27FC236}">
                <a16:creationId xmlns:a16="http://schemas.microsoft.com/office/drawing/2014/main" id="{FCFF84BA-6C50-A140-8CF2-B7859D79CA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3230089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41AD-6CD2-56F4-8434-86E14FC91ADD}"/>
              </a:ext>
            </a:extLst>
          </p:cNvPr>
          <p:cNvSpPr>
            <a:spLocks noGrp="1"/>
          </p:cNvSpPr>
          <p:nvPr>
            <p:ph type="title"/>
          </p:nvPr>
        </p:nvSpPr>
        <p:spPr>
          <a:xfrm>
            <a:off x="729280" y="634046"/>
            <a:ext cx="7323200" cy="1021600"/>
          </a:xfrm>
        </p:spPr>
        <p:txBody>
          <a:bodyPr/>
          <a:lstStyle/>
          <a:p>
            <a:r>
              <a:rPr lang="en-US" sz="2800">
                <a:solidFill>
                  <a:srgbClr val="FFC000"/>
                </a:solidFill>
                <a:latin typeface="Arial"/>
              </a:rPr>
              <a:t>Reclamation Development Cycle</a:t>
            </a:r>
          </a:p>
          <a:p>
            <a:endParaRPr lang="en-US"/>
          </a:p>
        </p:txBody>
      </p:sp>
      <p:sp>
        <p:nvSpPr>
          <p:cNvPr id="3" name="Text Placeholder 2">
            <a:extLst>
              <a:ext uri="{FF2B5EF4-FFF2-40B4-BE49-F238E27FC236}">
                <a16:creationId xmlns:a16="http://schemas.microsoft.com/office/drawing/2014/main" id="{AA49A5A6-8CF9-A2D3-2CB6-C248B072656B}"/>
              </a:ext>
            </a:extLst>
          </p:cNvPr>
          <p:cNvSpPr>
            <a:spLocks noGrp="1"/>
          </p:cNvSpPr>
          <p:nvPr>
            <p:ph type="body" idx="1"/>
          </p:nvPr>
        </p:nvSpPr>
        <p:spPr>
          <a:xfrm>
            <a:off x="730977" y="2325831"/>
            <a:ext cx="10911607" cy="3621228"/>
          </a:xfrm>
        </p:spPr>
        <p:txBody>
          <a:bodyPr/>
          <a:lstStyle/>
          <a:p>
            <a:pPr marL="101600" indent="0">
              <a:buNone/>
            </a:pPr>
            <a:endParaRPr lang="en-US" sz="2800" b="1">
              <a:latin typeface="Arial"/>
            </a:endParaRPr>
          </a:p>
          <a:p>
            <a:pPr marL="101600" indent="0">
              <a:buNone/>
            </a:pPr>
            <a:r>
              <a:rPr lang="en-US" sz="2800" b="1">
                <a:latin typeface="Arial"/>
              </a:rPr>
              <a:t>Based on experience from Pasay reclamation projects, a complete cycle of reclamation projects is 30 years.</a:t>
            </a:r>
            <a:endParaRPr lang="en-US"/>
          </a:p>
          <a:p>
            <a:pPr marL="101600" indent="0">
              <a:buNone/>
            </a:pPr>
            <a:endParaRPr lang="en-US" sz="2800" b="1">
              <a:latin typeface="Arial"/>
            </a:endParaRPr>
          </a:p>
          <a:p>
            <a:pPr marL="608965" indent="-507365">
              <a:buFont typeface="Wingdings"/>
              <a:buChar char="q"/>
            </a:pPr>
            <a:r>
              <a:rPr lang="en-US" sz="2800" b="1">
                <a:latin typeface="Arial"/>
              </a:rPr>
              <a:t>4 years to develop a raw land thru reclamation;</a:t>
            </a:r>
            <a:endParaRPr lang="en-US"/>
          </a:p>
          <a:p>
            <a:pPr marL="608965" indent="-507365">
              <a:buFont typeface="Wingdings"/>
              <a:buChar char="q"/>
            </a:pPr>
            <a:r>
              <a:rPr lang="en-US" sz="2800" b="1">
                <a:solidFill>
                  <a:srgbClr val="000000"/>
                </a:solidFill>
                <a:latin typeface="Arial"/>
                <a:cs typeface="Times New Roman"/>
              </a:rPr>
              <a:t>3 years of horizontal development to create a service land; and</a:t>
            </a:r>
          </a:p>
          <a:p>
            <a:pPr marL="608965" indent="-507365">
              <a:buFont typeface="Wingdings"/>
              <a:buChar char="q"/>
            </a:pPr>
            <a:r>
              <a:rPr lang="en-US" sz="2800" b="1">
                <a:solidFill>
                  <a:srgbClr val="000000"/>
                </a:solidFill>
                <a:latin typeface="Arial"/>
                <a:cs typeface="Times New Roman"/>
              </a:rPr>
              <a:t>23 years to complete vertical developments</a:t>
            </a:r>
          </a:p>
          <a:p>
            <a:pPr marL="608965" indent="-507365">
              <a:buFont typeface="Wingdings"/>
              <a:buChar char="q"/>
            </a:pPr>
            <a:endParaRPr lang="en-US" sz="2800" b="1">
              <a:solidFill>
                <a:srgbClr val="000000"/>
              </a:solidFill>
              <a:latin typeface="Arial"/>
              <a:cs typeface="Times New Roman"/>
            </a:endParaRPr>
          </a:p>
          <a:p>
            <a:pPr marL="608965" indent="-507365"/>
            <a:endParaRPr lang="en-US" b="1">
              <a:latin typeface="Arial"/>
            </a:endParaRPr>
          </a:p>
          <a:p>
            <a:pPr marL="608965" indent="-507365"/>
            <a:endParaRPr lang="en-US"/>
          </a:p>
        </p:txBody>
      </p:sp>
      <p:pic>
        <p:nvPicPr>
          <p:cNvPr id="4" name="Picture 3" descr="A logo with text on it&#10;&#10;Description automatically generated">
            <a:extLst>
              <a:ext uri="{FF2B5EF4-FFF2-40B4-BE49-F238E27FC236}">
                <a16:creationId xmlns:a16="http://schemas.microsoft.com/office/drawing/2014/main" id="{1495C323-B162-B64C-AC5F-C71228F916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524751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9F435F-1C7F-8BA0-5154-78667D8BBEDF}"/>
              </a:ext>
            </a:extLst>
          </p:cNvPr>
          <p:cNvPicPr>
            <a:picLocks noChangeAspect="1"/>
          </p:cNvPicPr>
          <p:nvPr/>
        </p:nvPicPr>
        <p:blipFill>
          <a:blip r:embed="rId3"/>
          <a:stretch>
            <a:fillRect/>
          </a:stretch>
        </p:blipFill>
        <p:spPr>
          <a:xfrm>
            <a:off x="5249578" y="5919019"/>
            <a:ext cx="6942422" cy="938981"/>
          </a:xfrm>
          <a:prstGeom prst="rect">
            <a:avLst/>
          </a:prstGeom>
        </p:spPr>
      </p:pic>
      <p:sp>
        <p:nvSpPr>
          <p:cNvPr id="4" name="Title 3">
            <a:extLst>
              <a:ext uri="{FF2B5EF4-FFF2-40B4-BE49-F238E27FC236}">
                <a16:creationId xmlns:a16="http://schemas.microsoft.com/office/drawing/2014/main" id="{24495607-0BF6-4ACA-922F-0211EF0764A5}"/>
              </a:ext>
            </a:extLst>
          </p:cNvPr>
          <p:cNvSpPr>
            <a:spLocks noGrp="1"/>
          </p:cNvSpPr>
          <p:nvPr>
            <p:ph type="title"/>
          </p:nvPr>
        </p:nvSpPr>
        <p:spPr>
          <a:xfrm>
            <a:off x="1288621" y="491830"/>
            <a:ext cx="8215829" cy="1021600"/>
          </a:xfrm>
        </p:spPr>
        <p:txBody>
          <a:bodyPr/>
          <a:lstStyle/>
          <a:p>
            <a:r>
              <a:rPr lang="en-US" sz="3200" dirty="0">
                <a:solidFill>
                  <a:schemeClr val="bg1"/>
                </a:solidFill>
                <a:cs typeface="Arial"/>
              </a:rPr>
              <a:t>General Information on</a:t>
            </a:r>
            <a:br>
              <a:rPr lang="en-US" sz="3200" dirty="0">
                <a:solidFill>
                  <a:schemeClr val="bg1"/>
                </a:solidFill>
                <a:cs typeface="Arial"/>
              </a:rPr>
            </a:br>
            <a:r>
              <a:rPr lang="en-US" sz="3200" dirty="0">
                <a:solidFill>
                  <a:schemeClr val="bg1"/>
                </a:solidFill>
                <a:cs typeface="Arial"/>
              </a:rPr>
              <a:t>Approved Projects in Manila Bay</a:t>
            </a:r>
            <a:endParaRPr lang="en-US" sz="3200" dirty="0">
              <a:solidFill>
                <a:schemeClr val="bg1"/>
              </a:solidFill>
            </a:endParaRPr>
          </a:p>
        </p:txBody>
      </p:sp>
      <p:pic>
        <p:nvPicPr>
          <p:cNvPr id="15" name="Graphic 14" descr="Postit Notes with solid fill">
            <a:extLst>
              <a:ext uri="{FF2B5EF4-FFF2-40B4-BE49-F238E27FC236}">
                <a16:creationId xmlns:a16="http://schemas.microsoft.com/office/drawing/2014/main" id="{1586FCB7-A734-4DEE-8E76-5C428959C60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0148" y="523433"/>
            <a:ext cx="914400" cy="914400"/>
          </a:xfrm>
          <a:prstGeom prst="rect">
            <a:avLst/>
          </a:prstGeom>
        </p:spPr>
      </p:pic>
      <p:pic>
        <p:nvPicPr>
          <p:cNvPr id="7" name="Picture 6">
            <a:extLst>
              <a:ext uri="{FF2B5EF4-FFF2-40B4-BE49-F238E27FC236}">
                <a16:creationId xmlns:a16="http://schemas.microsoft.com/office/drawing/2014/main" id="{05CA4BD7-8C53-5720-CDEC-25DEE72CF258}"/>
              </a:ext>
            </a:extLst>
          </p:cNvPr>
          <p:cNvPicPr>
            <a:picLocks noChangeAspect="1"/>
          </p:cNvPicPr>
          <p:nvPr/>
        </p:nvPicPr>
        <p:blipFill rotWithShape="1">
          <a:blip r:embed="rId3"/>
          <a:srcRect l="69922" t="36762" b="29122"/>
          <a:stretch/>
        </p:blipFill>
        <p:spPr>
          <a:xfrm>
            <a:off x="5796951" y="6258558"/>
            <a:ext cx="6395049" cy="323397"/>
          </a:xfrm>
          <a:prstGeom prst="rect">
            <a:avLst/>
          </a:prstGeom>
        </p:spPr>
      </p:pic>
      <p:sp>
        <p:nvSpPr>
          <p:cNvPr id="8" name="Text Placeholder 1">
            <a:extLst>
              <a:ext uri="{FF2B5EF4-FFF2-40B4-BE49-F238E27FC236}">
                <a16:creationId xmlns:a16="http://schemas.microsoft.com/office/drawing/2014/main" id="{F11DA9EB-88F1-C046-CF50-490CF7428132}"/>
              </a:ext>
            </a:extLst>
          </p:cNvPr>
          <p:cNvSpPr>
            <a:spLocks noGrp="1"/>
          </p:cNvSpPr>
          <p:nvPr>
            <p:ph type="body" idx="1"/>
          </p:nvPr>
        </p:nvSpPr>
        <p:spPr>
          <a:xfrm>
            <a:off x="7807912" y="6159465"/>
            <a:ext cx="3203295" cy="420800"/>
          </a:xfrm>
        </p:spPr>
        <p:txBody>
          <a:bodyPr/>
          <a:lstStyle/>
          <a:p>
            <a:pPr marL="101598" indent="0">
              <a:buNone/>
            </a:pPr>
            <a:r>
              <a:rPr lang="en-US" sz="1800" i="1" dirty="0">
                <a:latin typeface="+mj-lt"/>
              </a:rPr>
              <a:t>Total Area: 5,503.12 has.</a:t>
            </a:r>
          </a:p>
        </p:txBody>
      </p:sp>
      <p:pic>
        <p:nvPicPr>
          <p:cNvPr id="9" name="Picture 8" descr="A logo with text on it&#10;&#10;Description automatically generated">
            <a:extLst>
              <a:ext uri="{FF2B5EF4-FFF2-40B4-BE49-F238E27FC236}">
                <a16:creationId xmlns:a16="http://schemas.microsoft.com/office/drawing/2014/main" id="{9D9F53CC-D8E2-CE40-957C-53F71E8C1A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graphicFrame>
        <p:nvGraphicFramePr>
          <p:cNvPr id="5" name="Table 4">
            <a:extLst>
              <a:ext uri="{FF2B5EF4-FFF2-40B4-BE49-F238E27FC236}">
                <a16:creationId xmlns:a16="http://schemas.microsoft.com/office/drawing/2014/main" id="{4EE3CF0C-1B6A-F45E-FE95-F3FA6390AD05}"/>
              </a:ext>
            </a:extLst>
          </p:cNvPr>
          <p:cNvGraphicFramePr>
            <a:graphicFrameLocks noGrp="1"/>
          </p:cNvGraphicFramePr>
          <p:nvPr>
            <p:extLst>
              <p:ext uri="{D42A27DB-BD31-4B8C-83A1-F6EECF244321}">
                <p14:modId xmlns:p14="http://schemas.microsoft.com/office/powerpoint/2010/main" val="316093552"/>
              </p:ext>
            </p:extLst>
          </p:nvPr>
        </p:nvGraphicFramePr>
        <p:xfrm>
          <a:off x="432619" y="1641988"/>
          <a:ext cx="11169448" cy="4616571"/>
        </p:xfrm>
        <a:graphic>
          <a:graphicData uri="http://schemas.openxmlformats.org/drawingml/2006/table">
            <a:tbl>
              <a:tblPr firstRow="1" firstCol="1" bandRow="1"/>
              <a:tblGrid>
                <a:gridCol w="472775">
                  <a:extLst>
                    <a:ext uri="{9D8B030D-6E8A-4147-A177-3AD203B41FA5}">
                      <a16:colId xmlns:a16="http://schemas.microsoft.com/office/drawing/2014/main" val="2406520187"/>
                    </a:ext>
                  </a:extLst>
                </a:gridCol>
                <a:gridCol w="2290149">
                  <a:extLst>
                    <a:ext uri="{9D8B030D-6E8A-4147-A177-3AD203B41FA5}">
                      <a16:colId xmlns:a16="http://schemas.microsoft.com/office/drawing/2014/main" val="1255477300"/>
                    </a:ext>
                  </a:extLst>
                </a:gridCol>
                <a:gridCol w="1200570">
                  <a:extLst>
                    <a:ext uri="{9D8B030D-6E8A-4147-A177-3AD203B41FA5}">
                      <a16:colId xmlns:a16="http://schemas.microsoft.com/office/drawing/2014/main" val="3929716123"/>
                    </a:ext>
                  </a:extLst>
                </a:gridCol>
                <a:gridCol w="1081107">
                  <a:extLst>
                    <a:ext uri="{9D8B030D-6E8A-4147-A177-3AD203B41FA5}">
                      <a16:colId xmlns:a16="http://schemas.microsoft.com/office/drawing/2014/main" val="2136453893"/>
                    </a:ext>
                  </a:extLst>
                </a:gridCol>
                <a:gridCol w="840482">
                  <a:extLst>
                    <a:ext uri="{9D8B030D-6E8A-4147-A177-3AD203B41FA5}">
                      <a16:colId xmlns:a16="http://schemas.microsoft.com/office/drawing/2014/main" val="1543354199"/>
                    </a:ext>
                  </a:extLst>
                </a:gridCol>
                <a:gridCol w="1921587">
                  <a:extLst>
                    <a:ext uri="{9D8B030D-6E8A-4147-A177-3AD203B41FA5}">
                      <a16:colId xmlns:a16="http://schemas.microsoft.com/office/drawing/2014/main" val="709715127"/>
                    </a:ext>
                  </a:extLst>
                </a:gridCol>
                <a:gridCol w="1114996">
                  <a:extLst>
                    <a:ext uri="{9D8B030D-6E8A-4147-A177-3AD203B41FA5}">
                      <a16:colId xmlns:a16="http://schemas.microsoft.com/office/drawing/2014/main" val="544413191"/>
                    </a:ext>
                  </a:extLst>
                </a:gridCol>
                <a:gridCol w="753212">
                  <a:extLst>
                    <a:ext uri="{9D8B030D-6E8A-4147-A177-3AD203B41FA5}">
                      <a16:colId xmlns:a16="http://schemas.microsoft.com/office/drawing/2014/main" val="847945666"/>
                    </a:ext>
                  </a:extLst>
                </a:gridCol>
                <a:gridCol w="1494570">
                  <a:extLst>
                    <a:ext uri="{9D8B030D-6E8A-4147-A177-3AD203B41FA5}">
                      <a16:colId xmlns:a16="http://schemas.microsoft.com/office/drawing/2014/main" val="1613459305"/>
                    </a:ext>
                  </a:extLst>
                </a:gridCol>
              </a:tblGrid>
              <a:tr h="153389">
                <a:tc gridSpan="9">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Project General Information</a:t>
                      </a:r>
                      <a:endParaRPr lang="en-PH" sz="1000" kern="100">
                        <a:effectLst/>
                        <a:latin typeface="Arial"/>
                        <a:ea typeface="DengXian" panose="02010600030101010101" pitchFamily="2" charset="-122"/>
                        <a:cs typeface="Times New Roman"/>
                      </a:endParaRPr>
                    </a:p>
                  </a:txBody>
                  <a:tcPr marL="26406" marR="2640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PH"/>
                    </a:p>
                  </a:txBody>
                  <a:tcPr/>
                </a:tc>
                <a:tc hMerge="1">
                  <a:txBody>
                    <a:bodyPr/>
                    <a:lstStyle/>
                    <a:p>
                      <a:endParaRPr lang="en-PH"/>
                    </a:p>
                  </a:txBody>
                  <a:tcPr/>
                </a:tc>
                <a:tc hMerge="1">
                  <a:txBody>
                    <a:bodyPr/>
                    <a:lstStyle/>
                    <a:p>
                      <a:endParaRPr lang="en-PH"/>
                    </a:p>
                  </a:txBody>
                  <a:tcPr>
                    <a:lnL w="12700" cmpd="sng">
                      <a:noFill/>
                      <a:prstDash val="solid"/>
                    </a:lnL>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lnL w="12700" cmpd="sng">
                      <a:noFill/>
                      <a:prstDash val="solid"/>
                    </a:lnL>
                  </a:tcPr>
                </a:tc>
                <a:tc hMerge="1">
                  <a:txBody>
                    <a:bodyPr/>
                    <a:lstStyle/>
                    <a:p>
                      <a:endParaRPr lang="en-PH"/>
                    </a:p>
                  </a:txBody>
                  <a:tcPr/>
                </a:tc>
                <a:extLst>
                  <a:ext uri="{0D108BD9-81ED-4DB2-BD59-A6C34878D82A}">
                    <a16:rowId xmlns:a16="http://schemas.microsoft.com/office/drawing/2014/main" val="563423451"/>
                  </a:ext>
                </a:extLst>
              </a:tr>
              <a:tr h="153389">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No</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Project Name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Area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Province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Region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Private Partner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Proponent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Size (has)</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b="1" kern="0">
                          <a:solidFill>
                            <a:srgbClr val="000000"/>
                          </a:solidFill>
                          <a:effectLst/>
                          <a:latin typeface="Arial"/>
                          <a:ea typeface="Times New Roman" panose="02020603050405020304" pitchFamily="18" charset="0"/>
                          <a:cs typeface="Times New Roman"/>
                        </a:rPr>
                        <a:t>Remarks</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7873804"/>
                  </a:ext>
                </a:extLst>
              </a:tr>
              <a:tr h="153389">
                <a:tc gridSpan="9">
                  <a:txBody>
                    <a:bodyPr/>
                    <a:lstStyle/>
                    <a:p>
                      <a:pPr>
                        <a:lnSpc>
                          <a:spcPct val="107000"/>
                        </a:lnSpc>
                        <a:spcAft>
                          <a:spcPts val="800"/>
                        </a:spcAft>
                      </a:pPr>
                      <a:r>
                        <a:rPr lang="en-PH" sz="1000" b="1" kern="0">
                          <a:effectLst/>
                          <a:latin typeface="Arial"/>
                          <a:ea typeface="Times New Roman" panose="02020603050405020304" pitchFamily="18" charset="0"/>
                          <a:cs typeface="Times New Roman"/>
                        </a:rPr>
                        <a:t>Approved Projects Issued with PRA Permits</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PH"/>
                    </a:p>
                  </a:txBody>
                  <a:tcPr/>
                </a:tc>
                <a:tc hMerge="1">
                  <a:txBody>
                    <a:bodyPr/>
                    <a:lstStyle/>
                    <a:p>
                      <a:endParaRPr lang="en-PH"/>
                    </a:p>
                  </a:txBody>
                  <a:tcPr/>
                </a:tc>
                <a:tc hMerge="1">
                  <a:txBody>
                    <a:bodyPr/>
                    <a:lstStyle/>
                    <a:p>
                      <a:endParaRPr lang="en-PH"/>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PH"/>
                    </a:p>
                  </a:txBody>
                  <a:tcPr/>
                </a:tc>
                <a:extLst>
                  <a:ext uri="{0D108BD9-81ED-4DB2-BD59-A6C34878D82A}">
                    <a16:rowId xmlns:a16="http://schemas.microsoft.com/office/drawing/2014/main" val="672697175"/>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1</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Navotas City Coastal Bay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Navotas</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Argonbay Construction Corporation, Inc.</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650</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CNTP</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088313"/>
                  </a:ext>
                </a:extLst>
              </a:tr>
              <a:tr h="181841">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2</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 Horizon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JBros Construction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419</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NTM and NTCARW</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1920821"/>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3</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 Waterfront 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dirty="0">
                          <a:solidFill>
                            <a:srgbClr val="000000"/>
                          </a:solidFill>
                          <a:effectLst/>
                          <a:latin typeface="Arial"/>
                          <a:ea typeface="Times New Roman" panose="02020603050405020304" pitchFamily="18" charset="0"/>
                          <a:cs typeface="Times New Roman"/>
                        </a:rPr>
                        <a:t>NCR</a:t>
                      </a:r>
                      <a:endParaRPr lang="en-PH" sz="1000" kern="100" dirty="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Waterfront Manila Premier Development Inc.</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318</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Ongoing Implementation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034723"/>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 Solar 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 Goldcoast Development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148</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NTM and NTCARW</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1871782"/>
                  </a:ext>
                </a:extLst>
              </a:tr>
              <a:tr h="153389">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5</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Pasay SM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Pasay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SM Prime Holdings, Inc.</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DengXian" panose="02010600030101010101" pitchFamily="2" charset="-122"/>
                          <a:cs typeface="Times New Roman"/>
                        </a:rPr>
                        <a:t>360</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Ongoing Implementation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7155658"/>
                  </a:ext>
                </a:extLst>
              </a:tr>
              <a:tr h="157060">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6</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Pasay Harbor City Reclamation Project</a:t>
                      </a:r>
                      <a:endParaRPr lang="en-PH" sz="1000" kern="100">
                        <a:effectLst/>
                        <a:latin typeface="Calibri" panose="020F0502020204030204" pitchFamily="34" charset="0"/>
                        <a:ea typeface="DengXian" panose="02010600030101010101" pitchFamily="2" charset="-122"/>
                        <a:cs typeface="Times New Roman" panose="02020603050405020304" pitchFamily="18" charset="0"/>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Pasay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Pasay Harbour City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265</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Ongoing Implementation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270805"/>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7</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Parañaque Coastal Bay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Parañaque</a:t>
                      </a:r>
                      <a:endParaRPr lang="en-PH" sz="1000" kern="100" err="1">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Alltech Contractors, Inc.</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203.43</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CNTP</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2577488"/>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8</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Las Piñas Coastal Bay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Las Piñas</a:t>
                      </a:r>
                      <a:endParaRPr lang="en-PH" sz="1000" kern="100" err="1">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Alltech Contractors, Inc.</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431.71</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CNTP</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959547"/>
                  </a:ext>
                </a:extLst>
              </a:tr>
              <a:tr h="322495">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9</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Bacoor City 90-Hectare Inner Islands Reclamation Project </a:t>
                      </a:r>
                      <a:endParaRPr lang="en-PH" sz="1000" kern="100">
                        <a:effectLst/>
                        <a:latin typeface="Calibri" panose="020F0502020204030204" pitchFamily="34" charset="0"/>
                        <a:ea typeface="DengXian" panose="02010600030101010101" pitchFamily="2" charset="-122"/>
                        <a:cs typeface="Times New Roman" panose="02020603050405020304" pitchFamily="18" charset="0"/>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Bacoor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Frabelle Fishing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90</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Ongoing Implementation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7966010"/>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10</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Bacoor City 230-Hectare Outer Islands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Bacoor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Frabelle Fishing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230</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Ongoing Implementation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4923855"/>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11</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Diamond 100-Hectare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Bacoor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Diamond Export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100</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Ongoing Implementation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7692794"/>
                  </a:ext>
                </a:extLst>
              </a:tr>
              <a:tr h="153389">
                <a:tc gridSpan="9">
                  <a:txBody>
                    <a:bodyPr/>
                    <a:lstStyle/>
                    <a:p>
                      <a:pPr>
                        <a:lnSpc>
                          <a:spcPct val="107000"/>
                        </a:lnSpc>
                        <a:spcAft>
                          <a:spcPts val="800"/>
                        </a:spcAft>
                      </a:pPr>
                      <a:r>
                        <a:rPr lang="en-PH" sz="1000" b="1" kern="0">
                          <a:effectLst/>
                          <a:latin typeface="Arial"/>
                          <a:ea typeface="Times New Roman" panose="02020603050405020304" pitchFamily="18" charset="0"/>
                          <a:cs typeface="Times New Roman"/>
                        </a:rPr>
                        <a:t>Approved Projects</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PH"/>
                    </a:p>
                  </a:txBody>
                  <a:tcPr/>
                </a:tc>
                <a:tc hMerge="1">
                  <a:txBody>
                    <a:bodyPr/>
                    <a:lstStyle/>
                    <a:p>
                      <a:endParaRPr lang="en-PH"/>
                    </a:p>
                  </a:txBody>
                  <a:tcPr/>
                </a:tc>
                <a:tc hMerge="1">
                  <a:txBody>
                    <a:bodyPr/>
                    <a:lstStyle/>
                    <a:p>
                      <a:endParaRPr lang="en-PH"/>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PH"/>
                    </a:p>
                  </a:txBody>
                  <a:tcPr/>
                </a:tc>
                <a:extLst>
                  <a:ext uri="{0D108BD9-81ED-4DB2-BD59-A6C34878D82A}">
                    <a16:rowId xmlns:a16="http://schemas.microsoft.com/office/drawing/2014/main" val="1752416306"/>
                  </a:ext>
                </a:extLst>
              </a:tr>
              <a:tr h="318823">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12</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 of Pearl / New Manila Bay Reclamation and Development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Metro Manila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NCR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UAA Kinming Group Development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400.7</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For MOA Signing</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4145751"/>
                  </a:ext>
                </a:extLst>
              </a:tr>
              <a:tr h="318823">
                <a:tc>
                  <a:txBody>
                    <a:bodyPr/>
                    <a:lstStyle/>
                    <a:p>
                      <a:pPr algn="ctr">
                        <a:lnSpc>
                          <a:spcPct val="107000"/>
                        </a:lnSpc>
                        <a:spcAft>
                          <a:spcPts val="800"/>
                        </a:spcAft>
                      </a:pPr>
                      <a:r>
                        <a:rPr lang="en-PH" sz="1000" kern="0">
                          <a:solidFill>
                            <a:srgbClr val="000000"/>
                          </a:solidFill>
                          <a:effectLst/>
                          <a:latin typeface="Arial"/>
                          <a:ea typeface="DengXian"/>
                          <a:cs typeface="Times New Roman"/>
                        </a:rPr>
                        <a:t>13</a:t>
                      </a:r>
                      <a:endParaRPr lang="en-PH" sz="1000" kern="100">
                        <a:effectLst/>
                        <a:latin typeface="Arial"/>
                        <a:ea typeface="DengXian"/>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MCTE Reclamation Project</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Bacoor</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Coastal Road Corporation / Cavitex Holdings Inc.</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dirty="0">
                          <a:solidFill>
                            <a:srgbClr val="000000"/>
                          </a:solidFill>
                          <a:effectLst/>
                          <a:latin typeface="Arial"/>
                          <a:ea typeface="Times New Roman" panose="02020603050405020304" pitchFamily="18" charset="0"/>
                          <a:cs typeface="Times New Roman"/>
                        </a:rPr>
                        <a:t>Province</a:t>
                      </a:r>
                      <a:endParaRPr lang="en-PH" sz="1000" kern="100" dirty="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844</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For MOA Signing</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8962971"/>
                  </a:ext>
                </a:extLst>
              </a:tr>
              <a:tr h="318823">
                <a:tc>
                  <a:txBody>
                    <a:bodyPr/>
                    <a:lstStyle/>
                    <a:p>
                      <a:pPr algn="ctr">
                        <a:lnSpc>
                          <a:spcPct val="107000"/>
                        </a:lnSpc>
                        <a:spcAft>
                          <a:spcPts val="800"/>
                        </a:spcAft>
                      </a:pPr>
                      <a:r>
                        <a:rPr lang="en-PH" sz="1000" kern="0" dirty="0">
                          <a:solidFill>
                            <a:srgbClr val="000000"/>
                          </a:solidFill>
                          <a:effectLst/>
                          <a:latin typeface="Arial"/>
                          <a:ea typeface="DengXian"/>
                          <a:cs typeface="Times New Roman"/>
                        </a:rPr>
                        <a:t>14</a:t>
                      </a:r>
                      <a:endParaRPr lang="en-PH" sz="1000" kern="100" dirty="0">
                        <a:effectLst/>
                        <a:latin typeface="Arial"/>
                        <a:ea typeface="DengXian"/>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 4-Island Reclamation Project (Islands A, C, D, and 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 City</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Cavite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4A</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Century Peak Corporation</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Province</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a:solidFill>
                            <a:srgbClr val="000000"/>
                          </a:solidFill>
                          <a:effectLst/>
                          <a:latin typeface="Arial"/>
                          <a:ea typeface="Times New Roman" panose="02020603050405020304" pitchFamily="18" charset="0"/>
                          <a:cs typeface="Times New Roman"/>
                        </a:rPr>
                        <a:t>472</a:t>
                      </a:r>
                      <a:endParaRPr lang="en-PH" sz="1000" kern="10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PH" sz="1000" kern="0" dirty="0">
                          <a:solidFill>
                            <a:srgbClr val="000000"/>
                          </a:solidFill>
                          <a:effectLst/>
                          <a:latin typeface="Arial"/>
                          <a:ea typeface="Times New Roman" panose="02020603050405020304" pitchFamily="18" charset="0"/>
                          <a:cs typeface="Times New Roman"/>
                        </a:rPr>
                        <a:t>For MOA Signing</a:t>
                      </a:r>
                      <a:endParaRPr lang="en-PH" sz="1000" kern="100" dirty="0">
                        <a:effectLst/>
                        <a:latin typeface="Arial"/>
                        <a:ea typeface="DengXian" panose="02010600030101010101" pitchFamily="2" charset="-122"/>
                        <a:cs typeface="Times New Roman"/>
                      </a:endParaRPr>
                    </a:p>
                  </a:txBody>
                  <a:tcPr marL="26406" marR="264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5514350"/>
                  </a:ext>
                </a:extLst>
              </a:tr>
            </a:tbl>
          </a:graphicData>
        </a:graphic>
      </p:graphicFrame>
    </p:spTree>
    <p:extLst>
      <p:ext uri="{BB962C8B-B14F-4D97-AF65-F5344CB8AC3E}">
        <p14:creationId xmlns:p14="http://schemas.microsoft.com/office/powerpoint/2010/main" val="116754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495607-0BF6-4ACA-922F-0211EF0764A5}"/>
              </a:ext>
            </a:extLst>
          </p:cNvPr>
          <p:cNvSpPr>
            <a:spLocks noGrp="1"/>
          </p:cNvSpPr>
          <p:nvPr>
            <p:ph type="title"/>
          </p:nvPr>
        </p:nvSpPr>
        <p:spPr>
          <a:xfrm>
            <a:off x="1197843" y="514807"/>
            <a:ext cx="7323200" cy="1021600"/>
          </a:xfrm>
        </p:spPr>
        <p:txBody>
          <a:bodyPr/>
          <a:lstStyle/>
          <a:p>
            <a:r>
              <a:rPr lang="en-PH" sz="3200" dirty="0"/>
              <a:t>Approved Reclamation Projects </a:t>
            </a:r>
            <a:br>
              <a:rPr lang="en-PH" sz="3200" dirty="0"/>
            </a:br>
            <a:r>
              <a:rPr lang="en-PH" sz="3200" dirty="0"/>
              <a:t>in Manila Bay</a:t>
            </a:r>
          </a:p>
        </p:txBody>
      </p:sp>
      <p:pic>
        <p:nvPicPr>
          <p:cNvPr id="15" name="Graphic 14" descr="Postit Notes with solid fill">
            <a:extLst>
              <a:ext uri="{FF2B5EF4-FFF2-40B4-BE49-F238E27FC236}">
                <a16:creationId xmlns:a16="http://schemas.microsoft.com/office/drawing/2014/main" id="{1586FCB7-A734-4DEE-8E76-5C428959C6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8" y="523433"/>
            <a:ext cx="914400" cy="914400"/>
          </a:xfrm>
          <a:prstGeom prst="rect">
            <a:avLst/>
          </a:prstGeom>
        </p:spPr>
      </p:pic>
      <p:sp>
        <p:nvSpPr>
          <p:cNvPr id="2" name="Text Placeholder 4">
            <a:extLst>
              <a:ext uri="{FF2B5EF4-FFF2-40B4-BE49-F238E27FC236}">
                <a16:creationId xmlns:a16="http://schemas.microsoft.com/office/drawing/2014/main" id="{041BB782-D3B2-9E10-F351-E84FECDF05F5}"/>
              </a:ext>
            </a:extLst>
          </p:cNvPr>
          <p:cNvSpPr>
            <a:spLocks noGrp="1"/>
          </p:cNvSpPr>
          <p:nvPr>
            <p:ph type="body" idx="1"/>
          </p:nvPr>
        </p:nvSpPr>
        <p:spPr>
          <a:xfrm>
            <a:off x="1" y="2144856"/>
            <a:ext cx="7552130" cy="4434451"/>
          </a:xfrm>
        </p:spPr>
        <p:txBody>
          <a:bodyPr numCol="2"/>
          <a:lstStyle/>
          <a:p>
            <a:pPr marL="608965" indent="-507365"/>
            <a:r>
              <a:rPr lang="en-US" sz="1200">
                <a:solidFill>
                  <a:schemeClr val="bg1">
                    <a:lumMod val="65000"/>
                  </a:schemeClr>
                </a:solidFill>
                <a:latin typeface="+mj-lt"/>
              </a:rPr>
              <a:t>Navotas</a:t>
            </a:r>
          </a:p>
          <a:p>
            <a:pPr marL="1217930" lvl="1" indent="-507365">
              <a:buFont typeface="Arial" panose="020B0604020202020204" pitchFamily="34" charset="0"/>
              <a:buChar char="•"/>
            </a:pPr>
            <a:r>
              <a:rPr lang="en-US" sz="1200">
                <a:solidFill>
                  <a:schemeClr val="bg1">
                    <a:lumMod val="65000"/>
                  </a:schemeClr>
                </a:solidFill>
                <a:latin typeface="+mj-lt"/>
              </a:rPr>
              <a:t>650-ha. Navotas Coastal Bay Reclamation</a:t>
            </a:r>
          </a:p>
          <a:p>
            <a:pPr marL="608965" indent="-507365"/>
            <a:r>
              <a:rPr lang="en-US" sz="1200">
                <a:latin typeface="+mj-lt"/>
              </a:rPr>
              <a:t>Pasay City</a:t>
            </a:r>
          </a:p>
          <a:p>
            <a:pPr marL="1053465" lvl="1" indent="-342900">
              <a:buFont typeface="Arial" panose="020B0604020202020204" pitchFamily="34" charset="0"/>
              <a:buChar char="•"/>
            </a:pPr>
            <a:r>
              <a:rPr lang="en-US" sz="1200">
                <a:latin typeface="+mj-lt"/>
              </a:rPr>
              <a:t>360-ha. Pasay City Reclamation and Development Project</a:t>
            </a:r>
          </a:p>
          <a:p>
            <a:pPr marL="1053465" lvl="1" indent="-342900">
              <a:buFont typeface="Arial" panose="020B0604020202020204" pitchFamily="34" charset="0"/>
              <a:buChar char="•"/>
            </a:pPr>
            <a:r>
              <a:rPr lang="en-US" sz="1200">
                <a:latin typeface="+mj-lt"/>
              </a:rPr>
              <a:t>265-ha. Pasay Harbor City Reclamation Project</a:t>
            </a:r>
          </a:p>
          <a:p>
            <a:pPr marL="608965" indent="-507365"/>
            <a:r>
              <a:rPr lang="en-US" sz="1200">
                <a:solidFill>
                  <a:schemeClr val="tx1"/>
                </a:solidFill>
                <a:latin typeface="+mj-lt"/>
              </a:rPr>
              <a:t>Manila City</a:t>
            </a:r>
          </a:p>
          <a:p>
            <a:pPr marL="1053465" lvl="1" indent="-342900">
              <a:buFont typeface="Arial" panose="020B0604020202020204" pitchFamily="34" charset="0"/>
              <a:buChar char="•"/>
            </a:pPr>
            <a:r>
              <a:rPr lang="en-US" sz="1200">
                <a:solidFill>
                  <a:schemeClr val="tx1"/>
                </a:solidFill>
                <a:latin typeface="+mj-lt"/>
              </a:rPr>
              <a:t>Manila Waterfront City Reclamation Project</a:t>
            </a:r>
          </a:p>
          <a:p>
            <a:pPr marL="1053465" lvl="1" indent="-342900">
              <a:buFont typeface="Arial" panose="020B0604020202020204" pitchFamily="34" charset="0"/>
              <a:buChar char="•"/>
            </a:pPr>
            <a:r>
              <a:rPr lang="en-US" sz="1200">
                <a:solidFill>
                  <a:schemeClr val="tx2">
                    <a:lumMod val="90000"/>
                  </a:schemeClr>
                </a:solidFill>
                <a:latin typeface="+mj-lt"/>
              </a:rPr>
              <a:t>Horizon Manila Reclamation Project</a:t>
            </a:r>
          </a:p>
          <a:p>
            <a:pPr marL="1053465" lvl="1" indent="-342900">
              <a:buFont typeface="Arial" panose="020B0604020202020204" pitchFamily="34" charset="0"/>
              <a:buChar char="•"/>
            </a:pPr>
            <a:r>
              <a:rPr lang="en-US" sz="1200">
                <a:solidFill>
                  <a:schemeClr val="tx1"/>
                </a:solidFill>
                <a:latin typeface="+mj-lt"/>
              </a:rPr>
              <a:t>Manila Solar City Project</a:t>
            </a:r>
          </a:p>
          <a:p>
            <a:pPr marL="1053465" lvl="1" indent="-342900">
              <a:buFont typeface="Arial" panose="020B0604020202020204" pitchFamily="34" charset="0"/>
              <a:buChar char="•"/>
            </a:pPr>
            <a:r>
              <a:rPr lang="en-US" sz="1200">
                <a:solidFill>
                  <a:schemeClr val="tx2">
                    <a:lumMod val="90000"/>
                  </a:schemeClr>
                </a:solidFill>
                <a:latin typeface="+mj-lt"/>
              </a:rPr>
              <a:t>City of Pearl / New Manila Bay</a:t>
            </a:r>
          </a:p>
          <a:p>
            <a:pPr marL="1053465" lvl="1" indent="-342900">
              <a:buFont typeface="Arial" panose="020B0604020202020204" pitchFamily="34" charset="0"/>
              <a:buChar char="•"/>
            </a:pPr>
            <a:endParaRPr lang="en-US" sz="1200">
              <a:solidFill>
                <a:schemeClr val="tx2">
                  <a:lumMod val="90000"/>
                </a:schemeClr>
              </a:solidFill>
              <a:latin typeface="+mj-lt"/>
            </a:endParaRPr>
          </a:p>
          <a:p>
            <a:pPr marL="608965" indent="-507365"/>
            <a:r>
              <a:rPr lang="en-US" sz="1200">
                <a:latin typeface="+mj-lt"/>
              </a:rPr>
              <a:t>Bacoor</a:t>
            </a:r>
          </a:p>
          <a:p>
            <a:pPr marL="1217930" lvl="1" indent="-507365">
              <a:buFont typeface="Arial" panose="020B0604020202020204" pitchFamily="34" charset="0"/>
              <a:buChar char="•"/>
            </a:pPr>
            <a:r>
              <a:rPr lang="en-US" sz="1200">
                <a:latin typeface="+mj-lt"/>
              </a:rPr>
              <a:t>90-ha. Bacoor</a:t>
            </a:r>
          </a:p>
          <a:p>
            <a:pPr marL="1217930" lvl="1" indent="-507365">
              <a:buFont typeface="Arial" panose="020B0604020202020204" pitchFamily="34" charset="0"/>
              <a:buChar char="•"/>
            </a:pPr>
            <a:r>
              <a:rPr lang="en-US" sz="1200">
                <a:latin typeface="+mj-lt"/>
              </a:rPr>
              <a:t>100-ha. Bacoor</a:t>
            </a:r>
          </a:p>
          <a:p>
            <a:pPr marL="1217930" lvl="1" indent="-507365">
              <a:buFont typeface="Arial" panose="020B0604020202020204" pitchFamily="34" charset="0"/>
              <a:buChar char="•"/>
            </a:pPr>
            <a:r>
              <a:rPr lang="en-US" sz="1200">
                <a:solidFill>
                  <a:schemeClr val="tx1"/>
                </a:solidFill>
                <a:latin typeface="+mj-lt"/>
              </a:rPr>
              <a:t>230-ha. Bacoor</a:t>
            </a:r>
          </a:p>
          <a:p>
            <a:pPr marL="387350" indent="-285750"/>
            <a:r>
              <a:rPr lang="en-US" sz="1200">
                <a:solidFill>
                  <a:schemeClr val="tx2">
                    <a:lumMod val="90000"/>
                  </a:schemeClr>
                </a:solidFill>
                <a:latin typeface="+mj-lt"/>
              </a:rPr>
              <a:t>    Las Pinas</a:t>
            </a:r>
          </a:p>
          <a:p>
            <a:pPr marL="996315" lvl="1" indent="-285750">
              <a:buFont typeface="Arial" panose="020B0604020202020204" pitchFamily="34" charset="0"/>
              <a:buChar char="•"/>
            </a:pPr>
            <a:r>
              <a:rPr lang="en-US" sz="1200">
                <a:solidFill>
                  <a:schemeClr val="tx2">
                    <a:lumMod val="90000"/>
                  </a:schemeClr>
                </a:solidFill>
                <a:latin typeface="+mj-lt"/>
              </a:rPr>
              <a:t>Las Pinas Coastal Bay Project</a:t>
            </a:r>
          </a:p>
          <a:p>
            <a:pPr marL="387350" indent="-285750"/>
            <a:r>
              <a:rPr lang="en-US" sz="1200">
                <a:solidFill>
                  <a:schemeClr val="tx2">
                    <a:lumMod val="90000"/>
                  </a:schemeClr>
                </a:solidFill>
                <a:latin typeface="+mj-lt"/>
              </a:rPr>
              <a:t>    Paranaque</a:t>
            </a:r>
          </a:p>
          <a:p>
            <a:pPr marL="996315" lvl="1" indent="-285750">
              <a:buFont typeface="Arial" panose="020B0604020202020204" pitchFamily="34" charset="0"/>
              <a:buChar char="•"/>
            </a:pPr>
            <a:r>
              <a:rPr lang="en-US" sz="1200">
                <a:solidFill>
                  <a:schemeClr val="tx2">
                    <a:lumMod val="90000"/>
                  </a:schemeClr>
                </a:solidFill>
                <a:latin typeface="+mj-lt"/>
              </a:rPr>
              <a:t>Paranaque Coastal Bay Project</a:t>
            </a:r>
          </a:p>
          <a:p>
            <a:pPr marL="608965" indent="-507365"/>
            <a:r>
              <a:rPr lang="en-US" sz="1200">
                <a:solidFill>
                  <a:schemeClr val="bg1">
                    <a:lumMod val="65000"/>
                  </a:schemeClr>
                </a:solidFill>
                <a:latin typeface="+mj-lt"/>
              </a:rPr>
              <a:t>Cavite Province</a:t>
            </a:r>
          </a:p>
          <a:p>
            <a:pPr marL="1217930" lvl="1" indent="-507365">
              <a:buFont typeface="Arial" panose="020B0604020202020204" pitchFamily="34" charset="0"/>
              <a:buChar char="•"/>
            </a:pPr>
            <a:r>
              <a:rPr lang="en-US" sz="1200">
                <a:solidFill>
                  <a:schemeClr val="bg1">
                    <a:lumMod val="65000"/>
                  </a:schemeClr>
                </a:solidFill>
                <a:latin typeface="+mj-lt"/>
              </a:rPr>
              <a:t>844 MCTE</a:t>
            </a:r>
          </a:p>
          <a:p>
            <a:pPr marL="1217930" lvl="1" indent="-507365">
              <a:buFont typeface="Arial" panose="020B0604020202020204" pitchFamily="34" charset="0"/>
              <a:buChar char="•"/>
            </a:pPr>
            <a:r>
              <a:rPr lang="en-US" sz="1200">
                <a:solidFill>
                  <a:schemeClr val="bg1">
                    <a:lumMod val="65000"/>
                  </a:schemeClr>
                </a:solidFill>
                <a:latin typeface="+mj-lt"/>
              </a:rPr>
              <a:t>Cavite 4-Island Reclamation Project (Islands A, C, D and E)</a:t>
            </a:r>
            <a:endParaRPr lang="en-US" sz="1400">
              <a:solidFill>
                <a:schemeClr val="bg1">
                  <a:lumMod val="65000"/>
                </a:schemeClr>
              </a:solidFill>
              <a:latin typeface="+mj-lt"/>
            </a:endParaRPr>
          </a:p>
          <a:p>
            <a:pPr marL="608965" indent="-507365"/>
            <a:endParaRPr lang="en-US" sz="1400">
              <a:latin typeface="+mj-lt"/>
            </a:endParaRPr>
          </a:p>
        </p:txBody>
      </p:sp>
      <p:pic>
        <p:nvPicPr>
          <p:cNvPr id="3" name="Picture 2">
            <a:extLst>
              <a:ext uri="{FF2B5EF4-FFF2-40B4-BE49-F238E27FC236}">
                <a16:creationId xmlns:a16="http://schemas.microsoft.com/office/drawing/2014/main" id="{40660681-5855-170A-5098-F666A06C2EE1}"/>
              </a:ext>
            </a:extLst>
          </p:cNvPr>
          <p:cNvPicPr>
            <a:picLocks noChangeAspect="1"/>
          </p:cNvPicPr>
          <p:nvPr/>
        </p:nvPicPr>
        <p:blipFill rotWithShape="1">
          <a:blip r:embed="rId5"/>
          <a:srcRect l="42102"/>
          <a:stretch/>
        </p:blipFill>
        <p:spPr>
          <a:xfrm>
            <a:off x="7552131" y="1814017"/>
            <a:ext cx="4497985" cy="4770688"/>
          </a:xfrm>
          <a:prstGeom prst="rect">
            <a:avLst/>
          </a:prstGeom>
          <a:ln w="63500" cap="rnd" cmpd="sng">
            <a:solidFill>
              <a:srgbClr val="FF9800"/>
            </a:solidFill>
          </a:ln>
        </p:spPr>
      </p:pic>
      <p:pic>
        <p:nvPicPr>
          <p:cNvPr id="6" name="Picture 5" descr="A logo with text on it&#10;&#10;Description automatically generated">
            <a:extLst>
              <a:ext uri="{FF2B5EF4-FFF2-40B4-BE49-F238E27FC236}">
                <a16:creationId xmlns:a16="http://schemas.microsoft.com/office/drawing/2014/main" id="{287AD489-96DF-5B41-945E-63B5494986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1818338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495607-0BF6-4ACA-922F-0211EF0764A5}"/>
              </a:ext>
            </a:extLst>
          </p:cNvPr>
          <p:cNvSpPr>
            <a:spLocks noGrp="1"/>
          </p:cNvSpPr>
          <p:nvPr>
            <p:ph type="title"/>
          </p:nvPr>
        </p:nvSpPr>
        <p:spPr>
          <a:xfrm>
            <a:off x="1286622" y="523433"/>
            <a:ext cx="7323200" cy="1021600"/>
          </a:xfrm>
        </p:spPr>
        <p:txBody>
          <a:bodyPr/>
          <a:lstStyle/>
          <a:p>
            <a:r>
              <a:rPr lang="en-PH" sz="3200" dirty="0"/>
              <a:t>Ongoing Reclamation Projects</a:t>
            </a:r>
          </a:p>
        </p:txBody>
      </p:sp>
      <p:pic>
        <p:nvPicPr>
          <p:cNvPr id="15" name="Graphic 14" descr="Postit Notes with solid fill">
            <a:extLst>
              <a:ext uri="{FF2B5EF4-FFF2-40B4-BE49-F238E27FC236}">
                <a16:creationId xmlns:a16="http://schemas.microsoft.com/office/drawing/2014/main" id="{1586FCB7-A734-4DEE-8E76-5C428959C6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8" y="523433"/>
            <a:ext cx="914400" cy="914400"/>
          </a:xfrm>
          <a:prstGeom prst="rect">
            <a:avLst/>
          </a:prstGeom>
        </p:spPr>
      </p:pic>
      <p:sp>
        <p:nvSpPr>
          <p:cNvPr id="2" name="Text Placeholder 4">
            <a:extLst>
              <a:ext uri="{FF2B5EF4-FFF2-40B4-BE49-F238E27FC236}">
                <a16:creationId xmlns:a16="http://schemas.microsoft.com/office/drawing/2014/main" id="{041BB782-D3B2-9E10-F351-E84FECDF05F5}"/>
              </a:ext>
            </a:extLst>
          </p:cNvPr>
          <p:cNvSpPr>
            <a:spLocks noGrp="1"/>
          </p:cNvSpPr>
          <p:nvPr>
            <p:ph type="body" idx="1"/>
          </p:nvPr>
        </p:nvSpPr>
        <p:spPr>
          <a:xfrm>
            <a:off x="-155160" y="1798977"/>
            <a:ext cx="5381028" cy="4237589"/>
          </a:xfrm>
        </p:spPr>
        <p:txBody>
          <a:bodyPr/>
          <a:lstStyle/>
          <a:p>
            <a:pPr marL="608965" indent="-507365"/>
            <a:r>
              <a:rPr lang="en-US" sz="1600" b="1">
                <a:latin typeface="+mj-lt"/>
              </a:rPr>
              <a:t>Pasay City</a:t>
            </a:r>
          </a:p>
          <a:p>
            <a:pPr marL="1054100" lvl="1" indent="-342900">
              <a:buFont typeface="Arial" panose="020B0604020202020204" pitchFamily="34" charset="0"/>
              <a:buChar char="•"/>
            </a:pPr>
            <a:r>
              <a:rPr lang="en-US" sz="1600">
                <a:latin typeface="+mj-lt"/>
              </a:rPr>
              <a:t>360-ha. Pasay City Reclamation and Development Project</a:t>
            </a:r>
            <a:endParaRPr lang="en-US" sz="1600">
              <a:latin typeface="Arial"/>
            </a:endParaRPr>
          </a:p>
          <a:p>
            <a:pPr marL="1054100" lvl="1" indent="-342900">
              <a:buFont typeface="Arial" panose="020B0604020202020204" pitchFamily="34" charset="0"/>
              <a:buChar char="•"/>
            </a:pPr>
            <a:r>
              <a:rPr lang="en-US" sz="1600">
                <a:latin typeface="+mj-lt"/>
              </a:rPr>
              <a:t>265-ha. Pasay Harbor City Reclamation Project</a:t>
            </a:r>
          </a:p>
          <a:p>
            <a:pPr marL="608965" indent="-507365"/>
            <a:r>
              <a:rPr lang="en-US" sz="1600" b="1">
                <a:latin typeface="+mj-lt"/>
              </a:rPr>
              <a:t>318-ha Manila Waterfront </a:t>
            </a:r>
          </a:p>
          <a:p>
            <a:pPr marL="608965" indent="-507365"/>
            <a:r>
              <a:rPr lang="en-US" sz="1600" b="1">
                <a:latin typeface="+mj-lt"/>
              </a:rPr>
              <a:t>Bacoor</a:t>
            </a:r>
          </a:p>
          <a:p>
            <a:pPr marL="1218565" lvl="1" indent="-507365">
              <a:buFont typeface="Arial" panose="020B0604020202020204" pitchFamily="34" charset="0"/>
              <a:buChar char="•"/>
            </a:pPr>
            <a:r>
              <a:rPr lang="en-US" sz="1600">
                <a:latin typeface="+mj-lt"/>
              </a:rPr>
              <a:t>90-ha. Bacoor</a:t>
            </a:r>
          </a:p>
          <a:p>
            <a:pPr marL="1218565" lvl="1" indent="-507365">
              <a:buFont typeface="Arial" panose="020B0604020202020204" pitchFamily="34" charset="0"/>
              <a:buChar char="•"/>
            </a:pPr>
            <a:r>
              <a:rPr lang="en-US" sz="1600">
                <a:latin typeface="+mj-lt"/>
              </a:rPr>
              <a:t>100-ha. Bacoor </a:t>
            </a:r>
          </a:p>
          <a:p>
            <a:pPr marL="1218565" lvl="1" indent="-507365">
              <a:buFont typeface="Arial" panose="020B0604020202020204" pitchFamily="34" charset="0"/>
              <a:buChar char="•"/>
            </a:pPr>
            <a:r>
              <a:rPr lang="en-US" sz="1600">
                <a:latin typeface="+mj-lt"/>
              </a:rPr>
              <a:t>230-ha Bacoor </a:t>
            </a:r>
            <a:endParaRPr lang="en-US" sz="1600">
              <a:latin typeface="Arial"/>
              <a:cs typeface="Arial"/>
            </a:endParaRPr>
          </a:p>
        </p:txBody>
      </p:sp>
      <p:pic>
        <p:nvPicPr>
          <p:cNvPr id="5" name="Picture 4" descr="A map of a body of water with many colored circles&#10;&#10;Description automatically generated">
            <a:extLst>
              <a:ext uri="{FF2B5EF4-FFF2-40B4-BE49-F238E27FC236}">
                <a16:creationId xmlns:a16="http://schemas.microsoft.com/office/drawing/2014/main" id="{B56A092D-9236-C6A8-018A-A33B489A9162}"/>
              </a:ext>
            </a:extLst>
          </p:cNvPr>
          <p:cNvPicPr>
            <a:picLocks noChangeAspect="1"/>
          </p:cNvPicPr>
          <p:nvPr/>
        </p:nvPicPr>
        <p:blipFill>
          <a:blip r:embed="rId5"/>
          <a:stretch>
            <a:fillRect/>
          </a:stretch>
        </p:blipFill>
        <p:spPr>
          <a:xfrm>
            <a:off x="5046372" y="1793655"/>
            <a:ext cx="7143481" cy="5062999"/>
          </a:xfrm>
          <a:prstGeom prst="rect">
            <a:avLst/>
          </a:prstGeom>
        </p:spPr>
      </p:pic>
      <p:pic>
        <p:nvPicPr>
          <p:cNvPr id="6" name="Picture 5" descr="A logo with text on it&#10;&#10;Description automatically generated">
            <a:extLst>
              <a:ext uri="{FF2B5EF4-FFF2-40B4-BE49-F238E27FC236}">
                <a16:creationId xmlns:a16="http://schemas.microsoft.com/office/drawing/2014/main" id="{6DBDEE87-5EDB-9F4C-A1C5-34F984E1D9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817801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13BA-2E17-9F3A-32FA-4A306181BB59}"/>
              </a:ext>
            </a:extLst>
          </p:cNvPr>
          <p:cNvSpPr>
            <a:spLocks noGrp="1"/>
          </p:cNvSpPr>
          <p:nvPr>
            <p:ph type="title"/>
          </p:nvPr>
        </p:nvSpPr>
        <p:spPr>
          <a:xfrm>
            <a:off x="1223717" y="523433"/>
            <a:ext cx="7714171" cy="1021600"/>
          </a:xfrm>
        </p:spPr>
        <p:txBody>
          <a:bodyPr/>
          <a:lstStyle/>
          <a:p>
            <a:r>
              <a:rPr lang="en-US" sz="3200" dirty="0"/>
              <a:t>Summary of Benefits:</a:t>
            </a:r>
            <a:br>
              <a:rPr lang="en-US" sz="3200" dirty="0"/>
            </a:br>
            <a:r>
              <a:rPr lang="en-US" sz="3200" dirty="0"/>
              <a:t>Reclamation Development Phase</a:t>
            </a:r>
          </a:p>
        </p:txBody>
      </p:sp>
      <p:pic>
        <p:nvPicPr>
          <p:cNvPr id="4" name="Graphic 3" descr="Postit Notes with solid fill">
            <a:extLst>
              <a:ext uri="{FF2B5EF4-FFF2-40B4-BE49-F238E27FC236}">
                <a16:creationId xmlns:a16="http://schemas.microsoft.com/office/drawing/2014/main" id="{5BA5E168-D41A-1A0B-21B2-4AB110EFC6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8" y="523433"/>
            <a:ext cx="914400" cy="914400"/>
          </a:xfrm>
          <a:prstGeom prst="rect">
            <a:avLst/>
          </a:prstGeom>
        </p:spPr>
      </p:pic>
      <p:graphicFrame>
        <p:nvGraphicFramePr>
          <p:cNvPr id="6" name="Table 5">
            <a:extLst>
              <a:ext uri="{FF2B5EF4-FFF2-40B4-BE49-F238E27FC236}">
                <a16:creationId xmlns:a16="http://schemas.microsoft.com/office/drawing/2014/main" id="{8BA5A043-E49B-6216-5720-F56CC4657A30}"/>
              </a:ext>
            </a:extLst>
          </p:cNvPr>
          <p:cNvGraphicFramePr>
            <a:graphicFrameLocks noGrp="1"/>
          </p:cNvGraphicFramePr>
          <p:nvPr/>
        </p:nvGraphicFramePr>
        <p:xfrm>
          <a:off x="475226" y="2128774"/>
          <a:ext cx="11241547" cy="3348992"/>
        </p:xfrm>
        <a:graphic>
          <a:graphicData uri="http://schemas.openxmlformats.org/drawingml/2006/table">
            <a:tbl>
              <a:tblPr firstRow="1" bandRow="1">
                <a:tableStyleId>{21E4AEA4-8DFA-4A89-87EB-49C32662AFE0}</a:tableStyleId>
              </a:tblPr>
              <a:tblGrid>
                <a:gridCol w="6501216">
                  <a:extLst>
                    <a:ext uri="{9D8B030D-6E8A-4147-A177-3AD203B41FA5}">
                      <a16:colId xmlns:a16="http://schemas.microsoft.com/office/drawing/2014/main" val="523704358"/>
                    </a:ext>
                  </a:extLst>
                </a:gridCol>
                <a:gridCol w="2350080">
                  <a:extLst>
                    <a:ext uri="{9D8B030D-6E8A-4147-A177-3AD203B41FA5}">
                      <a16:colId xmlns:a16="http://schemas.microsoft.com/office/drawing/2014/main" val="1896223457"/>
                    </a:ext>
                  </a:extLst>
                </a:gridCol>
                <a:gridCol w="2390251">
                  <a:extLst>
                    <a:ext uri="{9D8B030D-6E8A-4147-A177-3AD203B41FA5}">
                      <a16:colId xmlns:a16="http://schemas.microsoft.com/office/drawing/2014/main" val="3539016092"/>
                    </a:ext>
                  </a:extLst>
                </a:gridCol>
              </a:tblGrid>
              <a:tr h="372108">
                <a:tc gridSpan="3">
                  <a:txBody>
                    <a:bodyPr/>
                    <a:lstStyle/>
                    <a:p>
                      <a:pPr algn="ctr"/>
                      <a:endParaRPr lang="en-PH" sz="500"/>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761427647"/>
                  </a:ext>
                </a:extLst>
              </a:tr>
              <a:tr h="744221">
                <a:tc>
                  <a:txBody>
                    <a:bodyPr/>
                    <a:lstStyle/>
                    <a:p>
                      <a:pPr marL="457200" indent="-457200" algn="l">
                        <a:buFont typeface="+mj-lt"/>
                        <a:buAutoNum type="arabicPeriod"/>
                      </a:pPr>
                      <a:r>
                        <a:rPr lang="en-US" sz="1600" dirty="0"/>
                        <a:t>Direct Investments (reclamation cost only)</a:t>
                      </a:r>
                      <a:endParaRPr lang="en-PH" sz="1600" dirty="0"/>
                    </a:p>
                  </a:txBody>
                  <a:tcPr anchor="ctr"/>
                </a:tc>
                <a:tc>
                  <a:txBody>
                    <a:bodyPr/>
                    <a:lstStyle/>
                    <a:p>
                      <a:pPr algn="l"/>
                      <a:r>
                        <a:rPr lang="en-US" sz="1600"/>
                        <a:t>650 Billion</a:t>
                      </a:r>
                      <a:endParaRPr lang="en-PH" sz="1600"/>
                    </a:p>
                  </a:txBody>
                  <a:tcPr anchor="ctr"/>
                </a:tc>
                <a:tc>
                  <a:txBody>
                    <a:bodyPr/>
                    <a:lstStyle/>
                    <a:p>
                      <a:pPr algn="l"/>
                      <a:r>
                        <a:rPr lang="en-US" sz="1600"/>
                        <a:t>Php</a:t>
                      </a:r>
                      <a:endParaRPr lang="en-PH" sz="1600"/>
                    </a:p>
                  </a:txBody>
                  <a:tcPr anchor="ctr"/>
                </a:tc>
                <a:extLst>
                  <a:ext uri="{0D108BD9-81ED-4DB2-BD59-A6C34878D82A}">
                    <a16:rowId xmlns:a16="http://schemas.microsoft.com/office/drawing/2014/main" val="1101022680"/>
                  </a:ext>
                </a:extLst>
              </a:tr>
              <a:tr h="744221">
                <a:tc>
                  <a:txBody>
                    <a:bodyPr/>
                    <a:lstStyle/>
                    <a:p>
                      <a:pPr marL="457200" indent="-457200" algn="l">
                        <a:buFont typeface="+mj-lt"/>
                        <a:buAutoNum type="arabicPeriod" startAt="2"/>
                      </a:pPr>
                      <a:r>
                        <a:rPr lang="en-US" sz="1600" dirty="0"/>
                        <a:t>PRA Fees</a:t>
                      </a:r>
                      <a:endParaRPr lang="en-PH" sz="1600" dirty="0"/>
                    </a:p>
                  </a:txBody>
                  <a:tcPr anchor="ctr"/>
                </a:tc>
                <a:tc>
                  <a:txBody>
                    <a:bodyPr/>
                    <a:lstStyle/>
                    <a:p>
                      <a:pPr algn="l"/>
                      <a:r>
                        <a:rPr lang="en-US" sz="1600" dirty="0"/>
                        <a:t>25 Billion</a:t>
                      </a:r>
                      <a:endParaRPr lang="en-PH" sz="1600" dirty="0"/>
                    </a:p>
                  </a:txBody>
                  <a:tcPr anchor="ctr"/>
                </a:tc>
                <a:tc>
                  <a:txBody>
                    <a:bodyPr/>
                    <a:lstStyle/>
                    <a:p>
                      <a:pPr algn="l"/>
                      <a:r>
                        <a:rPr lang="en-US" sz="1600"/>
                        <a:t>Php</a:t>
                      </a:r>
                      <a:endParaRPr lang="en-PH" sz="1600"/>
                    </a:p>
                  </a:txBody>
                  <a:tcPr anchor="ctr"/>
                </a:tc>
                <a:extLst>
                  <a:ext uri="{0D108BD9-81ED-4DB2-BD59-A6C34878D82A}">
                    <a16:rowId xmlns:a16="http://schemas.microsoft.com/office/drawing/2014/main" val="1987743053"/>
                  </a:ext>
                </a:extLst>
              </a:tr>
              <a:tr h="744221">
                <a:tc>
                  <a:txBody>
                    <a:bodyPr/>
                    <a:lstStyle/>
                    <a:p>
                      <a:pPr marL="457200" indent="-457200" algn="l">
                        <a:buFont typeface="+mj-lt"/>
                        <a:buAutoNum type="arabicPeriod" startAt="3"/>
                      </a:pPr>
                      <a:r>
                        <a:rPr lang="en-US" sz="1600" dirty="0"/>
                        <a:t>Extraction Fees*</a:t>
                      </a:r>
                      <a:endParaRPr lang="en-PH" sz="1600" dirty="0"/>
                    </a:p>
                  </a:txBody>
                  <a:tcPr anchor="ctr"/>
                </a:tc>
                <a:tc>
                  <a:txBody>
                    <a:bodyPr/>
                    <a:lstStyle/>
                    <a:p>
                      <a:pPr algn="l"/>
                      <a:r>
                        <a:rPr lang="en-US" sz="1600" dirty="0"/>
                        <a:t>30 Billion</a:t>
                      </a:r>
                      <a:endParaRPr lang="en-PH" sz="1600" dirty="0"/>
                    </a:p>
                  </a:txBody>
                  <a:tcPr anchor="ctr"/>
                </a:tc>
                <a:tc>
                  <a:txBody>
                    <a:bodyPr/>
                    <a:lstStyle/>
                    <a:p>
                      <a:pPr algn="l"/>
                      <a:r>
                        <a:rPr lang="en-US" sz="1600"/>
                        <a:t>Php</a:t>
                      </a:r>
                      <a:endParaRPr lang="en-PH" sz="1600"/>
                    </a:p>
                  </a:txBody>
                  <a:tcPr anchor="ctr"/>
                </a:tc>
                <a:extLst>
                  <a:ext uri="{0D108BD9-81ED-4DB2-BD59-A6C34878D82A}">
                    <a16:rowId xmlns:a16="http://schemas.microsoft.com/office/drawing/2014/main" val="4112131771"/>
                  </a:ext>
                </a:extLst>
              </a:tr>
              <a:tr h="744221">
                <a:tc>
                  <a:txBody>
                    <a:bodyPr/>
                    <a:lstStyle/>
                    <a:p>
                      <a:pPr marL="0" marR="0" lvl="0" indent="0" algn="l" rtl="0" eaLnBrk="1" fontAlgn="auto" latinLnBrk="0" hangingPunct="1">
                        <a:lnSpc>
                          <a:spcPct val="100000"/>
                        </a:lnSpc>
                        <a:spcBef>
                          <a:spcPts val="0"/>
                        </a:spcBef>
                        <a:spcAft>
                          <a:spcPts val="0"/>
                        </a:spcAft>
                        <a:buClr>
                          <a:srgbClr val="000000"/>
                        </a:buClr>
                        <a:buSzTx/>
                        <a:buFont typeface="+mj-lt"/>
                        <a:buNone/>
                      </a:pPr>
                      <a:r>
                        <a:rPr lang="en-US" sz="1600" dirty="0"/>
                        <a:t>4.     Valuation of the Raw Land Assets**</a:t>
                      </a:r>
                      <a:endParaRPr lang="en-PH" sz="1600" dirty="0"/>
                    </a:p>
                  </a:txBody>
                  <a:tcPr anchor="ctr"/>
                </a:tc>
                <a:tc>
                  <a:txBody>
                    <a:bodyPr/>
                    <a:lstStyle/>
                    <a:p>
                      <a:pPr algn="l"/>
                      <a:r>
                        <a:rPr lang="en-US" sz="1600" dirty="0"/>
                        <a:t>734.71 Billion</a:t>
                      </a:r>
                      <a:endParaRPr lang="en-PH" sz="1600" dirty="0"/>
                    </a:p>
                  </a:txBody>
                  <a:tcPr anchor="ctr"/>
                </a:tc>
                <a:tc>
                  <a:txBody>
                    <a:bodyPr/>
                    <a:lstStyle/>
                    <a:p>
                      <a:pPr algn="l"/>
                      <a:r>
                        <a:rPr lang="en-US" sz="1600"/>
                        <a:t>Php</a:t>
                      </a:r>
                      <a:endParaRPr lang="en-PH" sz="1600"/>
                    </a:p>
                  </a:txBody>
                  <a:tcPr anchor="ctr"/>
                </a:tc>
                <a:extLst>
                  <a:ext uri="{0D108BD9-81ED-4DB2-BD59-A6C34878D82A}">
                    <a16:rowId xmlns:a16="http://schemas.microsoft.com/office/drawing/2014/main" val="3325276306"/>
                  </a:ext>
                </a:extLst>
              </a:tr>
            </a:tbl>
          </a:graphicData>
        </a:graphic>
      </p:graphicFrame>
      <p:sp>
        <p:nvSpPr>
          <p:cNvPr id="3" name="TextBox 2">
            <a:extLst>
              <a:ext uri="{FF2B5EF4-FFF2-40B4-BE49-F238E27FC236}">
                <a16:creationId xmlns:a16="http://schemas.microsoft.com/office/drawing/2014/main" id="{91F403E2-F943-A4E6-5160-826EBA33D109}"/>
              </a:ext>
            </a:extLst>
          </p:cNvPr>
          <p:cNvSpPr txBox="1"/>
          <p:nvPr/>
        </p:nvSpPr>
        <p:spPr>
          <a:xfrm>
            <a:off x="423064" y="5533687"/>
            <a:ext cx="6020867" cy="461665"/>
          </a:xfrm>
          <a:prstGeom prst="rect">
            <a:avLst/>
          </a:prstGeom>
          <a:noFill/>
        </p:spPr>
        <p:txBody>
          <a:bodyPr wrap="square" rtlCol="0">
            <a:spAutoFit/>
          </a:bodyPr>
          <a:lstStyle/>
          <a:p>
            <a:r>
              <a:rPr lang="en-PH" sz="1200" dirty="0"/>
              <a:t>*  Based on estimated volume reserved of PRA GSQP as submitted to DENR-MGB</a:t>
            </a:r>
          </a:p>
          <a:p>
            <a:r>
              <a:rPr lang="en-PH" sz="1200" dirty="0"/>
              <a:t>** Based on estimated reclamation cost only per location</a:t>
            </a:r>
          </a:p>
        </p:txBody>
      </p:sp>
      <p:pic>
        <p:nvPicPr>
          <p:cNvPr id="7" name="Picture 6" descr="A logo with text on it&#10;&#10;Description automatically generated">
            <a:extLst>
              <a:ext uri="{FF2B5EF4-FFF2-40B4-BE49-F238E27FC236}">
                <a16:creationId xmlns:a16="http://schemas.microsoft.com/office/drawing/2014/main" id="{25F7A523-2806-2041-AC24-783E25764B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46606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13BA-2E17-9F3A-32FA-4A306181BB59}"/>
              </a:ext>
            </a:extLst>
          </p:cNvPr>
          <p:cNvSpPr>
            <a:spLocks noGrp="1"/>
          </p:cNvSpPr>
          <p:nvPr>
            <p:ph type="title"/>
          </p:nvPr>
        </p:nvSpPr>
        <p:spPr>
          <a:xfrm>
            <a:off x="1215090" y="514807"/>
            <a:ext cx="7714171" cy="1021600"/>
          </a:xfrm>
        </p:spPr>
        <p:txBody>
          <a:bodyPr/>
          <a:lstStyle/>
          <a:p>
            <a:r>
              <a:rPr lang="en-US" sz="3200" dirty="0"/>
              <a:t>Summary of Benefits:</a:t>
            </a:r>
            <a:br>
              <a:rPr lang="en-US" sz="3200" dirty="0"/>
            </a:br>
            <a:r>
              <a:rPr lang="en-US" sz="3200" dirty="0"/>
              <a:t>Horizontal Development Phase</a:t>
            </a:r>
          </a:p>
        </p:txBody>
      </p:sp>
      <p:pic>
        <p:nvPicPr>
          <p:cNvPr id="4" name="Graphic 3" descr="Postit Notes with solid fill">
            <a:extLst>
              <a:ext uri="{FF2B5EF4-FFF2-40B4-BE49-F238E27FC236}">
                <a16:creationId xmlns:a16="http://schemas.microsoft.com/office/drawing/2014/main" id="{5BA5E168-D41A-1A0B-21B2-4AB110EFC6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8" y="523433"/>
            <a:ext cx="914400" cy="914400"/>
          </a:xfrm>
          <a:prstGeom prst="rect">
            <a:avLst/>
          </a:prstGeom>
        </p:spPr>
      </p:pic>
      <p:graphicFrame>
        <p:nvGraphicFramePr>
          <p:cNvPr id="6" name="Table 5">
            <a:extLst>
              <a:ext uri="{FF2B5EF4-FFF2-40B4-BE49-F238E27FC236}">
                <a16:creationId xmlns:a16="http://schemas.microsoft.com/office/drawing/2014/main" id="{8BA5A043-E49B-6216-5720-F56CC4657A30}"/>
              </a:ext>
            </a:extLst>
          </p:cNvPr>
          <p:cNvGraphicFramePr>
            <a:graphicFrameLocks noGrp="1"/>
          </p:cNvGraphicFramePr>
          <p:nvPr>
            <p:extLst>
              <p:ext uri="{D42A27DB-BD31-4B8C-83A1-F6EECF244321}">
                <p14:modId xmlns:p14="http://schemas.microsoft.com/office/powerpoint/2010/main" val="861532675"/>
              </p:ext>
            </p:extLst>
          </p:nvPr>
        </p:nvGraphicFramePr>
        <p:xfrm>
          <a:off x="445275" y="1986457"/>
          <a:ext cx="11241547" cy="3783302"/>
        </p:xfrm>
        <a:graphic>
          <a:graphicData uri="http://schemas.openxmlformats.org/drawingml/2006/table">
            <a:tbl>
              <a:tblPr firstRow="1" bandRow="1">
                <a:tableStyleId>{21E4AEA4-8DFA-4A89-87EB-49C32662AFE0}</a:tableStyleId>
              </a:tblPr>
              <a:tblGrid>
                <a:gridCol w="6186753">
                  <a:extLst>
                    <a:ext uri="{9D8B030D-6E8A-4147-A177-3AD203B41FA5}">
                      <a16:colId xmlns:a16="http://schemas.microsoft.com/office/drawing/2014/main" val="523704358"/>
                    </a:ext>
                  </a:extLst>
                </a:gridCol>
                <a:gridCol w="2664543">
                  <a:extLst>
                    <a:ext uri="{9D8B030D-6E8A-4147-A177-3AD203B41FA5}">
                      <a16:colId xmlns:a16="http://schemas.microsoft.com/office/drawing/2014/main" val="1896223457"/>
                    </a:ext>
                  </a:extLst>
                </a:gridCol>
                <a:gridCol w="2390251">
                  <a:extLst>
                    <a:ext uri="{9D8B030D-6E8A-4147-A177-3AD203B41FA5}">
                      <a16:colId xmlns:a16="http://schemas.microsoft.com/office/drawing/2014/main" val="3539016092"/>
                    </a:ext>
                  </a:extLst>
                </a:gridCol>
              </a:tblGrid>
              <a:tr h="283213">
                <a:tc gridSpan="3">
                  <a:txBody>
                    <a:bodyPr/>
                    <a:lstStyle/>
                    <a:p>
                      <a:pPr algn="ctr"/>
                      <a:endParaRPr lang="en-PH" sz="500" dirty="0"/>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761427647"/>
                  </a:ext>
                </a:extLst>
              </a:tr>
              <a:tr h="364104">
                <a:tc>
                  <a:txBody>
                    <a:bodyPr/>
                    <a:lstStyle/>
                    <a:p>
                      <a:pPr marL="457200" indent="-457200">
                        <a:buFont typeface="+mj-lt"/>
                        <a:buAutoNum type="arabicPeriod"/>
                      </a:pPr>
                      <a:r>
                        <a:rPr lang="en-US" sz="1600"/>
                        <a:t>Direct Investments (land development - estimates only)</a:t>
                      </a:r>
                      <a:endParaRPr lang="en-PH" sz="1600"/>
                    </a:p>
                  </a:txBody>
                  <a:tcPr/>
                </a:tc>
                <a:tc>
                  <a:txBody>
                    <a:bodyPr/>
                    <a:lstStyle/>
                    <a:p>
                      <a:pPr algn="r"/>
                      <a:r>
                        <a:rPr lang="en-US" sz="1600"/>
                        <a:t>1.95 Trillion</a:t>
                      </a:r>
                      <a:endParaRPr lang="en-PH" sz="1600"/>
                    </a:p>
                  </a:txBody>
                  <a:tcPr/>
                </a:tc>
                <a:tc>
                  <a:txBody>
                    <a:bodyPr/>
                    <a:lstStyle/>
                    <a:p>
                      <a:r>
                        <a:rPr lang="en-US" sz="1600"/>
                        <a:t>Php</a:t>
                      </a:r>
                      <a:endParaRPr lang="en-PH" sz="1600"/>
                    </a:p>
                  </a:txBody>
                  <a:tcPr/>
                </a:tc>
                <a:extLst>
                  <a:ext uri="{0D108BD9-81ED-4DB2-BD59-A6C34878D82A}">
                    <a16:rowId xmlns:a16="http://schemas.microsoft.com/office/drawing/2014/main" val="1101022680"/>
                  </a:ext>
                </a:extLst>
              </a:tr>
              <a:tr h="364104">
                <a:tc>
                  <a:txBody>
                    <a:bodyPr/>
                    <a:lstStyle/>
                    <a:p>
                      <a:pPr marL="457200" indent="-457200">
                        <a:buFont typeface="+mj-lt"/>
                        <a:buAutoNum type="arabicPeriod" startAt="2"/>
                      </a:pPr>
                      <a:r>
                        <a:rPr lang="en-US" sz="1600"/>
                        <a:t>PRA Fees</a:t>
                      </a:r>
                      <a:endParaRPr lang="en-PH" sz="1600"/>
                    </a:p>
                  </a:txBody>
                  <a:tcPr/>
                </a:tc>
                <a:tc>
                  <a:txBody>
                    <a:bodyPr/>
                    <a:lstStyle/>
                    <a:p>
                      <a:pPr algn="r"/>
                      <a:r>
                        <a:rPr lang="en-US" sz="1600"/>
                        <a:t>19 Billion</a:t>
                      </a:r>
                      <a:endParaRPr lang="en-PH" sz="1600"/>
                    </a:p>
                  </a:txBody>
                  <a:tcPr/>
                </a:tc>
                <a:tc>
                  <a:txBody>
                    <a:bodyPr/>
                    <a:lstStyle/>
                    <a:p>
                      <a:r>
                        <a:rPr lang="en-US" sz="1600"/>
                        <a:t>Php</a:t>
                      </a:r>
                      <a:endParaRPr lang="en-PH" sz="1600"/>
                    </a:p>
                  </a:txBody>
                  <a:tcPr/>
                </a:tc>
                <a:extLst>
                  <a:ext uri="{0D108BD9-81ED-4DB2-BD59-A6C34878D82A}">
                    <a16:rowId xmlns:a16="http://schemas.microsoft.com/office/drawing/2014/main" val="1987743053"/>
                  </a:ext>
                </a:extLst>
              </a:tr>
              <a:tr h="364104">
                <a:tc>
                  <a:txBody>
                    <a:bodyPr/>
                    <a:lstStyle/>
                    <a:p>
                      <a:pPr marL="457200" indent="-457200">
                        <a:buFont typeface="+mj-lt"/>
                        <a:buAutoNum type="arabicPeriod" startAt="3"/>
                      </a:pPr>
                      <a:r>
                        <a:rPr lang="en-US" sz="1600"/>
                        <a:t>Real Property Taxes (Land)</a:t>
                      </a:r>
                      <a:endParaRPr lang="en-PH" sz="1600"/>
                    </a:p>
                  </a:txBody>
                  <a:tcPr/>
                </a:tc>
                <a:tc>
                  <a:txBody>
                    <a:bodyPr/>
                    <a:lstStyle/>
                    <a:p>
                      <a:pPr algn="r"/>
                      <a:r>
                        <a:rPr lang="en-US" sz="1600"/>
                        <a:t>4.8 Million</a:t>
                      </a:r>
                      <a:endParaRPr lang="en-PH" sz="1600"/>
                    </a:p>
                  </a:txBody>
                  <a:tcPr/>
                </a:tc>
                <a:tc>
                  <a:txBody>
                    <a:bodyPr/>
                    <a:lstStyle/>
                    <a:p>
                      <a:r>
                        <a:rPr lang="en-US" sz="1600"/>
                        <a:t>Per Hectare/Annum</a:t>
                      </a:r>
                      <a:endParaRPr lang="en-PH" sz="1600"/>
                    </a:p>
                  </a:txBody>
                  <a:tcPr/>
                </a:tc>
                <a:extLst>
                  <a:ext uri="{0D108BD9-81ED-4DB2-BD59-A6C34878D82A}">
                    <a16:rowId xmlns:a16="http://schemas.microsoft.com/office/drawing/2014/main" val="4112131771"/>
                  </a:ext>
                </a:extLst>
              </a:tr>
              <a:tr h="364104">
                <a:tc>
                  <a:txBody>
                    <a:bodyPr/>
                    <a:lstStyle/>
                    <a:p>
                      <a:pPr marL="457200" indent="-457200">
                        <a:buFont typeface="+mj-lt"/>
                        <a:buAutoNum type="arabicPeriod" startAt="4"/>
                      </a:pPr>
                      <a:r>
                        <a:rPr lang="en-US" sz="1600" dirty="0"/>
                        <a:t>Valuation of Saleable Land Assets*</a:t>
                      </a:r>
                      <a:endParaRPr lang="en-PH" sz="1600" dirty="0"/>
                    </a:p>
                  </a:txBody>
                  <a:tcPr/>
                </a:tc>
                <a:tc>
                  <a:txBody>
                    <a:bodyPr/>
                    <a:lstStyle/>
                    <a:p>
                      <a:pPr algn="r"/>
                      <a:r>
                        <a:rPr lang="en-US" sz="1600" dirty="0"/>
                        <a:t>2,204 Billion</a:t>
                      </a:r>
                      <a:endParaRPr lang="en-PH" sz="1600" dirty="0"/>
                    </a:p>
                  </a:txBody>
                  <a:tcPr/>
                </a:tc>
                <a:tc>
                  <a:txBody>
                    <a:bodyPr/>
                    <a:lstStyle/>
                    <a:p>
                      <a:r>
                        <a:rPr lang="en-US" sz="1600"/>
                        <a:t>Php</a:t>
                      </a:r>
                      <a:endParaRPr lang="en-PH" sz="1600"/>
                    </a:p>
                  </a:txBody>
                  <a:tcPr/>
                </a:tc>
                <a:extLst>
                  <a:ext uri="{0D108BD9-81ED-4DB2-BD59-A6C34878D82A}">
                    <a16:rowId xmlns:a16="http://schemas.microsoft.com/office/drawing/2014/main" val="955065124"/>
                  </a:ext>
                </a:extLst>
              </a:tr>
              <a:tr h="364104">
                <a:tc>
                  <a:txBody>
                    <a:bodyPr/>
                    <a:lstStyle/>
                    <a:p>
                      <a:pPr marL="0" indent="0">
                        <a:buFont typeface="+mj-lt"/>
                        <a:buNone/>
                      </a:pPr>
                      <a:r>
                        <a:rPr lang="en-PH" sz="1600" dirty="0"/>
                        <a:t>5.    Business Taxes and Permits</a:t>
                      </a:r>
                    </a:p>
                  </a:txBody>
                  <a:tcPr/>
                </a:tc>
                <a:tc gridSpan="2">
                  <a:txBody>
                    <a:bodyPr/>
                    <a:lstStyle/>
                    <a:p>
                      <a:pPr algn="ctr"/>
                      <a:r>
                        <a:rPr lang="en-US" sz="1600" dirty="0"/>
                        <a:t>**can be sourced from the LGUs</a:t>
                      </a:r>
                      <a:endParaRPr lang="en-PH" sz="1600" dirty="0"/>
                    </a:p>
                  </a:txBody>
                  <a:tcPr/>
                </a:tc>
                <a:tc hMerge="1">
                  <a:txBody>
                    <a:bodyPr/>
                    <a:lstStyle/>
                    <a:p>
                      <a:endParaRPr lang="en-PH" sz="1800"/>
                    </a:p>
                  </a:txBody>
                  <a:tcPr/>
                </a:tc>
                <a:extLst>
                  <a:ext uri="{0D108BD9-81ED-4DB2-BD59-A6C34878D82A}">
                    <a16:rowId xmlns:a16="http://schemas.microsoft.com/office/drawing/2014/main" val="1576087894"/>
                  </a:ext>
                </a:extLst>
              </a:tr>
              <a:tr h="364104">
                <a:tc>
                  <a:txBody>
                    <a:bodyPr/>
                    <a:lstStyle/>
                    <a:p>
                      <a:pPr marL="0" indent="0">
                        <a:buFont typeface="+mj-lt"/>
                        <a:buNone/>
                      </a:pPr>
                      <a:r>
                        <a:rPr lang="en-US" sz="1600" dirty="0"/>
                        <a:t>6.    Income Taxes</a:t>
                      </a:r>
                      <a:endParaRPr lang="en-PH" sz="1600" dirty="0"/>
                    </a:p>
                  </a:txBody>
                  <a:tcPr/>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Arial"/>
                        </a:rPr>
                        <a:t>**can be sourced from BIR</a:t>
                      </a:r>
                      <a:endParaRPr lang="en-PH" sz="1600" dirty="0"/>
                    </a:p>
                  </a:txBody>
                  <a:tcPr/>
                </a:tc>
                <a:tc hMerge="1">
                  <a:txBody>
                    <a:bodyPr/>
                    <a:lstStyle/>
                    <a:p>
                      <a:r>
                        <a:rPr lang="en-US" sz="1800"/>
                        <a:t>Php</a:t>
                      </a:r>
                      <a:endParaRPr lang="en-PH" sz="1800"/>
                    </a:p>
                  </a:txBody>
                  <a:tcPr/>
                </a:tc>
                <a:extLst>
                  <a:ext uri="{0D108BD9-81ED-4DB2-BD59-A6C34878D82A}">
                    <a16:rowId xmlns:a16="http://schemas.microsoft.com/office/drawing/2014/main" val="3399892556"/>
                  </a:ext>
                </a:extLst>
              </a:tr>
              <a:tr h="364104">
                <a:tc>
                  <a:txBody>
                    <a:bodyPr/>
                    <a:lstStyle/>
                    <a:p>
                      <a:pPr marL="0" indent="0">
                        <a:buFont typeface="+mj-lt"/>
                        <a:buNone/>
                      </a:pPr>
                      <a:r>
                        <a:rPr lang="en-US" sz="1600" dirty="0"/>
                        <a:t>7.    Contribution to the Gross National Production (GNP)</a:t>
                      </a:r>
                      <a:endParaRPr lang="en-PH" sz="1600" dirty="0"/>
                    </a:p>
                  </a:txBody>
                  <a:tcPr/>
                </a:tc>
                <a:tc>
                  <a:txBody>
                    <a:bodyPr/>
                    <a:lstStyle/>
                    <a:p>
                      <a:endParaRPr lang="en-PH" sz="1600"/>
                    </a:p>
                  </a:txBody>
                  <a:tcPr/>
                </a:tc>
                <a:tc>
                  <a:txBody>
                    <a:bodyPr/>
                    <a:lstStyle/>
                    <a:p>
                      <a:endParaRPr lang="en-PH" sz="1600"/>
                    </a:p>
                  </a:txBody>
                  <a:tcPr/>
                </a:tc>
                <a:extLst>
                  <a:ext uri="{0D108BD9-81ED-4DB2-BD59-A6C34878D82A}">
                    <a16:rowId xmlns:a16="http://schemas.microsoft.com/office/drawing/2014/main" val="1593375547"/>
                  </a:ext>
                </a:extLst>
              </a:tr>
              <a:tr h="402721">
                <a:tc>
                  <a:txBody>
                    <a:bodyPr/>
                    <a:lstStyle/>
                    <a:p>
                      <a:pPr marL="0" indent="0">
                        <a:buFont typeface="+mj-lt"/>
                        <a:buNone/>
                      </a:pPr>
                      <a:r>
                        <a:rPr lang="en-US" sz="1600"/>
                        <a:t>           a. Employment Generated</a:t>
                      </a:r>
                    </a:p>
                  </a:txBody>
                  <a:tcPr/>
                </a:tc>
                <a:tc gridSpan="2">
                  <a:txBody>
                    <a:bodyPr/>
                    <a:lstStyle/>
                    <a:p>
                      <a:pPr algn="just"/>
                      <a:r>
                        <a:rPr lang="en-US" sz="1000" dirty="0"/>
                        <a:t>*Unaccounted yet but existing developments can attest to the huge potential of these reclaimed lands to attract investors and businesses </a:t>
                      </a:r>
                      <a:endParaRPr lang="en-PH" sz="1000" dirty="0"/>
                    </a:p>
                  </a:txBody>
                  <a:tcPr/>
                </a:tc>
                <a:tc hMerge="1">
                  <a:txBody>
                    <a:bodyPr/>
                    <a:lstStyle/>
                    <a:p>
                      <a:pPr algn="just"/>
                      <a:r>
                        <a:rPr lang="en-US" sz="1000"/>
                        <a:t>Unaccounted yet but existing developments can attest to the huge potential of these reclaimed lands to attract investors and businesses </a:t>
                      </a:r>
                      <a:endParaRPr lang="en-PH" sz="1000"/>
                    </a:p>
                  </a:txBody>
                  <a:tcPr/>
                </a:tc>
                <a:extLst>
                  <a:ext uri="{0D108BD9-81ED-4DB2-BD59-A6C34878D82A}">
                    <a16:rowId xmlns:a16="http://schemas.microsoft.com/office/drawing/2014/main" val="3813490647"/>
                  </a:ext>
                </a:extLst>
              </a:tr>
              <a:tr h="496506">
                <a:tc>
                  <a:txBody>
                    <a:bodyPr/>
                    <a:lstStyle/>
                    <a:p>
                      <a:pPr marL="0" indent="0">
                        <a:buFont typeface="+mj-lt"/>
                        <a:buNone/>
                      </a:pPr>
                      <a:r>
                        <a:rPr lang="en-US" sz="1600"/>
                        <a:t>           b. Forward and Backward Linkages</a:t>
                      </a:r>
                      <a:endParaRPr lang="en-PH" sz="1600"/>
                    </a:p>
                  </a:txBody>
                  <a:tcPr/>
                </a:tc>
                <a:tc gridSpan="2">
                  <a:txBody>
                    <a:bodyPr/>
                    <a:lstStyle/>
                    <a:p>
                      <a:pPr algn="just"/>
                      <a:r>
                        <a:rPr lang="en-US" sz="1000" dirty="0"/>
                        <a:t>*Unaccounted yet but development activities attributed to the FDIs generated by these projects accounts for a very significant number of businesses consisting of the various factors of the economy contributing to gross national production</a:t>
                      </a:r>
                      <a:endParaRPr lang="en-PH" sz="1000" dirty="0"/>
                    </a:p>
                  </a:txBody>
                  <a:tcPr/>
                </a:tc>
                <a:tc hMerge="1">
                  <a:txBody>
                    <a:bodyPr/>
                    <a:lstStyle/>
                    <a:p>
                      <a:pPr algn="just"/>
                      <a:r>
                        <a:rPr lang="en-US" sz="1000"/>
                        <a:t>unaccounted yet but development activities attributed to the FDIs generated by these projects accounts for a very significant number of businesses consisting of the various factors of the economy contributing to gross national production</a:t>
                      </a:r>
                      <a:endParaRPr lang="en-PH" sz="1000"/>
                    </a:p>
                  </a:txBody>
                  <a:tcPr/>
                </a:tc>
                <a:extLst>
                  <a:ext uri="{0D108BD9-81ED-4DB2-BD59-A6C34878D82A}">
                    <a16:rowId xmlns:a16="http://schemas.microsoft.com/office/drawing/2014/main" val="1941906017"/>
                  </a:ext>
                </a:extLst>
              </a:tr>
            </a:tbl>
          </a:graphicData>
        </a:graphic>
      </p:graphicFrame>
      <p:sp>
        <p:nvSpPr>
          <p:cNvPr id="3" name="TextBox 2">
            <a:extLst>
              <a:ext uri="{FF2B5EF4-FFF2-40B4-BE49-F238E27FC236}">
                <a16:creationId xmlns:a16="http://schemas.microsoft.com/office/drawing/2014/main" id="{91F403E2-F943-A4E6-5160-826EBA33D109}"/>
              </a:ext>
            </a:extLst>
          </p:cNvPr>
          <p:cNvSpPr txBox="1"/>
          <p:nvPr/>
        </p:nvSpPr>
        <p:spPr>
          <a:xfrm>
            <a:off x="445275" y="5804414"/>
            <a:ext cx="4629150" cy="276999"/>
          </a:xfrm>
          <a:prstGeom prst="rect">
            <a:avLst/>
          </a:prstGeom>
          <a:noFill/>
        </p:spPr>
        <p:txBody>
          <a:bodyPr wrap="square" rtlCol="0">
            <a:spAutoFit/>
          </a:bodyPr>
          <a:lstStyle/>
          <a:p>
            <a:r>
              <a:rPr lang="en-PH" sz="1200" dirty="0"/>
              <a:t>*based on estimated land development cost only</a:t>
            </a:r>
          </a:p>
        </p:txBody>
      </p:sp>
      <p:pic>
        <p:nvPicPr>
          <p:cNvPr id="7" name="Picture 6" descr="A logo with text on it&#10;&#10;Description automatically generated">
            <a:extLst>
              <a:ext uri="{FF2B5EF4-FFF2-40B4-BE49-F238E27FC236}">
                <a16:creationId xmlns:a16="http://schemas.microsoft.com/office/drawing/2014/main" id="{15623B8B-343A-1F46-BFC0-769638F099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3971219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13BA-2E17-9F3A-32FA-4A306181BB59}"/>
              </a:ext>
            </a:extLst>
          </p:cNvPr>
          <p:cNvSpPr>
            <a:spLocks noGrp="1"/>
          </p:cNvSpPr>
          <p:nvPr>
            <p:ph type="title"/>
          </p:nvPr>
        </p:nvSpPr>
        <p:spPr>
          <a:xfrm>
            <a:off x="1232345" y="523433"/>
            <a:ext cx="7714171" cy="1021600"/>
          </a:xfrm>
        </p:spPr>
        <p:txBody>
          <a:bodyPr/>
          <a:lstStyle/>
          <a:p>
            <a:r>
              <a:rPr lang="en-US" sz="3200" dirty="0"/>
              <a:t>Summary of Benefits:</a:t>
            </a:r>
            <a:br>
              <a:rPr lang="en-US" sz="3200" dirty="0"/>
            </a:br>
            <a:r>
              <a:rPr lang="en-US" sz="3200" dirty="0"/>
              <a:t>Full Development Phase</a:t>
            </a:r>
          </a:p>
        </p:txBody>
      </p:sp>
      <p:pic>
        <p:nvPicPr>
          <p:cNvPr id="4" name="Graphic 3" descr="Postit Notes with solid fill">
            <a:extLst>
              <a:ext uri="{FF2B5EF4-FFF2-40B4-BE49-F238E27FC236}">
                <a16:creationId xmlns:a16="http://schemas.microsoft.com/office/drawing/2014/main" id="{5BA5E168-D41A-1A0B-21B2-4AB110EFC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148" y="523433"/>
            <a:ext cx="914400" cy="914400"/>
          </a:xfrm>
          <a:prstGeom prst="rect">
            <a:avLst/>
          </a:prstGeom>
        </p:spPr>
      </p:pic>
      <p:graphicFrame>
        <p:nvGraphicFramePr>
          <p:cNvPr id="6" name="Table 5">
            <a:extLst>
              <a:ext uri="{FF2B5EF4-FFF2-40B4-BE49-F238E27FC236}">
                <a16:creationId xmlns:a16="http://schemas.microsoft.com/office/drawing/2014/main" id="{8BA5A043-E49B-6216-5720-F56CC4657A30}"/>
              </a:ext>
            </a:extLst>
          </p:cNvPr>
          <p:cNvGraphicFramePr>
            <a:graphicFrameLocks noGrp="1"/>
          </p:cNvGraphicFramePr>
          <p:nvPr>
            <p:extLst>
              <p:ext uri="{D42A27DB-BD31-4B8C-83A1-F6EECF244321}">
                <p14:modId xmlns:p14="http://schemas.microsoft.com/office/powerpoint/2010/main" val="1806559701"/>
              </p:ext>
            </p:extLst>
          </p:nvPr>
        </p:nvGraphicFramePr>
        <p:xfrm>
          <a:off x="475226" y="1968509"/>
          <a:ext cx="11241547" cy="3797254"/>
        </p:xfrm>
        <a:graphic>
          <a:graphicData uri="http://schemas.openxmlformats.org/drawingml/2006/table">
            <a:tbl>
              <a:tblPr firstRow="1" bandRow="1">
                <a:tableStyleId>{21E4AEA4-8DFA-4A89-87EB-49C32662AFE0}</a:tableStyleId>
              </a:tblPr>
              <a:tblGrid>
                <a:gridCol w="6209353">
                  <a:extLst>
                    <a:ext uri="{9D8B030D-6E8A-4147-A177-3AD203B41FA5}">
                      <a16:colId xmlns:a16="http://schemas.microsoft.com/office/drawing/2014/main" val="523704358"/>
                    </a:ext>
                  </a:extLst>
                </a:gridCol>
                <a:gridCol w="2641943">
                  <a:extLst>
                    <a:ext uri="{9D8B030D-6E8A-4147-A177-3AD203B41FA5}">
                      <a16:colId xmlns:a16="http://schemas.microsoft.com/office/drawing/2014/main" val="1896223457"/>
                    </a:ext>
                  </a:extLst>
                </a:gridCol>
                <a:gridCol w="2390251">
                  <a:extLst>
                    <a:ext uri="{9D8B030D-6E8A-4147-A177-3AD203B41FA5}">
                      <a16:colId xmlns:a16="http://schemas.microsoft.com/office/drawing/2014/main" val="3539016092"/>
                    </a:ext>
                  </a:extLst>
                </a:gridCol>
              </a:tblGrid>
              <a:tr h="188739">
                <a:tc gridSpan="3">
                  <a:txBody>
                    <a:bodyPr/>
                    <a:lstStyle/>
                    <a:p>
                      <a:pPr algn="ctr"/>
                      <a:endParaRPr lang="en-PH" sz="500"/>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761427647"/>
                  </a:ext>
                </a:extLst>
              </a:tr>
              <a:tr h="377480">
                <a:tc>
                  <a:txBody>
                    <a:bodyPr/>
                    <a:lstStyle/>
                    <a:p>
                      <a:pPr marL="457200" indent="-457200">
                        <a:buFont typeface="+mj-lt"/>
                        <a:buAutoNum type="arabicPeriod"/>
                      </a:pPr>
                      <a:r>
                        <a:rPr lang="en-US" sz="1600"/>
                        <a:t>Direct Investments (vertical development)</a:t>
                      </a:r>
                      <a:endParaRPr lang="en-PH" sz="1600"/>
                    </a:p>
                  </a:txBody>
                  <a:tcPr/>
                </a:tc>
                <a:tc>
                  <a:txBody>
                    <a:bodyPr/>
                    <a:lstStyle/>
                    <a:p>
                      <a:pPr algn="r"/>
                      <a:r>
                        <a:rPr lang="en-US" sz="1600"/>
                        <a:t>23 Trillion</a:t>
                      </a:r>
                      <a:endParaRPr lang="en-PH" sz="1600"/>
                    </a:p>
                  </a:txBody>
                  <a:tcPr/>
                </a:tc>
                <a:tc>
                  <a:txBody>
                    <a:bodyPr/>
                    <a:lstStyle/>
                    <a:p>
                      <a:r>
                        <a:rPr lang="en-US" sz="1600"/>
                        <a:t>Php</a:t>
                      </a:r>
                      <a:endParaRPr lang="en-PH" sz="1600" err="1"/>
                    </a:p>
                  </a:txBody>
                  <a:tcPr/>
                </a:tc>
                <a:extLst>
                  <a:ext uri="{0D108BD9-81ED-4DB2-BD59-A6C34878D82A}">
                    <a16:rowId xmlns:a16="http://schemas.microsoft.com/office/drawing/2014/main" val="1101022680"/>
                  </a:ext>
                </a:extLst>
              </a:tr>
              <a:tr h="377480">
                <a:tc>
                  <a:txBody>
                    <a:bodyPr/>
                    <a:lstStyle/>
                    <a:p>
                      <a:pPr marL="457200" indent="-457200">
                        <a:buFont typeface="+mj-lt"/>
                        <a:buAutoNum type="arabicPeriod" startAt="2"/>
                      </a:pPr>
                      <a:r>
                        <a:rPr lang="en-US" sz="1600"/>
                        <a:t>PRA Fees</a:t>
                      </a:r>
                      <a:endParaRPr lang="en-PH" sz="1600"/>
                    </a:p>
                  </a:txBody>
                  <a:tcPr/>
                </a:tc>
                <a:tc>
                  <a:txBody>
                    <a:bodyPr/>
                    <a:lstStyle/>
                    <a:p>
                      <a:pPr algn="r"/>
                      <a:endParaRPr lang="en-PH" sz="1600"/>
                    </a:p>
                  </a:txBody>
                  <a:tcPr/>
                </a:tc>
                <a:tc>
                  <a:txBody>
                    <a:bodyPr/>
                    <a:lstStyle/>
                    <a:p>
                      <a:endParaRPr lang="en-PH" sz="1600"/>
                    </a:p>
                  </a:txBody>
                  <a:tcPr/>
                </a:tc>
                <a:extLst>
                  <a:ext uri="{0D108BD9-81ED-4DB2-BD59-A6C34878D82A}">
                    <a16:rowId xmlns:a16="http://schemas.microsoft.com/office/drawing/2014/main" val="1987743053"/>
                  </a:ext>
                </a:extLst>
              </a:tr>
              <a:tr h="377480">
                <a:tc>
                  <a:txBody>
                    <a:bodyPr/>
                    <a:lstStyle/>
                    <a:p>
                      <a:pPr marL="457200" indent="-457200">
                        <a:buFont typeface="+mj-lt"/>
                        <a:buAutoNum type="arabicPeriod" startAt="3"/>
                      </a:pPr>
                      <a:r>
                        <a:rPr lang="en-US" sz="1600"/>
                        <a:t>Real Property Taxes (Land and Buildings/ Improvements)</a:t>
                      </a:r>
                      <a:endParaRPr lang="en-PH" sz="1600"/>
                    </a:p>
                  </a:txBody>
                  <a:tcPr/>
                </a:tc>
                <a:tc>
                  <a:txBody>
                    <a:bodyPr/>
                    <a:lstStyle/>
                    <a:p>
                      <a:pPr algn="r"/>
                      <a:r>
                        <a:rPr lang="en-US" sz="1600"/>
                        <a:t>140 Million</a:t>
                      </a:r>
                      <a:endParaRPr lang="en-PH" sz="1600"/>
                    </a:p>
                  </a:txBody>
                  <a:tcPr/>
                </a:tc>
                <a:tc>
                  <a:txBody>
                    <a:bodyPr/>
                    <a:lstStyle/>
                    <a:p>
                      <a:r>
                        <a:rPr lang="en-US" sz="1600"/>
                        <a:t>Per Hectare/Annum</a:t>
                      </a:r>
                      <a:endParaRPr lang="en-PH" sz="1600"/>
                    </a:p>
                  </a:txBody>
                  <a:tcPr/>
                </a:tc>
                <a:extLst>
                  <a:ext uri="{0D108BD9-81ED-4DB2-BD59-A6C34878D82A}">
                    <a16:rowId xmlns:a16="http://schemas.microsoft.com/office/drawing/2014/main" val="4112131771"/>
                  </a:ext>
                </a:extLst>
              </a:tr>
              <a:tr h="377480">
                <a:tc>
                  <a:txBody>
                    <a:bodyPr/>
                    <a:lstStyle/>
                    <a:p>
                      <a:pPr marL="457200" indent="-457200">
                        <a:buFont typeface="+mj-lt"/>
                        <a:buAutoNum type="arabicPeriod" startAt="4"/>
                      </a:pPr>
                      <a:r>
                        <a:rPr lang="en-US" sz="1600" dirty="0"/>
                        <a:t>Valuation of Saleable Land Assets*</a:t>
                      </a:r>
                      <a:endParaRPr lang="en-PH" sz="1600" dirty="0"/>
                    </a:p>
                  </a:txBody>
                  <a:tcPr/>
                </a:tc>
                <a:tc>
                  <a:txBody>
                    <a:bodyPr/>
                    <a:lstStyle/>
                    <a:p>
                      <a:pPr algn="r"/>
                      <a:r>
                        <a:rPr lang="en-US" sz="1600" dirty="0"/>
                        <a:t>10,503 Billion</a:t>
                      </a:r>
                      <a:endParaRPr lang="en-PH" sz="1600" dirty="0"/>
                    </a:p>
                  </a:txBody>
                  <a:tcPr/>
                </a:tc>
                <a:tc>
                  <a:txBody>
                    <a:bodyPr/>
                    <a:lstStyle/>
                    <a:p>
                      <a:r>
                        <a:rPr lang="en-US" sz="1600" dirty="0" err="1"/>
                        <a:t>Php</a:t>
                      </a:r>
                      <a:endParaRPr lang="en-PH" sz="1600" dirty="0"/>
                    </a:p>
                  </a:txBody>
                  <a:tcPr/>
                </a:tc>
                <a:extLst>
                  <a:ext uri="{0D108BD9-81ED-4DB2-BD59-A6C34878D82A}">
                    <a16:rowId xmlns:a16="http://schemas.microsoft.com/office/drawing/2014/main" val="955065124"/>
                  </a:ext>
                </a:extLst>
              </a:tr>
              <a:tr h="377480">
                <a:tc>
                  <a:txBody>
                    <a:bodyPr/>
                    <a:lstStyle/>
                    <a:p>
                      <a:pPr marL="0" indent="0">
                        <a:buFont typeface="+mj-lt"/>
                        <a:buNone/>
                      </a:pPr>
                      <a:r>
                        <a:rPr lang="en-PH" sz="1600" dirty="0"/>
                        <a:t>5.    Business Taxes and Permits</a:t>
                      </a:r>
                    </a:p>
                  </a:txBody>
                  <a:tcPr/>
                </a:tc>
                <a:tc gridSpan="2">
                  <a:txBody>
                    <a:bodyPr/>
                    <a:lstStyle/>
                    <a:p>
                      <a:pPr algn="ctr"/>
                      <a:r>
                        <a:rPr lang="en-US" sz="1600" dirty="0"/>
                        <a:t>**can be sourced from the LGUs</a:t>
                      </a:r>
                      <a:endParaRPr lang="en-PH" sz="1600" dirty="0"/>
                    </a:p>
                  </a:txBody>
                  <a:tcPr/>
                </a:tc>
                <a:tc hMerge="1">
                  <a:txBody>
                    <a:bodyPr/>
                    <a:lstStyle/>
                    <a:p>
                      <a:endParaRPr lang="en-PH" sz="1800"/>
                    </a:p>
                  </a:txBody>
                  <a:tcPr/>
                </a:tc>
                <a:extLst>
                  <a:ext uri="{0D108BD9-81ED-4DB2-BD59-A6C34878D82A}">
                    <a16:rowId xmlns:a16="http://schemas.microsoft.com/office/drawing/2014/main" val="1576087894"/>
                  </a:ext>
                </a:extLst>
              </a:tr>
              <a:tr h="377480">
                <a:tc>
                  <a:txBody>
                    <a:bodyPr/>
                    <a:lstStyle/>
                    <a:p>
                      <a:pPr marL="0" indent="0">
                        <a:buFont typeface="+mj-lt"/>
                        <a:buNone/>
                      </a:pPr>
                      <a:r>
                        <a:rPr lang="en-US" sz="1600" dirty="0"/>
                        <a:t>6.    Income Taxes</a:t>
                      </a:r>
                      <a:endParaRPr lang="en-PH" sz="1600" dirty="0"/>
                    </a:p>
                  </a:txBody>
                  <a:tcPr/>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Arial"/>
                        </a:rPr>
                        <a:t>**can be sourced from BIR</a:t>
                      </a:r>
                      <a:endParaRPr lang="en-PH" sz="1600" dirty="0"/>
                    </a:p>
                  </a:txBody>
                  <a:tcPr/>
                </a:tc>
                <a:tc hMerge="1">
                  <a:txBody>
                    <a:bodyPr/>
                    <a:lstStyle/>
                    <a:p>
                      <a:r>
                        <a:rPr lang="en-US" sz="1800"/>
                        <a:t>Php</a:t>
                      </a:r>
                      <a:endParaRPr lang="en-PH" sz="1800"/>
                    </a:p>
                  </a:txBody>
                  <a:tcPr/>
                </a:tc>
                <a:extLst>
                  <a:ext uri="{0D108BD9-81ED-4DB2-BD59-A6C34878D82A}">
                    <a16:rowId xmlns:a16="http://schemas.microsoft.com/office/drawing/2014/main" val="3399892556"/>
                  </a:ext>
                </a:extLst>
              </a:tr>
              <a:tr h="377480">
                <a:tc>
                  <a:txBody>
                    <a:bodyPr/>
                    <a:lstStyle/>
                    <a:p>
                      <a:pPr marL="0" indent="0">
                        <a:buFont typeface="+mj-lt"/>
                        <a:buNone/>
                      </a:pPr>
                      <a:r>
                        <a:rPr lang="en-US" sz="1600" dirty="0"/>
                        <a:t>7.    Contribution to the Gross National Production (GNP)</a:t>
                      </a:r>
                      <a:endParaRPr lang="en-PH" sz="1600" dirty="0"/>
                    </a:p>
                  </a:txBody>
                  <a:tcPr/>
                </a:tc>
                <a:tc>
                  <a:txBody>
                    <a:bodyPr/>
                    <a:lstStyle/>
                    <a:p>
                      <a:endParaRPr lang="en-PH" sz="1600"/>
                    </a:p>
                  </a:txBody>
                  <a:tcPr/>
                </a:tc>
                <a:tc>
                  <a:txBody>
                    <a:bodyPr/>
                    <a:lstStyle/>
                    <a:p>
                      <a:endParaRPr lang="en-PH" sz="1600"/>
                    </a:p>
                  </a:txBody>
                  <a:tcPr/>
                </a:tc>
                <a:extLst>
                  <a:ext uri="{0D108BD9-81ED-4DB2-BD59-A6C34878D82A}">
                    <a16:rowId xmlns:a16="http://schemas.microsoft.com/office/drawing/2014/main" val="1593375547"/>
                  </a:ext>
                </a:extLst>
              </a:tr>
              <a:tr h="417515">
                <a:tc>
                  <a:txBody>
                    <a:bodyPr/>
                    <a:lstStyle/>
                    <a:p>
                      <a:pPr marL="0" indent="0">
                        <a:buFont typeface="+mj-lt"/>
                        <a:buNone/>
                      </a:pPr>
                      <a:r>
                        <a:rPr lang="en-US" sz="1600"/>
                        <a:t>           a. Employment Generated</a:t>
                      </a:r>
                    </a:p>
                  </a:txBody>
                  <a:tcPr/>
                </a:tc>
                <a:tc gridSpan="2">
                  <a:txBody>
                    <a:bodyPr/>
                    <a:lstStyle/>
                    <a:p>
                      <a:pPr algn="just"/>
                      <a:r>
                        <a:rPr lang="en-US" sz="1000" dirty="0"/>
                        <a:t>*Unaccounted yet but existing developments can attest to the huge potential of these reclaimed lands to attract investors and businesses </a:t>
                      </a:r>
                      <a:endParaRPr lang="en-PH" sz="1000" dirty="0"/>
                    </a:p>
                  </a:txBody>
                  <a:tcPr/>
                </a:tc>
                <a:tc hMerge="1">
                  <a:txBody>
                    <a:bodyPr/>
                    <a:lstStyle/>
                    <a:p>
                      <a:pPr algn="just"/>
                      <a:r>
                        <a:rPr lang="en-US" sz="1000"/>
                        <a:t>Unaccounted yet but existing developments can attest to the huge potential of these reclaimed lands to attract investors and businesses </a:t>
                      </a:r>
                      <a:endParaRPr lang="en-PH" sz="1000"/>
                    </a:p>
                  </a:txBody>
                  <a:tcPr/>
                </a:tc>
                <a:extLst>
                  <a:ext uri="{0D108BD9-81ED-4DB2-BD59-A6C34878D82A}">
                    <a16:rowId xmlns:a16="http://schemas.microsoft.com/office/drawing/2014/main" val="3813490647"/>
                  </a:ext>
                </a:extLst>
              </a:tr>
              <a:tr h="514744">
                <a:tc>
                  <a:txBody>
                    <a:bodyPr/>
                    <a:lstStyle/>
                    <a:p>
                      <a:pPr marL="0" indent="0">
                        <a:buFont typeface="+mj-lt"/>
                        <a:buNone/>
                      </a:pPr>
                      <a:r>
                        <a:rPr lang="en-US" sz="1600"/>
                        <a:t>           b. Forward and Backward Linkages</a:t>
                      </a:r>
                      <a:endParaRPr lang="en-PH" sz="1600"/>
                    </a:p>
                  </a:txBody>
                  <a:tcPr/>
                </a:tc>
                <a:tc gridSpan="2">
                  <a:txBody>
                    <a:bodyPr/>
                    <a:lstStyle/>
                    <a:p>
                      <a:pPr algn="just"/>
                      <a:r>
                        <a:rPr lang="en-US" sz="1000" dirty="0"/>
                        <a:t>*Unaccounted yet but development activities attributed to the FDIs generated by these projects accounts for a very significant number of businesses consisting of the various factors of the economy contributing to gross national production</a:t>
                      </a:r>
                      <a:endParaRPr lang="en-PH" sz="1000" dirty="0"/>
                    </a:p>
                  </a:txBody>
                  <a:tcPr/>
                </a:tc>
                <a:tc hMerge="1">
                  <a:txBody>
                    <a:bodyPr/>
                    <a:lstStyle/>
                    <a:p>
                      <a:pPr algn="just"/>
                      <a:r>
                        <a:rPr lang="en-US" sz="1000"/>
                        <a:t>unaccounted yet but development activities attributed to the FDIs generated by these projects accounts for a very significant number of businesses consisting of the various factors of the economy contributing to gross national production</a:t>
                      </a:r>
                      <a:endParaRPr lang="en-PH" sz="1000"/>
                    </a:p>
                  </a:txBody>
                  <a:tcPr/>
                </a:tc>
                <a:extLst>
                  <a:ext uri="{0D108BD9-81ED-4DB2-BD59-A6C34878D82A}">
                    <a16:rowId xmlns:a16="http://schemas.microsoft.com/office/drawing/2014/main" val="1941906017"/>
                  </a:ext>
                </a:extLst>
              </a:tr>
            </a:tbl>
          </a:graphicData>
        </a:graphic>
      </p:graphicFrame>
      <p:sp>
        <p:nvSpPr>
          <p:cNvPr id="3" name="TextBox 2">
            <a:extLst>
              <a:ext uri="{FF2B5EF4-FFF2-40B4-BE49-F238E27FC236}">
                <a16:creationId xmlns:a16="http://schemas.microsoft.com/office/drawing/2014/main" id="{91F403E2-F943-A4E6-5160-826EBA33D109}"/>
              </a:ext>
            </a:extLst>
          </p:cNvPr>
          <p:cNvSpPr txBox="1"/>
          <p:nvPr/>
        </p:nvSpPr>
        <p:spPr>
          <a:xfrm>
            <a:off x="475226" y="5773244"/>
            <a:ext cx="6451542" cy="276999"/>
          </a:xfrm>
          <a:prstGeom prst="rect">
            <a:avLst/>
          </a:prstGeom>
          <a:noFill/>
        </p:spPr>
        <p:txBody>
          <a:bodyPr wrap="square" rtlCol="0">
            <a:spAutoFit/>
          </a:bodyPr>
          <a:lstStyle/>
          <a:p>
            <a:r>
              <a:rPr lang="en-PH" sz="1200" dirty="0"/>
              <a:t>*Based on current zonal valuation or land per location</a:t>
            </a:r>
          </a:p>
        </p:txBody>
      </p:sp>
      <p:pic>
        <p:nvPicPr>
          <p:cNvPr id="7" name="Picture 6" descr="A logo with text on it&#10;&#10;Description automatically generated">
            <a:extLst>
              <a:ext uri="{FF2B5EF4-FFF2-40B4-BE49-F238E27FC236}">
                <a16:creationId xmlns:a16="http://schemas.microsoft.com/office/drawing/2014/main" id="{7D8181D0-F23F-0B4D-8F69-920E4C650A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1208346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5EA5-B904-34F1-2E98-9F54278F5050}"/>
              </a:ext>
            </a:extLst>
          </p:cNvPr>
          <p:cNvSpPr>
            <a:spLocks noGrp="1"/>
          </p:cNvSpPr>
          <p:nvPr>
            <p:ph type="title"/>
          </p:nvPr>
        </p:nvSpPr>
        <p:spPr/>
        <p:txBody>
          <a:bodyPr/>
          <a:lstStyle/>
          <a:p>
            <a:r>
              <a:rPr lang="en-US" sz="2800">
                <a:solidFill>
                  <a:schemeClr val="accent2"/>
                </a:solidFill>
                <a:latin typeface="Arial"/>
              </a:rPr>
              <a:t>Project Benefits</a:t>
            </a:r>
          </a:p>
        </p:txBody>
      </p:sp>
      <p:sp>
        <p:nvSpPr>
          <p:cNvPr id="3" name="Text Placeholder 2">
            <a:extLst>
              <a:ext uri="{FF2B5EF4-FFF2-40B4-BE49-F238E27FC236}">
                <a16:creationId xmlns:a16="http://schemas.microsoft.com/office/drawing/2014/main" id="{2A44601F-AF54-D7DD-27D3-6D0B6A635A15}"/>
              </a:ext>
            </a:extLst>
          </p:cNvPr>
          <p:cNvSpPr>
            <a:spLocks noGrp="1"/>
          </p:cNvSpPr>
          <p:nvPr>
            <p:ph type="body" idx="1"/>
          </p:nvPr>
        </p:nvSpPr>
        <p:spPr>
          <a:xfrm>
            <a:off x="1085700" y="1769800"/>
            <a:ext cx="10429182" cy="4194000"/>
          </a:xfrm>
        </p:spPr>
        <p:txBody>
          <a:bodyPr/>
          <a:lstStyle/>
          <a:p>
            <a:pPr marL="101600" indent="0">
              <a:buNone/>
            </a:pPr>
            <a:r>
              <a:rPr lang="en-US">
                <a:latin typeface="Arial"/>
                <a:cs typeface="Arial"/>
              </a:rPr>
              <a:t>In terms of</a:t>
            </a:r>
            <a:r>
              <a:rPr lang="en-US" b="1" i="1">
                <a:latin typeface="Arial"/>
                <a:cs typeface="Arial"/>
              </a:rPr>
              <a:t> financial outflows</a:t>
            </a:r>
            <a:r>
              <a:rPr lang="en-US">
                <a:latin typeface="Arial"/>
                <a:cs typeface="Arial"/>
              </a:rPr>
              <a:t>, on the part of the national and local government, reclamation projects shall be implemented at zero cost to the government.</a:t>
            </a:r>
          </a:p>
          <a:p>
            <a:pPr marL="444500" indent="-342900">
              <a:buFont typeface="Wingdings"/>
              <a:buChar char="q"/>
            </a:pPr>
            <a:r>
              <a:rPr lang="en-US">
                <a:latin typeface="Arial"/>
                <a:cs typeface="Arial"/>
              </a:rPr>
              <a:t>Projects will be entirely financed by the private sector proponents under a PPP arrangement, pursuant to a PPP Code / Ordinance;</a:t>
            </a:r>
          </a:p>
          <a:p>
            <a:pPr marL="444500" indent="-342900">
              <a:buFont typeface="Wingdings"/>
              <a:buChar char="q"/>
            </a:pPr>
            <a:r>
              <a:rPr lang="en-US">
                <a:latin typeface="Arial"/>
                <a:cs typeface="Arial"/>
              </a:rPr>
              <a:t>Private sector proponents will provide not only financing, but also the manpower, facilities, and technology necessary for the reclamation projects; and</a:t>
            </a:r>
          </a:p>
          <a:p>
            <a:pPr marL="444500" indent="-342900">
              <a:buFont typeface="Wingdings"/>
              <a:buChar char="q"/>
            </a:pPr>
            <a:r>
              <a:rPr lang="en-US">
                <a:latin typeface="Arial"/>
                <a:cs typeface="Arial"/>
              </a:rPr>
              <a:t>The projects will not involve any commercial or construction risks to the government which will be assumed by the private proponents.</a:t>
            </a:r>
          </a:p>
        </p:txBody>
      </p:sp>
      <p:pic>
        <p:nvPicPr>
          <p:cNvPr id="4" name="Picture 3" descr="A logo with text on it&#10;&#10;Description automatically generated">
            <a:extLst>
              <a:ext uri="{FF2B5EF4-FFF2-40B4-BE49-F238E27FC236}">
                <a16:creationId xmlns:a16="http://schemas.microsoft.com/office/drawing/2014/main" id="{F18F465D-4498-8E44-9153-999C79B49F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982640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5EA5-B904-34F1-2E98-9F54278F5050}"/>
              </a:ext>
            </a:extLst>
          </p:cNvPr>
          <p:cNvSpPr>
            <a:spLocks noGrp="1"/>
          </p:cNvSpPr>
          <p:nvPr>
            <p:ph type="title"/>
          </p:nvPr>
        </p:nvSpPr>
        <p:spPr/>
        <p:txBody>
          <a:bodyPr/>
          <a:lstStyle/>
          <a:p>
            <a:r>
              <a:rPr lang="en-US" sz="2800">
                <a:solidFill>
                  <a:schemeClr val="accent2"/>
                </a:solidFill>
                <a:latin typeface="Arial"/>
              </a:rPr>
              <a:t>Financial Inflows to the Government</a:t>
            </a:r>
            <a:endParaRPr lang="en-US">
              <a:solidFill>
                <a:schemeClr val="accent2"/>
              </a:solidFill>
            </a:endParaRPr>
          </a:p>
        </p:txBody>
      </p:sp>
      <p:sp>
        <p:nvSpPr>
          <p:cNvPr id="3" name="Text Placeholder 2">
            <a:extLst>
              <a:ext uri="{FF2B5EF4-FFF2-40B4-BE49-F238E27FC236}">
                <a16:creationId xmlns:a16="http://schemas.microsoft.com/office/drawing/2014/main" id="{2A44601F-AF54-D7DD-27D3-6D0B6A635A15}"/>
              </a:ext>
            </a:extLst>
          </p:cNvPr>
          <p:cNvSpPr>
            <a:spLocks noGrp="1"/>
          </p:cNvSpPr>
          <p:nvPr>
            <p:ph type="body" idx="1"/>
          </p:nvPr>
        </p:nvSpPr>
        <p:spPr>
          <a:xfrm>
            <a:off x="962435" y="2072359"/>
            <a:ext cx="10798976" cy="4194000"/>
          </a:xfrm>
        </p:spPr>
        <p:txBody>
          <a:bodyPr/>
          <a:lstStyle/>
          <a:p>
            <a:pPr marL="101600" indent="0">
              <a:buNone/>
            </a:pPr>
            <a:r>
              <a:rPr lang="en-US">
                <a:latin typeface="Arial"/>
                <a:cs typeface="Arial"/>
              </a:rPr>
              <a:t>In terms of </a:t>
            </a:r>
            <a:r>
              <a:rPr lang="en-US" b="1" i="1">
                <a:latin typeface="Arial"/>
                <a:cs typeface="Arial"/>
              </a:rPr>
              <a:t>financial inflows</a:t>
            </a:r>
            <a:r>
              <a:rPr lang="en-US">
                <a:latin typeface="Arial"/>
                <a:cs typeface="Arial"/>
              </a:rPr>
              <a:t> to the National or local government, these projects will generate for the government billions of pesos in public revenues.</a:t>
            </a:r>
          </a:p>
          <a:p>
            <a:pPr marL="444500" indent="-342900">
              <a:buFont typeface="Wingdings"/>
              <a:buChar char="q"/>
            </a:pPr>
            <a:r>
              <a:rPr lang="en-US">
                <a:latin typeface="Arial"/>
                <a:cs typeface="Arial"/>
              </a:rPr>
              <a:t>Billions of pesos by way of reclamation fees and charges, thru PRA;</a:t>
            </a:r>
          </a:p>
          <a:p>
            <a:pPr marL="444500" indent="-342900">
              <a:buFont typeface="Wingdings"/>
              <a:buChar char="q"/>
            </a:pPr>
            <a:r>
              <a:rPr lang="en-US">
                <a:latin typeface="Arial"/>
                <a:cs typeface="Arial"/>
              </a:rPr>
              <a:t>After the construction of the projects and once developed, thousands more of new jobs and business opportunities will be created;</a:t>
            </a:r>
          </a:p>
          <a:p>
            <a:pPr marL="444500" indent="-342900">
              <a:buFont typeface="Wingdings"/>
              <a:buChar char="q"/>
            </a:pPr>
            <a:r>
              <a:rPr lang="en-US">
                <a:latin typeface="Arial"/>
                <a:cs typeface="Arial"/>
              </a:rPr>
              <a:t>The local government will earn additional revenues in terms of property and business tax, while the National government will derive additional income taxes from new businesses; and</a:t>
            </a:r>
          </a:p>
          <a:p>
            <a:pPr marL="444500" indent="-342900">
              <a:buFont typeface="Wingdings"/>
              <a:buChar char="q"/>
            </a:pPr>
            <a:r>
              <a:rPr lang="en-US">
                <a:latin typeface="Arial"/>
                <a:cs typeface="Arial"/>
              </a:rPr>
              <a:t>The National and local government stand to gain new land, at no financial cost, that can be devoted for public use or service or can be sold or developed to fund public service.</a:t>
            </a:r>
          </a:p>
        </p:txBody>
      </p:sp>
      <p:pic>
        <p:nvPicPr>
          <p:cNvPr id="4" name="Picture 3" descr="A logo with text on it&#10;&#10;Description automatically generated">
            <a:extLst>
              <a:ext uri="{FF2B5EF4-FFF2-40B4-BE49-F238E27FC236}">
                <a16:creationId xmlns:a16="http://schemas.microsoft.com/office/drawing/2014/main" id="{A658C660-6C91-024C-B685-B083632335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3838025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5EA5-B904-34F1-2E98-9F54278F5050}"/>
              </a:ext>
            </a:extLst>
          </p:cNvPr>
          <p:cNvSpPr>
            <a:spLocks noGrp="1"/>
          </p:cNvSpPr>
          <p:nvPr>
            <p:ph type="title"/>
          </p:nvPr>
        </p:nvSpPr>
        <p:spPr/>
        <p:txBody>
          <a:bodyPr/>
          <a:lstStyle/>
          <a:p>
            <a:r>
              <a:rPr lang="en-US" sz="2800">
                <a:solidFill>
                  <a:schemeClr val="accent2"/>
                </a:solidFill>
                <a:latin typeface="Arial"/>
              </a:rPr>
              <a:t>Financial Inflows to the Government</a:t>
            </a:r>
            <a:endParaRPr lang="en-US">
              <a:solidFill>
                <a:schemeClr val="accent2"/>
              </a:solidFill>
            </a:endParaRPr>
          </a:p>
        </p:txBody>
      </p:sp>
      <p:sp>
        <p:nvSpPr>
          <p:cNvPr id="3" name="Text Placeholder 2">
            <a:extLst>
              <a:ext uri="{FF2B5EF4-FFF2-40B4-BE49-F238E27FC236}">
                <a16:creationId xmlns:a16="http://schemas.microsoft.com/office/drawing/2014/main" id="{2A44601F-AF54-D7DD-27D3-6D0B6A635A15}"/>
              </a:ext>
            </a:extLst>
          </p:cNvPr>
          <p:cNvSpPr>
            <a:spLocks noGrp="1"/>
          </p:cNvSpPr>
          <p:nvPr>
            <p:ph type="body" idx="1"/>
          </p:nvPr>
        </p:nvSpPr>
        <p:spPr>
          <a:xfrm>
            <a:off x="1085700" y="1769800"/>
            <a:ext cx="10429182" cy="4194000"/>
          </a:xfrm>
        </p:spPr>
        <p:txBody>
          <a:bodyPr/>
          <a:lstStyle/>
          <a:p>
            <a:pPr marL="101600" indent="0">
              <a:buNone/>
            </a:pPr>
            <a:r>
              <a:rPr lang="en-US">
                <a:latin typeface="Arial"/>
                <a:cs typeface="Arial"/>
              </a:rPr>
              <a:t>In terms of </a:t>
            </a:r>
            <a:r>
              <a:rPr lang="en-US" b="1" i="1">
                <a:latin typeface="Arial"/>
                <a:cs typeface="Arial"/>
              </a:rPr>
              <a:t>economic activity</a:t>
            </a:r>
            <a:r>
              <a:rPr lang="en-US">
                <a:latin typeface="Arial"/>
                <a:cs typeface="Arial"/>
              </a:rPr>
              <a:t>, the projects will have a multiplier effect on business, commercial activities in the cities and will create hundreds of thousands of jobs and spur economic activities. </a:t>
            </a:r>
          </a:p>
          <a:p>
            <a:pPr marL="444500" indent="-342900">
              <a:buFont typeface="Wingdings"/>
              <a:buChar char="q"/>
            </a:pPr>
            <a:r>
              <a:rPr lang="en-US">
                <a:latin typeface="Arial"/>
                <a:cs typeface="Arial"/>
              </a:rPr>
              <a:t>During the horizontal and vertical construction period of road, buildings and other infrastructure facilities, the projects are expected to generate thousands of jobs and business opportunities; and</a:t>
            </a:r>
          </a:p>
          <a:p>
            <a:pPr marL="444500" indent="-342900">
              <a:buFont typeface="Wingdings"/>
              <a:buChar char="q"/>
            </a:pPr>
            <a:r>
              <a:rPr lang="en-US">
                <a:latin typeface="Arial"/>
                <a:cs typeface="Arial"/>
              </a:rPr>
              <a:t>After the completion of the development and the commencement of business operations of locators, a total of millions of jobs are expected to be created.</a:t>
            </a:r>
          </a:p>
        </p:txBody>
      </p:sp>
      <p:pic>
        <p:nvPicPr>
          <p:cNvPr id="4" name="Picture 3" descr="A logo with text on it&#10;&#10;Description automatically generated">
            <a:extLst>
              <a:ext uri="{FF2B5EF4-FFF2-40B4-BE49-F238E27FC236}">
                <a16:creationId xmlns:a16="http://schemas.microsoft.com/office/drawing/2014/main" id="{94FA2E57-0EC9-7246-B05A-6D4FC57A65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3574887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5EA5-B904-34F1-2E98-9F54278F5050}"/>
              </a:ext>
            </a:extLst>
          </p:cNvPr>
          <p:cNvSpPr>
            <a:spLocks noGrp="1"/>
          </p:cNvSpPr>
          <p:nvPr>
            <p:ph type="title"/>
          </p:nvPr>
        </p:nvSpPr>
        <p:spPr/>
        <p:txBody>
          <a:bodyPr/>
          <a:lstStyle/>
          <a:p>
            <a:r>
              <a:rPr lang="en-US" sz="2800">
                <a:solidFill>
                  <a:schemeClr val="accent2"/>
                </a:solidFill>
                <a:latin typeface="Arial"/>
              </a:rPr>
              <a:t>Financial Inflows to the Government</a:t>
            </a:r>
            <a:endParaRPr lang="en-US">
              <a:solidFill>
                <a:schemeClr val="accent2"/>
              </a:solidFill>
            </a:endParaRPr>
          </a:p>
        </p:txBody>
      </p:sp>
      <p:sp>
        <p:nvSpPr>
          <p:cNvPr id="3" name="Text Placeholder 2">
            <a:extLst>
              <a:ext uri="{FF2B5EF4-FFF2-40B4-BE49-F238E27FC236}">
                <a16:creationId xmlns:a16="http://schemas.microsoft.com/office/drawing/2014/main" id="{2A44601F-AF54-D7DD-27D3-6D0B6A635A15}"/>
              </a:ext>
            </a:extLst>
          </p:cNvPr>
          <p:cNvSpPr>
            <a:spLocks noGrp="1"/>
          </p:cNvSpPr>
          <p:nvPr>
            <p:ph type="body" idx="1"/>
          </p:nvPr>
        </p:nvSpPr>
        <p:spPr>
          <a:xfrm>
            <a:off x="1085700" y="1769800"/>
            <a:ext cx="10429182" cy="4194000"/>
          </a:xfrm>
        </p:spPr>
        <p:txBody>
          <a:bodyPr/>
          <a:lstStyle/>
          <a:p>
            <a:pPr marL="101600" indent="0">
              <a:buNone/>
            </a:pPr>
            <a:r>
              <a:rPr lang="en-US">
                <a:latin typeface="Arial"/>
                <a:cs typeface="Arial"/>
              </a:rPr>
              <a:t>In terms of </a:t>
            </a:r>
            <a:r>
              <a:rPr lang="en-US" b="1" i="1">
                <a:latin typeface="Arial"/>
                <a:cs typeface="Arial"/>
              </a:rPr>
              <a:t>social benefits</a:t>
            </a:r>
            <a:r>
              <a:rPr lang="en-US">
                <a:latin typeface="Arial"/>
                <a:cs typeface="Arial"/>
              </a:rPr>
              <a:t>, the proceeds from the projects will enable the National and local government to improve and expand its existing projects and services.  </a:t>
            </a:r>
          </a:p>
          <a:p>
            <a:pPr marL="101600" indent="0">
              <a:buNone/>
            </a:pPr>
            <a:endParaRPr lang="en-US">
              <a:latin typeface="Arial"/>
              <a:cs typeface="Arial"/>
            </a:endParaRPr>
          </a:p>
          <a:p>
            <a:pPr marL="101600" indent="0">
              <a:buNone/>
            </a:pPr>
            <a:r>
              <a:rPr lang="en-US">
                <a:latin typeface="Arial"/>
                <a:cs typeface="Arial"/>
              </a:rPr>
              <a:t>Local governments have committed to devote a substantial part of their gains from real property income from reclaimed area for social services, livelihood and pro-poor programs.</a:t>
            </a:r>
            <a:endParaRPr lang="en-US"/>
          </a:p>
        </p:txBody>
      </p:sp>
      <p:pic>
        <p:nvPicPr>
          <p:cNvPr id="4" name="Picture 3" descr="A logo with text on it&#10;&#10;Description automatically generated">
            <a:extLst>
              <a:ext uri="{FF2B5EF4-FFF2-40B4-BE49-F238E27FC236}">
                <a16:creationId xmlns:a16="http://schemas.microsoft.com/office/drawing/2014/main" id="{F97FFCF0-0301-904C-B059-A202F39C7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2696487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8ECF2D-CD51-59DF-57AB-33FB8BD34502}"/>
              </a:ext>
            </a:extLst>
          </p:cNvPr>
          <p:cNvSpPr>
            <a:spLocks noGrp="1"/>
          </p:cNvSpPr>
          <p:nvPr>
            <p:ph type="body" idx="1"/>
          </p:nvPr>
        </p:nvSpPr>
        <p:spPr>
          <a:xfrm>
            <a:off x="980596" y="1835491"/>
            <a:ext cx="10121214" cy="4758930"/>
          </a:xfrm>
        </p:spPr>
        <p:txBody>
          <a:bodyPr/>
          <a:lstStyle/>
          <a:p>
            <a:pPr marL="101600" indent="0" algn="ctr">
              <a:buNone/>
            </a:pPr>
            <a:r>
              <a:rPr lang="en-PH" sz="2800" b="1">
                <a:solidFill>
                  <a:schemeClr val="tx1"/>
                </a:solidFill>
                <a:latin typeface="Arial"/>
              </a:rPr>
              <a:t>PRA Administrative Order No. 2019-05</a:t>
            </a:r>
            <a:endParaRPr lang="en-US" sz="2800" b="1">
              <a:solidFill>
                <a:schemeClr val="tx1"/>
              </a:solidFill>
              <a:latin typeface="Arial"/>
            </a:endParaRPr>
          </a:p>
          <a:p>
            <a:pPr marL="101600" indent="0" algn="ctr">
              <a:buNone/>
            </a:pPr>
            <a:r>
              <a:rPr lang="en-PH" sz="2800">
                <a:solidFill>
                  <a:srgbClr val="00B050"/>
                </a:solidFill>
                <a:latin typeface="Arial"/>
              </a:rPr>
              <a:t>Rules and Regulations to Govern the Mandatory Integration of Greenspaces in Reclamation Projects</a:t>
            </a:r>
            <a:endParaRPr lang="en-US" sz="2800">
              <a:solidFill>
                <a:srgbClr val="00B050"/>
              </a:solidFill>
              <a:latin typeface="Arial"/>
            </a:endParaRPr>
          </a:p>
          <a:p>
            <a:pPr marL="101600" indent="0" algn="just">
              <a:buNone/>
            </a:pPr>
            <a:r>
              <a:rPr lang="en-PH" sz="2800">
                <a:solidFill>
                  <a:schemeClr val="tx1"/>
                </a:solidFill>
                <a:latin typeface="Arial"/>
              </a:rPr>
              <a:t>Greenspaces shall be included in a reclamation project’s overall sustainable development plan and climate change adaptation program, to form part of the compliance with the reforestation and carbon sink program required for development projects to mitigate greenhouse gas (GHG) emission.</a:t>
            </a:r>
          </a:p>
          <a:p>
            <a:pPr marL="608965" indent="-507365"/>
            <a:endParaRPr lang="en-PH"/>
          </a:p>
        </p:txBody>
      </p:sp>
      <p:sp>
        <p:nvSpPr>
          <p:cNvPr id="4" name="Title 1">
            <a:extLst>
              <a:ext uri="{FF2B5EF4-FFF2-40B4-BE49-F238E27FC236}">
                <a16:creationId xmlns:a16="http://schemas.microsoft.com/office/drawing/2014/main" id="{6FD8B699-0884-F034-EFFB-0704F226FA24}"/>
              </a:ext>
            </a:extLst>
          </p:cNvPr>
          <p:cNvSpPr>
            <a:spLocks noGrp="1"/>
          </p:cNvSpPr>
          <p:nvPr>
            <p:ph type="title"/>
          </p:nvPr>
        </p:nvSpPr>
        <p:spPr>
          <a:xfrm>
            <a:off x="1243354" y="628536"/>
            <a:ext cx="7714171" cy="1021600"/>
          </a:xfrm>
        </p:spPr>
        <p:txBody>
          <a:bodyPr/>
          <a:lstStyle/>
          <a:p>
            <a:r>
              <a:rPr lang="en-US" sz="4400"/>
              <a:t>Environmental Enhancement </a:t>
            </a:r>
          </a:p>
        </p:txBody>
      </p:sp>
      <p:pic>
        <p:nvPicPr>
          <p:cNvPr id="5" name="Graphic 4" descr="Postit Notes with solid fill">
            <a:extLst>
              <a:ext uri="{FF2B5EF4-FFF2-40B4-BE49-F238E27FC236}">
                <a16:creationId xmlns:a16="http://schemas.microsoft.com/office/drawing/2014/main" id="{F80FD1E6-1F8F-3B6A-8F58-9EBCD1B700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148" y="523433"/>
            <a:ext cx="914400" cy="914400"/>
          </a:xfrm>
          <a:prstGeom prst="rect">
            <a:avLst/>
          </a:prstGeom>
        </p:spPr>
      </p:pic>
      <p:pic>
        <p:nvPicPr>
          <p:cNvPr id="6" name="Picture 5" descr="A logo with text on it&#10;&#10;Description automatically generated">
            <a:extLst>
              <a:ext uri="{FF2B5EF4-FFF2-40B4-BE49-F238E27FC236}">
                <a16:creationId xmlns:a16="http://schemas.microsoft.com/office/drawing/2014/main" id="{197DC1EC-BEE7-C64E-99EA-1C9572176E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9675" y="201008"/>
            <a:ext cx="1021600" cy="1021600"/>
          </a:xfrm>
          <a:prstGeom prst="rect">
            <a:avLst/>
          </a:prstGeom>
        </p:spPr>
      </p:pic>
    </p:spTree>
    <p:extLst>
      <p:ext uri="{BB962C8B-B14F-4D97-AF65-F5344CB8AC3E}">
        <p14:creationId xmlns:p14="http://schemas.microsoft.com/office/powerpoint/2010/main" val="178868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3B5F37-07E5-E7A8-9CA0-C2E8E368C312}"/>
              </a:ext>
            </a:extLst>
          </p:cNvPr>
          <p:cNvPicPr>
            <a:picLocks noChangeAspect="1"/>
          </p:cNvPicPr>
          <p:nvPr/>
        </p:nvPicPr>
        <p:blipFill rotWithShape="1">
          <a:blip r:embed="rId3"/>
          <a:srcRect t="3053" b="10850"/>
          <a:stretch/>
        </p:blipFill>
        <p:spPr>
          <a:xfrm>
            <a:off x="-1" y="0"/>
            <a:ext cx="12244693" cy="6858000"/>
          </a:xfrm>
          <a:prstGeom prst="rect">
            <a:avLst/>
          </a:prstGeom>
        </p:spPr>
      </p:pic>
    </p:spTree>
    <p:extLst>
      <p:ext uri="{BB962C8B-B14F-4D97-AF65-F5344CB8AC3E}">
        <p14:creationId xmlns:p14="http://schemas.microsoft.com/office/powerpoint/2010/main" val="1883475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25A572B-4B43-42C4-80C3-CAFD803A76ED}"/>
              </a:ext>
            </a:extLst>
          </p:cNvPr>
          <p:cNvGrpSpPr/>
          <p:nvPr/>
        </p:nvGrpSpPr>
        <p:grpSpPr>
          <a:xfrm>
            <a:off x="0" y="0"/>
            <a:ext cx="12192000" cy="6884379"/>
            <a:chOff x="0" y="0"/>
            <a:chExt cx="12192000" cy="6884379"/>
          </a:xfrm>
        </p:grpSpPr>
        <p:pic>
          <p:nvPicPr>
            <p:cNvPr id="5" name="Picture 4">
              <a:extLst>
                <a:ext uri="{FF2B5EF4-FFF2-40B4-BE49-F238E27FC236}">
                  <a16:creationId xmlns:a16="http://schemas.microsoft.com/office/drawing/2014/main" id="{811A3559-FA91-9E70-DD10-552775C9F198}"/>
                </a:ext>
              </a:extLst>
            </p:cNvPr>
            <p:cNvPicPr>
              <a:picLocks noChangeAspect="1"/>
            </p:cNvPicPr>
            <p:nvPr/>
          </p:nvPicPr>
          <p:blipFill>
            <a:blip r:embed="rId2"/>
            <a:stretch>
              <a:fillRect/>
            </a:stretch>
          </p:blipFill>
          <p:spPr>
            <a:xfrm>
              <a:off x="0" y="0"/>
              <a:ext cx="12192000" cy="6884379"/>
            </a:xfrm>
            <a:prstGeom prst="rect">
              <a:avLst/>
            </a:prstGeom>
          </p:spPr>
        </p:pic>
        <p:pic>
          <p:nvPicPr>
            <p:cNvPr id="6" name="Picture 5">
              <a:extLst>
                <a:ext uri="{FF2B5EF4-FFF2-40B4-BE49-F238E27FC236}">
                  <a16:creationId xmlns:a16="http://schemas.microsoft.com/office/drawing/2014/main" id="{29ECAEB0-3C8F-A2E9-35F1-43211E9146C2}"/>
                </a:ext>
              </a:extLst>
            </p:cNvPr>
            <p:cNvPicPr>
              <a:picLocks noChangeAspect="1"/>
            </p:cNvPicPr>
            <p:nvPr/>
          </p:nvPicPr>
          <p:blipFill rotWithShape="1">
            <a:blip r:embed="rId2"/>
            <a:srcRect l="76207" t="64465" b="15535"/>
            <a:stretch/>
          </p:blipFill>
          <p:spPr>
            <a:xfrm>
              <a:off x="9291145" y="5507523"/>
              <a:ext cx="2900855" cy="1376856"/>
            </a:xfrm>
            <a:prstGeom prst="rect">
              <a:avLst/>
            </a:prstGeom>
          </p:spPr>
        </p:pic>
      </p:grpSp>
    </p:spTree>
    <p:extLst>
      <p:ext uri="{BB962C8B-B14F-4D97-AF65-F5344CB8AC3E}">
        <p14:creationId xmlns:p14="http://schemas.microsoft.com/office/powerpoint/2010/main" val="3820806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BF21-D1DE-A5EA-BBAB-926893413362}"/>
              </a:ext>
            </a:extLst>
          </p:cNvPr>
          <p:cNvSpPr>
            <a:spLocks noGrp="1"/>
          </p:cNvSpPr>
          <p:nvPr>
            <p:ph type="title"/>
          </p:nvPr>
        </p:nvSpPr>
        <p:spPr/>
        <p:txBody>
          <a:bodyPr/>
          <a:lstStyle/>
          <a:p>
            <a:endParaRPr lang="en-PH"/>
          </a:p>
        </p:txBody>
      </p:sp>
      <p:sp>
        <p:nvSpPr>
          <p:cNvPr id="3" name="Text Placeholder 2">
            <a:extLst>
              <a:ext uri="{FF2B5EF4-FFF2-40B4-BE49-F238E27FC236}">
                <a16:creationId xmlns:a16="http://schemas.microsoft.com/office/drawing/2014/main" id="{930EC06B-77E8-D6EF-5C02-59DFFAED3C21}"/>
              </a:ext>
            </a:extLst>
          </p:cNvPr>
          <p:cNvSpPr>
            <a:spLocks noGrp="1"/>
          </p:cNvSpPr>
          <p:nvPr>
            <p:ph type="body" idx="1"/>
          </p:nvPr>
        </p:nvSpPr>
        <p:spPr/>
        <p:txBody>
          <a:bodyPr/>
          <a:lstStyle/>
          <a:p>
            <a:endParaRPr lang="en-PH"/>
          </a:p>
        </p:txBody>
      </p:sp>
      <p:pic>
        <p:nvPicPr>
          <p:cNvPr id="5" name="Picture 4">
            <a:extLst>
              <a:ext uri="{FF2B5EF4-FFF2-40B4-BE49-F238E27FC236}">
                <a16:creationId xmlns:a16="http://schemas.microsoft.com/office/drawing/2014/main" id="{6FD20A66-4041-AD1C-9A12-292FEC9134E0}"/>
              </a:ext>
            </a:extLst>
          </p:cNvPr>
          <p:cNvPicPr>
            <a:picLocks noChangeAspect="1"/>
          </p:cNvPicPr>
          <p:nvPr/>
        </p:nvPicPr>
        <p:blipFill rotWithShape="1">
          <a:blip r:embed="rId2"/>
          <a:srcRect l="6704"/>
          <a:stretch/>
        </p:blipFill>
        <p:spPr>
          <a:xfrm>
            <a:off x="0" y="0"/>
            <a:ext cx="12223476" cy="6858000"/>
          </a:xfrm>
          <a:prstGeom prst="rect">
            <a:avLst/>
          </a:prstGeom>
        </p:spPr>
      </p:pic>
    </p:spTree>
    <p:extLst>
      <p:ext uri="{BB962C8B-B14F-4D97-AF65-F5344CB8AC3E}">
        <p14:creationId xmlns:p14="http://schemas.microsoft.com/office/powerpoint/2010/main" val="2895687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ty with a river and buildings&#10;&#10;Description automatically generated with medium confidence">
            <a:extLst>
              <a:ext uri="{FF2B5EF4-FFF2-40B4-BE49-F238E27FC236}">
                <a16:creationId xmlns:a16="http://schemas.microsoft.com/office/drawing/2014/main" id="{EA8C7300-DE61-E48D-CF10-0C19DFA12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
            <a:ext cx="12192000" cy="6842760"/>
          </a:xfrm>
          <a:prstGeom prst="rect">
            <a:avLst/>
          </a:prstGeom>
        </p:spPr>
      </p:pic>
    </p:spTree>
    <p:extLst>
      <p:ext uri="{BB962C8B-B14F-4D97-AF65-F5344CB8AC3E}">
        <p14:creationId xmlns:p14="http://schemas.microsoft.com/office/powerpoint/2010/main" val="1839126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54D4BB-207C-499D-9D4B-15069F595F52}"/>
              </a:ext>
            </a:extLst>
          </p:cNvPr>
          <p:cNvSpPr>
            <a:spLocks noGrp="1"/>
          </p:cNvSpPr>
          <p:nvPr>
            <p:ph type="ctrTitle"/>
          </p:nvPr>
        </p:nvSpPr>
        <p:spPr>
          <a:xfrm>
            <a:off x="618032" y="2870522"/>
            <a:ext cx="8375497" cy="3703897"/>
          </a:xfrm>
        </p:spPr>
        <p:txBody>
          <a:bodyPr/>
          <a:lstStyle/>
          <a:p>
            <a:r>
              <a:rPr lang="en-PH" sz="8000">
                <a:solidFill>
                  <a:srgbClr val="FF9800"/>
                </a:solidFill>
              </a:rPr>
              <a:t>Thank you </a:t>
            </a:r>
          </a:p>
        </p:txBody>
      </p:sp>
      <p:pic>
        <p:nvPicPr>
          <p:cNvPr id="2" name="Content Placeholder 4">
            <a:extLst>
              <a:ext uri="{FF2B5EF4-FFF2-40B4-BE49-F238E27FC236}">
                <a16:creationId xmlns:a16="http://schemas.microsoft.com/office/drawing/2014/main" id="{746C4E28-F712-0963-61CD-74567532024B}"/>
              </a:ext>
            </a:extLst>
          </p:cNvPr>
          <p:cNvPicPr>
            <a:picLocks noChangeAspect="1"/>
          </p:cNvPicPr>
          <p:nvPr isPhoto="1"/>
        </p:nvPicPr>
        <p:blipFill>
          <a:blip r:embed="rId3">
            <a:extLst>
              <a:ext uri="{28A0092B-C50C-407E-A947-70E740481C1C}">
                <a14:useLocalDpi xmlns:a14="http://schemas.microsoft.com/office/drawing/2010/main" val="0"/>
              </a:ext>
            </a:extLst>
          </a:blip>
          <a:srcRect l="4058" r="4058"/>
          <a:stretch/>
        </p:blipFill>
        <p:spPr>
          <a:xfrm>
            <a:off x="3447392" y="-495"/>
            <a:ext cx="8740161" cy="5350575"/>
          </a:xfrm>
          <a:prstGeom prst="rect">
            <a:avLst/>
          </a:prstGeom>
          <a:ln>
            <a:noFill/>
          </a:ln>
          <a:effectLst>
            <a:softEdge rad="112500"/>
          </a:effectLst>
        </p:spPr>
      </p:pic>
      <p:pic>
        <p:nvPicPr>
          <p:cNvPr id="6" name="Picture 5" descr="A logo with text on it&#10;&#10;Description automatically generated">
            <a:extLst>
              <a:ext uri="{FF2B5EF4-FFF2-40B4-BE49-F238E27FC236}">
                <a16:creationId xmlns:a16="http://schemas.microsoft.com/office/drawing/2014/main" id="{78726FF7-A897-8E4B-8737-6393AD03DD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07" y="2025863"/>
            <a:ext cx="1355459" cy="1355459"/>
          </a:xfrm>
          <a:prstGeom prst="rect">
            <a:avLst/>
          </a:prstGeom>
        </p:spPr>
      </p:pic>
    </p:spTree>
    <p:extLst>
      <p:ext uri="{BB962C8B-B14F-4D97-AF65-F5344CB8AC3E}">
        <p14:creationId xmlns:p14="http://schemas.microsoft.com/office/powerpoint/2010/main" val="725256561"/>
      </p:ext>
    </p:extLst>
  </p:cSld>
  <p:clrMapOvr>
    <a:masterClrMapping/>
  </p:clrMapOvr>
</p:sld>
</file>

<file path=ppt/theme/theme1.xml><?xml version="1.0" encoding="utf-8"?>
<a:theme xmlns:a="http://schemas.openxmlformats.org/drawingml/2006/main"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BA657080A7A3F4C85C979748999306F" ma:contentTypeVersion="17" ma:contentTypeDescription="Create a new document." ma:contentTypeScope="" ma:versionID="e1c3f84a304d74ab30ce1afd9f1d2600">
  <xsd:schema xmlns:xsd="http://www.w3.org/2001/XMLSchema" xmlns:xs="http://www.w3.org/2001/XMLSchema" xmlns:p="http://schemas.microsoft.com/office/2006/metadata/properties" xmlns:ns2="d8af76d4-451e-48d1-9792-83eec4783f3b" xmlns:ns3="f4cea90c-e383-447e-a3a0-61172f8a1906" targetNamespace="http://schemas.microsoft.com/office/2006/metadata/properties" ma:root="true" ma:fieldsID="0c05a4c3900cd4a6ee70d6f09c94424c" ns2:_="" ns3:_="">
    <xsd:import namespace="d8af76d4-451e-48d1-9792-83eec4783f3b"/>
    <xsd:import namespace="f4cea90c-e383-447e-a3a0-61172f8a190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af76d4-451e-48d1-9792-83eec4783f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6ad5ef3-c772-45e3-9758-bb145015a9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cea90c-e383-447e-a3a0-61172f8a190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25cfd2-50a1-4783-9188-80143d803b98}" ma:internalName="TaxCatchAll" ma:showField="CatchAllData" ma:web="f4cea90c-e383-447e-a3a0-61172f8a19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8af76d4-451e-48d1-9792-83eec4783f3b">
      <Terms xmlns="http://schemas.microsoft.com/office/infopath/2007/PartnerControls"/>
    </lcf76f155ced4ddcb4097134ff3c332f>
    <TaxCatchAll xmlns="f4cea90c-e383-447e-a3a0-61172f8a1906" xsi:nil="true"/>
    <SharedWithUsers xmlns="f4cea90c-e383-447e-a3a0-61172f8a1906">
      <UserInfo>
        <DisplayName>Mark John Pineda</DisplayName>
        <AccountId>16</AccountId>
        <AccountType/>
      </UserInfo>
      <UserInfo>
        <DisplayName>Rexam Ong</DisplayName>
        <AccountId>333</AccountId>
        <AccountType/>
      </UserInfo>
      <UserInfo>
        <DisplayName>Lea Gepilano</DisplayName>
        <AccountId>586</AccountId>
        <AccountType/>
      </UserInfo>
      <UserInfo>
        <DisplayName>Tim Orain</DisplayName>
        <AccountId>771</AccountId>
        <AccountType/>
      </UserInfo>
      <UserInfo>
        <DisplayName>Mari Herson Taguiam</DisplayName>
        <AccountId>336</AccountId>
        <AccountType/>
      </UserInfo>
      <UserInfo>
        <DisplayName>Vanessa Tubeo</DisplayName>
        <AccountId>991</AccountId>
        <AccountType/>
      </UserInfo>
      <UserInfo>
        <DisplayName>Aya Karlota Mendieta</DisplayName>
        <AccountId>13</AccountId>
        <AccountType/>
      </UserInfo>
      <UserInfo>
        <DisplayName>Ericka Anne Pacio</DisplayName>
        <AccountId>2667</AccountId>
        <AccountType/>
      </UserInfo>
      <UserInfo>
        <DisplayName>Ivy Camille Lucero</DisplayName>
        <AccountId>1259</AccountId>
        <AccountType/>
      </UserInfo>
    </SharedWithUsers>
  </documentManagement>
</p:properties>
</file>

<file path=customXml/itemProps1.xml><?xml version="1.0" encoding="utf-8"?>
<ds:datastoreItem xmlns:ds="http://schemas.openxmlformats.org/officeDocument/2006/customXml" ds:itemID="{B6903423-84DD-4EA4-93C2-26739222939D}">
  <ds:schemaRefs>
    <ds:schemaRef ds:uri="http://schemas.microsoft.com/sharepoint/v3/contenttype/forms"/>
  </ds:schemaRefs>
</ds:datastoreItem>
</file>

<file path=customXml/itemProps2.xml><?xml version="1.0" encoding="utf-8"?>
<ds:datastoreItem xmlns:ds="http://schemas.openxmlformats.org/officeDocument/2006/customXml" ds:itemID="{3106AB1E-7CC6-49E1-B5F9-99555EB8396C}">
  <ds:schemaRefs>
    <ds:schemaRef ds:uri="d8af76d4-451e-48d1-9792-83eec4783f3b"/>
    <ds:schemaRef ds:uri="f4cea90c-e383-447e-a3a0-61172f8a19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BB9171D2-02D4-40B9-8C99-86ED6D188BB2}">
  <ds:schemaRefs>
    <ds:schemaRef ds:uri="http://purl.org/dc/terms/"/>
    <ds:schemaRef ds:uri="http://purl.org/dc/elements/1.1/"/>
    <ds:schemaRef ds:uri="http://schemas.microsoft.com/office/2006/metadata/properties"/>
    <ds:schemaRef ds:uri="f4cea90c-e383-447e-a3a0-61172f8a1906"/>
    <ds:schemaRef ds:uri="http://www.w3.org/XML/1998/namespace"/>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d8af76d4-451e-48d1-9792-83eec4783f3b"/>
  </ds:schemaRefs>
</ds:datastoreItem>
</file>

<file path=docProps/app.xml><?xml version="1.0" encoding="utf-8"?>
<Properties xmlns="http://schemas.openxmlformats.org/officeDocument/2006/extended-properties" xmlns:vt="http://schemas.openxmlformats.org/officeDocument/2006/docPropsVTypes">
  <Template/>
  <TotalTime>3</TotalTime>
  <Words>2954</Words>
  <Application>Microsoft Office PowerPoint</Application>
  <PresentationFormat>Widescreen</PresentationFormat>
  <Paragraphs>410</Paragraphs>
  <Slides>30</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DengXian</vt:lpstr>
      <vt:lpstr>arial</vt:lpstr>
      <vt:lpstr>arial</vt:lpstr>
      <vt:lpstr>Arvo</vt:lpstr>
      <vt:lpstr>Calibri</vt:lpstr>
      <vt:lpstr>Poppins Medium</vt:lpstr>
      <vt:lpstr>Roboto Condensed</vt:lpstr>
      <vt:lpstr>Roboto Condensed Light</vt:lpstr>
      <vt:lpstr>Tahoma</vt:lpstr>
      <vt:lpstr>Times New Roman</vt:lpstr>
      <vt:lpstr>Wingdings</vt:lpstr>
      <vt:lpstr>Salerio template</vt:lpstr>
      <vt:lpstr>PHILIPPINE  RECLAMATION  AUTHORITY (PRA)</vt:lpstr>
      <vt:lpstr>Outline</vt:lpstr>
      <vt:lpstr>PRA Mandate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PPP Modality of the Reclamation Projects </vt:lpstr>
      <vt:lpstr>Reclamation Development Cycle </vt:lpstr>
      <vt:lpstr>General Information on Approved Projects in Manila Bay</vt:lpstr>
      <vt:lpstr>Approved Reclamation Projects  in Manila Bay</vt:lpstr>
      <vt:lpstr>Ongoing Reclamation Projects</vt:lpstr>
      <vt:lpstr>Summary of Benefits: Reclamation Development Phase</vt:lpstr>
      <vt:lpstr>Summary of Benefits: Horizontal Development Phase</vt:lpstr>
      <vt:lpstr>Summary of Benefits: Full Development Phase</vt:lpstr>
      <vt:lpstr>Project Benefits</vt:lpstr>
      <vt:lpstr>Financial Inflows to the Government</vt:lpstr>
      <vt:lpstr>Financial Inflows to the Government</vt:lpstr>
      <vt:lpstr>Financial Inflows to the Government</vt:lpstr>
      <vt:lpstr>Environmental Enhancement </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John Pineda</dc:creator>
  <cp:lastModifiedBy>Everly J. Guerrero</cp:lastModifiedBy>
  <cp:revision>2</cp:revision>
  <cp:lastPrinted>1601-01-01T00:00:00Z</cp:lastPrinted>
  <dcterms:created xsi:type="dcterms:W3CDTF">2022-04-04T06:19:48Z</dcterms:created>
  <dcterms:modified xsi:type="dcterms:W3CDTF">2023-10-19T06:09:45Z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0x010100DBA657080A7A3F4C85C979748999306F</vt:lpwstr>
  </property>
  <property fmtid="{D5CDD505-2E9C-101B-9397-08002B2CF9AE}" pid="3" name="MediaServiceImageTags">
    <vt:lpwstr/>
  </property>
</Properties>
</file>