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24"/>
  </p:notesMasterIdLst>
  <p:sldIdLst>
    <p:sldId id="256" r:id="rId3"/>
    <p:sldId id="267" r:id="rId4"/>
    <p:sldId id="268" r:id="rId5"/>
    <p:sldId id="269" r:id="rId6"/>
    <p:sldId id="274" r:id="rId7"/>
    <p:sldId id="283" r:id="rId8"/>
    <p:sldId id="284" r:id="rId9"/>
    <p:sldId id="276" r:id="rId10"/>
    <p:sldId id="277" r:id="rId11"/>
    <p:sldId id="290" r:id="rId12"/>
    <p:sldId id="270" r:id="rId13"/>
    <p:sldId id="271" r:id="rId14"/>
    <p:sldId id="285" r:id="rId15"/>
    <p:sldId id="286" r:id="rId16"/>
    <p:sldId id="287" r:id="rId17"/>
    <p:sldId id="288" r:id="rId18"/>
    <p:sldId id="272" r:id="rId19"/>
    <p:sldId id="273" r:id="rId20"/>
    <p:sldId id="282" r:id="rId21"/>
    <p:sldId id="289" r:id="rId22"/>
    <p:sldId id="259" r:id="rId23"/>
  </p:sldIdLst>
  <p:sldSz cx="18288000" cy="10287000"/>
  <p:notesSz cx="6888163" cy="10020300"/>
  <p:embeddedFontLst>
    <p:embeddedFont>
      <p:font typeface="Open Sans" panose="020B0604020202020204" charset="0"/>
      <p:regular r:id="rId25"/>
      <p:bold r:id="rId26"/>
      <p:italic r:id="rId27"/>
    </p:embeddedFont>
    <p:embeddedFont>
      <p:font typeface="Bobby Jones" panose="020B0604020202020204" charset="0"/>
      <p:regular r:id="rId28"/>
    </p:embeddedFont>
    <p:embeddedFont>
      <p:font typeface="Calibri" panose="020F0502020204030204" pitchFamily="34" charset="0"/>
      <p:regular r:id="rId29"/>
      <p:bold r:id="rId30"/>
      <p:italic r:id="rId31"/>
      <p:boldItalic r:id="rId32"/>
    </p:embeddedFont>
    <p:embeddedFont>
      <p:font typeface="Open Sans Bold" panose="020B0604020202020204"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7" d="100"/>
          <a:sy n="37" d="100"/>
        </p:scale>
        <p:origin x="87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4.fntdata"/><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2075" y="0"/>
            <a:ext cx="2984500" cy="501650"/>
          </a:xfrm>
          <a:prstGeom prst="rect">
            <a:avLst/>
          </a:prstGeom>
        </p:spPr>
        <p:txBody>
          <a:bodyPr vert="horz" lIns="91440" tIns="45720" rIns="91440" bIns="45720" rtlCol="0"/>
          <a:lstStyle>
            <a:lvl1pPr algn="r">
              <a:defRPr sz="1200"/>
            </a:lvl1pPr>
          </a:lstStyle>
          <a:p>
            <a:fld id="{701A8F61-0750-46EF-8B8F-86A8835A7DC4}" type="datetimeFigureOut">
              <a:rPr lang="en-US" smtClean="0"/>
              <a:t>9/27/2023</a:t>
            </a:fld>
            <a:endParaRPr lang="en-US"/>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822825"/>
            <a:ext cx="5510213" cy="3944938"/>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518650"/>
            <a:ext cx="2984500" cy="5016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2075" y="9518650"/>
            <a:ext cx="2984500" cy="501650"/>
          </a:xfrm>
          <a:prstGeom prst="rect">
            <a:avLst/>
          </a:prstGeom>
        </p:spPr>
        <p:txBody>
          <a:bodyPr vert="horz" lIns="91440" tIns="45720" rIns="91440" bIns="45720" rtlCol="0" anchor="b"/>
          <a:lstStyle>
            <a:lvl1pPr algn="r">
              <a:defRPr sz="1200"/>
            </a:lvl1pPr>
          </a:lstStyle>
          <a:p>
            <a:fld id="{77406811-D68F-4B16-B07B-9DAB9DD03060}" type="slidenum">
              <a:rPr lang="en-US" smtClean="0"/>
              <a:t>‹#›</a:t>
            </a:fld>
            <a:endParaRPr lang="en-US"/>
          </a:p>
        </p:txBody>
      </p:sp>
    </p:spTree>
    <p:extLst>
      <p:ext uri="{BB962C8B-B14F-4D97-AF65-F5344CB8AC3E}">
        <p14:creationId xmlns:p14="http://schemas.microsoft.com/office/powerpoint/2010/main" val="1672485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406811-D68F-4B16-B07B-9DAB9DD03060}" type="slidenum">
              <a:rPr lang="en-US" smtClean="0"/>
              <a:t>16</a:t>
            </a:fld>
            <a:endParaRPr lang="en-US"/>
          </a:p>
        </p:txBody>
      </p:sp>
    </p:spTree>
    <p:extLst>
      <p:ext uri="{BB962C8B-B14F-4D97-AF65-F5344CB8AC3E}">
        <p14:creationId xmlns:p14="http://schemas.microsoft.com/office/powerpoint/2010/main" val="207258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47034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615539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501228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35326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4340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360509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79905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573655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853886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77285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96096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45400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NUL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2.sv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8.png"/><Relationship Id="rId4" Type="http://schemas.openxmlformats.org/officeDocument/2006/relationships/image" Target="../media/image12.sv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0.png"/><Relationship Id="rId4" Type="http://schemas.openxmlformats.org/officeDocument/2006/relationships/image" Target="../media/image16.sv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slide" Target="slide9.xml"/><Relationship Id="rId4" Type="http://schemas.openxmlformats.org/officeDocument/2006/relationships/image" Target="../media/image20.sv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slide" Target="slide9.xml"/><Relationship Id="rId4" Type="http://schemas.openxmlformats.org/officeDocument/2006/relationships/image" Target="../media/image20.svg"/></Relationships>
</file>

<file path=ppt/slides/_rels/slide21.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5.png"/><Relationship Id="rId3" Type="http://schemas.openxmlformats.org/officeDocument/2006/relationships/image" Target="../media/image12.png"/><Relationship Id="rId7" Type="http://schemas.openxmlformats.org/officeDocument/2006/relationships/image" Target="../media/image7.png"/><Relationship Id="rId12" Type="http://schemas.openxmlformats.org/officeDocument/2006/relationships/image" Target="../media/image26.sv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6.svg"/><Relationship Id="rId11" Type="http://schemas.openxmlformats.org/officeDocument/2006/relationships/image" Target="../media/image14.png"/><Relationship Id="rId5" Type="http://schemas.openxmlformats.org/officeDocument/2006/relationships/image" Target="../media/image4.png"/><Relationship Id="rId10" Type="http://schemas.openxmlformats.org/officeDocument/2006/relationships/image" Target="../media/image24.svg"/><Relationship Id="rId4" Type="http://schemas.openxmlformats.org/officeDocument/2006/relationships/image" Target="../media/image22.svg"/><Relationship Id="rId9" Type="http://schemas.openxmlformats.org/officeDocument/2006/relationships/image" Target="../media/image13.png"/><Relationship Id="rId14" Type="http://schemas.openxmlformats.org/officeDocument/2006/relationships/image" Target="../media/image2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a:p>
        </p:txBody>
      </p:sp>
      <p:sp>
        <p:nvSpPr>
          <p:cNvPr id="3" name="Freeform 3"/>
          <p:cNvSpPr/>
          <p:nvPr/>
        </p:nvSpPr>
        <p:spPr>
          <a:xfrm>
            <a:off x="11524164" y="4116362"/>
            <a:ext cx="5735136" cy="5491392"/>
          </a:xfrm>
          <a:custGeom>
            <a:avLst/>
            <a:gdLst/>
            <a:ahLst/>
            <a:cxnLst/>
            <a:rect l="l" t="t" r="r" b="b"/>
            <a:pathLst>
              <a:path w="5735136" h="5491392">
                <a:moveTo>
                  <a:pt x="0" y="0"/>
                </a:moveTo>
                <a:lnTo>
                  <a:pt x="5735136" y="0"/>
                </a:lnTo>
                <a:lnTo>
                  <a:pt x="5735136" y="5491392"/>
                </a:lnTo>
                <a:lnTo>
                  <a:pt x="0" y="5491392"/>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endParaRPr lang="en-US"/>
          </a:p>
        </p:txBody>
      </p:sp>
      <p:sp>
        <p:nvSpPr>
          <p:cNvPr id="4" name="Freeform 4"/>
          <p:cNvSpPr/>
          <p:nvPr/>
        </p:nvSpPr>
        <p:spPr>
          <a:xfrm>
            <a:off x="1443677" y="380170"/>
            <a:ext cx="2319164" cy="2319164"/>
          </a:xfrm>
          <a:custGeom>
            <a:avLst/>
            <a:gdLst/>
            <a:ahLst/>
            <a:cxnLst/>
            <a:rect l="l" t="t" r="r" b="b"/>
            <a:pathLst>
              <a:path w="2319164" h="2319164">
                <a:moveTo>
                  <a:pt x="0" y="0"/>
                </a:moveTo>
                <a:lnTo>
                  <a:pt x="2319164" y="0"/>
                </a:lnTo>
                <a:lnTo>
                  <a:pt x="2319164" y="2319163"/>
                </a:lnTo>
                <a:lnTo>
                  <a:pt x="0" y="2319163"/>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443677" y="3812649"/>
            <a:ext cx="9188721" cy="5642440"/>
          </a:xfrm>
          <a:prstGeom prst="rect">
            <a:avLst/>
          </a:prstGeom>
        </p:spPr>
        <p:txBody>
          <a:bodyPr lIns="0" tIns="0" rIns="0" bIns="0" rtlCol="0" anchor="t">
            <a:spAutoFit/>
          </a:bodyPr>
          <a:lstStyle/>
          <a:p>
            <a:pPr>
              <a:lnSpc>
                <a:spcPts val="8719"/>
              </a:lnSpc>
            </a:pPr>
            <a:r>
              <a:rPr lang="en-US" sz="9477" dirty="0">
                <a:solidFill>
                  <a:srgbClr val="317F54"/>
                </a:solidFill>
                <a:latin typeface="Bobby Jones"/>
              </a:rPr>
              <a:t>THIRD QUARTER FIELD OPERATIONS LUZON AND VISAYAS CLUSTER MEETING    </a:t>
            </a:r>
          </a:p>
        </p:txBody>
      </p:sp>
      <p:sp>
        <p:nvSpPr>
          <p:cNvPr id="6" name="TextBox 6"/>
          <p:cNvSpPr txBox="1"/>
          <p:nvPr/>
        </p:nvSpPr>
        <p:spPr>
          <a:xfrm>
            <a:off x="3917106" y="1009650"/>
            <a:ext cx="13342194" cy="1315711"/>
          </a:xfrm>
          <a:prstGeom prst="rect">
            <a:avLst/>
          </a:prstGeom>
        </p:spPr>
        <p:txBody>
          <a:bodyPr lIns="0" tIns="0" rIns="0" bIns="0" rtlCol="0" anchor="t">
            <a:spAutoFit/>
          </a:bodyPr>
          <a:lstStyle/>
          <a:p>
            <a:pPr>
              <a:lnSpc>
                <a:spcPts val="3501"/>
              </a:lnSpc>
            </a:pPr>
            <a:r>
              <a:rPr lang="en-US" sz="2801">
                <a:solidFill>
                  <a:srgbClr val="000000"/>
                </a:solidFill>
                <a:latin typeface="Open Sans Bold"/>
              </a:rPr>
              <a:t>Republic of the Philippines</a:t>
            </a:r>
          </a:p>
          <a:p>
            <a:pPr>
              <a:lnSpc>
                <a:spcPts val="3501"/>
              </a:lnSpc>
            </a:pPr>
            <a:r>
              <a:rPr lang="en-US" sz="2801">
                <a:solidFill>
                  <a:srgbClr val="289305"/>
                </a:solidFill>
                <a:latin typeface="Open Sans Bold"/>
              </a:rPr>
              <a:t>Department of Environment and Natural Resources</a:t>
            </a:r>
          </a:p>
          <a:p>
            <a:pPr>
              <a:lnSpc>
                <a:spcPts val="3501"/>
              </a:lnSpc>
            </a:pPr>
            <a:r>
              <a:rPr lang="en-US" sz="2801">
                <a:solidFill>
                  <a:srgbClr val="024AD6"/>
                </a:solidFill>
                <a:latin typeface="Open Sans Bold"/>
              </a:rPr>
              <a:t>MIMAROPA Region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a:p>
        </p:txBody>
      </p:sp>
      <p:sp>
        <p:nvSpPr>
          <p:cNvPr id="5" name="Freeform 5"/>
          <p:cNvSpPr/>
          <p:nvPr/>
        </p:nvSpPr>
        <p:spPr>
          <a:xfrm>
            <a:off x="16338822" y="342900"/>
            <a:ext cx="1732887" cy="1905000"/>
          </a:xfrm>
          <a:custGeom>
            <a:avLst/>
            <a:gdLst/>
            <a:ahLst/>
            <a:cxnLst/>
            <a:rect l="l" t="t" r="r" b="b"/>
            <a:pathLst>
              <a:path w="2037687" h="2156283">
                <a:moveTo>
                  <a:pt x="0" y="0"/>
                </a:moveTo>
                <a:lnTo>
                  <a:pt x="2037688" y="0"/>
                </a:lnTo>
                <a:lnTo>
                  <a:pt x="2037688" y="2156283"/>
                </a:lnTo>
                <a:lnTo>
                  <a:pt x="0" y="2156283"/>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endParaRPr lang="en-US"/>
          </a:p>
        </p:txBody>
      </p:sp>
      <p:sp>
        <p:nvSpPr>
          <p:cNvPr id="6" name="TextBox 6"/>
          <p:cNvSpPr txBox="1"/>
          <p:nvPr/>
        </p:nvSpPr>
        <p:spPr>
          <a:xfrm>
            <a:off x="533400" y="1600030"/>
            <a:ext cx="13996335" cy="730265"/>
          </a:xfrm>
          <a:prstGeom prst="rect">
            <a:avLst/>
          </a:prstGeom>
        </p:spPr>
        <p:txBody>
          <a:bodyPr wrap="square" lIns="0" tIns="0" rIns="0" bIns="0" rtlCol="0" anchor="t">
            <a:spAutoFit/>
          </a:bodyPr>
          <a:lstStyle/>
          <a:p>
            <a:pPr marL="0" marR="0" lvl="0" indent="0" algn="l" defTabSz="914400" rtl="0" eaLnBrk="1" fontAlgn="auto" latinLnBrk="0" hangingPunct="1">
              <a:lnSpc>
                <a:spcPts val="4920"/>
              </a:lnSpc>
              <a:spcBef>
                <a:spcPts val="0"/>
              </a:spcBef>
              <a:spcAft>
                <a:spcPts val="0"/>
              </a:spcAft>
              <a:buClrTx/>
              <a:buSzTx/>
              <a:buFontTx/>
              <a:buNone/>
              <a:tabLst/>
              <a:defRPr/>
            </a:pPr>
            <a:r>
              <a:rPr kumimoji="0" lang="en-US" sz="8800" b="1" i="0" u="none" strike="noStrike" kern="1200" cap="none" spc="0" normalizeH="0" baseline="0" noProof="0" dirty="0">
                <a:ln>
                  <a:noFill/>
                </a:ln>
                <a:solidFill>
                  <a:srgbClr val="317F54"/>
                </a:solidFill>
                <a:effectLst/>
                <a:uLnTx/>
                <a:uFillTx/>
                <a:latin typeface="Bobby Jones"/>
              </a:rPr>
              <a:t>Area of concern</a:t>
            </a:r>
          </a:p>
        </p:txBody>
      </p:sp>
      <p:sp>
        <p:nvSpPr>
          <p:cNvPr id="7" name="TextBox 7"/>
          <p:cNvSpPr txBox="1"/>
          <p:nvPr/>
        </p:nvSpPr>
        <p:spPr>
          <a:xfrm>
            <a:off x="972633" y="3009900"/>
            <a:ext cx="15366189" cy="3693319"/>
          </a:xfrm>
          <a:prstGeom prst="rect">
            <a:avLst/>
          </a:prstGeom>
        </p:spPr>
        <p:txBody>
          <a:bodyPr wrap="square" lIns="0" tIns="0" rIns="0" bIns="0" rtlCol="0" anchor="t">
            <a:spAutoFit/>
          </a:bodyPr>
          <a:lstStyle/>
          <a:p>
            <a:r>
              <a:rPr lang="en-US" sz="4800" dirty="0">
                <a:latin typeface="Open Sans" panose="020B0604020202020204" charset="0"/>
                <a:ea typeface="Open Sans" panose="020B0604020202020204" charset="0"/>
                <a:cs typeface="Open Sans" panose="020B0604020202020204" charset="0"/>
              </a:rPr>
              <a:t>1. Structural stability of the DENR By the Bay Building (L&amp;S) where the Regional Office of DENR MIMAROPA Region is situated (occupying the 2</a:t>
            </a:r>
            <a:r>
              <a:rPr lang="en-US" sz="4800" baseline="30000" dirty="0">
                <a:latin typeface="Open Sans" panose="020B0604020202020204" charset="0"/>
                <a:ea typeface="Open Sans" panose="020B0604020202020204" charset="0"/>
                <a:cs typeface="Open Sans" panose="020B0604020202020204" charset="0"/>
              </a:rPr>
              <a:t>nd</a:t>
            </a:r>
            <a:r>
              <a:rPr lang="en-US" sz="4800" dirty="0">
                <a:latin typeface="Open Sans" panose="020B0604020202020204" charset="0"/>
                <a:ea typeface="Open Sans" panose="020B0604020202020204" charset="0"/>
                <a:cs typeface="Open Sans" panose="020B0604020202020204" charset="0"/>
              </a:rPr>
              <a:t> to 5</a:t>
            </a:r>
            <a:r>
              <a:rPr lang="en-US" sz="4800" baseline="30000" dirty="0">
                <a:latin typeface="Open Sans" panose="020B0604020202020204" charset="0"/>
                <a:ea typeface="Open Sans" panose="020B0604020202020204" charset="0"/>
                <a:cs typeface="Open Sans" panose="020B0604020202020204" charset="0"/>
              </a:rPr>
              <a:t>th</a:t>
            </a:r>
            <a:r>
              <a:rPr lang="en-US" sz="4800" dirty="0">
                <a:latin typeface="Open Sans" panose="020B0604020202020204" charset="0"/>
                <a:ea typeface="Open Sans" panose="020B0604020202020204" charset="0"/>
                <a:cs typeface="Open Sans" panose="020B0604020202020204" charset="0"/>
              </a:rPr>
              <a:t> floor) EMB MIMAROPA 6</a:t>
            </a:r>
            <a:r>
              <a:rPr lang="en-US" sz="4800" baseline="30000" dirty="0">
                <a:latin typeface="Open Sans" panose="020B0604020202020204" charset="0"/>
                <a:ea typeface="Open Sans" panose="020B0604020202020204" charset="0"/>
                <a:cs typeface="Open Sans" panose="020B0604020202020204" charset="0"/>
              </a:rPr>
              <a:t>th</a:t>
            </a:r>
            <a:r>
              <a:rPr lang="en-US" sz="4800" dirty="0">
                <a:latin typeface="Open Sans" panose="020B0604020202020204" charset="0"/>
                <a:ea typeface="Open Sans" panose="020B0604020202020204" charset="0"/>
                <a:cs typeface="Open Sans" panose="020B0604020202020204" charset="0"/>
              </a:rPr>
              <a:t> Floor, and MGB MIMAROPA 7</a:t>
            </a:r>
            <a:r>
              <a:rPr lang="en-US" sz="4800" baseline="30000" dirty="0">
                <a:latin typeface="Open Sans" panose="020B0604020202020204" charset="0"/>
                <a:ea typeface="Open Sans" panose="020B0604020202020204" charset="0"/>
                <a:cs typeface="Open Sans" panose="020B0604020202020204" charset="0"/>
              </a:rPr>
              <a:t>th</a:t>
            </a:r>
            <a:r>
              <a:rPr lang="en-US" sz="4800" dirty="0">
                <a:latin typeface="Open Sans" panose="020B0604020202020204" charset="0"/>
                <a:ea typeface="Open Sans" panose="020B0604020202020204" charset="0"/>
                <a:cs typeface="Open Sans" panose="020B0604020202020204" charset="0"/>
              </a:rPr>
              <a:t> Floor. After the June 15 earthquake</a:t>
            </a:r>
          </a:p>
        </p:txBody>
      </p:sp>
    </p:spTree>
    <p:extLst>
      <p:ext uri="{BB962C8B-B14F-4D97-AF65-F5344CB8AC3E}">
        <p14:creationId xmlns:p14="http://schemas.microsoft.com/office/powerpoint/2010/main" val="2407442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a:p>
        </p:txBody>
      </p:sp>
      <p:sp>
        <p:nvSpPr>
          <p:cNvPr id="5" name="Freeform 5"/>
          <p:cNvSpPr/>
          <p:nvPr/>
        </p:nvSpPr>
        <p:spPr>
          <a:xfrm>
            <a:off x="16338822" y="342900"/>
            <a:ext cx="1732887" cy="1905000"/>
          </a:xfrm>
          <a:custGeom>
            <a:avLst/>
            <a:gdLst/>
            <a:ahLst/>
            <a:cxnLst/>
            <a:rect l="l" t="t" r="r" b="b"/>
            <a:pathLst>
              <a:path w="2037687" h="2156283">
                <a:moveTo>
                  <a:pt x="0" y="0"/>
                </a:moveTo>
                <a:lnTo>
                  <a:pt x="2037688" y="0"/>
                </a:lnTo>
                <a:lnTo>
                  <a:pt x="2037688" y="2156283"/>
                </a:lnTo>
                <a:lnTo>
                  <a:pt x="0" y="2156283"/>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endParaRPr lang="en-US"/>
          </a:p>
        </p:txBody>
      </p:sp>
      <p:sp>
        <p:nvSpPr>
          <p:cNvPr id="6" name="TextBox 6"/>
          <p:cNvSpPr txBox="1"/>
          <p:nvPr/>
        </p:nvSpPr>
        <p:spPr>
          <a:xfrm>
            <a:off x="533400" y="1600030"/>
            <a:ext cx="15589131" cy="628377"/>
          </a:xfrm>
          <a:prstGeom prst="rect">
            <a:avLst/>
          </a:prstGeom>
        </p:spPr>
        <p:txBody>
          <a:bodyPr wrap="square" lIns="0" tIns="0" rIns="0" bIns="0" rtlCol="0" anchor="t">
            <a:spAutoFit/>
          </a:bodyPr>
          <a:lstStyle/>
          <a:p>
            <a:pPr marL="0" marR="0" lvl="0" indent="0" algn="l" defTabSz="914400" rtl="0" eaLnBrk="1" fontAlgn="auto" latinLnBrk="0" hangingPunct="1">
              <a:lnSpc>
                <a:spcPts val="4920"/>
              </a:lnSpc>
              <a:spcBef>
                <a:spcPts val="0"/>
              </a:spcBef>
              <a:spcAft>
                <a:spcPts val="0"/>
              </a:spcAft>
              <a:buClrTx/>
              <a:buSzTx/>
              <a:buFontTx/>
              <a:buNone/>
              <a:tabLst/>
              <a:defRPr/>
            </a:pPr>
            <a:r>
              <a:rPr kumimoji="0" lang="en-US" sz="8800" b="1" i="0" u="none" strike="noStrike" kern="1200" cap="none" spc="0" normalizeH="0" baseline="0" noProof="0" dirty="0" err="1">
                <a:ln>
                  <a:noFill/>
                </a:ln>
                <a:solidFill>
                  <a:srgbClr val="317F54"/>
                </a:solidFill>
                <a:effectLst/>
                <a:uLnTx/>
                <a:uFillTx/>
                <a:latin typeface="Bobby Jones"/>
              </a:rPr>
              <a:t>Curren</a:t>
            </a:r>
            <a:r>
              <a:rPr lang="en-US" sz="8800" b="1" dirty="0">
                <a:solidFill>
                  <a:srgbClr val="317F54"/>
                </a:solidFill>
                <a:latin typeface="Bobby Jones"/>
              </a:rPr>
              <a:t>t and emerging issues</a:t>
            </a:r>
            <a:endParaRPr kumimoji="0" lang="en-US" sz="8800" b="1" i="0" u="none" strike="noStrike" kern="1200" cap="none" spc="0" normalizeH="0" baseline="0" noProof="0" dirty="0">
              <a:ln>
                <a:noFill/>
              </a:ln>
              <a:solidFill>
                <a:srgbClr val="317F54"/>
              </a:solidFill>
              <a:effectLst/>
              <a:uLnTx/>
              <a:uFillTx/>
              <a:latin typeface="Bobby Jones"/>
            </a:endParaRPr>
          </a:p>
        </p:txBody>
      </p:sp>
      <p:sp>
        <p:nvSpPr>
          <p:cNvPr id="7" name="TextBox 7"/>
          <p:cNvSpPr txBox="1"/>
          <p:nvPr/>
        </p:nvSpPr>
        <p:spPr>
          <a:xfrm>
            <a:off x="986488" y="2564384"/>
            <a:ext cx="15366189" cy="3693319"/>
          </a:xfrm>
          <a:prstGeom prst="rect">
            <a:avLst/>
          </a:prstGeom>
        </p:spPr>
        <p:txBody>
          <a:bodyPr wrap="square" lIns="0" tIns="0" rIns="0" bIns="0" rtlCol="0" anchor="t">
            <a:spAutoFit/>
          </a:bodyPr>
          <a:lstStyle/>
          <a:p>
            <a:pPr marL="342900" indent="-342900">
              <a:buFont typeface="Wingdings" panose="05000000000000000000" pitchFamily="2" charset="2"/>
              <a:buChar char="§"/>
            </a:pPr>
            <a:r>
              <a:rPr lang="en-US" sz="4800" dirty="0" smtClean="0">
                <a:latin typeface="Open Sans" panose="020B0604020202020204" charset="0"/>
                <a:ea typeface="Open Sans" panose="020B0604020202020204" charset="0"/>
                <a:cs typeface="Open Sans" panose="020B0604020202020204" charset="0"/>
              </a:rPr>
              <a:t>  Reduction </a:t>
            </a:r>
            <a:r>
              <a:rPr lang="en-US" sz="4800" dirty="0">
                <a:latin typeface="Open Sans" panose="020B0604020202020204" charset="0"/>
                <a:ea typeface="Open Sans" panose="020B0604020202020204" charset="0"/>
                <a:cs typeface="Open Sans" panose="020B0604020202020204" charset="0"/>
              </a:rPr>
              <a:t>on the number of personnel physically </a:t>
            </a:r>
            <a:r>
              <a:rPr lang="en-US" sz="4800" dirty="0" smtClean="0">
                <a:latin typeface="Open Sans" panose="020B0604020202020204" charset="0"/>
                <a:ea typeface="Open Sans" panose="020B0604020202020204" charset="0"/>
                <a:cs typeface="Open Sans" panose="020B0604020202020204" charset="0"/>
              </a:rPr>
              <a:t>  </a:t>
            </a:r>
          </a:p>
          <a:p>
            <a:r>
              <a:rPr lang="en-US" sz="4800" dirty="0">
                <a:latin typeface="Open Sans" panose="020B0604020202020204" charset="0"/>
                <a:ea typeface="Open Sans" panose="020B0604020202020204" charset="0"/>
                <a:cs typeface="Open Sans" panose="020B0604020202020204" charset="0"/>
              </a:rPr>
              <a:t> </a:t>
            </a:r>
            <a:r>
              <a:rPr lang="en-US" sz="4800" dirty="0" smtClean="0">
                <a:latin typeface="Open Sans" panose="020B0604020202020204" charset="0"/>
                <a:ea typeface="Open Sans" panose="020B0604020202020204" charset="0"/>
                <a:cs typeface="Open Sans" panose="020B0604020202020204" charset="0"/>
              </a:rPr>
              <a:t>   reporting </a:t>
            </a:r>
            <a:r>
              <a:rPr lang="en-US" sz="4800" dirty="0">
                <a:latin typeface="Open Sans" panose="020B0604020202020204" charset="0"/>
                <a:ea typeface="Open Sans" panose="020B0604020202020204" charset="0"/>
                <a:cs typeface="Open Sans" panose="020B0604020202020204" charset="0"/>
              </a:rPr>
              <a:t>to the Regional Office </a:t>
            </a:r>
          </a:p>
          <a:p>
            <a:r>
              <a:rPr lang="en-US" sz="4800" dirty="0">
                <a:latin typeface="Open Sans" panose="020B0604020202020204" charset="0"/>
                <a:ea typeface="Open Sans" panose="020B0604020202020204" charset="0"/>
                <a:cs typeface="Open Sans" panose="020B0604020202020204" charset="0"/>
              </a:rPr>
              <a:t>          DENR  46% (125 employees)</a:t>
            </a:r>
          </a:p>
          <a:p>
            <a:r>
              <a:rPr lang="en-US" sz="4800" dirty="0">
                <a:latin typeface="Open Sans" panose="020B0604020202020204" charset="0"/>
                <a:ea typeface="Open Sans" panose="020B0604020202020204" charset="0"/>
                <a:cs typeface="Open Sans" panose="020B0604020202020204" charset="0"/>
              </a:rPr>
              <a:t>          EMB    35% (71 employees)</a:t>
            </a:r>
          </a:p>
          <a:p>
            <a:r>
              <a:rPr lang="en-US" sz="4800" dirty="0">
                <a:latin typeface="Open Sans" panose="020B0604020202020204" charset="0"/>
                <a:ea typeface="Open Sans" panose="020B0604020202020204" charset="0"/>
                <a:cs typeface="Open Sans" panose="020B0604020202020204" charset="0"/>
              </a:rPr>
              <a:t>          MGB   100% (85 employees)</a:t>
            </a:r>
            <a:endParaRPr lang="en-US" sz="4800" dirty="0">
              <a:solidFill>
                <a:srgbClr val="FF0000"/>
              </a:solidFill>
              <a:latin typeface="Open Sans" panose="020B0604020202020204" charset="0"/>
              <a:ea typeface="Open Sans" panose="020B0604020202020204" charset="0"/>
              <a:cs typeface="Open Sans" panose="020B0604020202020204" charset="0"/>
            </a:endParaRPr>
          </a:p>
        </p:txBody>
      </p:sp>
    </p:spTree>
    <p:extLst>
      <p:ext uri="{BB962C8B-B14F-4D97-AF65-F5344CB8AC3E}">
        <p14:creationId xmlns:p14="http://schemas.microsoft.com/office/powerpoint/2010/main" val="26381610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a:p>
        </p:txBody>
      </p:sp>
      <p:sp>
        <p:nvSpPr>
          <p:cNvPr id="5" name="Freeform 5"/>
          <p:cNvSpPr/>
          <p:nvPr/>
        </p:nvSpPr>
        <p:spPr>
          <a:xfrm>
            <a:off x="16338822" y="342900"/>
            <a:ext cx="1732887" cy="1905000"/>
          </a:xfrm>
          <a:custGeom>
            <a:avLst/>
            <a:gdLst/>
            <a:ahLst/>
            <a:cxnLst/>
            <a:rect l="l" t="t" r="r" b="b"/>
            <a:pathLst>
              <a:path w="2037687" h="2156283">
                <a:moveTo>
                  <a:pt x="0" y="0"/>
                </a:moveTo>
                <a:lnTo>
                  <a:pt x="2037688" y="0"/>
                </a:lnTo>
                <a:lnTo>
                  <a:pt x="2037688" y="2156283"/>
                </a:lnTo>
                <a:lnTo>
                  <a:pt x="0" y="2156283"/>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endParaRPr lang="en-US"/>
          </a:p>
        </p:txBody>
      </p:sp>
      <p:sp>
        <p:nvSpPr>
          <p:cNvPr id="6" name="TextBox 6"/>
          <p:cNvSpPr txBox="1"/>
          <p:nvPr/>
        </p:nvSpPr>
        <p:spPr>
          <a:xfrm>
            <a:off x="533400" y="1600030"/>
            <a:ext cx="15589131" cy="683200"/>
          </a:xfrm>
          <a:prstGeom prst="rect">
            <a:avLst/>
          </a:prstGeom>
        </p:spPr>
        <p:txBody>
          <a:bodyPr wrap="square" lIns="0" tIns="0" rIns="0" bIns="0" rtlCol="0" anchor="t">
            <a:spAutoFit/>
          </a:bodyPr>
          <a:lstStyle/>
          <a:p>
            <a:pPr marL="0" marR="0" lvl="0" indent="0" algn="l" defTabSz="914400" rtl="0" eaLnBrk="1" fontAlgn="auto" latinLnBrk="0" hangingPunct="1">
              <a:lnSpc>
                <a:spcPts val="492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317F54"/>
                </a:solidFill>
                <a:effectLst/>
                <a:uLnTx/>
                <a:uFillTx/>
                <a:latin typeface="Bobby Jones"/>
              </a:rPr>
              <a:t>Actions and strategies</a:t>
            </a:r>
            <a:r>
              <a:rPr kumimoji="0" lang="en-US" sz="7200" b="1" i="0" u="none" strike="noStrike" kern="1200" cap="none" spc="0" normalizeH="0" noProof="0" dirty="0">
                <a:ln>
                  <a:noFill/>
                </a:ln>
                <a:solidFill>
                  <a:srgbClr val="317F54"/>
                </a:solidFill>
                <a:effectLst/>
                <a:uLnTx/>
                <a:uFillTx/>
                <a:latin typeface="Bobby Jones"/>
              </a:rPr>
              <a:t> </a:t>
            </a:r>
            <a:r>
              <a:rPr kumimoji="0" lang="en-US" sz="7200" b="1" i="0" u="none" strike="noStrike" kern="1200" cap="none" spc="0" normalizeH="0" baseline="0" noProof="0" dirty="0">
                <a:ln>
                  <a:noFill/>
                </a:ln>
                <a:solidFill>
                  <a:srgbClr val="317F54"/>
                </a:solidFill>
                <a:effectLst/>
                <a:uLnTx/>
                <a:uFillTx/>
                <a:latin typeface="Bobby Jones"/>
              </a:rPr>
              <a:t>undertaken </a:t>
            </a:r>
          </a:p>
        </p:txBody>
      </p:sp>
      <p:sp>
        <p:nvSpPr>
          <p:cNvPr id="7" name="TextBox 7"/>
          <p:cNvSpPr txBox="1"/>
          <p:nvPr/>
        </p:nvSpPr>
        <p:spPr>
          <a:xfrm>
            <a:off x="990600" y="2773620"/>
            <a:ext cx="15929912" cy="4739759"/>
          </a:xfrm>
          <a:prstGeom prst="rect">
            <a:avLst/>
          </a:prstGeom>
        </p:spPr>
        <p:txBody>
          <a:bodyPr wrap="square" lIns="0" tIns="0" rIns="0" bIns="0" rtlCol="0" anchor="t">
            <a:spAutoFit/>
          </a:bodyPr>
          <a:lstStyle/>
          <a:p>
            <a:pPr marL="285750" indent="-285750">
              <a:buFont typeface="Wingdings" panose="05000000000000000000" pitchFamily="2" charset="2"/>
              <a:buChar char="§"/>
            </a:pPr>
            <a:r>
              <a:rPr lang="en-US" sz="4400" dirty="0" smtClean="0">
                <a:latin typeface="Open Sans" panose="020B0604020202020204" charset="0"/>
                <a:ea typeface="Open Sans" panose="020B0604020202020204" charset="0"/>
                <a:cs typeface="Open Sans" panose="020B0604020202020204" charset="0"/>
              </a:rPr>
              <a:t>  Identified </a:t>
            </a:r>
            <a:r>
              <a:rPr lang="en-US" sz="4400" dirty="0">
                <a:latin typeface="Open Sans" panose="020B0604020202020204" charset="0"/>
                <a:ea typeface="Open Sans" panose="020B0604020202020204" charset="0"/>
                <a:cs typeface="Open Sans" panose="020B0604020202020204" charset="0"/>
              </a:rPr>
              <a:t>the minimum number of personnel needed to </a:t>
            </a:r>
            <a:r>
              <a:rPr lang="en-US" sz="4400" dirty="0" smtClean="0">
                <a:latin typeface="Open Sans" panose="020B0604020202020204" charset="0"/>
                <a:ea typeface="Open Sans" panose="020B0604020202020204" charset="0"/>
                <a:cs typeface="Open Sans" panose="020B0604020202020204" charset="0"/>
              </a:rPr>
              <a:t>  </a:t>
            </a:r>
          </a:p>
          <a:p>
            <a:r>
              <a:rPr lang="en-US" sz="4400" dirty="0">
                <a:latin typeface="Open Sans" panose="020B0604020202020204" charset="0"/>
                <a:ea typeface="Open Sans" panose="020B0604020202020204" charset="0"/>
                <a:cs typeface="Open Sans" panose="020B0604020202020204" charset="0"/>
              </a:rPr>
              <a:t> </a:t>
            </a:r>
            <a:r>
              <a:rPr lang="en-US" sz="4400" dirty="0" smtClean="0">
                <a:latin typeface="Open Sans" panose="020B0604020202020204" charset="0"/>
                <a:ea typeface="Open Sans" panose="020B0604020202020204" charset="0"/>
                <a:cs typeface="Open Sans" panose="020B0604020202020204" charset="0"/>
              </a:rPr>
              <a:t>   physically </a:t>
            </a:r>
            <a:r>
              <a:rPr lang="en-US" sz="4400" dirty="0">
                <a:latin typeface="Open Sans" panose="020B0604020202020204" charset="0"/>
                <a:ea typeface="Open Sans" panose="020B0604020202020204" charset="0"/>
                <a:cs typeface="Open Sans" panose="020B0604020202020204" charset="0"/>
              </a:rPr>
              <a:t>report to the </a:t>
            </a:r>
            <a:r>
              <a:rPr lang="en-US" sz="4400" dirty="0" smtClean="0">
                <a:latin typeface="Open Sans" panose="020B0604020202020204" charset="0"/>
                <a:ea typeface="Open Sans" panose="020B0604020202020204" charset="0"/>
                <a:cs typeface="Open Sans" panose="020B0604020202020204" charset="0"/>
              </a:rPr>
              <a:t>office;</a:t>
            </a:r>
            <a:endParaRPr lang="en-US" sz="4400" dirty="0">
              <a:latin typeface="Open Sans" panose="020B0604020202020204" charset="0"/>
              <a:ea typeface="Open Sans" panose="020B0604020202020204" charset="0"/>
              <a:cs typeface="Open Sans" panose="020B0604020202020204" charset="0"/>
            </a:endParaRPr>
          </a:p>
          <a:p>
            <a:pPr marL="285750" indent="-285750">
              <a:buFont typeface="Wingdings" panose="05000000000000000000" pitchFamily="2" charset="2"/>
              <a:buChar char="§"/>
            </a:pPr>
            <a:r>
              <a:rPr lang="en-US" sz="4400" dirty="0" smtClean="0">
                <a:latin typeface="Open Sans" panose="020B0604020202020204" charset="0"/>
                <a:ea typeface="Open Sans" panose="020B0604020202020204" charset="0"/>
                <a:cs typeface="Open Sans" panose="020B0604020202020204" charset="0"/>
              </a:rPr>
              <a:t>  Issued </a:t>
            </a:r>
            <a:r>
              <a:rPr lang="en-US" sz="4400" dirty="0">
                <a:latin typeface="Open Sans" panose="020B0604020202020204" charset="0"/>
                <a:ea typeface="Open Sans" panose="020B0604020202020204" charset="0"/>
                <a:cs typeface="Open Sans" panose="020B0604020202020204" charset="0"/>
              </a:rPr>
              <a:t>Office Memorandum Order providing </a:t>
            </a:r>
            <a:r>
              <a:rPr lang="en-US" sz="4400" dirty="0" smtClean="0">
                <a:latin typeface="Open Sans" panose="020B0604020202020204" charset="0"/>
                <a:ea typeface="Open Sans" panose="020B0604020202020204" charset="0"/>
                <a:cs typeface="Open Sans" panose="020B0604020202020204" charset="0"/>
              </a:rPr>
              <a:t>guidelines</a:t>
            </a:r>
          </a:p>
          <a:p>
            <a:r>
              <a:rPr lang="en-US" sz="4400" dirty="0" smtClean="0">
                <a:latin typeface="Open Sans" panose="020B0604020202020204" charset="0"/>
                <a:ea typeface="Open Sans" panose="020B0604020202020204" charset="0"/>
                <a:cs typeface="Open Sans" panose="020B0604020202020204" charset="0"/>
              </a:rPr>
              <a:t>    on </a:t>
            </a:r>
            <a:r>
              <a:rPr lang="en-US" sz="4400" dirty="0">
                <a:latin typeface="Open Sans" panose="020B0604020202020204" charset="0"/>
                <a:ea typeface="Open Sans" panose="020B0604020202020204" charset="0"/>
                <a:cs typeface="Open Sans" panose="020B0604020202020204" charset="0"/>
              </a:rPr>
              <a:t>the implementation of the Flexible Work Arrangements;</a:t>
            </a:r>
          </a:p>
          <a:p>
            <a:pPr marL="285750" indent="-285750">
              <a:buFont typeface="Wingdings" panose="05000000000000000000" pitchFamily="2" charset="2"/>
              <a:buChar char="§"/>
            </a:pPr>
            <a:r>
              <a:rPr lang="en-US" sz="4400" dirty="0" smtClean="0">
                <a:latin typeface="Open Sans" panose="020B0604020202020204" charset="0"/>
                <a:ea typeface="Open Sans" panose="020B0604020202020204" charset="0"/>
                <a:cs typeface="Open Sans" panose="020B0604020202020204" charset="0"/>
              </a:rPr>
              <a:t>  Scouted </a:t>
            </a:r>
            <a:r>
              <a:rPr lang="en-US" sz="4400" dirty="0">
                <a:latin typeface="Open Sans" panose="020B0604020202020204" charset="0"/>
                <a:ea typeface="Open Sans" panose="020B0604020202020204" charset="0"/>
                <a:cs typeface="Open Sans" panose="020B0604020202020204" charset="0"/>
              </a:rPr>
              <a:t>office spaces for rent for possible regional office </a:t>
            </a:r>
            <a:r>
              <a:rPr lang="en-US" sz="4400" dirty="0" smtClean="0">
                <a:latin typeface="Open Sans" panose="020B0604020202020204" charset="0"/>
                <a:ea typeface="Open Sans" panose="020B0604020202020204" charset="0"/>
                <a:cs typeface="Open Sans" panose="020B0604020202020204" charset="0"/>
              </a:rPr>
              <a:t>   </a:t>
            </a:r>
          </a:p>
          <a:p>
            <a:r>
              <a:rPr lang="en-US" sz="4400" dirty="0">
                <a:latin typeface="Open Sans" panose="020B0604020202020204" charset="0"/>
                <a:ea typeface="Open Sans" panose="020B0604020202020204" charset="0"/>
                <a:cs typeface="Open Sans" panose="020B0604020202020204" charset="0"/>
              </a:rPr>
              <a:t> </a:t>
            </a:r>
            <a:r>
              <a:rPr lang="en-US" sz="4400" dirty="0" smtClean="0">
                <a:latin typeface="Open Sans" panose="020B0604020202020204" charset="0"/>
                <a:ea typeface="Open Sans" panose="020B0604020202020204" charset="0"/>
                <a:cs typeface="Open Sans" panose="020B0604020202020204" charset="0"/>
              </a:rPr>
              <a:t>   sites</a:t>
            </a:r>
            <a:r>
              <a:rPr lang="en-US" sz="4400" dirty="0">
                <a:latin typeface="Open Sans" panose="020B0604020202020204" charset="0"/>
                <a:ea typeface="Open Sans" panose="020B0604020202020204" charset="0"/>
                <a:cs typeface="Open Sans" panose="020B0604020202020204" charset="0"/>
              </a:rPr>
              <a:t>. Submitted a report to the Central Office related to </a:t>
            </a:r>
            <a:r>
              <a:rPr lang="en-US" sz="4400" dirty="0" smtClean="0">
                <a:latin typeface="Open Sans" panose="020B0604020202020204" charset="0"/>
                <a:ea typeface="Open Sans" panose="020B0604020202020204" charset="0"/>
                <a:cs typeface="Open Sans" panose="020B0604020202020204" charset="0"/>
              </a:rPr>
              <a:t>        </a:t>
            </a:r>
          </a:p>
          <a:p>
            <a:r>
              <a:rPr lang="en-US" sz="4400" dirty="0">
                <a:latin typeface="Open Sans" panose="020B0604020202020204" charset="0"/>
                <a:ea typeface="Open Sans" panose="020B0604020202020204" charset="0"/>
                <a:cs typeface="Open Sans" panose="020B0604020202020204" charset="0"/>
              </a:rPr>
              <a:t> </a:t>
            </a:r>
            <a:r>
              <a:rPr lang="en-US" sz="4400" dirty="0" smtClean="0">
                <a:latin typeface="Open Sans" panose="020B0604020202020204" charset="0"/>
                <a:ea typeface="Open Sans" panose="020B0604020202020204" charset="0"/>
                <a:cs typeface="Open Sans" panose="020B0604020202020204" charset="0"/>
              </a:rPr>
              <a:t>   building </a:t>
            </a:r>
            <a:r>
              <a:rPr lang="en-US" sz="4400" dirty="0">
                <a:latin typeface="Open Sans" panose="020B0604020202020204" charset="0"/>
                <a:ea typeface="Open Sans" panose="020B0604020202020204" charset="0"/>
                <a:cs typeface="Open Sans" panose="020B0604020202020204" charset="0"/>
              </a:rPr>
              <a:t>rental on 20 September 2023.</a:t>
            </a:r>
          </a:p>
        </p:txBody>
      </p:sp>
    </p:spTree>
    <p:extLst>
      <p:ext uri="{BB962C8B-B14F-4D97-AF65-F5344CB8AC3E}">
        <p14:creationId xmlns:p14="http://schemas.microsoft.com/office/powerpoint/2010/main" val="22442611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dirty="0"/>
          </a:p>
        </p:txBody>
      </p:sp>
      <p:graphicFrame>
        <p:nvGraphicFramePr>
          <p:cNvPr id="13" name="Table 12"/>
          <p:cNvGraphicFramePr>
            <a:graphicFrameLocks noGrp="1"/>
          </p:cNvGraphicFramePr>
          <p:nvPr>
            <p:extLst>
              <p:ext uri="{D42A27DB-BD31-4B8C-83A1-F6EECF244321}">
                <p14:modId xmlns:p14="http://schemas.microsoft.com/office/powerpoint/2010/main" val="1069936562"/>
              </p:ext>
            </p:extLst>
          </p:nvPr>
        </p:nvGraphicFramePr>
        <p:xfrm>
          <a:off x="457200" y="1447970"/>
          <a:ext cx="17221200" cy="8454450"/>
        </p:xfrm>
        <a:graphic>
          <a:graphicData uri="http://schemas.openxmlformats.org/drawingml/2006/table">
            <a:tbl>
              <a:tblPr firstRow="1" bandRow="1">
                <a:tableStyleId>{5940675A-B579-460E-94D1-54222C63F5DA}</a:tableStyleId>
              </a:tblPr>
              <a:tblGrid>
                <a:gridCol w="7016045">
                  <a:extLst>
                    <a:ext uri="{9D8B030D-6E8A-4147-A177-3AD203B41FA5}">
                      <a16:colId xmlns:a16="http://schemas.microsoft.com/office/drawing/2014/main" val="3552843813"/>
                    </a:ext>
                  </a:extLst>
                </a:gridCol>
                <a:gridCol w="4889970">
                  <a:extLst>
                    <a:ext uri="{9D8B030D-6E8A-4147-A177-3AD203B41FA5}">
                      <a16:colId xmlns:a16="http://schemas.microsoft.com/office/drawing/2014/main" val="4110168219"/>
                    </a:ext>
                  </a:extLst>
                </a:gridCol>
                <a:gridCol w="5315185">
                  <a:extLst>
                    <a:ext uri="{9D8B030D-6E8A-4147-A177-3AD203B41FA5}">
                      <a16:colId xmlns:a16="http://schemas.microsoft.com/office/drawing/2014/main" val="3657777882"/>
                    </a:ext>
                  </a:extLst>
                </a:gridCol>
              </a:tblGrid>
              <a:tr h="420740">
                <a:tc>
                  <a:txBody>
                    <a:bodyPr/>
                    <a:lstStyle/>
                    <a:p>
                      <a:pPr algn="ctr"/>
                      <a:r>
                        <a:rPr lang="en-US" sz="2200" b="1" dirty="0">
                          <a:latin typeface="Bobby Jones" panose="020B0604020202020204" charset="0"/>
                        </a:rPr>
                        <a:t>Name</a:t>
                      </a:r>
                    </a:p>
                  </a:txBody>
                  <a:tcPr>
                    <a:solidFill>
                      <a:schemeClr val="accent3">
                        <a:lumMod val="40000"/>
                        <a:lumOff val="60000"/>
                      </a:schemeClr>
                    </a:solidFill>
                  </a:tcPr>
                </a:tc>
                <a:tc>
                  <a:txBody>
                    <a:bodyPr/>
                    <a:lstStyle/>
                    <a:p>
                      <a:pPr algn="ctr"/>
                      <a:r>
                        <a:rPr lang="en-US" sz="2200" b="1" dirty="0">
                          <a:latin typeface="Bobby Jones" panose="020B0604020202020204" charset="0"/>
                        </a:rPr>
                        <a:t>Rent/ month</a:t>
                      </a:r>
                    </a:p>
                  </a:txBody>
                  <a:tcPr>
                    <a:solidFill>
                      <a:schemeClr val="accent3">
                        <a:lumMod val="40000"/>
                        <a:lumOff val="60000"/>
                      </a:schemeClr>
                    </a:solidFill>
                  </a:tcPr>
                </a:tc>
                <a:tc>
                  <a:txBody>
                    <a:bodyPr/>
                    <a:lstStyle/>
                    <a:p>
                      <a:pPr algn="ctr"/>
                      <a:r>
                        <a:rPr lang="en-US" sz="2200" b="1" dirty="0">
                          <a:latin typeface="Bobby Jones" panose="020B0604020202020204" charset="0"/>
                        </a:rPr>
                        <a:t>Total Yearly</a:t>
                      </a:r>
                      <a:r>
                        <a:rPr lang="en-US" sz="2200" b="1" baseline="0" dirty="0">
                          <a:latin typeface="Bobby Jones" panose="020B0604020202020204" charset="0"/>
                        </a:rPr>
                        <a:t> cost</a:t>
                      </a:r>
                      <a:endParaRPr lang="en-US" sz="2200" b="1" dirty="0">
                        <a:latin typeface="Bobby Jones" panose="020B0604020202020204" charset="0"/>
                      </a:endParaRPr>
                    </a:p>
                  </a:txBody>
                  <a:tcPr>
                    <a:solidFill>
                      <a:schemeClr val="accent3">
                        <a:lumMod val="40000"/>
                        <a:lumOff val="60000"/>
                      </a:schemeClr>
                    </a:solidFill>
                  </a:tcPr>
                </a:tc>
                <a:extLst>
                  <a:ext uri="{0D108BD9-81ED-4DB2-BD59-A6C34878D82A}">
                    <a16:rowId xmlns:a16="http://schemas.microsoft.com/office/drawing/2014/main" val="839078074"/>
                  </a:ext>
                </a:extLst>
              </a:tr>
              <a:tr h="12513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latin typeface="Open Sans" panose="020B0604020202020204" charset="0"/>
                          <a:ea typeface="Open Sans" panose="020B0604020202020204" charset="0"/>
                          <a:cs typeface="Open Sans" panose="020B0604020202020204" charset="0"/>
                        </a:rPr>
                        <a:t>1</a:t>
                      </a:r>
                      <a:r>
                        <a:rPr lang="en-US" sz="2200" b="1" dirty="0">
                          <a:latin typeface="Open Sans" panose="020B0604020202020204" charset="0"/>
                          <a:ea typeface="Open Sans" panose="020B0604020202020204" charset="0"/>
                          <a:cs typeface="Open Sans" panose="020B0604020202020204" charset="0"/>
                        </a:rPr>
                        <a:t>. Fu Hong Commercial</a:t>
                      </a:r>
                      <a:r>
                        <a:rPr lang="en-US" sz="2200" b="1" baseline="0" dirty="0">
                          <a:latin typeface="Open Sans" panose="020B0604020202020204" charset="0"/>
                          <a:ea typeface="Open Sans" panose="020B0604020202020204" charset="0"/>
                          <a:cs typeface="Open Sans" panose="020B0604020202020204" charset="0"/>
                        </a:rPr>
                        <a:t> </a:t>
                      </a:r>
                      <a:r>
                        <a:rPr lang="en-US" sz="2200" b="1" dirty="0">
                          <a:latin typeface="Open Sans" panose="020B0604020202020204" charset="0"/>
                          <a:ea typeface="Open Sans" panose="020B0604020202020204" charset="0"/>
                          <a:cs typeface="Open Sans" panose="020B0604020202020204" charset="0"/>
                        </a:rPr>
                        <a:t>Building-</a:t>
                      </a:r>
                      <a:r>
                        <a:rPr lang="en-US" sz="2200" b="1" baseline="0" dirty="0">
                          <a:latin typeface="Open Sans" panose="020B0604020202020204" charset="0"/>
                          <a:ea typeface="Open Sans" panose="020B0604020202020204" charset="0"/>
                          <a:cs typeface="Open Sans" panose="020B0604020202020204" charset="0"/>
                        </a:rPr>
                        <a:t> </a:t>
                      </a:r>
                      <a:r>
                        <a:rPr lang="en-US" sz="2200" b="1" baseline="0" dirty="0" err="1">
                          <a:latin typeface="Open Sans" panose="020B0604020202020204" charset="0"/>
                          <a:ea typeface="Open Sans" panose="020B0604020202020204" charset="0"/>
                          <a:cs typeface="Open Sans" panose="020B0604020202020204" charset="0"/>
                        </a:rPr>
                        <a:t>Paco</a:t>
                      </a:r>
                      <a:r>
                        <a:rPr lang="en-US" sz="2200" b="1" baseline="0" dirty="0">
                          <a:latin typeface="Open Sans" panose="020B0604020202020204" charset="0"/>
                          <a:ea typeface="Open Sans" panose="020B0604020202020204" charset="0"/>
                          <a:cs typeface="Open Sans" panose="020B0604020202020204" charset="0"/>
                        </a:rPr>
                        <a:t>, Manila</a:t>
                      </a:r>
                      <a:endParaRPr lang="en-US" sz="2200" b="1" dirty="0">
                        <a:latin typeface="Open Sans" panose="020B0604020202020204" charset="0"/>
                        <a:ea typeface="Open Sans" panose="020B0604020202020204" charset="0"/>
                        <a:cs typeface="Open Sans" panose="020B0604020202020204" charset="0"/>
                      </a:endParaRPr>
                    </a:p>
                    <a:p>
                      <a:r>
                        <a:rPr lang="en-US" sz="2200" dirty="0">
                          <a:latin typeface="Open Sans" panose="020B0604020202020204" charset="0"/>
                          <a:ea typeface="Open Sans" panose="020B0604020202020204" charset="0"/>
                          <a:cs typeface="Open Sans" panose="020B0604020202020204" charset="0"/>
                        </a:rPr>
                        <a:t>     </a:t>
                      </a:r>
                      <a:r>
                        <a:rPr lang="en-US" sz="2200" baseline="0" dirty="0">
                          <a:latin typeface="Open Sans" panose="020B0604020202020204" charset="0"/>
                          <a:ea typeface="Open Sans" panose="020B0604020202020204" charset="0"/>
                          <a:cs typeface="Open Sans" panose="020B0604020202020204" charset="0"/>
                        </a:rPr>
                        <a:t>  -office space rental  (4,000 </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 @ Php1,120.00/</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 with 12% VAT</a:t>
                      </a:r>
                      <a:endParaRPr lang="en-US" sz="2200" dirty="0">
                        <a:latin typeface="Open Sans" panose="020B0604020202020204" charset="0"/>
                        <a:ea typeface="Open Sans" panose="020B0604020202020204" charset="0"/>
                        <a:cs typeface="Open Sans" panose="020B060402020202020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baseline="0" dirty="0">
                          <a:solidFill>
                            <a:schemeClr val="tx1"/>
                          </a:solidFill>
                          <a:latin typeface="Open Sans" panose="020B0604020202020204" charset="0"/>
                          <a:ea typeface="Open Sans" panose="020B0604020202020204" charset="0"/>
                          <a:cs typeface="Open Sans" panose="020B0604020202020204" charset="0"/>
                        </a:rPr>
                        <a:t>Php5, 017,600.00</a:t>
                      </a:r>
                      <a:endParaRPr lang="en-US" sz="2200" b="1" dirty="0">
                        <a:solidFill>
                          <a:schemeClr val="tx1"/>
                        </a:solidFill>
                        <a:latin typeface="Open Sans" panose="020B0604020202020204" charset="0"/>
                        <a:ea typeface="Open Sans" panose="020B0604020202020204" charset="0"/>
                        <a:cs typeface="Open Sans" panose="020B0604020202020204" charset="0"/>
                      </a:endParaRPr>
                    </a:p>
                    <a:p>
                      <a:endParaRPr lang="en-US" sz="2200" b="1" dirty="0">
                        <a:solidFill>
                          <a:schemeClr val="tx1"/>
                        </a:solidFill>
                        <a:latin typeface="Open Sans" panose="020B0604020202020204" charset="0"/>
                        <a:ea typeface="Open Sans" panose="020B0604020202020204" charset="0"/>
                        <a:cs typeface="Open Sans" panose="020B060402020202020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200" b="1" baseline="0" dirty="0">
                          <a:solidFill>
                            <a:schemeClr val="tx1"/>
                          </a:solidFill>
                          <a:latin typeface="Open Sans" panose="020B0604020202020204" charset="0"/>
                          <a:ea typeface="Open Sans" panose="020B0604020202020204" charset="0"/>
                          <a:cs typeface="Open Sans" panose="020B0604020202020204" charset="0"/>
                        </a:rPr>
                        <a:t>Php60,211,200,.00</a:t>
                      </a:r>
                      <a:endParaRPr lang="en-US" sz="2200" b="1" dirty="0">
                        <a:solidFill>
                          <a:schemeClr val="tx1"/>
                        </a:solidFill>
                        <a:latin typeface="Open Sans" panose="020B0604020202020204" charset="0"/>
                        <a:ea typeface="Open Sans" panose="020B0604020202020204" charset="0"/>
                        <a:cs typeface="Open Sans" panose="020B0604020202020204" charset="0"/>
                      </a:endParaRPr>
                    </a:p>
                    <a:p>
                      <a:pPr marL="285750" indent="-285750">
                        <a:buFont typeface="Wingdings" panose="05000000000000000000" pitchFamily="2" charset="2"/>
                        <a:buChar char="§"/>
                      </a:pPr>
                      <a:endParaRPr lang="en-US" sz="2200" b="1" baseline="0" dirty="0">
                        <a:solidFill>
                          <a:schemeClr val="tx1"/>
                        </a:solidFill>
                        <a:latin typeface="Open Sans" panose="020B0604020202020204" charset="0"/>
                        <a:ea typeface="Open Sans" panose="020B0604020202020204" charset="0"/>
                        <a:cs typeface="Open Sans" panose="020B0604020202020204" charset="0"/>
                      </a:endParaRPr>
                    </a:p>
                  </a:txBody>
                  <a:tcPr/>
                </a:tc>
                <a:extLst>
                  <a:ext uri="{0D108BD9-81ED-4DB2-BD59-A6C34878D82A}">
                    <a16:rowId xmlns:a16="http://schemas.microsoft.com/office/drawing/2014/main" val="761295416"/>
                  </a:ext>
                </a:extLst>
              </a:tr>
              <a:tr h="1350046">
                <a:tc>
                  <a:txBody>
                    <a:bodyPr/>
                    <a:lstStyle/>
                    <a:p>
                      <a:r>
                        <a:rPr lang="en-US" sz="2200" dirty="0">
                          <a:latin typeface="Open Sans" panose="020B0604020202020204" charset="0"/>
                          <a:ea typeface="Open Sans" panose="020B0604020202020204" charset="0"/>
                          <a:cs typeface="Open Sans" panose="020B0604020202020204" charset="0"/>
                        </a:rPr>
                        <a:t>2.</a:t>
                      </a:r>
                      <a:r>
                        <a:rPr lang="en-US" sz="2200" baseline="0" dirty="0">
                          <a:latin typeface="Open Sans" panose="020B0604020202020204" charset="0"/>
                          <a:ea typeface="Open Sans" panose="020B0604020202020204" charset="0"/>
                          <a:cs typeface="Open Sans" panose="020B0604020202020204" charset="0"/>
                        </a:rPr>
                        <a:t> </a:t>
                      </a:r>
                      <a:r>
                        <a:rPr lang="en-US" sz="2200" b="1" baseline="0" dirty="0">
                          <a:latin typeface="Open Sans" panose="020B0604020202020204" charset="0"/>
                          <a:ea typeface="Open Sans" panose="020B0604020202020204" charset="0"/>
                          <a:cs typeface="Open Sans" panose="020B0604020202020204" charset="0"/>
                        </a:rPr>
                        <a:t>88 Square Mall, </a:t>
                      </a:r>
                      <a:r>
                        <a:rPr lang="en-US" sz="2200" b="1" baseline="0" dirty="0" err="1">
                          <a:latin typeface="Open Sans" panose="020B0604020202020204" charset="0"/>
                          <a:ea typeface="Open Sans" panose="020B0604020202020204" charset="0"/>
                          <a:cs typeface="Open Sans" panose="020B0604020202020204" charset="0"/>
                        </a:rPr>
                        <a:t>Quirino</a:t>
                      </a:r>
                      <a:r>
                        <a:rPr lang="en-US" sz="2200" b="1" baseline="0" dirty="0">
                          <a:latin typeface="Open Sans" panose="020B0604020202020204" charset="0"/>
                          <a:ea typeface="Open Sans" panose="020B0604020202020204" charset="0"/>
                          <a:cs typeface="Open Sans" panose="020B0604020202020204" charset="0"/>
                        </a:rPr>
                        <a:t> Avenue, Paranaque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baseline="0" dirty="0">
                          <a:latin typeface="Open Sans" panose="020B0604020202020204" charset="0"/>
                          <a:ea typeface="Open Sans" panose="020B0604020202020204" charset="0"/>
                          <a:cs typeface="Open Sans" panose="020B0604020202020204" charset="0"/>
                        </a:rPr>
                        <a:t>        -office space rental  (4,000 </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 @ Php1,300.00/</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 with 12% VAT</a:t>
                      </a:r>
                      <a:endParaRPr lang="en-US" sz="2200" dirty="0">
                        <a:latin typeface="Open Sans" panose="020B0604020202020204" charset="0"/>
                        <a:ea typeface="Open Sans" panose="020B0604020202020204" charset="0"/>
                        <a:cs typeface="Open Sans" panose="020B0604020202020204" charset="0"/>
                      </a:endParaRPr>
                    </a:p>
                  </a:txBody>
                  <a:tcPr/>
                </a:tc>
                <a:tc>
                  <a:txBody>
                    <a:bodyPr/>
                    <a:lstStyle/>
                    <a:p>
                      <a:pPr algn="ctr"/>
                      <a:r>
                        <a:rPr lang="en-US" sz="2200" b="1" dirty="0">
                          <a:solidFill>
                            <a:schemeClr val="tx1"/>
                          </a:solidFill>
                          <a:latin typeface="Open Sans" panose="020B0604020202020204" charset="0"/>
                          <a:ea typeface="Open Sans" panose="020B0604020202020204" charset="0"/>
                          <a:cs typeface="Open Sans" panose="020B0604020202020204" charset="0"/>
                        </a:rPr>
                        <a:t>Php5,824,000.00</a:t>
                      </a:r>
                    </a:p>
                  </a:txBody>
                  <a:tcPr/>
                </a:tc>
                <a:tc>
                  <a:txBody>
                    <a:bodyPr/>
                    <a:lstStyle/>
                    <a:p>
                      <a:pPr marL="0" indent="0" algn="ctr">
                        <a:buFont typeface="Wingdings" panose="05000000000000000000" pitchFamily="2" charset="2"/>
                        <a:buNone/>
                      </a:pPr>
                      <a:r>
                        <a:rPr lang="en-US" sz="2200" b="1" baseline="0" dirty="0">
                          <a:solidFill>
                            <a:schemeClr val="tx1"/>
                          </a:solidFill>
                          <a:latin typeface="Open Sans" panose="020B0604020202020204" charset="0"/>
                          <a:ea typeface="Open Sans" panose="020B0604020202020204" charset="0"/>
                          <a:cs typeface="Open Sans" panose="020B0604020202020204" charset="0"/>
                        </a:rPr>
                        <a:t>Php69,888,000.00</a:t>
                      </a:r>
                    </a:p>
                  </a:txBody>
                  <a:tcPr/>
                </a:tc>
                <a:extLst>
                  <a:ext uri="{0D108BD9-81ED-4DB2-BD59-A6C34878D82A}">
                    <a16:rowId xmlns:a16="http://schemas.microsoft.com/office/drawing/2014/main" val="4130622935"/>
                  </a:ext>
                </a:extLst>
              </a:tr>
              <a:tr h="28060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latin typeface="Open Sans" panose="020B0604020202020204" charset="0"/>
                          <a:ea typeface="Open Sans" panose="020B0604020202020204" charset="0"/>
                          <a:cs typeface="Open Sans" panose="020B0604020202020204" charset="0"/>
                        </a:rPr>
                        <a:t>3. </a:t>
                      </a:r>
                      <a:r>
                        <a:rPr lang="en-US" sz="2200" b="1" dirty="0">
                          <a:latin typeface="Open Sans" panose="020B0604020202020204" charset="0"/>
                          <a:ea typeface="Open Sans" panose="020B0604020202020204" charset="0"/>
                          <a:cs typeface="Open Sans" panose="020B0604020202020204" charset="0"/>
                        </a:rPr>
                        <a:t>Mega One Building,</a:t>
                      </a:r>
                      <a:r>
                        <a:rPr lang="en-US" sz="2200" b="1" baseline="0" dirty="0">
                          <a:latin typeface="Open Sans" panose="020B0604020202020204" charset="0"/>
                          <a:ea typeface="Open Sans" panose="020B0604020202020204" charset="0"/>
                          <a:cs typeface="Open Sans" panose="020B0604020202020204" charset="0"/>
                        </a:rPr>
                        <a:t> </a:t>
                      </a:r>
                      <a:r>
                        <a:rPr lang="en-US" sz="2200" b="1" baseline="0" dirty="0" err="1">
                          <a:latin typeface="Open Sans" panose="020B0604020202020204" charset="0"/>
                          <a:ea typeface="Open Sans" panose="020B0604020202020204" charset="0"/>
                          <a:cs typeface="Open Sans" panose="020B0604020202020204" charset="0"/>
                        </a:rPr>
                        <a:t>España</a:t>
                      </a:r>
                      <a:r>
                        <a:rPr lang="en-US" sz="2200" b="1" baseline="0" dirty="0">
                          <a:latin typeface="Open Sans" panose="020B0604020202020204" charset="0"/>
                          <a:ea typeface="Open Sans" panose="020B0604020202020204" charset="0"/>
                          <a:cs typeface="Open Sans" panose="020B0604020202020204" charset="0"/>
                        </a:rPr>
                        <a:t> Blvd corner </a:t>
                      </a:r>
                      <a:r>
                        <a:rPr lang="en-US" sz="2200" b="1" baseline="0" dirty="0" err="1">
                          <a:latin typeface="Open Sans" panose="020B0604020202020204" charset="0"/>
                          <a:ea typeface="Open Sans" panose="020B0604020202020204" charset="0"/>
                          <a:cs typeface="Open Sans" panose="020B0604020202020204" charset="0"/>
                        </a:rPr>
                        <a:t>Mayon</a:t>
                      </a:r>
                      <a:r>
                        <a:rPr lang="en-US" sz="2200" b="1" baseline="0" dirty="0">
                          <a:latin typeface="Open Sans" panose="020B0604020202020204" charset="0"/>
                          <a:ea typeface="Open Sans" panose="020B0604020202020204" charset="0"/>
                          <a:cs typeface="Open Sans" panose="020B0604020202020204" charset="0"/>
                        </a:rPr>
                        <a:t> Street</a:t>
                      </a:r>
                      <a:endParaRPr lang="en-US" sz="2200" b="1" dirty="0">
                        <a:latin typeface="Open Sans" panose="020B0604020202020204" charset="0"/>
                        <a:ea typeface="Open Sans" panose="020B0604020202020204" charset="0"/>
                        <a:cs typeface="Open Sans"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latin typeface="Open Sans" panose="020B0604020202020204" charset="0"/>
                          <a:ea typeface="Open Sans" panose="020B0604020202020204" charset="0"/>
                          <a:cs typeface="Open Sans" panose="020B0604020202020204" charset="0"/>
                        </a:rPr>
                        <a:t>          </a:t>
                      </a:r>
                      <a:r>
                        <a:rPr lang="en-US" sz="2200" baseline="0" dirty="0">
                          <a:latin typeface="Open Sans" panose="020B0604020202020204" charset="0"/>
                          <a:ea typeface="Open Sans" panose="020B0604020202020204" charset="0"/>
                          <a:cs typeface="Open Sans" panose="020B0604020202020204" charset="0"/>
                        </a:rPr>
                        <a:t>-office space rental  (4,000 </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 @ Php1,620.00/</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200" baseline="0" dirty="0">
                        <a:latin typeface="Open Sans" panose="020B0604020202020204" charset="0"/>
                        <a:ea typeface="Open Sans" panose="020B0604020202020204" charset="0"/>
                        <a:cs typeface="Open Sans"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200" baseline="0" dirty="0">
                          <a:latin typeface="Open Sans" panose="020B0604020202020204" charset="0"/>
                          <a:ea typeface="Open Sans" panose="020B0604020202020204" charset="0"/>
                          <a:cs typeface="Open Sans" panose="020B0604020202020204" charset="0"/>
                        </a:rPr>
                        <a:t>                800 x 4,000/</a:t>
                      </a:r>
                      <a:r>
                        <a:rPr lang="en-GB" sz="2200" baseline="0" dirty="0" err="1">
                          <a:latin typeface="Open Sans" panose="020B0604020202020204" charset="0"/>
                          <a:ea typeface="Open Sans" panose="020B0604020202020204" charset="0"/>
                          <a:cs typeface="Open Sans" panose="020B0604020202020204" charset="0"/>
                        </a:rPr>
                        <a:t>sq.m</a:t>
                      </a:r>
                      <a:endParaRPr lang="en-GB" sz="2200" baseline="0" dirty="0">
                        <a:latin typeface="Open Sans" panose="020B0604020202020204" charset="0"/>
                        <a:ea typeface="Open Sans" panose="020B0604020202020204" charset="0"/>
                        <a:cs typeface="Open Sans"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200" baseline="0" dirty="0">
                          <a:latin typeface="Open Sans" panose="020B0604020202020204" charset="0"/>
                          <a:ea typeface="Open Sans" panose="020B0604020202020204" charset="0"/>
                          <a:cs typeface="Open Sans" panose="020B0604020202020204" charset="0"/>
                        </a:rPr>
                        <a:t>                700 x 4,000/</a:t>
                      </a:r>
                      <a:r>
                        <a:rPr lang="en-GB" sz="2200" baseline="0" dirty="0" err="1">
                          <a:latin typeface="Open Sans" panose="020B0604020202020204" charset="0"/>
                          <a:ea typeface="Open Sans" panose="020B0604020202020204" charset="0"/>
                          <a:cs typeface="Open Sans" panose="020B0604020202020204" charset="0"/>
                        </a:rPr>
                        <a:t>sq.m</a:t>
                      </a:r>
                      <a:endParaRPr lang="en-GB" sz="2200" baseline="0" dirty="0">
                        <a:latin typeface="Open Sans" panose="020B0604020202020204" charset="0"/>
                        <a:ea typeface="Open Sans" panose="020B0604020202020204" charset="0"/>
                        <a:cs typeface="Open Sans"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200" baseline="0" dirty="0">
                          <a:latin typeface="Open Sans" panose="020B0604020202020204" charset="0"/>
                          <a:ea typeface="Open Sans" panose="020B0604020202020204" charset="0"/>
                          <a:cs typeface="Open Sans" panose="020B0604020202020204" charset="0"/>
                        </a:rPr>
                        <a:t>                120 x 4,000/</a:t>
                      </a:r>
                      <a:r>
                        <a:rPr lang="en-GB" sz="2200" baseline="0" dirty="0" err="1">
                          <a:latin typeface="Open Sans" panose="020B0604020202020204" charset="0"/>
                          <a:ea typeface="Open Sans" panose="020B0604020202020204" charset="0"/>
                          <a:cs typeface="Open Sans" panose="020B0604020202020204" charset="0"/>
                        </a:rPr>
                        <a:t>sq.m</a:t>
                      </a:r>
                      <a:endParaRPr lang="en-GB" sz="2200" baseline="0" dirty="0">
                        <a:latin typeface="Open Sans" panose="020B0604020202020204" charset="0"/>
                        <a:ea typeface="Open Sans" panose="020B0604020202020204" charset="0"/>
                        <a:cs typeface="Open Sans"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200" baseline="0" dirty="0">
                          <a:latin typeface="Open Sans" panose="020B0604020202020204" charset="0"/>
                          <a:ea typeface="Open Sans" panose="020B0604020202020204" charset="0"/>
                          <a:cs typeface="Open Sans" panose="020B0604020202020204" charset="0"/>
                        </a:rPr>
                        <a:t>                            (12% VAT)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200" baseline="0" dirty="0">
                          <a:latin typeface="Open Sans" panose="020B0604020202020204" charset="0"/>
                          <a:ea typeface="Open Sans" panose="020B0604020202020204" charset="0"/>
                          <a:cs typeface="Open Sans" panose="020B0604020202020204" charset="0"/>
                        </a:rPr>
                        <a:t>                           </a:t>
                      </a:r>
                      <a:r>
                        <a:rPr lang="en-GB" sz="2200" b="1" baseline="0" dirty="0">
                          <a:latin typeface="Open Sans" panose="020B0604020202020204" charset="0"/>
                          <a:ea typeface="Open Sans" panose="020B0604020202020204" charset="0"/>
                          <a:cs typeface="Open Sans" panose="020B0604020202020204" charset="0"/>
                        </a:rPr>
                        <a:t>TOTAL</a:t>
                      </a:r>
                      <a:endParaRPr lang="en-US" sz="2200" b="1" dirty="0">
                        <a:latin typeface="Open Sans" panose="020B0604020202020204" charset="0"/>
                        <a:ea typeface="Open Sans" panose="020B0604020202020204" charset="0"/>
                        <a:cs typeface="Open Sans" panose="020B0604020202020204" charset="0"/>
                      </a:endParaRPr>
                    </a:p>
                  </a:txBody>
                  <a:tcPr/>
                </a:tc>
                <a:tc>
                  <a:txBody>
                    <a:bodyPr/>
                    <a:lstStyle/>
                    <a:p>
                      <a:pPr algn="ctr"/>
                      <a:endParaRPr lang="en-GB" sz="2200" dirty="0">
                        <a:solidFill>
                          <a:schemeClr val="tx1"/>
                        </a:solidFill>
                        <a:latin typeface="Open Sans" panose="020B0604020202020204" charset="0"/>
                        <a:ea typeface="Open Sans" panose="020B0604020202020204" charset="0"/>
                        <a:cs typeface="Open Sans" panose="020B0604020202020204" charset="0"/>
                      </a:endParaRPr>
                    </a:p>
                    <a:p>
                      <a:pPr algn="ctr"/>
                      <a:endParaRPr lang="en-GB" sz="2200" dirty="0">
                        <a:solidFill>
                          <a:schemeClr val="tx1"/>
                        </a:solidFill>
                        <a:latin typeface="Open Sans" panose="020B0604020202020204" charset="0"/>
                        <a:ea typeface="Open Sans" panose="020B0604020202020204" charset="0"/>
                        <a:cs typeface="Open Sans" panose="020B0604020202020204" charset="0"/>
                      </a:endParaRPr>
                    </a:p>
                    <a:p>
                      <a:pPr algn="ctr"/>
                      <a:endParaRPr lang="en-GB" sz="2200" dirty="0">
                        <a:solidFill>
                          <a:schemeClr val="tx1"/>
                        </a:solidFill>
                        <a:latin typeface="Open Sans" panose="020B0604020202020204" charset="0"/>
                        <a:ea typeface="Open Sans" panose="020B0604020202020204" charset="0"/>
                        <a:cs typeface="Open Sans" panose="020B0604020202020204" charset="0"/>
                      </a:endParaRPr>
                    </a:p>
                    <a:p>
                      <a:pPr algn="ctr"/>
                      <a:endParaRPr lang="en-GB" sz="2200" dirty="0">
                        <a:solidFill>
                          <a:schemeClr val="tx1"/>
                        </a:solidFill>
                        <a:latin typeface="Open Sans" panose="020B0604020202020204" charset="0"/>
                        <a:ea typeface="Open Sans" panose="020B0604020202020204" charset="0"/>
                        <a:cs typeface="Open Sans" panose="020B0604020202020204" charset="0"/>
                      </a:endParaRPr>
                    </a:p>
                    <a:p>
                      <a:pPr algn="ctr"/>
                      <a:endParaRPr lang="en-GB" sz="2200" dirty="0">
                        <a:solidFill>
                          <a:schemeClr val="tx1"/>
                        </a:solidFill>
                        <a:latin typeface="Open Sans" panose="020B0604020202020204" charset="0"/>
                        <a:ea typeface="Open Sans" panose="020B0604020202020204" charset="0"/>
                        <a:cs typeface="Open Sans" panose="020B0604020202020204" charset="0"/>
                      </a:endParaRPr>
                    </a:p>
                    <a:p>
                      <a:pPr algn="ctr"/>
                      <a:r>
                        <a:rPr lang="en-GB" sz="2200" dirty="0">
                          <a:solidFill>
                            <a:schemeClr val="tx1"/>
                          </a:solidFill>
                          <a:latin typeface="Open Sans" panose="020B0604020202020204" charset="0"/>
                          <a:ea typeface="Open Sans" panose="020B0604020202020204" charset="0"/>
                          <a:cs typeface="Open Sans" panose="020B0604020202020204" charset="0"/>
                        </a:rPr>
                        <a:t>Php3,200,000.00</a:t>
                      </a:r>
                    </a:p>
                    <a:p>
                      <a:pPr algn="ctr"/>
                      <a:r>
                        <a:rPr lang="en-GB" sz="2200" dirty="0">
                          <a:solidFill>
                            <a:schemeClr val="tx1"/>
                          </a:solidFill>
                          <a:latin typeface="Open Sans" panose="020B0604020202020204" charset="0"/>
                          <a:ea typeface="Open Sans" panose="020B0604020202020204" charset="0"/>
                          <a:cs typeface="Open Sans" panose="020B0604020202020204" charset="0"/>
                        </a:rPr>
                        <a:t>Php2,800,000.00</a:t>
                      </a:r>
                    </a:p>
                    <a:p>
                      <a:pPr algn="ctr"/>
                      <a:r>
                        <a:rPr lang="en-GB" sz="2200" dirty="0">
                          <a:solidFill>
                            <a:schemeClr val="tx1"/>
                          </a:solidFill>
                          <a:latin typeface="Open Sans" panose="020B0604020202020204" charset="0"/>
                          <a:ea typeface="Open Sans" panose="020B0604020202020204" charset="0"/>
                          <a:cs typeface="Open Sans" panose="020B0604020202020204" charset="0"/>
                        </a:rPr>
                        <a:t>Php480,000.00</a:t>
                      </a:r>
                    </a:p>
                    <a:p>
                      <a:pPr algn="ctr"/>
                      <a:r>
                        <a:rPr lang="en-GB" sz="2200" dirty="0">
                          <a:solidFill>
                            <a:schemeClr val="tx1"/>
                          </a:solidFill>
                          <a:latin typeface="Open Sans" panose="020B0604020202020204" charset="0"/>
                          <a:ea typeface="Open Sans" panose="020B0604020202020204" charset="0"/>
                          <a:cs typeface="Open Sans" panose="020B0604020202020204" charset="0"/>
                        </a:rPr>
                        <a:t>Php777,600.00</a:t>
                      </a:r>
                    </a:p>
                    <a:p>
                      <a:pPr algn="ctr"/>
                      <a:r>
                        <a:rPr lang="en-GB" sz="2200" b="1" dirty="0">
                          <a:solidFill>
                            <a:schemeClr val="tx1"/>
                          </a:solidFill>
                          <a:latin typeface="Open Sans" panose="020B0604020202020204" charset="0"/>
                          <a:ea typeface="Open Sans" panose="020B0604020202020204" charset="0"/>
                          <a:cs typeface="Open Sans" panose="020B0604020202020204" charset="0"/>
                        </a:rPr>
                        <a:t>Php7,257,600.00</a:t>
                      </a:r>
                      <a:endParaRPr lang="en-US" sz="2200" b="1" dirty="0">
                        <a:solidFill>
                          <a:schemeClr val="tx1"/>
                        </a:solidFill>
                        <a:latin typeface="Open Sans" panose="020B0604020202020204" charset="0"/>
                        <a:ea typeface="Open Sans" panose="020B0604020202020204" charset="0"/>
                        <a:cs typeface="Open Sans" panose="020B0604020202020204" charset="0"/>
                      </a:endParaRPr>
                    </a:p>
                  </a:txBody>
                  <a:tcPr/>
                </a:tc>
                <a:tc>
                  <a:txBody>
                    <a:bodyPr/>
                    <a:lstStyle/>
                    <a:p>
                      <a:pPr marL="0" indent="0" algn="ctr">
                        <a:buFont typeface="Wingdings" panose="05000000000000000000" pitchFamily="2" charset="2"/>
                        <a:buNone/>
                      </a:pPr>
                      <a:endParaRPr lang="en-GB" sz="2200" baseline="0" dirty="0">
                        <a:solidFill>
                          <a:schemeClr val="tx1"/>
                        </a:solidFill>
                        <a:latin typeface="Open Sans" panose="020B0604020202020204" charset="0"/>
                        <a:ea typeface="Open Sans" panose="020B0604020202020204" charset="0"/>
                        <a:cs typeface="Open Sans" panose="020B0604020202020204" charset="0"/>
                      </a:endParaRPr>
                    </a:p>
                    <a:p>
                      <a:pPr marL="0" indent="0" algn="ctr">
                        <a:buFont typeface="Wingdings" panose="05000000000000000000" pitchFamily="2" charset="2"/>
                        <a:buNone/>
                      </a:pPr>
                      <a:endParaRPr lang="en-GB" sz="2200" baseline="0" dirty="0">
                        <a:solidFill>
                          <a:schemeClr val="tx1"/>
                        </a:solidFill>
                        <a:latin typeface="Open Sans" panose="020B0604020202020204" charset="0"/>
                        <a:ea typeface="Open Sans" panose="020B0604020202020204" charset="0"/>
                        <a:cs typeface="Open Sans" panose="020B0604020202020204" charset="0"/>
                      </a:endParaRPr>
                    </a:p>
                    <a:p>
                      <a:pPr marL="0" indent="0" algn="ctr">
                        <a:buFont typeface="Wingdings" panose="05000000000000000000" pitchFamily="2" charset="2"/>
                        <a:buNone/>
                      </a:pPr>
                      <a:endParaRPr lang="en-GB" sz="2200" baseline="0" dirty="0">
                        <a:solidFill>
                          <a:schemeClr val="tx1"/>
                        </a:solidFill>
                        <a:latin typeface="Open Sans" panose="020B0604020202020204" charset="0"/>
                        <a:ea typeface="Open Sans" panose="020B0604020202020204" charset="0"/>
                        <a:cs typeface="Open Sans" panose="020B0604020202020204" charset="0"/>
                      </a:endParaRPr>
                    </a:p>
                    <a:p>
                      <a:pPr marL="0" indent="0" algn="ctr">
                        <a:buFont typeface="Wingdings" panose="05000000000000000000" pitchFamily="2" charset="2"/>
                        <a:buNone/>
                      </a:pPr>
                      <a:endParaRPr lang="en-GB" sz="2200" baseline="0" dirty="0">
                        <a:solidFill>
                          <a:schemeClr val="tx1"/>
                        </a:solidFill>
                        <a:latin typeface="Open Sans" panose="020B0604020202020204" charset="0"/>
                        <a:ea typeface="Open Sans" panose="020B0604020202020204" charset="0"/>
                        <a:cs typeface="Open Sans" panose="020B0604020202020204" charset="0"/>
                      </a:endParaRPr>
                    </a:p>
                    <a:p>
                      <a:pPr marL="0" indent="0" algn="ctr">
                        <a:buFont typeface="Wingdings" panose="05000000000000000000" pitchFamily="2" charset="2"/>
                        <a:buNone/>
                      </a:pPr>
                      <a:endParaRPr lang="en-GB" sz="2200" baseline="0" dirty="0">
                        <a:solidFill>
                          <a:schemeClr val="tx1"/>
                        </a:solidFill>
                        <a:latin typeface="Open Sans" panose="020B0604020202020204" charset="0"/>
                        <a:ea typeface="Open Sans" panose="020B0604020202020204" charset="0"/>
                        <a:cs typeface="Open Sans" panose="020B0604020202020204" charset="0"/>
                      </a:endParaRPr>
                    </a:p>
                    <a:p>
                      <a:pPr marL="0" indent="0" algn="ctr">
                        <a:buFont typeface="Wingdings" panose="05000000000000000000" pitchFamily="2" charset="2"/>
                        <a:buNone/>
                      </a:pPr>
                      <a:r>
                        <a:rPr lang="en-GB" sz="2200" baseline="0" dirty="0">
                          <a:solidFill>
                            <a:schemeClr val="tx1"/>
                          </a:solidFill>
                          <a:latin typeface="Open Sans" panose="020B0604020202020204" charset="0"/>
                          <a:ea typeface="Open Sans" panose="020B0604020202020204" charset="0"/>
                          <a:cs typeface="Open Sans" panose="020B0604020202020204" charset="0"/>
                        </a:rPr>
                        <a:t>Php38,400,000.00</a:t>
                      </a:r>
                    </a:p>
                    <a:p>
                      <a:pPr marL="0" indent="0" algn="ctr">
                        <a:buFont typeface="Wingdings" panose="05000000000000000000" pitchFamily="2" charset="2"/>
                        <a:buNone/>
                      </a:pPr>
                      <a:r>
                        <a:rPr lang="en-GB" sz="2200" baseline="0" dirty="0">
                          <a:solidFill>
                            <a:schemeClr val="tx1"/>
                          </a:solidFill>
                          <a:latin typeface="Open Sans" panose="020B0604020202020204" charset="0"/>
                          <a:ea typeface="Open Sans" panose="020B0604020202020204" charset="0"/>
                          <a:cs typeface="Open Sans" panose="020B0604020202020204" charset="0"/>
                        </a:rPr>
                        <a:t>Php33,600,00.00</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2200" dirty="0">
                          <a:solidFill>
                            <a:schemeClr val="tx1"/>
                          </a:solidFill>
                          <a:latin typeface="Open Sans" panose="020B0604020202020204" charset="0"/>
                          <a:ea typeface="Open Sans" panose="020B0604020202020204" charset="0"/>
                          <a:cs typeface="Open Sans" panose="020B0604020202020204" charset="0"/>
                        </a:rPr>
                        <a:t>Php5,760,000.00</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2200" dirty="0">
                          <a:solidFill>
                            <a:schemeClr val="tx1"/>
                          </a:solidFill>
                          <a:latin typeface="Open Sans" panose="020B0604020202020204" charset="0"/>
                          <a:ea typeface="Open Sans" panose="020B0604020202020204" charset="0"/>
                          <a:cs typeface="Open Sans" panose="020B0604020202020204" charset="0"/>
                        </a:rPr>
                        <a:t>Php9,331,200.00</a:t>
                      </a:r>
                      <a:endParaRPr lang="en-GB" sz="2200" b="1" dirty="0">
                        <a:solidFill>
                          <a:schemeClr val="tx1"/>
                        </a:solidFill>
                        <a:latin typeface="Open Sans" panose="020B0604020202020204" charset="0"/>
                        <a:ea typeface="Open Sans" panose="020B0604020202020204" charset="0"/>
                        <a:cs typeface="Open Sans" panose="020B0604020202020204" charset="0"/>
                      </a:endParaRP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2200" b="1" dirty="0">
                          <a:solidFill>
                            <a:schemeClr val="tx1"/>
                          </a:solidFill>
                          <a:latin typeface="Open Sans" panose="020B0604020202020204" charset="0"/>
                          <a:ea typeface="Open Sans" panose="020B0604020202020204" charset="0"/>
                          <a:cs typeface="Open Sans" panose="020B0604020202020204" charset="0"/>
                        </a:rPr>
                        <a:t>Php87,091,200.00</a:t>
                      </a:r>
                      <a:endParaRPr lang="en-US" sz="2200" b="1" dirty="0">
                        <a:solidFill>
                          <a:schemeClr val="tx1"/>
                        </a:solidFill>
                        <a:latin typeface="Open Sans" panose="020B0604020202020204" charset="0"/>
                        <a:ea typeface="Open Sans" panose="020B0604020202020204" charset="0"/>
                        <a:cs typeface="Open Sans" panose="020B0604020202020204" charset="0"/>
                      </a:endParaRPr>
                    </a:p>
                  </a:txBody>
                  <a:tcPr/>
                </a:tc>
                <a:extLst>
                  <a:ext uri="{0D108BD9-81ED-4DB2-BD59-A6C34878D82A}">
                    <a16:rowId xmlns:a16="http://schemas.microsoft.com/office/drawing/2014/main" val="2640475043"/>
                  </a:ext>
                </a:extLst>
              </a:tr>
              <a:tr h="19821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200" b="1" dirty="0">
                          <a:latin typeface="Open Sans" panose="020B0604020202020204" charset="0"/>
                          <a:ea typeface="Open Sans" panose="020B0604020202020204" charset="0"/>
                          <a:cs typeface="Open Sans" panose="020B0604020202020204" charset="0"/>
                        </a:rPr>
                        <a:t>4. </a:t>
                      </a:r>
                      <a:r>
                        <a:rPr lang="en-GB" sz="2200" b="1" dirty="0" err="1">
                          <a:latin typeface="Open Sans" panose="020B0604020202020204" charset="0"/>
                          <a:ea typeface="Open Sans" panose="020B0604020202020204" charset="0"/>
                          <a:cs typeface="Open Sans" panose="020B0604020202020204" charset="0"/>
                        </a:rPr>
                        <a:t>Trium</a:t>
                      </a:r>
                      <a:r>
                        <a:rPr lang="en-GB" sz="2200" b="1" baseline="0" dirty="0">
                          <a:latin typeface="Open Sans" panose="020B0604020202020204" charset="0"/>
                          <a:ea typeface="Open Sans" panose="020B0604020202020204" charset="0"/>
                          <a:cs typeface="Open Sans" panose="020B0604020202020204" charset="0"/>
                        </a:rPr>
                        <a:t> Square, Gil </a:t>
                      </a:r>
                      <a:r>
                        <a:rPr lang="en-GB" sz="2200" b="1" baseline="0" dirty="0" err="1" smtClean="0">
                          <a:latin typeface="Open Sans" panose="020B0604020202020204" charset="0"/>
                          <a:ea typeface="Open Sans" panose="020B0604020202020204" charset="0"/>
                          <a:cs typeface="Open Sans" panose="020B0604020202020204" charset="0"/>
                        </a:rPr>
                        <a:t>Puyat</a:t>
                      </a:r>
                      <a:r>
                        <a:rPr lang="en-GB" sz="2200" b="1" baseline="0" dirty="0" smtClean="0">
                          <a:latin typeface="Open Sans" panose="020B0604020202020204" charset="0"/>
                          <a:ea typeface="Open Sans" panose="020B0604020202020204" charset="0"/>
                          <a:cs typeface="Open Sans" panose="020B0604020202020204" charset="0"/>
                        </a:rPr>
                        <a:t> (Bare)</a:t>
                      </a:r>
                      <a:endParaRPr lang="en-GB" sz="2200" b="1" baseline="0" dirty="0">
                        <a:latin typeface="Open Sans" panose="020B0604020202020204" charset="0"/>
                        <a:ea typeface="Open Sans" panose="020B0604020202020204" charset="0"/>
                        <a:cs typeface="Open Sans"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200" b="1" baseline="0" dirty="0">
                          <a:latin typeface="Open Sans" panose="020B0604020202020204" charset="0"/>
                          <a:ea typeface="Open Sans" panose="020B0604020202020204" charset="0"/>
                          <a:cs typeface="Open Sans" panose="020B0604020202020204" charset="0"/>
                        </a:rPr>
                        <a:t>            </a:t>
                      </a:r>
                      <a:r>
                        <a:rPr lang="en-US" sz="2200" dirty="0">
                          <a:latin typeface="Open Sans" panose="020B0604020202020204" charset="0"/>
                          <a:ea typeface="Open Sans" panose="020B0604020202020204" charset="0"/>
                          <a:cs typeface="Open Sans" panose="020B0604020202020204" charset="0"/>
                        </a:rPr>
                        <a:t> </a:t>
                      </a:r>
                      <a:r>
                        <a:rPr lang="en-US" sz="2200" baseline="0" dirty="0">
                          <a:latin typeface="Open Sans" panose="020B0604020202020204" charset="0"/>
                          <a:ea typeface="Open Sans" panose="020B0604020202020204" charset="0"/>
                          <a:cs typeface="Open Sans" panose="020B0604020202020204" charset="0"/>
                        </a:rPr>
                        <a:t>-office space rental  (4,000 </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 @ Php660.00/</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 with 12% VAT</a:t>
                      </a:r>
                      <a:endParaRPr lang="en-US" sz="2200" dirty="0">
                        <a:latin typeface="Open Sans" panose="020B0604020202020204" charset="0"/>
                        <a:ea typeface="Open Sans" panose="020B0604020202020204" charset="0"/>
                        <a:cs typeface="Open Sans" panose="020B060402020202020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dirty="0">
                          <a:solidFill>
                            <a:schemeClr val="tx1"/>
                          </a:solidFill>
                          <a:latin typeface="Open Sans" panose="020B0604020202020204" charset="0"/>
                          <a:ea typeface="Open Sans" panose="020B0604020202020204" charset="0"/>
                          <a:cs typeface="Open Sans" panose="020B0604020202020204" charset="0"/>
                        </a:rPr>
                        <a:t>Php2,956,800.00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200" b="1" dirty="0">
                          <a:solidFill>
                            <a:schemeClr val="tx1"/>
                          </a:solidFill>
                          <a:latin typeface="Open Sans" panose="020B0604020202020204" charset="0"/>
                          <a:ea typeface="Open Sans" panose="020B0604020202020204" charset="0"/>
                          <a:cs typeface="Open Sans" panose="020B0604020202020204" charset="0"/>
                        </a:rPr>
                        <a:t>Php35,481,600.00*</a:t>
                      </a:r>
                    </a:p>
                  </a:txBody>
                  <a:tcPr/>
                </a:tc>
                <a:extLst>
                  <a:ext uri="{0D108BD9-81ED-4DB2-BD59-A6C34878D82A}">
                    <a16:rowId xmlns:a16="http://schemas.microsoft.com/office/drawing/2014/main" val="169365421"/>
                  </a:ext>
                </a:extLst>
              </a:tr>
            </a:tbl>
          </a:graphicData>
        </a:graphic>
      </p:graphicFrame>
      <p:sp>
        <p:nvSpPr>
          <p:cNvPr id="7" name="TextBox 6"/>
          <p:cNvSpPr txBox="1"/>
          <p:nvPr/>
        </p:nvSpPr>
        <p:spPr>
          <a:xfrm>
            <a:off x="457200" y="400050"/>
            <a:ext cx="14018074" cy="647870"/>
          </a:xfrm>
          <a:prstGeom prst="rect">
            <a:avLst/>
          </a:prstGeom>
        </p:spPr>
        <p:txBody>
          <a:bodyPr wrap="square" lIns="0" tIns="0" rIns="0" bIns="0" rtlCol="0" anchor="t">
            <a:spAutoFit/>
          </a:bodyPr>
          <a:lstStyle/>
          <a:p>
            <a:pPr marL="0" marR="0" lvl="0" indent="0" algn="l" defTabSz="914400" rtl="0" eaLnBrk="1" fontAlgn="auto" latinLnBrk="0" hangingPunct="1">
              <a:lnSpc>
                <a:spcPts val="492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317F54"/>
                </a:solidFill>
                <a:effectLst/>
                <a:uLnTx/>
                <a:uFillTx/>
                <a:latin typeface="Bobby Jones"/>
                <a:ea typeface="+mn-ea"/>
                <a:cs typeface="+mn-cs"/>
              </a:rPr>
              <a:t>List of Office spaces </a:t>
            </a:r>
            <a:r>
              <a:rPr kumimoji="0" lang="en-US" sz="6000" b="0" i="0" u="none" strike="noStrike" kern="1200" cap="none" spc="0" normalizeH="0" noProof="0" dirty="0">
                <a:ln>
                  <a:noFill/>
                </a:ln>
                <a:solidFill>
                  <a:srgbClr val="317F54"/>
                </a:solidFill>
                <a:effectLst/>
                <a:uLnTx/>
                <a:uFillTx/>
                <a:latin typeface="Bobby Jones"/>
                <a:ea typeface="+mn-ea"/>
                <a:cs typeface="+mn-cs"/>
              </a:rPr>
              <a:t>scouted</a:t>
            </a:r>
            <a:r>
              <a:rPr kumimoji="0" lang="en-US" sz="6000" b="0" i="0" u="none" strike="noStrike" kern="1200" cap="none" spc="0" normalizeH="0" baseline="0" noProof="0" dirty="0">
                <a:ln>
                  <a:noFill/>
                </a:ln>
                <a:solidFill>
                  <a:srgbClr val="317F54"/>
                </a:solidFill>
                <a:effectLst/>
                <a:uLnTx/>
                <a:uFillTx/>
                <a:latin typeface="Bobby Jones"/>
                <a:ea typeface="+mn-ea"/>
                <a:cs typeface="+mn-cs"/>
              </a:rPr>
              <a:t>:</a:t>
            </a:r>
          </a:p>
        </p:txBody>
      </p:sp>
      <p:sp>
        <p:nvSpPr>
          <p:cNvPr id="3" name="TextBox 2">
            <a:extLst>
              <a:ext uri="{FF2B5EF4-FFF2-40B4-BE49-F238E27FC236}">
                <a16:creationId xmlns:a16="http://schemas.microsoft.com/office/drawing/2014/main" id="{CBA04892-95AB-4BFB-BB4F-431A1EBE55AF}"/>
              </a:ext>
            </a:extLst>
          </p:cNvPr>
          <p:cNvSpPr txBox="1"/>
          <p:nvPr/>
        </p:nvSpPr>
        <p:spPr>
          <a:xfrm>
            <a:off x="457200" y="9902420"/>
            <a:ext cx="7467600" cy="307777"/>
          </a:xfrm>
          <a:prstGeom prst="rect">
            <a:avLst/>
          </a:prstGeom>
          <a:noFill/>
        </p:spPr>
        <p:txBody>
          <a:bodyPr wrap="square" rtlCol="0">
            <a:spAutoFit/>
          </a:bodyPr>
          <a:lstStyle/>
          <a:p>
            <a:r>
              <a:rPr lang="en-PH" sz="1400" dirty="0"/>
              <a:t>*no Expanded Withholding tax (EWT) (5%) and escalation rate (5%)</a:t>
            </a:r>
          </a:p>
        </p:txBody>
      </p:sp>
    </p:spTree>
    <p:extLst>
      <p:ext uri="{BB962C8B-B14F-4D97-AF65-F5344CB8AC3E}">
        <p14:creationId xmlns:p14="http://schemas.microsoft.com/office/powerpoint/2010/main" val="27902451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a:p>
        </p:txBody>
      </p:sp>
      <p:graphicFrame>
        <p:nvGraphicFramePr>
          <p:cNvPr id="13" name="Table 12"/>
          <p:cNvGraphicFramePr>
            <a:graphicFrameLocks noGrp="1"/>
          </p:cNvGraphicFramePr>
          <p:nvPr>
            <p:extLst>
              <p:ext uri="{D42A27DB-BD31-4B8C-83A1-F6EECF244321}">
                <p14:modId xmlns:p14="http://schemas.microsoft.com/office/powerpoint/2010/main" val="2789599059"/>
              </p:ext>
            </p:extLst>
          </p:nvPr>
        </p:nvGraphicFramePr>
        <p:xfrm>
          <a:off x="228600" y="1790700"/>
          <a:ext cx="17830800" cy="6858000"/>
        </p:xfrm>
        <a:graphic>
          <a:graphicData uri="http://schemas.openxmlformats.org/drawingml/2006/table">
            <a:tbl>
              <a:tblPr firstRow="1" bandRow="1">
                <a:tableStyleId>{5940675A-B579-460E-94D1-54222C63F5DA}</a:tableStyleId>
              </a:tblPr>
              <a:tblGrid>
                <a:gridCol w="5029200">
                  <a:extLst>
                    <a:ext uri="{9D8B030D-6E8A-4147-A177-3AD203B41FA5}">
                      <a16:colId xmlns:a16="http://schemas.microsoft.com/office/drawing/2014/main" val="3552843813"/>
                    </a:ext>
                  </a:extLst>
                </a:gridCol>
                <a:gridCol w="3505200">
                  <a:extLst>
                    <a:ext uri="{9D8B030D-6E8A-4147-A177-3AD203B41FA5}">
                      <a16:colId xmlns:a16="http://schemas.microsoft.com/office/drawing/2014/main" val="4110168219"/>
                    </a:ext>
                  </a:extLst>
                </a:gridCol>
                <a:gridCol w="3810000">
                  <a:extLst>
                    <a:ext uri="{9D8B030D-6E8A-4147-A177-3AD203B41FA5}">
                      <a16:colId xmlns:a16="http://schemas.microsoft.com/office/drawing/2014/main" val="3657777882"/>
                    </a:ext>
                  </a:extLst>
                </a:gridCol>
                <a:gridCol w="5486400">
                  <a:extLst>
                    <a:ext uri="{9D8B030D-6E8A-4147-A177-3AD203B41FA5}">
                      <a16:colId xmlns:a16="http://schemas.microsoft.com/office/drawing/2014/main" val="3508919141"/>
                    </a:ext>
                  </a:extLst>
                </a:gridCol>
              </a:tblGrid>
              <a:tr h="685189">
                <a:tc>
                  <a:txBody>
                    <a:bodyPr/>
                    <a:lstStyle/>
                    <a:p>
                      <a:pPr algn="ctr"/>
                      <a:r>
                        <a:rPr lang="en-US" sz="2400" b="1" dirty="0">
                          <a:latin typeface="Bobby Jones" panose="020B0604020202020204" charset="0"/>
                        </a:rPr>
                        <a:t>Name</a:t>
                      </a:r>
                    </a:p>
                  </a:txBody>
                  <a:tcPr>
                    <a:solidFill>
                      <a:schemeClr val="accent3">
                        <a:lumMod val="40000"/>
                        <a:lumOff val="60000"/>
                      </a:schemeClr>
                    </a:solidFill>
                  </a:tcPr>
                </a:tc>
                <a:tc>
                  <a:txBody>
                    <a:bodyPr/>
                    <a:lstStyle/>
                    <a:p>
                      <a:pPr algn="ctr"/>
                      <a:r>
                        <a:rPr lang="en-US" sz="2400" b="1" dirty="0">
                          <a:latin typeface="Bobby Jones" panose="020B0604020202020204" charset="0"/>
                        </a:rPr>
                        <a:t>Rent/ month</a:t>
                      </a:r>
                    </a:p>
                  </a:txBody>
                  <a:tcPr>
                    <a:solidFill>
                      <a:schemeClr val="accent3">
                        <a:lumMod val="40000"/>
                        <a:lumOff val="60000"/>
                      </a:schemeClr>
                    </a:solidFill>
                  </a:tcPr>
                </a:tc>
                <a:tc>
                  <a:txBody>
                    <a:bodyPr/>
                    <a:lstStyle/>
                    <a:p>
                      <a:pPr algn="ctr"/>
                      <a:r>
                        <a:rPr lang="en-US" sz="2400" b="1" dirty="0">
                          <a:latin typeface="Bobby Jones" panose="020B0604020202020204" charset="0"/>
                        </a:rPr>
                        <a:t>Total Yearly</a:t>
                      </a:r>
                      <a:r>
                        <a:rPr lang="en-US" sz="2400" b="1" baseline="0" dirty="0">
                          <a:latin typeface="Bobby Jones" panose="020B0604020202020204" charset="0"/>
                        </a:rPr>
                        <a:t> cost</a:t>
                      </a:r>
                      <a:endParaRPr lang="en-US" sz="2400" b="1" dirty="0">
                        <a:latin typeface="Bobby Jones" panose="020B0604020202020204" charset="0"/>
                      </a:endParaRPr>
                    </a:p>
                  </a:txBody>
                  <a:tcPr>
                    <a:solidFill>
                      <a:schemeClr val="accent3">
                        <a:lumMod val="40000"/>
                        <a:lumOff val="60000"/>
                      </a:schemeClr>
                    </a:solidFill>
                  </a:tcPr>
                </a:tc>
                <a:tc>
                  <a:txBody>
                    <a:bodyPr/>
                    <a:lstStyle/>
                    <a:p>
                      <a:pPr algn="ctr"/>
                      <a:r>
                        <a:rPr lang="en-US" sz="2400" b="1" dirty="0">
                          <a:latin typeface="Bobby Jones" panose="020B0604020202020204" charset="0"/>
                        </a:rPr>
                        <a:t>terms</a:t>
                      </a:r>
                    </a:p>
                  </a:txBody>
                  <a:tcPr>
                    <a:solidFill>
                      <a:schemeClr val="accent3">
                        <a:lumMod val="40000"/>
                        <a:lumOff val="60000"/>
                      </a:schemeClr>
                    </a:solidFill>
                  </a:tcPr>
                </a:tc>
                <a:extLst>
                  <a:ext uri="{0D108BD9-81ED-4DB2-BD59-A6C34878D82A}">
                    <a16:rowId xmlns:a16="http://schemas.microsoft.com/office/drawing/2014/main" val="839078074"/>
                  </a:ext>
                </a:extLst>
              </a:tr>
              <a:tr h="29448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latin typeface="Open Sans" panose="020B0604020202020204" charset="0"/>
                          <a:ea typeface="Open Sans" panose="020B0604020202020204" charset="0"/>
                          <a:cs typeface="Open Sans" panose="020B0604020202020204" charset="0"/>
                        </a:rPr>
                        <a:t>1</a:t>
                      </a:r>
                      <a:r>
                        <a:rPr lang="en-US" sz="2200" b="1" dirty="0">
                          <a:latin typeface="Open Sans" panose="020B0604020202020204" charset="0"/>
                          <a:ea typeface="Open Sans" panose="020B0604020202020204" charset="0"/>
                          <a:cs typeface="Open Sans" panose="020B0604020202020204" charset="0"/>
                        </a:rPr>
                        <a:t>. Fu Hong Commercial</a:t>
                      </a:r>
                      <a:r>
                        <a:rPr lang="en-US" sz="2200" b="1" baseline="0" dirty="0">
                          <a:latin typeface="Open Sans" panose="020B0604020202020204" charset="0"/>
                          <a:ea typeface="Open Sans" panose="020B0604020202020204" charset="0"/>
                          <a:cs typeface="Open Sans" panose="020B0604020202020204" charset="0"/>
                        </a:rPr>
                        <a:t> </a:t>
                      </a:r>
                      <a:r>
                        <a:rPr lang="en-US" sz="2200" b="1" dirty="0">
                          <a:latin typeface="Open Sans" panose="020B0604020202020204" charset="0"/>
                          <a:ea typeface="Open Sans" panose="020B0604020202020204" charset="0"/>
                          <a:cs typeface="Open Sans" panose="020B0604020202020204" charset="0"/>
                        </a:rPr>
                        <a:t>Building-</a:t>
                      </a:r>
                      <a:r>
                        <a:rPr lang="en-US" sz="2200" b="1" baseline="0" dirty="0">
                          <a:latin typeface="Open Sans" panose="020B0604020202020204" charset="0"/>
                          <a:ea typeface="Open Sans" panose="020B0604020202020204" charset="0"/>
                          <a:cs typeface="Open Sans" panose="020B0604020202020204" charset="0"/>
                        </a:rPr>
                        <a:t> </a:t>
                      </a:r>
                      <a:r>
                        <a:rPr lang="en-US" sz="2200" b="1" baseline="0" dirty="0" err="1">
                          <a:latin typeface="Open Sans" panose="020B0604020202020204" charset="0"/>
                          <a:ea typeface="Open Sans" panose="020B0604020202020204" charset="0"/>
                          <a:cs typeface="Open Sans" panose="020B0604020202020204" charset="0"/>
                        </a:rPr>
                        <a:t>Paco</a:t>
                      </a:r>
                      <a:r>
                        <a:rPr lang="en-US" sz="2200" b="1" baseline="0" dirty="0">
                          <a:latin typeface="Open Sans" panose="020B0604020202020204" charset="0"/>
                          <a:ea typeface="Open Sans" panose="020B0604020202020204" charset="0"/>
                          <a:cs typeface="Open Sans" panose="020B0604020202020204" charset="0"/>
                        </a:rPr>
                        <a:t>, Manila</a:t>
                      </a:r>
                      <a:endParaRPr lang="en-US" sz="2200" b="1" dirty="0">
                        <a:latin typeface="Open Sans" panose="020B0604020202020204" charset="0"/>
                        <a:ea typeface="Open Sans" panose="020B0604020202020204" charset="0"/>
                        <a:cs typeface="Open Sans" panose="020B0604020202020204" charset="0"/>
                      </a:endParaRPr>
                    </a:p>
                    <a:p>
                      <a:r>
                        <a:rPr lang="en-US" sz="2200" dirty="0">
                          <a:latin typeface="Open Sans" panose="020B0604020202020204" charset="0"/>
                          <a:ea typeface="Open Sans" panose="020B0604020202020204" charset="0"/>
                          <a:cs typeface="Open Sans" panose="020B0604020202020204" charset="0"/>
                        </a:rPr>
                        <a:t>     </a:t>
                      </a:r>
                      <a:r>
                        <a:rPr lang="en-US" sz="2200" baseline="0" dirty="0">
                          <a:latin typeface="Open Sans" panose="020B0604020202020204" charset="0"/>
                          <a:ea typeface="Open Sans" panose="020B0604020202020204" charset="0"/>
                          <a:cs typeface="Open Sans" panose="020B0604020202020204" charset="0"/>
                        </a:rPr>
                        <a:t>  -office space rental  (4,000 </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 @ Php1,120.00/</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 with 12% VAT</a:t>
                      </a:r>
                      <a:endParaRPr lang="en-US" sz="2200" dirty="0">
                        <a:latin typeface="Open Sans" panose="020B0604020202020204" charset="0"/>
                        <a:ea typeface="Open Sans" panose="020B0604020202020204" charset="0"/>
                        <a:cs typeface="Open Sans" panose="020B060402020202020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aseline="0" dirty="0">
                          <a:solidFill>
                            <a:schemeClr val="tx1"/>
                          </a:solidFill>
                          <a:latin typeface="Open Sans" panose="020B0604020202020204" charset="0"/>
                          <a:ea typeface="Open Sans" panose="020B0604020202020204" charset="0"/>
                          <a:cs typeface="Open Sans" panose="020B0604020202020204" charset="0"/>
                        </a:rPr>
                        <a:t>Php5, 017,600.00</a:t>
                      </a:r>
                      <a:endParaRPr lang="en-US" sz="2200" dirty="0">
                        <a:solidFill>
                          <a:schemeClr val="tx1"/>
                        </a:solidFill>
                        <a:latin typeface="Open Sans" panose="020B0604020202020204" charset="0"/>
                        <a:ea typeface="Open Sans" panose="020B0604020202020204" charset="0"/>
                        <a:cs typeface="Open Sans" panose="020B060402020202020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200" baseline="0" dirty="0">
                          <a:solidFill>
                            <a:schemeClr val="tx1"/>
                          </a:solidFill>
                          <a:latin typeface="Open Sans" panose="020B0604020202020204" charset="0"/>
                          <a:ea typeface="Open Sans" panose="020B0604020202020204" charset="0"/>
                          <a:cs typeface="Open Sans" panose="020B0604020202020204" charset="0"/>
                        </a:rPr>
                        <a:t>Php60,211,200,.00</a:t>
                      </a:r>
                      <a:endParaRPr lang="en-US" sz="2200" dirty="0">
                        <a:solidFill>
                          <a:schemeClr val="tx1"/>
                        </a:solidFill>
                        <a:latin typeface="Open Sans" panose="020B0604020202020204" charset="0"/>
                        <a:ea typeface="Open Sans" panose="020B0604020202020204" charset="0"/>
                        <a:cs typeface="Open Sans" panose="020B0604020202020204" charset="0"/>
                      </a:endParaRPr>
                    </a:p>
                  </a:txBody>
                  <a:tcPr/>
                </a:tc>
                <a:tc>
                  <a:txBody>
                    <a:bodyPr/>
                    <a:lstStyle/>
                    <a:p>
                      <a:pPr marL="285750" indent="-285750">
                        <a:buFont typeface="Wingdings" panose="05000000000000000000" pitchFamily="2" charset="2"/>
                        <a:buChar char="§"/>
                      </a:pPr>
                      <a:r>
                        <a:rPr lang="en-US" sz="2200" baseline="0" dirty="0">
                          <a:latin typeface="Open Sans" panose="020B0604020202020204" charset="0"/>
                          <a:ea typeface="Open Sans" panose="020B0604020202020204" charset="0"/>
                          <a:cs typeface="Open Sans" panose="020B0604020202020204" charset="0"/>
                        </a:rPr>
                        <a:t>19</a:t>
                      </a:r>
                      <a:r>
                        <a:rPr lang="en-US" sz="2200" baseline="30000" dirty="0">
                          <a:latin typeface="Open Sans" panose="020B0604020202020204" charset="0"/>
                          <a:ea typeface="Open Sans" panose="020B0604020202020204" charset="0"/>
                          <a:cs typeface="Open Sans" panose="020B0604020202020204" charset="0"/>
                        </a:rPr>
                        <a:t>th</a:t>
                      </a:r>
                      <a:r>
                        <a:rPr lang="en-US" sz="2200" baseline="0" dirty="0">
                          <a:latin typeface="Open Sans" panose="020B0604020202020204" charset="0"/>
                          <a:ea typeface="Open Sans" panose="020B0604020202020204" charset="0"/>
                          <a:cs typeface="Open Sans" panose="020B0604020202020204" charset="0"/>
                        </a:rPr>
                        <a:t>  to 22</a:t>
                      </a:r>
                      <a:r>
                        <a:rPr lang="en-US" sz="2200" baseline="30000" dirty="0">
                          <a:latin typeface="Open Sans" panose="020B0604020202020204" charset="0"/>
                          <a:ea typeface="Open Sans" panose="020B0604020202020204" charset="0"/>
                          <a:cs typeface="Open Sans" panose="020B0604020202020204" charset="0"/>
                        </a:rPr>
                        <a:t>nd</a:t>
                      </a:r>
                      <a:r>
                        <a:rPr lang="en-US" sz="2200" baseline="0" dirty="0">
                          <a:latin typeface="Open Sans" panose="020B0604020202020204" charset="0"/>
                          <a:ea typeface="Open Sans" panose="020B0604020202020204" charset="0"/>
                          <a:cs typeface="Open Sans" panose="020B0604020202020204" charset="0"/>
                        </a:rPr>
                        <a:t> Floor </a:t>
                      </a:r>
                    </a:p>
                    <a:p>
                      <a:pPr marL="285750" indent="-285750">
                        <a:buFont typeface="Wingdings" panose="05000000000000000000" pitchFamily="2" charset="2"/>
                        <a:buChar char="§"/>
                      </a:pPr>
                      <a:r>
                        <a:rPr lang="en-US" sz="2200" baseline="0" dirty="0">
                          <a:latin typeface="Open Sans" panose="020B0604020202020204" charset="0"/>
                          <a:ea typeface="Open Sans" panose="020B0604020202020204" charset="0"/>
                          <a:cs typeface="Open Sans" panose="020B0604020202020204" charset="0"/>
                        </a:rPr>
                        <a:t>4 rooms each floor (identical floor)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200" baseline="0" dirty="0" err="1">
                          <a:latin typeface="Open Sans" panose="020B0604020202020204" charset="0"/>
                          <a:ea typeface="Open Sans" panose="020B0604020202020204" charset="0"/>
                          <a:cs typeface="Open Sans" panose="020B0604020202020204" charset="0"/>
                        </a:rPr>
                        <a:t>Php</a:t>
                      </a:r>
                      <a:r>
                        <a:rPr lang="en-US" sz="2200" baseline="0" dirty="0">
                          <a:latin typeface="Open Sans" panose="020B0604020202020204" charset="0"/>
                          <a:ea typeface="Open Sans" panose="020B0604020202020204" charset="0"/>
                          <a:cs typeface="Open Sans" panose="020B0604020202020204" charset="0"/>
                        </a:rPr>
                        <a:t> 1,000.00 per square meters/month</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200" baseline="0" dirty="0">
                          <a:latin typeface="Open Sans" panose="020B0604020202020204" charset="0"/>
                          <a:ea typeface="Open Sans" panose="020B0604020202020204" charset="0"/>
                          <a:cs typeface="Open Sans" panose="020B0604020202020204" charset="0"/>
                        </a:rPr>
                        <a:t> </a:t>
                      </a:r>
                      <a:r>
                        <a:rPr lang="en-US" sz="2200" baseline="0" dirty="0" err="1">
                          <a:latin typeface="Open Sans" panose="020B0604020202020204" charset="0"/>
                          <a:ea typeface="Open Sans" panose="020B0604020202020204" charset="0"/>
                          <a:cs typeface="Open Sans" panose="020B0604020202020204" charset="0"/>
                        </a:rPr>
                        <a:t>Php</a:t>
                      </a:r>
                      <a:r>
                        <a:rPr lang="en-US" sz="2200" baseline="0" dirty="0">
                          <a:latin typeface="Open Sans" panose="020B0604020202020204" charset="0"/>
                          <a:ea typeface="Open Sans" panose="020B0604020202020204" charset="0"/>
                          <a:cs typeface="Open Sans" panose="020B0604020202020204" charset="0"/>
                        </a:rPr>
                        <a:t> 120.00 per square meter/month</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200" baseline="0" dirty="0">
                          <a:latin typeface="Open Sans" panose="020B0604020202020204" charset="0"/>
                          <a:ea typeface="Open Sans" panose="020B0604020202020204" charset="0"/>
                          <a:cs typeface="Open Sans" panose="020B0604020202020204" charset="0"/>
                        </a:rPr>
                        <a:t>    (Association Fee)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200" baseline="0" dirty="0">
                          <a:latin typeface="Open Sans" panose="020B0604020202020204" charset="0"/>
                          <a:ea typeface="Open Sans" panose="020B0604020202020204" charset="0"/>
                          <a:cs typeface="Open Sans" panose="020B0604020202020204" charset="0"/>
                        </a:rPr>
                        <a:t>One (1) free parking per unit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200" baseline="0" dirty="0">
                          <a:latin typeface="Open Sans" panose="020B0604020202020204" charset="0"/>
                          <a:ea typeface="Open Sans" panose="020B0604020202020204" charset="0"/>
                          <a:cs typeface="Open Sans" panose="020B0604020202020204" charset="0"/>
                        </a:rPr>
                        <a:t>Exclusive of 12% VAT</a:t>
                      </a:r>
                    </a:p>
                  </a:txBody>
                  <a:tcPr/>
                </a:tc>
                <a:extLst>
                  <a:ext uri="{0D108BD9-81ED-4DB2-BD59-A6C34878D82A}">
                    <a16:rowId xmlns:a16="http://schemas.microsoft.com/office/drawing/2014/main" val="761295416"/>
                  </a:ext>
                </a:extLst>
              </a:tr>
              <a:tr h="3227930">
                <a:tc>
                  <a:txBody>
                    <a:bodyPr/>
                    <a:lstStyle/>
                    <a:p>
                      <a:r>
                        <a:rPr lang="en-US" sz="2200" dirty="0">
                          <a:latin typeface="Open Sans" panose="020B0604020202020204" charset="0"/>
                          <a:ea typeface="Open Sans" panose="020B0604020202020204" charset="0"/>
                          <a:cs typeface="Open Sans" panose="020B0604020202020204" charset="0"/>
                        </a:rPr>
                        <a:t>2.</a:t>
                      </a:r>
                      <a:r>
                        <a:rPr lang="en-US" sz="2200" baseline="0" dirty="0">
                          <a:latin typeface="Open Sans" panose="020B0604020202020204" charset="0"/>
                          <a:ea typeface="Open Sans" panose="020B0604020202020204" charset="0"/>
                          <a:cs typeface="Open Sans" panose="020B0604020202020204" charset="0"/>
                        </a:rPr>
                        <a:t> </a:t>
                      </a:r>
                      <a:r>
                        <a:rPr lang="en-US" sz="2200" b="1" baseline="0" dirty="0">
                          <a:latin typeface="Open Sans" panose="020B0604020202020204" charset="0"/>
                          <a:ea typeface="Open Sans" panose="020B0604020202020204" charset="0"/>
                          <a:cs typeface="Open Sans" panose="020B0604020202020204" charset="0"/>
                        </a:rPr>
                        <a:t>88 Square Mall, </a:t>
                      </a:r>
                      <a:r>
                        <a:rPr lang="en-US" sz="2200" b="1" baseline="0" dirty="0" err="1">
                          <a:latin typeface="Open Sans" panose="020B0604020202020204" charset="0"/>
                          <a:ea typeface="Open Sans" panose="020B0604020202020204" charset="0"/>
                          <a:cs typeface="Open Sans" panose="020B0604020202020204" charset="0"/>
                        </a:rPr>
                        <a:t>Quirino</a:t>
                      </a:r>
                      <a:r>
                        <a:rPr lang="en-US" sz="2200" b="1" baseline="0" dirty="0">
                          <a:latin typeface="Open Sans" panose="020B0604020202020204" charset="0"/>
                          <a:ea typeface="Open Sans" panose="020B0604020202020204" charset="0"/>
                          <a:cs typeface="Open Sans" panose="020B0604020202020204" charset="0"/>
                        </a:rPr>
                        <a:t> Avenue, Paranaque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baseline="0" dirty="0">
                          <a:latin typeface="Open Sans" panose="020B0604020202020204" charset="0"/>
                          <a:ea typeface="Open Sans" panose="020B0604020202020204" charset="0"/>
                          <a:cs typeface="Open Sans" panose="020B0604020202020204" charset="0"/>
                        </a:rPr>
                        <a:t>        -office space rental (4,000 </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 @ Php1,300.00/</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 with 12% VAT</a:t>
                      </a:r>
                      <a:endParaRPr lang="en-US" sz="2200" dirty="0">
                        <a:latin typeface="Open Sans" panose="020B0604020202020204" charset="0"/>
                        <a:ea typeface="Open Sans" panose="020B0604020202020204" charset="0"/>
                        <a:cs typeface="Open Sans" panose="020B0604020202020204" charset="0"/>
                      </a:endParaRPr>
                    </a:p>
                    <a:p>
                      <a:endParaRPr lang="en-US" sz="2200" b="1" dirty="0">
                        <a:latin typeface="Open Sans" panose="020B0604020202020204" charset="0"/>
                        <a:ea typeface="Open Sans" panose="020B0604020202020204" charset="0"/>
                        <a:cs typeface="Open Sans" panose="020B0604020202020204" charset="0"/>
                      </a:endParaRPr>
                    </a:p>
                  </a:txBody>
                  <a:tcPr/>
                </a:tc>
                <a:tc>
                  <a:txBody>
                    <a:bodyPr/>
                    <a:lstStyle/>
                    <a:p>
                      <a:pPr algn="ctr"/>
                      <a:r>
                        <a:rPr lang="en-US" sz="2200" dirty="0">
                          <a:solidFill>
                            <a:schemeClr val="tx1"/>
                          </a:solidFill>
                          <a:latin typeface="Open Sans" panose="020B0604020202020204" charset="0"/>
                          <a:ea typeface="Open Sans" panose="020B0604020202020204" charset="0"/>
                          <a:cs typeface="Open Sans" panose="020B0604020202020204" charset="0"/>
                        </a:rPr>
                        <a:t>Php5,824,000.00</a:t>
                      </a:r>
                    </a:p>
                  </a:txBody>
                  <a:tcPr/>
                </a:tc>
                <a:tc>
                  <a:txBody>
                    <a:bodyPr/>
                    <a:lstStyle/>
                    <a:p>
                      <a:pPr marL="0" indent="0" algn="ctr">
                        <a:buFont typeface="Wingdings" panose="05000000000000000000" pitchFamily="2" charset="2"/>
                        <a:buNone/>
                      </a:pPr>
                      <a:r>
                        <a:rPr lang="en-US" sz="2200" baseline="0" dirty="0">
                          <a:solidFill>
                            <a:schemeClr val="tx1"/>
                          </a:solidFill>
                          <a:latin typeface="Open Sans" panose="020B0604020202020204" charset="0"/>
                          <a:ea typeface="Open Sans" panose="020B0604020202020204" charset="0"/>
                          <a:cs typeface="Open Sans" panose="020B0604020202020204" charset="0"/>
                        </a:rPr>
                        <a:t>Php69,888,000.00</a:t>
                      </a:r>
                    </a:p>
                  </a:txBody>
                  <a:tcPr/>
                </a:tc>
                <a:tc>
                  <a:txBody>
                    <a:bodyPr/>
                    <a:lstStyle/>
                    <a:p>
                      <a:pPr marL="285750" indent="-285750">
                        <a:buFont typeface="Wingdings" panose="05000000000000000000" pitchFamily="2" charset="2"/>
                        <a:buChar char="§"/>
                      </a:pPr>
                      <a:r>
                        <a:rPr lang="en-US" sz="2200" baseline="0" dirty="0">
                          <a:latin typeface="Open Sans" panose="020B0604020202020204" charset="0"/>
                          <a:ea typeface="Open Sans" panose="020B0604020202020204" charset="0"/>
                          <a:cs typeface="Open Sans" panose="020B0604020202020204" charset="0"/>
                        </a:rPr>
                        <a:t>3</a:t>
                      </a:r>
                      <a:r>
                        <a:rPr lang="en-US" sz="2200" baseline="30000" dirty="0">
                          <a:latin typeface="Open Sans" panose="020B0604020202020204" charset="0"/>
                          <a:ea typeface="Open Sans" panose="020B0604020202020204" charset="0"/>
                          <a:cs typeface="Open Sans" panose="020B0604020202020204" charset="0"/>
                        </a:rPr>
                        <a:t>rd</a:t>
                      </a:r>
                      <a:r>
                        <a:rPr lang="en-US" sz="2200" baseline="0" dirty="0">
                          <a:latin typeface="Open Sans" panose="020B0604020202020204" charset="0"/>
                          <a:ea typeface="Open Sans" panose="020B0604020202020204" charset="0"/>
                          <a:cs typeface="Open Sans" panose="020B0604020202020204" charset="0"/>
                        </a:rPr>
                        <a:t>  to 5</a:t>
                      </a:r>
                      <a:r>
                        <a:rPr lang="en-US" sz="2200" baseline="30000" dirty="0">
                          <a:latin typeface="Open Sans" panose="020B0604020202020204" charset="0"/>
                          <a:ea typeface="Open Sans" panose="020B0604020202020204" charset="0"/>
                          <a:cs typeface="Open Sans" panose="020B0604020202020204" charset="0"/>
                        </a:rPr>
                        <a:t>th</a:t>
                      </a:r>
                      <a:r>
                        <a:rPr lang="en-US" sz="2200" baseline="0" dirty="0">
                          <a:latin typeface="Open Sans" panose="020B0604020202020204" charset="0"/>
                          <a:ea typeface="Open Sans" panose="020B0604020202020204" charset="0"/>
                          <a:cs typeface="Open Sans" panose="020B0604020202020204" charset="0"/>
                        </a:rPr>
                        <a:t> Floor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200" baseline="0" dirty="0" err="1">
                          <a:latin typeface="Open Sans" panose="020B0604020202020204" charset="0"/>
                          <a:ea typeface="Open Sans" panose="020B0604020202020204" charset="0"/>
                          <a:cs typeface="Open Sans" panose="020B0604020202020204" charset="0"/>
                        </a:rPr>
                        <a:t>Php</a:t>
                      </a:r>
                      <a:r>
                        <a:rPr lang="en-US" sz="2200" baseline="0" dirty="0">
                          <a:latin typeface="Open Sans" panose="020B0604020202020204" charset="0"/>
                          <a:ea typeface="Open Sans" panose="020B0604020202020204" charset="0"/>
                          <a:cs typeface="Open Sans" panose="020B0604020202020204" charset="0"/>
                        </a:rPr>
                        <a:t> 800.00 per square meter/month</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200" baseline="0" dirty="0" err="1">
                          <a:latin typeface="Open Sans" panose="020B0604020202020204" charset="0"/>
                          <a:ea typeface="Open Sans" panose="020B0604020202020204" charset="0"/>
                          <a:cs typeface="Open Sans" panose="020B0604020202020204" charset="0"/>
                        </a:rPr>
                        <a:t>Php</a:t>
                      </a:r>
                      <a:r>
                        <a:rPr lang="en-US" sz="2200" baseline="0" dirty="0">
                          <a:latin typeface="Open Sans" panose="020B0604020202020204" charset="0"/>
                          <a:ea typeface="Open Sans" panose="020B0604020202020204" charset="0"/>
                          <a:cs typeface="Open Sans" panose="020B0604020202020204" charset="0"/>
                        </a:rPr>
                        <a:t> 250.00 per square meter/month</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200" baseline="0" dirty="0">
                          <a:latin typeface="Open Sans" panose="020B0604020202020204" charset="0"/>
                          <a:ea typeface="Open Sans" panose="020B0604020202020204" charset="0"/>
                          <a:cs typeface="Open Sans" panose="020B0604020202020204" charset="0"/>
                        </a:rPr>
                        <a:t>    (Common Use Service Area)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200" baseline="0" dirty="0" err="1">
                          <a:latin typeface="Open Sans" panose="020B0604020202020204" charset="0"/>
                          <a:ea typeface="Open Sans" panose="020B0604020202020204" charset="0"/>
                          <a:cs typeface="Open Sans" panose="020B0604020202020204" charset="0"/>
                        </a:rPr>
                        <a:t>Php</a:t>
                      </a:r>
                      <a:r>
                        <a:rPr lang="en-US" sz="2200" baseline="0" dirty="0">
                          <a:latin typeface="Open Sans" panose="020B0604020202020204" charset="0"/>
                          <a:ea typeface="Open Sans" panose="020B0604020202020204" charset="0"/>
                          <a:cs typeface="Open Sans" panose="020B0604020202020204" charset="0"/>
                        </a:rPr>
                        <a:t> 250.00 per square meter/month</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200" baseline="0" dirty="0">
                          <a:latin typeface="Open Sans" panose="020B0604020202020204" charset="0"/>
                          <a:ea typeface="Open Sans" panose="020B0604020202020204" charset="0"/>
                          <a:cs typeface="Open Sans" panose="020B0604020202020204" charset="0"/>
                        </a:rPr>
                        <a:t>    (Marketing Support Fee)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200" baseline="0" dirty="0">
                          <a:latin typeface="Open Sans" panose="020B0604020202020204" charset="0"/>
                          <a:ea typeface="Open Sans" panose="020B0604020202020204" charset="0"/>
                          <a:cs typeface="Open Sans" panose="020B0604020202020204" charset="0"/>
                        </a:rPr>
                        <a:t>Exclusive of 12% VAT</a:t>
                      </a:r>
                    </a:p>
                  </a:txBody>
                  <a:tcPr/>
                </a:tc>
                <a:extLst>
                  <a:ext uri="{0D108BD9-81ED-4DB2-BD59-A6C34878D82A}">
                    <a16:rowId xmlns:a16="http://schemas.microsoft.com/office/drawing/2014/main" val="4130622935"/>
                  </a:ext>
                </a:extLst>
              </a:tr>
            </a:tbl>
          </a:graphicData>
        </a:graphic>
      </p:graphicFrame>
      <p:sp>
        <p:nvSpPr>
          <p:cNvPr id="7" name="TextBox 6"/>
          <p:cNvSpPr txBox="1"/>
          <p:nvPr/>
        </p:nvSpPr>
        <p:spPr>
          <a:xfrm>
            <a:off x="457200" y="800100"/>
            <a:ext cx="14018074" cy="647870"/>
          </a:xfrm>
          <a:prstGeom prst="rect">
            <a:avLst/>
          </a:prstGeom>
        </p:spPr>
        <p:txBody>
          <a:bodyPr wrap="square" lIns="0" tIns="0" rIns="0" bIns="0" rtlCol="0" anchor="t">
            <a:spAutoFit/>
          </a:bodyPr>
          <a:lstStyle/>
          <a:p>
            <a:pPr marL="0" marR="0" lvl="0" indent="0" algn="l" defTabSz="914400" rtl="0" eaLnBrk="1" fontAlgn="auto" latinLnBrk="0" hangingPunct="1">
              <a:lnSpc>
                <a:spcPts val="492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317F54"/>
                </a:solidFill>
                <a:effectLst/>
                <a:uLnTx/>
                <a:uFillTx/>
                <a:latin typeface="Bobby Jones"/>
                <a:ea typeface="+mn-ea"/>
                <a:cs typeface="+mn-cs"/>
              </a:rPr>
              <a:t>List of Office spaces </a:t>
            </a:r>
            <a:r>
              <a:rPr kumimoji="0" lang="en-US" sz="6000" b="0" i="0" u="none" strike="noStrike" kern="1200" cap="none" spc="0" normalizeH="0" noProof="0" dirty="0">
                <a:ln>
                  <a:noFill/>
                </a:ln>
                <a:solidFill>
                  <a:srgbClr val="317F54"/>
                </a:solidFill>
                <a:effectLst/>
                <a:uLnTx/>
                <a:uFillTx/>
                <a:latin typeface="Bobby Jones"/>
                <a:ea typeface="+mn-ea"/>
                <a:cs typeface="+mn-cs"/>
              </a:rPr>
              <a:t>scouted</a:t>
            </a:r>
            <a:r>
              <a:rPr kumimoji="0" lang="en-US" sz="6000" b="0" i="0" u="none" strike="noStrike" kern="1200" cap="none" spc="0" normalizeH="0" baseline="0" noProof="0" dirty="0">
                <a:ln>
                  <a:noFill/>
                </a:ln>
                <a:solidFill>
                  <a:srgbClr val="317F54"/>
                </a:solidFill>
                <a:effectLst/>
                <a:uLnTx/>
                <a:uFillTx/>
                <a:latin typeface="Bobby Jones"/>
                <a:ea typeface="+mn-ea"/>
                <a:cs typeface="+mn-cs"/>
              </a:rPr>
              <a:t>:</a:t>
            </a:r>
          </a:p>
        </p:txBody>
      </p:sp>
    </p:spTree>
    <p:extLst>
      <p:ext uri="{BB962C8B-B14F-4D97-AF65-F5344CB8AC3E}">
        <p14:creationId xmlns:p14="http://schemas.microsoft.com/office/powerpoint/2010/main" val="17060663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a:p>
        </p:txBody>
      </p:sp>
      <p:graphicFrame>
        <p:nvGraphicFramePr>
          <p:cNvPr id="13" name="Table 12"/>
          <p:cNvGraphicFramePr>
            <a:graphicFrameLocks noGrp="1"/>
          </p:cNvGraphicFramePr>
          <p:nvPr>
            <p:extLst>
              <p:ext uri="{D42A27DB-BD31-4B8C-83A1-F6EECF244321}">
                <p14:modId xmlns:p14="http://schemas.microsoft.com/office/powerpoint/2010/main" val="2600552127"/>
              </p:ext>
            </p:extLst>
          </p:nvPr>
        </p:nvGraphicFramePr>
        <p:xfrm>
          <a:off x="228600" y="1947829"/>
          <a:ext cx="17830800" cy="4579081"/>
        </p:xfrm>
        <a:graphic>
          <a:graphicData uri="http://schemas.openxmlformats.org/drawingml/2006/table">
            <a:tbl>
              <a:tblPr firstRow="1" bandRow="1">
                <a:tableStyleId>{5940675A-B579-460E-94D1-54222C63F5DA}</a:tableStyleId>
              </a:tblPr>
              <a:tblGrid>
                <a:gridCol w="4876800">
                  <a:extLst>
                    <a:ext uri="{9D8B030D-6E8A-4147-A177-3AD203B41FA5}">
                      <a16:colId xmlns:a16="http://schemas.microsoft.com/office/drawing/2014/main" val="3552843813"/>
                    </a:ext>
                  </a:extLst>
                </a:gridCol>
                <a:gridCol w="3505200">
                  <a:extLst>
                    <a:ext uri="{9D8B030D-6E8A-4147-A177-3AD203B41FA5}">
                      <a16:colId xmlns:a16="http://schemas.microsoft.com/office/drawing/2014/main" val="4110168219"/>
                    </a:ext>
                  </a:extLst>
                </a:gridCol>
                <a:gridCol w="3962400">
                  <a:extLst>
                    <a:ext uri="{9D8B030D-6E8A-4147-A177-3AD203B41FA5}">
                      <a16:colId xmlns:a16="http://schemas.microsoft.com/office/drawing/2014/main" val="3657777882"/>
                    </a:ext>
                  </a:extLst>
                </a:gridCol>
                <a:gridCol w="5486400">
                  <a:extLst>
                    <a:ext uri="{9D8B030D-6E8A-4147-A177-3AD203B41FA5}">
                      <a16:colId xmlns:a16="http://schemas.microsoft.com/office/drawing/2014/main" val="3508919141"/>
                    </a:ext>
                  </a:extLst>
                </a:gridCol>
              </a:tblGrid>
              <a:tr h="791067">
                <a:tc>
                  <a:txBody>
                    <a:bodyPr/>
                    <a:lstStyle/>
                    <a:p>
                      <a:pPr algn="ctr"/>
                      <a:r>
                        <a:rPr lang="en-US" sz="2400" b="1" dirty="0">
                          <a:latin typeface="Bobby Jones" panose="020B0604020202020204" charset="0"/>
                        </a:rPr>
                        <a:t>Name</a:t>
                      </a:r>
                    </a:p>
                  </a:txBody>
                  <a:tcPr>
                    <a:solidFill>
                      <a:schemeClr val="accent3">
                        <a:lumMod val="40000"/>
                        <a:lumOff val="60000"/>
                      </a:schemeClr>
                    </a:solidFill>
                  </a:tcPr>
                </a:tc>
                <a:tc>
                  <a:txBody>
                    <a:bodyPr/>
                    <a:lstStyle/>
                    <a:p>
                      <a:pPr algn="ctr"/>
                      <a:r>
                        <a:rPr lang="en-US" sz="2400" b="1" dirty="0">
                          <a:latin typeface="Bobby Jones" panose="020B0604020202020204" charset="0"/>
                        </a:rPr>
                        <a:t>Rent/ month</a:t>
                      </a:r>
                    </a:p>
                  </a:txBody>
                  <a:tcPr>
                    <a:solidFill>
                      <a:schemeClr val="accent3">
                        <a:lumMod val="40000"/>
                        <a:lumOff val="60000"/>
                      </a:schemeClr>
                    </a:solidFill>
                  </a:tcPr>
                </a:tc>
                <a:tc>
                  <a:txBody>
                    <a:bodyPr/>
                    <a:lstStyle/>
                    <a:p>
                      <a:pPr algn="ctr"/>
                      <a:r>
                        <a:rPr lang="en-US" sz="2400" b="1" dirty="0">
                          <a:latin typeface="Bobby Jones" panose="020B0604020202020204" charset="0"/>
                        </a:rPr>
                        <a:t>Total Yearly</a:t>
                      </a:r>
                      <a:r>
                        <a:rPr lang="en-US" sz="2400" b="1" baseline="0" dirty="0">
                          <a:latin typeface="Bobby Jones" panose="020B0604020202020204" charset="0"/>
                        </a:rPr>
                        <a:t> cost</a:t>
                      </a:r>
                      <a:endParaRPr lang="en-US" sz="2400" b="1" dirty="0">
                        <a:latin typeface="Bobby Jones" panose="020B0604020202020204" charset="0"/>
                      </a:endParaRPr>
                    </a:p>
                  </a:txBody>
                  <a:tcPr>
                    <a:solidFill>
                      <a:schemeClr val="accent3">
                        <a:lumMod val="40000"/>
                        <a:lumOff val="60000"/>
                      </a:schemeClr>
                    </a:solidFill>
                  </a:tcPr>
                </a:tc>
                <a:tc>
                  <a:txBody>
                    <a:bodyPr/>
                    <a:lstStyle/>
                    <a:p>
                      <a:pPr algn="ctr"/>
                      <a:r>
                        <a:rPr lang="en-US" sz="2400" b="1" dirty="0">
                          <a:latin typeface="Bobby Jones" panose="020B0604020202020204" charset="0"/>
                        </a:rPr>
                        <a:t>terms</a:t>
                      </a:r>
                    </a:p>
                  </a:txBody>
                  <a:tcPr>
                    <a:solidFill>
                      <a:schemeClr val="accent3">
                        <a:lumMod val="40000"/>
                        <a:lumOff val="60000"/>
                      </a:schemeClr>
                    </a:solidFill>
                  </a:tcPr>
                </a:tc>
                <a:extLst>
                  <a:ext uri="{0D108BD9-81ED-4DB2-BD59-A6C34878D82A}">
                    <a16:rowId xmlns:a16="http://schemas.microsoft.com/office/drawing/2014/main" val="839078074"/>
                  </a:ext>
                </a:extLst>
              </a:tr>
              <a:tr h="37880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latin typeface="Open Sans" panose="020B0604020202020204" charset="0"/>
                          <a:ea typeface="Open Sans" panose="020B0604020202020204" charset="0"/>
                          <a:cs typeface="Open Sans" panose="020B0604020202020204" charset="0"/>
                        </a:rPr>
                        <a:t>3. </a:t>
                      </a:r>
                      <a:r>
                        <a:rPr lang="en-US" sz="2200" b="1" dirty="0">
                          <a:latin typeface="Open Sans" panose="020B0604020202020204" charset="0"/>
                          <a:ea typeface="Open Sans" panose="020B0604020202020204" charset="0"/>
                          <a:cs typeface="Open Sans" panose="020B0604020202020204" charset="0"/>
                        </a:rPr>
                        <a:t>Mega One Building,</a:t>
                      </a:r>
                      <a:r>
                        <a:rPr lang="en-US" sz="2200" b="1" baseline="0" dirty="0">
                          <a:latin typeface="Open Sans" panose="020B0604020202020204" charset="0"/>
                          <a:ea typeface="Open Sans" panose="020B0604020202020204" charset="0"/>
                          <a:cs typeface="Open Sans" panose="020B0604020202020204" charset="0"/>
                        </a:rPr>
                        <a:t> </a:t>
                      </a:r>
                      <a:r>
                        <a:rPr lang="en-US" sz="2200" b="1" baseline="0" dirty="0" err="1">
                          <a:latin typeface="Open Sans" panose="020B0604020202020204" charset="0"/>
                          <a:ea typeface="Open Sans" panose="020B0604020202020204" charset="0"/>
                          <a:cs typeface="Open Sans" panose="020B0604020202020204" charset="0"/>
                        </a:rPr>
                        <a:t>España</a:t>
                      </a:r>
                      <a:r>
                        <a:rPr lang="en-US" sz="2200" b="1" baseline="0" dirty="0">
                          <a:latin typeface="Open Sans" panose="020B0604020202020204" charset="0"/>
                          <a:ea typeface="Open Sans" panose="020B0604020202020204" charset="0"/>
                          <a:cs typeface="Open Sans" panose="020B0604020202020204" charset="0"/>
                        </a:rPr>
                        <a:t> Blvd corner </a:t>
                      </a:r>
                      <a:r>
                        <a:rPr lang="en-US" sz="2200" b="1" baseline="0" dirty="0" err="1">
                          <a:latin typeface="Open Sans" panose="020B0604020202020204" charset="0"/>
                          <a:ea typeface="Open Sans" panose="020B0604020202020204" charset="0"/>
                          <a:cs typeface="Open Sans" panose="020B0604020202020204" charset="0"/>
                        </a:rPr>
                        <a:t>Mayon</a:t>
                      </a:r>
                      <a:r>
                        <a:rPr lang="en-US" sz="2200" b="1" baseline="0" dirty="0">
                          <a:latin typeface="Open Sans" panose="020B0604020202020204" charset="0"/>
                          <a:ea typeface="Open Sans" panose="020B0604020202020204" charset="0"/>
                          <a:cs typeface="Open Sans" panose="020B0604020202020204" charset="0"/>
                        </a:rPr>
                        <a:t> Street</a:t>
                      </a:r>
                      <a:endParaRPr lang="en-US" sz="2200" b="1" dirty="0">
                        <a:latin typeface="Open Sans" panose="020B0604020202020204" charset="0"/>
                        <a:ea typeface="Open Sans" panose="020B0604020202020204" charset="0"/>
                        <a:cs typeface="Open Sans"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latin typeface="Open Sans" panose="020B0604020202020204" charset="0"/>
                          <a:ea typeface="Open Sans" panose="020B0604020202020204" charset="0"/>
                          <a:cs typeface="Open Sans" panose="020B0604020202020204" charset="0"/>
                        </a:rPr>
                        <a:t>          </a:t>
                      </a:r>
                      <a:r>
                        <a:rPr lang="en-US" sz="2200" baseline="0" dirty="0">
                          <a:latin typeface="Open Sans" panose="020B0604020202020204" charset="0"/>
                          <a:ea typeface="Open Sans" panose="020B0604020202020204" charset="0"/>
                          <a:cs typeface="Open Sans" panose="020B0604020202020204" charset="0"/>
                        </a:rPr>
                        <a:t>-office space rental  (4,000 </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 @ Php1,620.00/</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200" baseline="0" dirty="0">
                        <a:latin typeface="Open Sans" panose="020B0604020202020204" charset="0"/>
                        <a:ea typeface="Open Sans" panose="020B0604020202020204" charset="0"/>
                        <a:cs typeface="Open Sans"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200" baseline="0" dirty="0">
                          <a:latin typeface="Open Sans" panose="020B0604020202020204" charset="0"/>
                          <a:ea typeface="Open Sans" panose="020B0604020202020204" charset="0"/>
                          <a:cs typeface="Open Sans" panose="020B0604020202020204" charset="0"/>
                        </a:rPr>
                        <a:t>                800 x 4,000/</a:t>
                      </a:r>
                      <a:r>
                        <a:rPr lang="en-GB" sz="2200" baseline="0" dirty="0" err="1">
                          <a:latin typeface="Open Sans" panose="020B0604020202020204" charset="0"/>
                          <a:ea typeface="Open Sans" panose="020B0604020202020204" charset="0"/>
                          <a:cs typeface="Open Sans" panose="020B0604020202020204" charset="0"/>
                        </a:rPr>
                        <a:t>sq.m</a:t>
                      </a:r>
                      <a:endParaRPr lang="en-GB" sz="2200" baseline="0" dirty="0">
                        <a:latin typeface="Open Sans" panose="020B0604020202020204" charset="0"/>
                        <a:ea typeface="Open Sans" panose="020B0604020202020204" charset="0"/>
                        <a:cs typeface="Open Sans"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200" baseline="0" dirty="0">
                          <a:latin typeface="Open Sans" panose="020B0604020202020204" charset="0"/>
                          <a:ea typeface="Open Sans" panose="020B0604020202020204" charset="0"/>
                          <a:cs typeface="Open Sans" panose="020B0604020202020204" charset="0"/>
                        </a:rPr>
                        <a:t>                700 x 4,000/</a:t>
                      </a:r>
                      <a:r>
                        <a:rPr lang="en-GB" sz="2200" baseline="0" dirty="0" err="1">
                          <a:latin typeface="Open Sans" panose="020B0604020202020204" charset="0"/>
                          <a:ea typeface="Open Sans" panose="020B0604020202020204" charset="0"/>
                          <a:cs typeface="Open Sans" panose="020B0604020202020204" charset="0"/>
                        </a:rPr>
                        <a:t>sq.m</a:t>
                      </a:r>
                      <a:endParaRPr lang="en-GB" sz="2200" baseline="0" dirty="0">
                        <a:latin typeface="Open Sans" panose="020B0604020202020204" charset="0"/>
                        <a:ea typeface="Open Sans" panose="020B0604020202020204" charset="0"/>
                        <a:cs typeface="Open Sans"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200" baseline="0" dirty="0">
                          <a:latin typeface="Open Sans" panose="020B0604020202020204" charset="0"/>
                          <a:ea typeface="Open Sans" panose="020B0604020202020204" charset="0"/>
                          <a:cs typeface="Open Sans" panose="020B0604020202020204" charset="0"/>
                        </a:rPr>
                        <a:t>                120 x 4,000/</a:t>
                      </a:r>
                      <a:r>
                        <a:rPr lang="en-GB" sz="2200" baseline="0" dirty="0" err="1">
                          <a:latin typeface="Open Sans" panose="020B0604020202020204" charset="0"/>
                          <a:ea typeface="Open Sans" panose="020B0604020202020204" charset="0"/>
                          <a:cs typeface="Open Sans" panose="020B0604020202020204" charset="0"/>
                        </a:rPr>
                        <a:t>sq.m</a:t>
                      </a:r>
                      <a:endParaRPr lang="en-GB" sz="2200" baseline="0" dirty="0">
                        <a:latin typeface="Open Sans" panose="020B0604020202020204" charset="0"/>
                        <a:ea typeface="Open Sans" panose="020B0604020202020204" charset="0"/>
                        <a:cs typeface="Open Sans"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200" baseline="0" dirty="0">
                          <a:latin typeface="Open Sans" panose="020B0604020202020204" charset="0"/>
                          <a:ea typeface="Open Sans" panose="020B0604020202020204" charset="0"/>
                          <a:cs typeface="Open Sans" panose="020B0604020202020204" charset="0"/>
                        </a:rPr>
                        <a:t>                            (12% VAT)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200" baseline="0" dirty="0">
                          <a:latin typeface="Open Sans" panose="020B0604020202020204" charset="0"/>
                          <a:ea typeface="Open Sans" panose="020B0604020202020204" charset="0"/>
                          <a:cs typeface="Open Sans" panose="020B0604020202020204" charset="0"/>
                        </a:rPr>
                        <a:t>                           </a:t>
                      </a:r>
                      <a:r>
                        <a:rPr lang="en-GB" sz="2200" b="1" baseline="0" dirty="0">
                          <a:latin typeface="Open Sans" panose="020B0604020202020204" charset="0"/>
                          <a:ea typeface="Open Sans" panose="020B0604020202020204" charset="0"/>
                          <a:cs typeface="Open Sans" panose="020B0604020202020204" charset="0"/>
                        </a:rPr>
                        <a:t>TOTAL</a:t>
                      </a:r>
                      <a:endParaRPr lang="en-US" sz="2200" b="1" dirty="0">
                        <a:latin typeface="Open Sans" panose="020B0604020202020204" charset="0"/>
                        <a:ea typeface="Open Sans" panose="020B0604020202020204" charset="0"/>
                        <a:cs typeface="Open Sans" panose="020B0604020202020204" charset="0"/>
                      </a:endParaRPr>
                    </a:p>
                  </a:txBody>
                  <a:tcPr/>
                </a:tc>
                <a:tc>
                  <a:txBody>
                    <a:bodyPr/>
                    <a:lstStyle/>
                    <a:p>
                      <a:pPr algn="ctr"/>
                      <a:endParaRPr lang="en-GB" sz="2200" dirty="0">
                        <a:solidFill>
                          <a:schemeClr val="tx1"/>
                        </a:solidFill>
                        <a:latin typeface="Open Sans" panose="020B0604020202020204" charset="0"/>
                        <a:ea typeface="Open Sans" panose="020B0604020202020204" charset="0"/>
                        <a:cs typeface="Open Sans" panose="020B0604020202020204" charset="0"/>
                      </a:endParaRPr>
                    </a:p>
                    <a:p>
                      <a:pPr algn="ctr"/>
                      <a:endParaRPr lang="en-GB" sz="2200" dirty="0">
                        <a:solidFill>
                          <a:schemeClr val="tx1"/>
                        </a:solidFill>
                        <a:latin typeface="Open Sans" panose="020B0604020202020204" charset="0"/>
                        <a:ea typeface="Open Sans" panose="020B0604020202020204" charset="0"/>
                        <a:cs typeface="Open Sans" panose="020B0604020202020204" charset="0"/>
                      </a:endParaRPr>
                    </a:p>
                    <a:p>
                      <a:pPr algn="ctr"/>
                      <a:endParaRPr lang="en-GB" sz="2200" dirty="0">
                        <a:solidFill>
                          <a:schemeClr val="tx1"/>
                        </a:solidFill>
                        <a:latin typeface="Open Sans" panose="020B0604020202020204" charset="0"/>
                        <a:ea typeface="Open Sans" panose="020B0604020202020204" charset="0"/>
                        <a:cs typeface="Open Sans" panose="020B0604020202020204" charset="0"/>
                      </a:endParaRPr>
                    </a:p>
                    <a:p>
                      <a:pPr algn="ctr"/>
                      <a:endParaRPr lang="en-GB" sz="2200" dirty="0">
                        <a:solidFill>
                          <a:schemeClr val="tx1"/>
                        </a:solidFill>
                        <a:latin typeface="Open Sans" panose="020B0604020202020204" charset="0"/>
                        <a:ea typeface="Open Sans" panose="020B0604020202020204" charset="0"/>
                        <a:cs typeface="Open Sans" panose="020B0604020202020204" charset="0"/>
                      </a:endParaRPr>
                    </a:p>
                    <a:p>
                      <a:pPr algn="ctr"/>
                      <a:endParaRPr lang="en-GB" sz="2200" dirty="0">
                        <a:solidFill>
                          <a:schemeClr val="tx1"/>
                        </a:solidFill>
                        <a:latin typeface="Open Sans" panose="020B0604020202020204" charset="0"/>
                        <a:ea typeface="Open Sans" panose="020B0604020202020204" charset="0"/>
                        <a:cs typeface="Open Sans" panose="020B0604020202020204" charset="0"/>
                      </a:endParaRPr>
                    </a:p>
                    <a:p>
                      <a:pPr algn="ctr"/>
                      <a:r>
                        <a:rPr lang="en-GB" sz="2200" dirty="0">
                          <a:solidFill>
                            <a:schemeClr val="tx1"/>
                          </a:solidFill>
                          <a:latin typeface="Open Sans" panose="020B0604020202020204" charset="0"/>
                          <a:ea typeface="Open Sans" panose="020B0604020202020204" charset="0"/>
                          <a:cs typeface="Open Sans" panose="020B0604020202020204" charset="0"/>
                        </a:rPr>
                        <a:t>Php3,200,000.00</a:t>
                      </a:r>
                    </a:p>
                    <a:p>
                      <a:pPr algn="ctr"/>
                      <a:r>
                        <a:rPr lang="en-GB" sz="2200" dirty="0">
                          <a:solidFill>
                            <a:schemeClr val="tx1"/>
                          </a:solidFill>
                          <a:latin typeface="Open Sans" panose="020B0604020202020204" charset="0"/>
                          <a:ea typeface="Open Sans" panose="020B0604020202020204" charset="0"/>
                          <a:cs typeface="Open Sans" panose="020B0604020202020204" charset="0"/>
                        </a:rPr>
                        <a:t>Php2,800,000.00</a:t>
                      </a:r>
                    </a:p>
                    <a:p>
                      <a:pPr algn="ctr"/>
                      <a:r>
                        <a:rPr lang="en-GB" sz="2200" dirty="0">
                          <a:solidFill>
                            <a:schemeClr val="tx1"/>
                          </a:solidFill>
                          <a:latin typeface="Open Sans" panose="020B0604020202020204" charset="0"/>
                          <a:ea typeface="Open Sans" panose="020B0604020202020204" charset="0"/>
                          <a:cs typeface="Open Sans" panose="020B0604020202020204" charset="0"/>
                        </a:rPr>
                        <a:t>Php480,000.00</a:t>
                      </a:r>
                    </a:p>
                    <a:p>
                      <a:pPr algn="ctr"/>
                      <a:r>
                        <a:rPr lang="en-GB" sz="2200" dirty="0">
                          <a:solidFill>
                            <a:schemeClr val="tx1"/>
                          </a:solidFill>
                          <a:latin typeface="Open Sans" panose="020B0604020202020204" charset="0"/>
                          <a:ea typeface="Open Sans" panose="020B0604020202020204" charset="0"/>
                          <a:cs typeface="Open Sans" panose="020B0604020202020204" charset="0"/>
                        </a:rPr>
                        <a:t>Php777,600.00</a:t>
                      </a:r>
                    </a:p>
                    <a:p>
                      <a:pPr algn="ctr"/>
                      <a:r>
                        <a:rPr lang="en-GB" sz="2200" b="1" dirty="0">
                          <a:solidFill>
                            <a:schemeClr val="tx1"/>
                          </a:solidFill>
                          <a:latin typeface="Open Sans" panose="020B0604020202020204" charset="0"/>
                          <a:ea typeface="Open Sans" panose="020B0604020202020204" charset="0"/>
                          <a:cs typeface="Open Sans" panose="020B0604020202020204" charset="0"/>
                        </a:rPr>
                        <a:t>Php7,257,600.00</a:t>
                      </a:r>
                      <a:endParaRPr lang="en-US" sz="2200" b="1" dirty="0">
                        <a:solidFill>
                          <a:schemeClr val="tx1"/>
                        </a:solidFill>
                        <a:latin typeface="Open Sans" panose="020B0604020202020204" charset="0"/>
                        <a:ea typeface="Open Sans" panose="020B0604020202020204" charset="0"/>
                        <a:cs typeface="Open Sans" panose="020B0604020202020204" charset="0"/>
                      </a:endParaRPr>
                    </a:p>
                  </a:txBody>
                  <a:tcPr/>
                </a:tc>
                <a:tc>
                  <a:txBody>
                    <a:bodyPr/>
                    <a:lstStyle/>
                    <a:p>
                      <a:pPr marL="0" indent="0" algn="ctr">
                        <a:buFont typeface="Wingdings" panose="05000000000000000000" pitchFamily="2" charset="2"/>
                        <a:buNone/>
                      </a:pPr>
                      <a:endParaRPr lang="en-GB" sz="2200" baseline="0" dirty="0">
                        <a:solidFill>
                          <a:schemeClr val="tx1"/>
                        </a:solidFill>
                        <a:latin typeface="Open Sans" panose="020B0604020202020204" charset="0"/>
                        <a:ea typeface="Open Sans" panose="020B0604020202020204" charset="0"/>
                        <a:cs typeface="Open Sans" panose="020B0604020202020204" charset="0"/>
                      </a:endParaRPr>
                    </a:p>
                    <a:p>
                      <a:pPr marL="0" indent="0" algn="ctr">
                        <a:buFont typeface="Wingdings" panose="05000000000000000000" pitchFamily="2" charset="2"/>
                        <a:buNone/>
                      </a:pPr>
                      <a:endParaRPr lang="en-GB" sz="2200" baseline="0" dirty="0">
                        <a:solidFill>
                          <a:schemeClr val="tx1"/>
                        </a:solidFill>
                        <a:latin typeface="Open Sans" panose="020B0604020202020204" charset="0"/>
                        <a:ea typeface="Open Sans" panose="020B0604020202020204" charset="0"/>
                        <a:cs typeface="Open Sans" panose="020B0604020202020204" charset="0"/>
                      </a:endParaRPr>
                    </a:p>
                    <a:p>
                      <a:pPr marL="0" indent="0" algn="ctr">
                        <a:buFont typeface="Wingdings" panose="05000000000000000000" pitchFamily="2" charset="2"/>
                        <a:buNone/>
                      </a:pPr>
                      <a:endParaRPr lang="en-GB" sz="2200" baseline="0" dirty="0">
                        <a:solidFill>
                          <a:schemeClr val="tx1"/>
                        </a:solidFill>
                        <a:latin typeface="Open Sans" panose="020B0604020202020204" charset="0"/>
                        <a:ea typeface="Open Sans" panose="020B0604020202020204" charset="0"/>
                        <a:cs typeface="Open Sans" panose="020B0604020202020204" charset="0"/>
                      </a:endParaRPr>
                    </a:p>
                    <a:p>
                      <a:pPr marL="0" indent="0" algn="ctr">
                        <a:buFont typeface="Wingdings" panose="05000000000000000000" pitchFamily="2" charset="2"/>
                        <a:buNone/>
                      </a:pPr>
                      <a:endParaRPr lang="en-GB" sz="2200" baseline="0" dirty="0">
                        <a:solidFill>
                          <a:schemeClr val="tx1"/>
                        </a:solidFill>
                        <a:latin typeface="Open Sans" panose="020B0604020202020204" charset="0"/>
                        <a:ea typeface="Open Sans" panose="020B0604020202020204" charset="0"/>
                        <a:cs typeface="Open Sans" panose="020B0604020202020204" charset="0"/>
                      </a:endParaRPr>
                    </a:p>
                    <a:p>
                      <a:pPr marL="0" indent="0" algn="ctr">
                        <a:buFont typeface="Wingdings" panose="05000000000000000000" pitchFamily="2" charset="2"/>
                        <a:buNone/>
                      </a:pPr>
                      <a:endParaRPr lang="en-GB" sz="2200" baseline="0" dirty="0">
                        <a:solidFill>
                          <a:schemeClr val="tx1"/>
                        </a:solidFill>
                        <a:latin typeface="Open Sans" panose="020B0604020202020204" charset="0"/>
                        <a:ea typeface="Open Sans" panose="020B0604020202020204" charset="0"/>
                        <a:cs typeface="Open Sans" panose="020B0604020202020204" charset="0"/>
                      </a:endParaRPr>
                    </a:p>
                    <a:p>
                      <a:pPr marL="0" indent="0" algn="ctr">
                        <a:buFont typeface="Wingdings" panose="05000000000000000000" pitchFamily="2" charset="2"/>
                        <a:buNone/>
                      </a:pPr>
                      <a:r>
                        <a:rPr lang="en-GB" sz="2200" baseline="0" dirty="0">
                          <a:solidFill>
                            <a:schemeClr val="tx1"/>
                          </a:solidFill>
                          <a:latin typeface="Open Sans" panose="020B0604020202020204" charset="0"/>
                          <a:ea typeface="Open Sans" panose="020B0604020202020204" charset="0"/>
                          <a:cs typeface="Open Sans" panose="020B0604020202020204" charset="0"/>
                        </a:rPr>
                        <a:t>Php38,400,000.00</a:t>
                      </a:r>
                    </a:p>
                    <a:p>
                      <a:pPr marL="0" indent="0" algn="ctr">
                        <a:buFont typeface="Wingdings" panose="05000000000000000000" pitchFamily="2" charset="2"/>
                        <a:buNone/>
                      </a:pPr>
                      <a:r>
                        <a:rPr lang="en-GB" sz="2200" baseline="0" dirty="0">
                          <a:solidFill>
                            <a:schemeClr val="tx1"/>
                          </a:solidFill>
                          <a:latin typeface="Open Sans" panose="020B0604020202020204" charset="0"/>
                          <a:ea typeface="Open Sans" panose="020B0604020202020204" charset="0"/>
                          <a:cs typeface="Open Sans" panose="020B0604020202020204" charset="0"/>
                        </a:rPr>
                        <a:t>Php33,600,00.00</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2200" dirty="0">
                          <a:solidFill>
                            <a:schemeClr val="tx1"/>
                          </a:solidFill>
                          <a:latin typeface="Open Sans" panose="020B0604020202020204" charset="0"/>
                          <a:ea typeface="Open Sans" panose="020B0604020202020204" charset="0"/>
                          <a:cs typeface="Open Sans" panose="020B0604020202020204" charset="0"/>
                        </a:rPr>
                        <a:t>Php5,760,000.00</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2200" dirty="0">
                          <a:solidFill>
                            <a:schemeClr val="tx1"/>
                          </a:solidFill>
                          <a:latin typeface="Open Sans" panose="020B0604020202020204" charset="0"/>
                          <a:ea typeface="Open Sans" panose="020B0604020202020204" charset="0"/>
                          <a:cs typeface="Open Sans" panose="020B0604020202020204" charset="0"/>
                        </a:rPr>
                        <a:t>Php9,331,200.00</a:t>
                      </a:r>
                      <a:endParaRPr lang="en-GB" sz="2200" b="1" dirty="0">
                        <a:solidFill>
                          <a:schemeClr val="tx1"/>
                        </a:solidFill>
                        <a:latin typeface="Open Sans" panose="020B0604020202020204" charset="0"/>
                        <a:ea typeface="Open Sans" panose="020B0604020202020204" charset="0"/>
                        <a:cs typeface="Open Sans" panose="020B0604020202020204" charset="0"/>
                      </a:endParaRP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2200" b="1" dirty="0">
                          <a:solidFill>
                            <a:schemeClr val="tx1"/>
                          </a:solidFill>
                          <a:latin typeface="Open Sans" panose="020B0604020202020204" charset="0"/>
                          <a:ea typeface="Open Sans" panose="020B0604020202020204" charset="0"/>
                          <a:cs typeface="Open Sans" panose="020B0604020202020204" charset="0"/>
                        </a:rPr>
                        <a:t>Php87,091,200.00</a:t>
                      </a:r>
                      <a:endParaRPr lang="en-US" sz="2200" b="1" dirty="0">
                        <a:solidFill>
                          <a:schemeClr val="tx1"/>
                        </a:solidFill>
                        <a:latin typeface="Open Sans" panose="020B0604020202020204" charset="0"/>
                        <a:ea typeface="Open Sans" panose="020B0604020202020204" charset="0"/>
                        <a:cs typeface="Open Sans" panose="020B0604020202020204" charset="0"/>
                      </a:endParaRPr>
                    </a:p>
                  </a:txBody>
                  <a:tcPr/>
                </a:tc>
                <a:tc>
                  <a:txBody>
                    <a:bodyPr/>
                    <a:lstStyle/>
                    <a:p>
                      <a:pPr marL="285750" indent="-285750">
                        <a:buFont typeface="Wingdings" panose="05000000000000000000" pitchFamily="2" charset="2"/>
                        <a:buChar char="§"/>
                      </a:pPr>
                      <a:r>
                        <a:rPr lang="en-US" sz="2200" baseline="0" dirty="0">
                          <a:latin typeface="Open Sans" panose="020B0604020202020204" charset="0"/>
                          <a:ea typeface="Open Sans" panose="020B0604020202020204" charset="0"/>
                          <a:cs typeface="Open Sans" panose="020B0604020202020204" charset="0"/>
                        </a:rPr>
                        <a:t>3</a:t>
                      </a:r>
                      <a:r>
                        <a:rPr lang="en-US" sz="2200" baseline="30000" dirty="0">
                          <a:latin typeface="Open Sans" panose="020B0604020202020204" charset="0"/>
                          <a:ea typeface="Open Sans" panose="020B0604020202020204" charset="0"/>
                          <a:cs typeface="Open Sans" panose="020B0604020202020204" charset="0"/>
                        </a:rPr>
                        <a:t>rd</a:t>
                      </a:r>
                      <a:r>
                        <a:rPr lang="en-US" sz="2200" baseline="0" dirty="0">
                          <a:latin typeface="Open Sans" panose="020B0604020202020204" charset="0"/>
                          <a:ea typeface="Open Sans" panose="020B0604020202020204" charset="0"/>
                          <a:cs typeface="Open Sans" panose="020B0604020202020204" charset="0"/>
                        </a:rPr>
                        <a:t>  to 5</a:t>
                      </a:r>
                      <a:r>
                        <a:rPr lang="en-US" sz="2200" baseline="30000" dirty="0">
                          <a:latin typeface="Open Sans" panose="020B0604020202020204" charset="0"/>
                          <a:ea typeface="Open Sans" panose="020B0604020202020204" charset="0"/>
                          <a:cs typeface="Open Sans" panose="020B0604020202020204" charset="0"/>
                        </a:rPr>
                        <a:t>th</a:t>
                      </a:r>
                      <a:r>
                        <a:rPr lang="en-US" sz="2200" baseline="0" dirty="0">
                          <a:latin typeface="Open Sans" panose="020B0604020202020204" charset="0"/>
                          <a:ea typeface="Open Sans" panose="020B0604020202020204" charset="0"/>
                          <a:cs typeface="Open Sans" panose="020B0604020202020204" charset="0"/>
                        </a:rPr>
                        <a:t> Floor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200" baseline="0" dirty="0" err="1">
                          <a:latin typeface="Open Sans" panose="020B0604020202020204" charset="0"/>
                          <a:ea typeface="Open Sans" panose="020B0604020202020204" charset="0"/>
                          <a:cs typeface="Open Sans" panose="020B0604020202020204" charset="0"/>
                        </a:rPr>
                        <a:t>Php</a:t>
                      </a:r>
                      <a:r>
                        <a:rPr lang="en-US" sz="2200" baseline="0" dirty="0">
                          <a:latin typeface="Open Sans" panose="020B0604020202020204" charset="0"/>
                          <a:ea typeface="Open Sans" panose="020B0604020202020204" charset="0"/>
                          <a:cs typeface="Open Sans" panose="020B0604020202020204" charset="0"/>
                        </a:rPr>
                        <a:t> 800.00 per square meter/month (3</a:t>
                      </a:r>
                      <a:r>
                        <a:rPr lang="en-US" sz="2200" baseline="30000" dirty="0">
                          <a:latin typeface="Open Sans" panose="020B0604020202020204" charset="0"/>
                          <a:ea typeface="Open Sans" panose="020B0604020202020204" charset="0"/>
                          <a:cs typeface="Open Sans" panose="020B0604020202020204" charset="0"/>
                        </a:rPr>
                        <a:t>rd</a:t>
                      </a:r>
                      <a:r>
                        <a:rPr lang="en-US" sz="2200" baseline="0" dirty="0">
                          <a:latin typeface="Open Sans" panose="020B0604020202020204" charset="0"/>
                          <a:ea typeface="Open Sans" panose="020B0604020202020204" charset="0"/>
                          <a:cs typeface="Open Sans" panose="020B0604020202020204" charset="0"/>
                        </a:rPr>
                        <a:t> floor)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200" baseline="0" dirty="0" err="1">
                          <a:latin typeface="Open Sans" panose="020B0604020202020204" charset="0"/>
                          <a:ea typeface="Open Sans" panose="020B0604020202020204" charset="0"/>
                          <a:cs typeface="Open Sans" panose="020B0604020202020204" charset="0"/>
                        </a:rPr>
                        <a:t>Php</a:t>
                      </a:r>
                      <a:r>
                        <a:rPr lang="en-US" sz="2200" baseline="0" dirty="0">
                          <a:latin typeface="Open Sans" panose="020B0604020202020204" charset="0"/>
                          <a:ea typeface="Open Sans" panose="020B0604020202020204" charset="0"/>
                          <a:cs typeface="Open Sans" panose="020B0604020202020204" charset="0"/>
                        </a:rPr>
                        <a:t> 700.00 per square meter/month (4</a:t>
                      </a:r>
                      <a:r>
                        <a:rPr lang="en-US" sz="2200" baseline="30000" dirty="0">
                          <a:latin typeface="Open Sans" panose="020B0604020202020204" charset="0"/>
                          <a:ea typeface="Open Sans" panose="020B0604020202020204" charset="0"/>
                          <a:cs typeface="Open Sans" panose="020B0604020202020204" charset="0"/>
                        </a:rPr>
                        <a:t>th</a:t>
                      </a:r>
                      <a:r>
                        <a:rPr lang="en-US" sz="2200" baseline="0" dirty="0">
                          <a:latin typeface="Open Sans" panose="020B0604020202020204" charset="0"/>
                          <a:ea typeface="Open Sans" panose="020B0604020202020204" charset="0"/>
                          <a:cs typeface="Open Sans" panose="020B0604020202020204" charset="0"/>
                        </a:rPr>
                        <a:t> and 5</a:t>
                      </a:r>
                      <a:r>
                        <a:rPr lang="en-US" sz="2200" baseline="30000" dirty="0">
                          <a:latin typeface="Open Sans" panose="020B0604020202020204" charset="0"/>
                          <a:ea typeface="Open Sans" panose="020B0604020202020204" charset="0"/>
                          <a:cs typeface="Open Sans" panose="020B0604020202020204" charset="0"/>
                        </a:rPr>
                        <a:t>th</a:t>
                      </a:r>
                      <a:r>
                        <a:rPr lang="en-US" sz="2200" baseline="0" dirty="0">
                          <a:latin typeface="Open Sans" panose="020B0604020202020204" charset="0"/>
                          <a:ea typeface="Open Sans" panose="020B0604020202020204" charset="0"/>
                          <a:cs typeface="Open Sans" panose="020B0604020202020204" charset="0"/>
                        </a:rPr>
                        <a:t> floor)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200" baseline="0" dirty="0" err="1">
                          <a:latin typeface="Open Sans" panose="020B0604020202020204" charset="0"/>
                          <a:ea typeface="Open Sans" panose="020B0604020202020204" charset="0"/>
                          <a:cs typeface="Open Sans" panose="020B0604020202020204" charset="0"/>
                        </a:rPr>
                        <a:t>Php</a:t>
                      </a:r>
                      <a:r>
                        <a:rPr lang="en-US" sz="2200" baseline="0" dirty="0">
                          <a:latin typeface="Open Sans" panose="020B0604020202020204" charset="0"/>
                          <a:ea typeface="Open Sans" panose="020B0604020202020204" charset="0"/>
                          <a:cs typeface="Open Sans" panose="020B0604020202020204" charset="0"/>
                        </a:rPr>
                        <a:t> 120.00 per square meter/month</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200" baseline="0" dirty="0">
                          <a:latin typeface="Open Sans" panose="020B0604020202020204" charset="0"/>
                          <a:ea typeface="Open Sans" panose="020B0604020202020204" charset="0"/>
                          <a:cs typeface="Open Sans" panose="020B0604020202020204" charset="0"/>
                        </a:rPr>
                        <a:t>    (Common Use Service Area)</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200" baseline="0" dirty="0">
                          <a:latin typeface="Open Sans" panose="020B0604020202020204" charset="0"/>
                          <a:ea typeface="Open Sans" panose="020B0604020202020204" charset="0"/>
                          <a:cs typeface="Open Sans" panose="020B0604020202020204" charset="0"/>
                        </a:rPr>
                        <a:t>Exclusive of 12% VAT</a:t>
                      </a:r>
                    </a:p>
                  </a:txBody>
                  <a:tcPr/>
                </a:tc>
                <a:extLst>
                  <a:ext uri="{0D108BD9-81ED-4DB2-BD59-A6C34878D82A}">
                    <a16:rowId xmlns:a16="http://schemas.microsoft.com/office/drawing/2014/main" val="761295416"/>
                  </a:ext>
                </a:extLst>
              </a:tr>
            </a:tbl>
          </a:graphicData>
        </a:graphic>
      </p:graphicFrame>
      <p:sp>
        <p:nvSpPr>
          <p:cNvPr id="7" name="TextBox 6"/>
          <p:cNvSpPr txBox="1"/>
          <p:nvPr/>
        </p:nvSpPr>
        <p:spPr>
          <a:xfrm>
            <a:off x="457200" y="876300"/>
            <a:ext cx="14018074" cy="647870"/>
          </a:xfrm>
          <a:prstGeom prst="rect">
            <a:avLst/>
          </a:prstGeom>
        </p:spPr>
        <p:txBody>
          <a:bodyPr wrap="square" lIns="0" tIns="0" rIns="0" bIns="0" rtlCol="0" anchor="t">
            <a:spAutoFit/>
          </a:bodyPr>
          <a:lstStyle/>
          <a:p>
            <a:pPr marL="0" marR="0" lvl="0" indent="0" algn="l" defTabSz="914400" rtl="0" eaLnBrk="1" fontAlgn="auto" latinLnBrk="0" hangingPunct="1">
              <a:lnSpc>
                <a:spcPts val="492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317F54"/>
                </a:solidFill>
                <a:effectLst/>
                <a:uLnTx/>
                <a:uFillTx/>
                <a:latin typeface="Bobby Jones"/>
                <a:ea typeface="+mn-ea"/>
                <a:cs typeface="+mn-cs"/>
              </a:rPr>
              <a:t>continuation:</a:t>
            </a:r>
          </a:p>
        </p:txBody>
      </p:sp>
    </p:spTree>
    <p:extLst>
      <p:ext uri="{BB962C8B-B14F-4D97-AF65-F5344CB8AC3E}">
        <p14:creationId xmlns:p14="http://schemas.microsoft.com/office/powerpoint/2010/main" val="4844327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11084"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PH"/>
          </a:p>
        </p:txBody>
      </p:sp>
      <p:sp>
        <p:nvSpPr>
          <p:cNvPr id="5" name="Freeform 5"/>
          <p:cNvSpPr/>
          <p:nvPr/>
        </p:nvSpPr>
        <p:spPr>
          <a:xfrm>
            <a:off x="15075041" y="278301"/>
            <a:ext cx="2068426" cy="1370332"/>
          </a:xfrm>
          <a:custGeom>
            <a:avLst/>
            <a:gdLst/>
            <a:ahLst/>
            <a:cxnLst/>
            <a:rect l="l" t="t" r="r" b="b"/>
            <a:pathLst>
              <a:path w="2068426" h="1370332">
                <a:moveTo>
                  <a:pt x="0" y="0"/>
                </a:moveTo>
                <a:lnTo>
                  <a:pt x="2068426" y="0"/>
                </a:lnTo>
                <a:lnTo>
                  <a:pt x="2068426" y="1370332"/>
                </a:lnTo>
                <a:lnTo>
                  <a:pt x="0" y="1370332"/>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endParaRPr lang="en-PH"/>
          </a:p>
        </p:txBody>
      </p:sp>
      <p:sp>
        <p:nvSpPr>
          <p:cNvPr id="6" name="TextBox 6"/>
          <p:cNvSpPr txBox="1"/>
          <p:nvPr/>
        </p:nvSpPr>
        <p:spPr>
          <a:xfrm>
            <a:off x="840926" y="1290774"/>
            <a:ext cx="14018074" cy="628377"/>
          </a:xfrm>
          <a:prstGeom prst="rect">
            <a:avLst/>
          </a:prstGeom>
        </p:spPr>
        <p:txBody>
          <a:bodyPr wrap="square" lIns="0" tIns="0" rIns="0" bIns="0" rtlCol="0" anchor="t">
            <a:spAutoFit/>
          </a:bodyPr>
          <a:lstStyle/>
          <a:p>
            <a:pPr marL="0" marR="0" lvl="0" indent="0" algn="l" defTabSz="914400" rtl="0" eaLnBrk="1" fontAlgn="auto" latinLnBrk="0" hangingPunct="1">
              <a:lnSpc>
                <a:spcPts val="492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317F54"/>
                </a:solidFill>
                <a:effectLst/>
                <a:uLnTx/>
                <a:uFillTx/>
                <a:latin typeface="Bobby Jones"/>
                <a:ea typeface="+mn-ea"/>
                <a:cs typeface="+mn-cs"/>
              </a:rPr>
              <a:t>Detailed Estimate for </a:t>
            </a:r>
            <a:r>
              <a:rPr kumimoji="0" lang="en-US" sz="6000" b="0" i="0" u="none" strike="noStrike" kern="1200" cap="none" spc="0" normalizeH="0" baseline="0" noProof="0" dirty="0" err="1">
                <a:ln>
                  <a:noFill/>
                </a:ln>
                <a:solidFill>
                  <a:srgbClr val="317F54"/>
                </a:solidFill>
                <a:effectLst/>
                <a:uLnTx/>
                <a:uFillTx/>
                <a:latin typeface="Bobby Jones"/>
                <a:ea typeface="+mn-ea"/>
                <a:cs typeface="+mn-cs"/>
              </a:rPr>
              <a:t>trium</a:t>
            </a:r>
            <a:r>
              <a:rPr kumimoji="0" lang="en-US" sz="6000" b="0" i="0" u="none" strike="noStrike" kern="1200" cap="none" spc="0" normalizeH="0" baseline="0" noProof="0" dirty="0">
                <a:ln>
                  <a:noFill/>
                </a:ln>
                <a:solidFill>
                  <a:srgbClr val="317F54"/>
                </a:solidFill>
                <a:effectLst/>
                <a:uLnTx/>
                <a:uFillTx/>
                <a:latin typeface="Bobby Jones"/>
                <a:ea typeface="+mn-ea"/>
                <a:cs typeface="+mn-cs"/>
              </a:rPr>
              <a:t> square:</a:t>
            </a:r>
          </a:p>
        </p:txBody>
      </p:sp>
      <p:graphicFrame>
        <p:nvGraphicFramePr>
          <p:cNvPr id="9" name="Table 8"/>
          <p:cNvGraphicFramePr>
            <a:graphicFrameLocks noGrp="1"/>
          </p:cNvGraphicFramePr>
          <p:nvPr/>
        </p:nvGraphicFramePr>
        <p:xfrm>
          <a:off x="1532886" y="3918052"/>
          <a:ext cx="14569441" cy="4389120"/>
        </p:xfrm>
        <a:graphic>
          <a:graphicData uri="http://schemas.openxmlformats.org/drawingml/2006/table">
            <a:tbl>
              <a:tblPr firstRow="1" bandRow="1">
                <a:tableStyleId>{5940675A-B579-460E-94D1-54222C63F5DA}</a:tableStyleId>
              </a:tblPr>
              <a:tblGrid>
                <a:gridCol w="9531820">
                  <a:extLst>
                    <a:ext uri="{9D8B030D-6E8A-4147-A177-3AD203B41FA5}">
                      <a16:colId xmlns:a16="http://schemas.microsoft.com/office/drawing/2014/main" val="2971310611"/>
                    </a:ext>
                  </a:extLst>
                </a:gridCol>
                <a:gridCol w="5037621">
                  <a:extLst>
                    <a:ext uri="{9D8B030D-6E8A-4147-A177-3AD203B41FA5}">
                      <a16:colId xmlns:a16="http://schemas.microsoft.com/office/drawing/2014/main" val="908836102"/>
                    </a:ext>
                  </a:extLst>
                </a:gridCol>
              </a:tblGrid>
              <a:tr h="370840">
                <a:tc>
                  <a:txBody>
                    <a:bodyPr/>
                    <a:lstStyle/>
                    <a:p>
                      <a:pPr algn="ctr"/>
                      <a:r>
                        <a:rPr lang="en-US" sz="2800" b="1" dirty="0">
                          <a:latin typeface="Bobby Jones" panose="020B0604020202020204" charset="0"/>
                        </a:rPr>
                        <a:t>Particulars</a:t>
                      </a:r>
                    </a:p>
                  </a:txBody>
                  <a:tcPr anchor="ctr">
                    <a:solidFill>
                      <a:schemeClr val="accent3">
                        <a:lumMod val="40000"/>
                        <a:lumOff val="60000"/>
                      </a:schemeClr>
                    </a:solidFill>
                  </a:tcPr>
                </a:tc>
                <a:tc>
                  <a:txBody>
                    <a:bodyPr/>
                    <a:lstStyle/>
                    <a:p>
                      <a:pPr algn="ctr"/>
                      <a:r>
                        <a:rPr lang="en-US" sz="2800" b="1" dirty="0">
                          <a:latin typeface="Bobby Jones" panose="020B0604020202020204" charset="0"/>
                        </a:rPr>
                        <a:t>Amount</a:t>
                      </a:r>
                    </a:p>
                  </a:txBody>
                  <a:tcPr anchor="ctr">
                    <a:solidFill>
                      <a:schemeClr val="accent3">
                        <a:lumMod val="40000"/>
                        <a:lumOff val="60000"/>
                      </a:schemeClr>
                    </a:solidFill>
                  </a:tcPr>
                </a:tc>
                <a:extLst>
                  <a:ext uri="{0D108BD9-81ED-4DB2-BD59-A6C34878D82A}">
                    <a16:rowId xmlns:a16="http://schemas.microsoft.com/office/drawing/2014/main" val="868783815"/>
                  </a:ext>
                </a:extLst>
              </a:tr>
              <a:tr h="370840">
                <a:tc>
                  <a:txBody>
                    <a:bodyPr/>
                    <a:lstStyle/>
                    <a:p>
                      <a:r>
                        <a:rPr lang="en-US" sz="2800" dirty="0">
                          <a:latin typeface="Open Sans" panose="020B0604020202020204" charset="0"/>
                          <a:ea typeface="Open Sans" panose="020B0604020202020204" charset="0"/>
                          <a:cs typeface="Open Sans" panose="020B0604020202020204" charset="0"/>
                        </a:rPr>
                        <a:t>Advance rental for 3 months at</a:t>
                      </a:r>
                      <a:r>
                        <a:rPr lang="en-US" sz="2800" baseline="0" dirty="0">
                          <a:latin typeface="Open Sans" panose="020B0604020202020204" charset="0"/>
                          <a:ea typeface="Open Sans" panose="020B0604020202020204" charset="0"/>
                          <a:cs typeface="Open Sans" panose="020B0604020202020204" charset="0"/>
                        </a:rPr>
                        <a:t> Php500.00/5,228.22 </a:t>
                      </a:r>
                      <a:r>
                        <a:rPr lang="en-US" sz="2800" baseline="0" dirty="0" err="1">
                          <a:latin typeface="Open Sans" panose="020B0604020202020204" charset="0"/>
                          <a:ea typeface="Open Sans" panose="020B0604020202020204" charset="0"/>
                          <a:cs typeface="Open Sans" panose="020B0604020202020204" charset="0"/>
                        </a:rPr>
                        <a:t>sq.m</a:t>
                      </a:r>
                      <a:r>
                        <a:rPr lang="en-US" sz="2800" baseline="0" dirty="0">
                          <a:latin typeface="Open Sans" panose="020B0604020202020204" charset="0"/>
                          <a:ea typeface="Open Sans" panose="020B0604020202020204" charset="0"/>
                          <a:cs typeface="Open Sans" panose="020B0604020202020204" charset="0"/>
                        </a:rPr>
                        <a:t>. with 12% VAT</a:t>
                      </a:r>
                      <a:endParaRPr lang="en-US" sz="28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800" b="1" dirty="0">
                          <a:latin typeface="Open Sans" panose="020B0604020202020204" charset="0"/>
                          <a:ea typeface="Open Sans" panose="020B0604020202020204" charset="0"/>
                          <a:cs typeface="Open Sans" panose="020B0604020202020204" charset="0"/>
                        </a:rPr>
                        <a:t>8,3.91,293.10</a:t>
                      </a:r>
                    </a:p>
                  </a:txBody>
                  <a:tcPr anchor="ctr"/>
                </a:tc>
                <a:extLst>
                  <a:ext uri="{0D108BD9-81ED-4DB2-BD59-A6C34878D82A}">
                    <a16:rowId xmlns:a16="http://schemas.microsoft.com/office/drawing/2014/main" val="1389813517"/>
                  </a:ext>
                </a:extLst>
              </a:tr>
              <a:tr h="370840">
                <a:tc>
                  <a:txBody>
                    <a:bodyPr/>
                    <a:lstStyle/>
                    <a:p>
                      <a:r>
                        <a:rPr lang="en-US" sz="2800" dirty="0">
                          <a:latin typeface="Open Sans" panose="020B0604020202020204" charset="0"/>
                          <a:ea typeface="Open Sans" panose="020B0604020202020204" charset="0"/>
                          <a:cs typeface="Open Sans" panose="020B0604020202020204" charset="0"/>
                        </a:rPr>
                        <a:t>Advance Common Use of Service Area (CUSA)</a:t>
                      </a:r>
                      <a:r>
                        <a:rPr lang="en-US" sz="2800" baseline="0" dirty="0">
                          <a:latin typeface="Open Sans" panose="020B0604020202020204" charset="0"/>
                          <a:ea typeface="Open Sans" panose="020B0604020202020204" charset="0"/>
                          <a:cs typeface="Open Sans" panose="020B0604020202020204" charset="0"/>
                        </a:rPr>
                        <a:t> for 3 months at Php160.00/5,228.22 </a:t>
                      </a:r>
                      <a:r>
                        <a:rPr lang="en-US" sz="2800" baseline="0" dirty="0" err="1">
                          <a:latin typeface="Open Sans" panose="020B0604020202020204" charset="0"/>
                          <a:ea typeface="Open Sans" panose="020B0604020202020204" charset="0"/>
                          <a:cs typeface="Open Sans" panose="020B0604020202020204" charset="0"/>
                        </a:rPr>
                        <a:t>sq.m</a:t>
                      </a:r>
                      <a:r>
                        <a:rPr lang="en-US" sz="2800" baseline="0" dirty="0">
                          <a:latin typeface="Open Sans" panose="020B0604020202020204" charset="0"/>
                          <a:ea typeface="Open Sans" panose="020B0604020202020204" charset="0"/>
                          <a:cs typeface="Open Sans" panose="020B0604020202020204" charset="0"/>
                        </a:rPr>
                        <a:t>.</a:t>
                      </a:r>
                      <a:endParaRPr lang="en-US" sz="28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800" b="1" dirty="0">
                          <a:latin typeface="Open Sans" panose="020B0604020202020204" charset="0"/>
                          <a:ea typeface="Open Sans" panose="020B0604020202020204" charset="0"/>
                          <a:cs typeface="Open Sans" panose="020B0604020202020204" charset="0"/>
                        </a:rPr>
                        <a:t>2,760,500.16</a:t>
                      </a:r>
                    </a:p>
                  </a:txBody>
                  <a:tcPr anchor="ctr"/>
                </a:tc>
                <a:extLst>
                  <a:ext uri="{0D108BD9-81ED-4DB2-BD59-A6C34878D82A}">
                    <a16:rowId xmlns:a16="http://schemas.microsoft.com/office/drawing/2014/main" val="3996362645"/>
                  </a:ext>
                </a:extLst>
              </a:tr>
              <a:tr h="370840">
                <a:tc>
                  <a:txBody>
                    <a:bodyPr/>
                    <a:lstStyle/>
                    <a:p>
                      <a:r>
                        <a:rPr lang="en-US" sz="2800" dirty="0">
                          <a:latin typeface="Open Sans" panose="020B0604020202020204" charset="0"/>
                          <a:ea typeface="Open Sans" panose="020B0604020202020204" charset="0"/>
                          <a:cs typeface="Open Sans" panose="020B0604020202020204" charset="0"/>
                        </a:rPr>
                        <a:t>Security</a:t>
                      </a:r>
                      <a:r>
                        <a:rPr lang="en-US" sz="2800" baseline="0" dirty="0">
                          <a:latin typeface="Open Sans" panose="020B0604020202020204" charset="0"/>
                          <a:ea typeface="Open Sans" panose="020B0604020202020204" charset="0"/>
                          <a:cs typeface="Open Sans" panose="020B0604020202020204" charset="0"/>
                        </a:rPr>
                        <a:t> deposits for 3 months at Php2,614,110 monthly rent</a:t>
                      </a:r>
                      <a:endParaRPr lang="en-US" sz="28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800" b="1" dirty="0">
                          <a:latin typeface="Open Sans" panose="020B0604020202020204" charset="0"/>
                          <a:ea typeface="Open Sans" panose="020B0604020202020204" charset="0"/>
                          <a:cs typeface="Open Sans" panose="020B0604020202020204" charset="0"/>
                        </a:rPr>
                        <a:t>7,842,330.00</a:t>
                      </a:r>
                    </a:p>
                  </a:txBody>
                  <a:tcPr anchor="ctr"/>
                </a:tc>
                <a:extLst>
                  <a:ext uri="{0D108BD9-81ED-4DB2-BD59-A6C34878D82A}">
                    <a16:rowId xmlns:a16="http://schemas.microsoft.com/office/drawing/2014/main" val="2523532042"/>
                  </a:ext>
                </a:extLst>
              </a:tr>
              <a:tr h="370840">
                <a:tc>
                  <a:txBody>
                    <a:bodyPr/>
                    <a:lstStyle/>
                    <a:p>
                      <a:r>
                        <a:rPr lang="en-US" sz="2800" dirty="0">
                          <a:latin typeface="Open Sans" panose="020B0604020202020204" charset="0"/>
                          <a:ea typeface="Open Sans" panose="020B0604020202020204" charset="0"/>
                          <a:cs typeface="Open Sans" panose="020B0604020202020204" charset="0"/>
                        </a:rPr>
                        <a:t>Reservation</a:t>
                      </a:r>
                      <a:r>
                        <a:rPr lang="en-US" sz="2800" baseline="0" dirty="0">
                          <a:latin typeface="Open Sans" panose="020B0604020202020204" charset="0"/>
                          <a:ea typeface="Open Sans" panose="020B0604020202020204" charset="0"/>
                          <a:cs typeface="Open Sans" panose="020B0604020202020204" charset="0"/>
                        </a:rPr>
                        <a:t> fee (1 month of security deposit)</a:t>
                      </a:r>
                      <a:endParaRPr lang="en-US" sz="28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800" b="1" dirty="0">
                          <a:latin typeface="Open Sans" panose="020B0604020202020204" charset="0"/>
                          <a:ea typeface="Open Sans" panose="020B0604020202020204" charset="0"/>
                          <a:cs typeface="Open Sans" panose="020B0604020202020204" charset="0"/>
                        </a:rPr>
                        <a:t>2,614,110.00</a:t>
                      </a:r>
                    </a:p>
                  </a:txBody>
                  <a:tcPr anchor="ctr"/>
                </a:tc>
                <a:extLst>
                  <a:ext uri="{0D108BD9-81ED-4DB2-BD59-A6C34878D82A}">
                    <a16:rowId xmlns:a16="http://schemas.microsoft.com/office/drawing/2014/main" val="1913683705"/>
                  </a:ext>
                </a:extLst>
              </a:tr>
              <a:tr h="370840">
                <a:tc>
                  <a:txBody>
                    <a:bodyPr/>
                    <a:lstStyle/>
                    <a:p>
                      <a:pPr algn="r"/>
                      <a:r>
                        <a:rPr lang="en-US" sz="2800" b="1" dirty="0">
                          <a:latin typeface="Open Sans" panose="020B0604020202020204" charset="0"/>
                          <a:ea typeface="Open Sans" panose="020B0604020202020204" charset="0"/>
                          <a:cs typeface="Open Sans" panose="020B0604020202020204" charset="0"/>
                        </a:rPr>
                        <a:t>TOTAL</a:t>
                      </a:r>
                    </a:p>
                  </a:txBody>
                  <a:tcPr anchor="ctr"/>
                </a:tc>
                <a:tc>
                  <a:txBody>
                    <a:bodyPr/>
                    <a:lstStyle/>
                    <a:p>
                      <a:pPr algn="ctr"/>
                      <a:r>
                        <a:rPr lang="en-US" sz="2800" b="1" dirty="0">
                          <a:latin typeface="Open Sans" panose="020B0604020202020204" charset="0"/>
                          <a:ea typeface="Open Sans" panose="020B0604020202020204" charset="0"/>
                          <a:cs typeface="Open Sans" panose="020B0604020202020204" charset="0"/>
                        </a:rPr>
                        <a:t>21,608,233.26</a:t>
                      </a:r>
                    </a:p>
                  </a:txBody>
                  <a:tcPr anchor="ctr"/>
                </a:tc>
                <a:extLst>
                  <a:ext uri="{0D108BD9-81ED-4DB2-BD59-A6C34878D82A}">
                    <a16:rowId xmlns:a16="http://schemas.microsoft.com/office/drawing/2014/main" val="1711369699"/>
                  </a:ext>
                </a:extLst>
              </a:tr>
            </a:tbl>
          </a:graphicData>
        </a:graphic>
      </p:graphicFrame>
      <p:sp>
        <p:nvSpPr>
          <p:cNvPr id="10" name="TextBox 7"/>
          <p:cNvSpPr txBox="1"/>
          <p:nvPr/>
        </p:nvSpPr>
        <p:spPr>
          <a:xfrm>
            <a:off x="1143000" y="2431150"/>
            <a:ext cx="15366189" cy="861774"/>
          </a:xfrm>
          <a:prstGeom prst="rect">
            <a:avLst/>
          </a:prstGeom>
        </p:spPr>
        <p:txBody>
          <a:bodyPr wrap="square" lIns="0" tIns="0" rIns="0" bIns="0" rtlCol="0" anchor="t">
            <a:spAutoFit/>
          </a:bodyPr>
          <a:lstStyle/>
          <a:p>
            <a:pPr marL="457200" indent="-457200">
              <a:buAutoNum type="arabicPeriod"/>
            </a:pPr>
            <a:r>
              <a:rPr lang="en-US" sz="2800" dirty="0">
                <a:latin typeface="Open Sans" panose="020B0604020202020204" charset="0"/>
                <a:ea typeface="Open Sans" panose="020B0604020202020204" charset="0"/>
                <a:cs typeface="Open Sans" panose="020B0604020202020204" charset="0"/>
              </a:rPr>
              <a:t>The table below shows the initial amount needed to enter into a contract with </a:t>
            </a:r>
            <a:r>
              <a:rPr lang="en-US" sz="2800" dirty="0" err="1">
                <a:latin typeface="Open Sans" panose="020B0604020202020204" charset="0"/>
                <a:ea typeface="Open Sans" panose="020B0604020202020204" charset="0"/>
                <a:cs typeface="Open Sans" panose="020B0604020202020204" charset="0"/>
              </a:rPr>
              <a:t>Trium</a:t>
            </a:r>
            <a:r>
              <a:rPr lang="en-US" sz="2800" dirty="0">
                <a:latin typeface="Open Sans" panose="020B0604020202020204" charset="0"/>
                <a:ea typeface="Open Sans" panose="020B0604020202020204" charset="0"/>
                <a:cs typeface="Open Sans" panose="020B0604020202020204" charset="0"/>
              </a:rPr>
              <a:t> Square:</a:t>
            </a:r>
          </a:p>
        </p:txBody>
      </p:sp>
    </p:spTree>
    <p:extLst>
      <p:ext uri="{BB962C8B-B14F-4D97-AF65-F5344CB8AC3E}">
        <p14:creationId xmlns:p14="http://schemas.microsoft.com/office/powerpoint/2010/main" val="28771511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PH"/>
          </a:p>
        </p:txBody>
      </p:sp>
      <p:sp>
        <p:nvSpPr>
          <p:cNvPr id="5" name="Freeform 5"/>
          <p:cNvSpPr/>
          <p:nvPr/>
        </p:nvSpPr>
        <p:spPr>
          <a:xfrm rot="-5400000">
            <a:off x="16196447" y="-255069"/>
            <a:ext cx="900106" cy="1860683"/>
          </a:xfrm>
          <a:custGeom>
            <a:avLst/>
            <a:gdLst/>
            <a:ahLst/>
            <a:cxnLst/>
            <a:rect l="l" t="t" r="r" b="b"/>
            <a:pathLst>
              <a:path w="900106" h="1860683">
                <a:moveTo>
                  <a:pt x="0" y="0"/>
                </a:moveTo>
                <a:lnTo>
                  <a:pt x="900105" y="0"/>
                </a:lnTo>
                <a:lnTo>
                  <a:pt x="900105" y="1860684"/>
                </a:lnTo>
                <a:lnTo>
                  <a:pt x="0" y="1860684"/>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endParaRPr lang="en-PH"/>
          </a:p>
        </p:txBody>
      </p:sp>
      <p:sp>
        <p:nvSpPr>
          <p:cNvPr id="8" name="TextBox 6"/>
          <p:cNvSpPr txBox="1"/>
          <p:nvPr/>
        </p:nvSpPr>
        <p:spPr>
          <a:xfrm>
            <a:off x="609600" y="675273"/>
            <a:ext cx="13335000" cy="628377"/>
          </a:xfrm>
          <a:prstGeom prst="rect">
            <a:avLst/>
          </a:prstGeom>
        </p:spPr>
        <p:txBody>
          <a:bodyPr wrap="square" lIns="0" tIns="0" rIns="0" bIns="0" rtlCol="0" anchor="t">
            <a:spAutoFit/>
          </a:bodyPr>
          <a:lstStyle/>
          <a:p>
            <a:pPr lvl="0">
              <a:lnSpc>
                <a:spcPts val="4920"/>
              </a:lnSpc>
              <a:defRPr/>
            </a:pPr>
            <a:r>
              <a:rPr lang="en-US" sz="6000" dirty="0">
                <a:solidFill>
                  <a:srgbClr val="317F54"/>
                </a:solidFill>
                <a:latin typeface="Bobby Jones"/>
              </a:rPr>
              <a:t>Detailed Estimate for </a:t>
            </a:r>
            <a:r>
              <a:rPr lang="en-US" sz="6000" dirty="0" err="1">
                <a:solidFill>
                  <a:srgbClr val="317F54"/>
                </a:solidFill>
                <a:latin typeface="Bobby Jones"/>
              </a:rPr>
              <a:t>trium</a:t>
            </a:r>
            <a:r>
              <a:rPr lang="en-US" sz="6000" dirty="0">
                <a:solidFill>
                  <a:srgbClr val="317F54"/>
                </a:solidFill>
                <a:latin typeface="Bobby Jones"/>
              </a:rPr>
              <a:t> square:</a:t>
            </a:r>
          </a:p>
        </p:txBody>
      </p:sp>
      <p:sp>
        <p:nvSpPr>
          <p:cNvPr id="9" name="TextBox 7"/>
          <p:cNvSpPr txBox="1"/>
          <p:nvPr/>
        </p:nvSpPr>
        <p:spPr>
          <a:xfrm>
            <a:off x="799407" y="1513099"/>
            <a:ext cx="16808336" cy="1107996"/>
          </a:xfrm>
          <a:prstGeom prst="rect">
            <a:avLst/>
          </a:prstGeom>
        </p:spPr>
        <p:txBody>
          <a:bodyPr wrap="square" lIns="0" tIns="0" rIns="0" bIns="0" rtlCol="0" anchor="t">
            <a:spAutoFit/>
          </a:bodyPr>
          <a:lstStyle/>
          <a:p>
            <a:r>
              <a:rPr lang="en-US" sz="2400" dirty="0">
                <a:latin typeface="Open Sans" panose="020B0604020202020204" charset="0"/>
                <a:ea typeface="Open Sans" panose="020B0604020202020204" charset="0"/>
                <a:cs typeface="Open Sans" panose="020B0604020202020204" charset="0"/>
              </a:rPr>
              <a:t>The computation below shows the expenses for years 1-5, with year 1 including the hauling and office renovation, while 2-5 years are computed based on the monthly office space/parking rent and Common Use of Service Area  (CUSA) with 5% escalation :</a:t>
            </a:r>
          </a:p>
        </p:txBody>
      </p:sp>
      <p:graphicFrame>
        <p:nvGraphicFramePr>
          <p:cNvPr id="10" name="Table 9"/>
          <p:cNvGraphicFramePr>
            <a:graphicFrameLocks noGrp="1"/>
          </p:cNvGraphicFramePr>
          <p:nvPr>
            <p:extLst>
              <p:ext uri="{D42A27DB-BD31-4B8C-83A1-F6EECF244321}">
                <p14:modId xmlns:p14="http://schemas.microsoft.com/office/powerpoint/2010/main" val="1618136630"/>
              </p:ext>
            </p:extLst>
          </p:nvPr>
        </p:nvGraphicFramePr>
        <p:xfrm>
          <a:off x="443888" y="2811051"/>
          <a:ext cx="17519375" cy="7129961"/>
        </p:xfrm>
        <a:graphic>
          <a:graphicData uri="http://schemas.openxmlformats.org/drawingml/2006/table">
            <a:tbl>
              <a:tblPr firstRow="1" bandRow="1">
                <a:tableStyleId>{5940675A-B579-460E-94D1-54222C63F5DA}</a:tableStyleId>
              </a:tblPr>
              <a:tblGrid>
                <a:gridCol w="4361507">
                  <a:extLst>
                    <a:ext uri="{9D8B030D-6E8A-4147-A177-3AD203B41FA5}">
                      <a16:colId xmlns:a16="http://schemas.microsoft.com/office/drawing/2014/main" val="1913484061"/>
                    </a:ext>
                  </a:extLst>
                </a:gridCol>
                <a:gridCol w="2462128">
                  <a:extLst>
                    <a:ext uri="{9D8B030D-6E8A-4147-A177-3AD203B41FA5}">
                      <a16:colId xmlns:a16="http://schemas.microsoft.com/office/drawing/2014/main" val="1520136670"/>
                    </a:ext>
                  </a:extLst>
                </a:gridCol>
                <a:gridCol w="2620975">
                  <a:extLst>
                    <a:ext uri="{9D8B030D-6E8A-4147-A177-3AD203B41FA5}">
                      <a16:colId xmlns:a16="http://schemas.microsoft.com/office/drawing/2014/main" val="952271657"/>
                    </a:ext>
                  </a:extLst>
                </a:gridCol>
                <a:gridCol w="2740764">
                  <a:extLst>
                    <a:ext uri="{9D8B030D-6E8A-4147-A177-3AD203B41FA5}">
                      <a16:colId xmlns:a16="http://schemas.microsoft.com/office/drawing/2014/main" val="1131875294"/>
                    </a:ext>
                  </a:extLst>
                </a:gridCol>
                <a:gridCol w="2971800">
                  <a:extLst>
                    <a:ext uri="{9D8B030D-6E8A-4147-A177-3AD203B41FA5}">
                      <a16:colId xmlns:a16="http://schemas.microsoft.com/office/drawing/2014/main" val="410853114"/>
                    </a:ext>
                  </a:extLst>
                </a:gridCol>
                <a:gridCol w="2362201">
                  <a:extLst>
                    <a:ext uri="{9D8B030D-6E8A-4147-A177-3AD203B41FA5}">
                      <a16:colId xmlns:a16="http://schemas.microsoft.com/office/drawing/2014/main" val="530766311"/>
                    </a:ext>
                  </a:extLst>
                </a:gridCol>
              </a:tblGrid>
              <a:tr h="398247">
                <a:tc rowSpan="2">
                  <a:txBody>
                    <a:bodyPr/>
                    <a:lstStyle/>
                    <a:p>
                      <a:pPr algn="ctr"/>
                      <a:r>
                        <a:rPr lang="en-US" sz="2800" dirty="0">
                          <a:latin typeface="Bobby Jones" panose="020B0604020202020204" charset="0"/>
                          <a:ea typeface="Open Sans" panose="020B0604020202020204" charset="0"/>
                          <a:cs typeface="Open Sans" panose="020B0604020202020204" charset="0"/>
                        </a:rPr>
                        <a:t>Particulars</a:t>
                      </a:r>
                    </a:p>
                  </a:txBody>
                  <a:tcPr anchor="ctr">
                    <a:solidFill>
                      <a:schemeClr val="accent3">
                        <a:lumMod val="40000"/>
                        <a:lumOff val="60000"/>
                      </a:schemeClr>
                    </a:solidFill>
                  </a:tcPr>
                </a:tc>
                <a:tc rowSpan="2">
                  <a:txBody>
                    <a:bodyPr/>
                    <a:lstStyle/>
                    <a:p>
                      <a:pPr algn="ctr"/>
                      <a:r>
                        <a:rPr lang="en-US" sz="2800" dirty="0">
                          <a:latin typeface="Bobby Jones" panose="020B0604020202020204" charset="0"/>
                          <a:ea typeface="Open Sans" panose="020B0604020202020204" charset="0"/>
                          <a:cs typeface="Open Sans" panose="020B0604020202020204" charset="0"/>
                        </a:rPr>
                        <a:t>1</a:t>
                      </a:r>
                      <a:r>
                        <a:rPr lang="en-US" sz="2800" baseline="30000" dirty="0">
                          <a:latin typeface="Bobby Jones" panose="020B0604020202020204" charset="0"/>
                          <a:ea typeface="Open Sans" panose="020B0604020202020204" charset="0"/>
                          <a:cs typeface="Open Sans" panose="020B0604020202020204" charset="0"/>
                        </a:rPr>
                        <a:t>st</a:t>
                      </a:r>
                      <a:r>
                        <a:rPr lang="en-US" sz="2800" dirty="0">
                          <a:latin typeface="Bobby Jones" panose="020B0604020202020204" charset="0"/>
                          <a:ea typeface="Open Sans" panose="020B0604020202020204" charset="0"/>
                          <a:cs typeface="Open Sans" panose="020B0604020202020204" charset="0"/>
                        </a:rPr>
                        <a:t> Year</a:t>
                      </a:r>
                    </a:p>
                  </a:txBody>
                  <a:tcPr anchor="ctr">
                    <a:solidFill>
                      <a:schemeClr val="accent3">
                        <a:lumMod val="40000"/>
                        <a:lumOff val="60000"/>
                      </a:schemeClr>
                    </a:solidFill>
                  </a:tcPr>
                </a:tc>
                <a:tc gridSpan="4">
                  <a:txBody>
                    <a:bodyPr/>
                    <a:lstStyle/>
                    <a:p>
                      <a:pPr algn="ctr"/>
                      <a:r>
                        <a:rPr lang="en-US" sz="2800" dirty="0">
                          <a:latin typeface="Bobby Jones" panose="020B0604020202020204" charset="0"/>
                          <a:ea typeface="Open Sans" panose="020B0604020202020204" charset="0"/>
                          <a:cs typeface="Open Sans" panose="020B0604020202020204" charset="0"/>
                        </a:rPr>
                        <a:t>5% escalation  rate</a:t>
                      </a:r>
                      <a:r>
                        <a:rPr lang="en-US" sz="2800" baseline="0" dirty="0">
                          <a:latin typeface="Bobby Jones" panose="020B0604020202020204" charset="0"/>
                          <a:ea typeface="Open Sans" panose="020B0604020202020204" charset="0"/>
                          <a:cs typeface="Open Sans" panose="020B0604020202020204" charset="0"/>
                        </a:rPr>
                        <a:t> form 2</a:t>
                      </a:r>
                      <a:r>
                        <a:rPr lang="en-US" sz="2800" baseline="30000" dirty="0">
                          <a:latin typeface="Bobby Jones" panose="020B0604020202020204" charset="0"/>
                          <a:ea typeface="Open Sans" panose="020B0604020202020204" charset="0"/>
                          <a:cs typeface="Open Sans" panose="020B0604020202020204" charset="0"/>
                        </a:rPr>
                        <a:t>nd</a:t>
                      </a:r>
                      <a:r>
                        <a:rPr lang="en-US" sz="2800" baseline="0" dirty="0">
                          <a:latin typeface="Bobby Jones" panose="020B0604020202020204" charset="0"/>
                          <a:ea typeface="Open Sans" panose="020B0604020202020204" charset="0"/>
                          <a:cs typeface="Open Sans" panose="020B0604020202020204" charset="0"/>
                        </a:rPr>
                        <a:t> to 5</a:t>
                      </a:r>
                      <a:r>
                        <a:rPr lang="en-US" sz="2800" baseline="30000" dirty="0">
                          <a:latin typeface="Bobby Jones" panose="020B0604020202020204" charset="0"/>
                          <a:ea typeface="Open Sans" panose="020B0604020202020204" charset="0"/>
                          <a:cs typeface="Open Sans" panose="020B0604020202020204" charset="0"/>
                        </a:rPr>
                        <a:t>th </a:t>
                      </a:r>
                      <a:r>
                        <a:rPr lang="en-US" sz="2800" baseline="0" dirty="0">
                          <a:latin typeface="Bobby Jones" panose="020B0604020202020204" charset="0"/>
                          <a:ea typeface="Open Sans" panose="020B0604020202020204" charset="0"/>
                          <a:cs typeface="Open Sans" panose="020B0604020202020204" charset="0"/>
                        </a:rPr>
                        <a:t>Year</a:t>
                      </a:r>
                      <a:endParaRPr lang="en-PH" dirty="0"/>
                    </a:p>
                  </a:txBody>
                  <a:tcPr anchor="ctr">
                    <a:solidFill>
                      <a:schemeClr val="accent3">
                        <a:lumMod val="40000"/>
                        <a:lumOff val="60000"/>
                      </a:schemeClr>
                    </a:solidFill>
                  </a:tcPr>
                </a:tc>
                <a:tc hMerge="1">
                  <a:txBody>
                    <a:bodyPr/>
                    <a:lstStyle/>
                    <a:p>
                      <a:endParaRPr lang="en-PH"/>
                    </a:p>
                  </a:txBody>
                  <a:tcPr/>
                </a:tc>
                <a:tc hMerge="1">
                  <a:txBody>
                    <a:bodyPr/>
                    <a:lstStyle/>
                    <a:p>
                      <a:endParaRPr lang="en-PH"/>
                    </a:p>
                  </a:txBody>
                  <a:tcPr/>
                </a:tc>
                <a:tc hMerge="1">
                  <a:txBody>
                    <a:bodyPr/>
                    <a:lstStyle/>
                    <a:p>
                      <a:endParaRPr lang="en-PH"/>
                    </a:p>
                  </a:txBody>
                  <a:tcPr/>
                </a:tc>
                <a:extLst>
                  <a:ext uri="{0D108BD9-81ED-4DB2-BD59-A6C34878D82A}">
                    <a16:rowId xmlns:a16="http://schemas.microsoft.com/office/drawing/2014/main" val="3061127885"/>
                  </a:ext>
                </a:extLst>
              </a:tr>
              <a:tr h="398247">
                <a:tc vMerge="1">
                  <a:txBody>
                    <a:bodyPr/>
                    <a:lstStyle/>
                    <a:p>
                      <a:endParaRPr lang="en-US" dirty="0">
                        <a:latin typeface="Open Sans" panose="020B0604020202020204" charset="0"/>
                        <a:ea typeface="Open Sans" panose="020B0604020202020204" charset="0"/>
                        <a:cs typeface="Open Sans" panose="020B0604020202020204" charset="0"/>
                      </a:endParaRPr>
                    </a:p>
                  </a:txBody>
                  <a:tcPr/>
                </a:tc>
                <a:tc vMerge="1">
                  <a:txBody>
                    <a:bodyPr/>
                    <a:lstStyle/>
                    <a:p>
                      <a:endParaRPr lang="en-US" dirty="0">
                        <a:latin typeface="Open Sans" panose="020B0604020202020204" charset="0"/>
                        <a:ea typeface="Open Sans" panose="020B0604020202020204" charset="0"/>
                        <a:cs typeface="Open Sans" panose="020B0604020202020204" charset="0"/>
                      </a:endParaRPr>
                    </a:p>
                  </a:txBody>
                  <a:tcPr/>
                </a:tc>
                <a:tc>
                  <a:txBody>
                    <a:bodyPr/>
                    <a:lstStyle/>
                    <a:p>
                      <a:pPr algn="ctr"/>
                      <a:r>
                        <a:rPr lang="en-US" sz="2800">
                          <a:latin typeface="Bobby Jones" panose="020B0604020202020204" charset="0"/>
                          <a:ea typeface="Open Sans" panose="020B0604020202020204" charset="0"/>
                          <a:cs typeface="Open Sans" panose="020B0604020202020204" charset="0"/>
                        </a:rPr>
                        <a:t>2</a:t>
                      </a:r>
                      <a:r>
                        <a:rPr lang="en-US" sz="2800" baseline="30000">
                          <a:latin typeface="Bobby Jones" panose="020B0604020202020204" charset="0"/>
                          <a:ea typeface="Open Sans" panose="020B0604020202020204" charset="0"/>
                          <a:cs typeface="Open Sans" panose="020B0604020202020204" charset="0"/>
                        </a:rPr>
                        <a:t>nd</a:t>
                      </a:r>
                      <a:r>
                        <a:rPr lang="en-US" sz="2800">
                          <a:latin typeface="Bobby Jones" panose="020B0604020202020204" charset="0"/>
                          <a:ea typeface="Open Sans" panose="020B0604020202020204" charset="0"/>
                          <a:cs typeface="Open Sans" panose="020B0604020202020204" charset="0"/>
                        </a:rPr>
                        <a:t> Year</a:t>
                      </a:r>
                      <a:endParaRPr lang="en-US" sz="2800" dirty="0">
                        <a:latin typeface="Bobby Jones" panose="020B0604020202020204" charset="0"/>
                        <a:ea typeface="Open Sans" panose="020B0604020202020204" charset="0"/>
                        <a:cs typeface="Open Sans" panose="020B0604020202020204" charset="0"/>
                      </a:endParaRPr>
                    </a:p>
                  </a:txBody>
                  <a:tcPr anchor="ctr">
                    <a:solidFill>
                      <a:schemeClr val="accent6">
                        <a:lumMod val="40000"/>
                        <a:lumOff val="60000"/>
                      </a:schemeClr>
                    </a:solidFill>
                  </a:tcPr>
                </a:tc>
                <a:tc>
                  <a:txBody>
                    <a:bodyPr/>
                    <a:lstStyle/>
                    <a:p>
                      <a:pPr algn="ctr"/>
                      <a:r>
                        <a:rPr lang="en-US" sz="2800">
                          <a:latin typeface="Bobby Jones" panose="020B0604020202020204" charset="0"/>
                          <a:ea typeface="Open Sans" panose="020B0604020202020204" charset="0"/>
                          <a:cs typeface="Open Sans" panose="020B0604020202020204" charset="0"/>
                        </a:rPr>
                        <a:t>3</a:t>
                      </a:r>
                      <a:r>
                        <a:rPr lang="en-US" sz="2800" baseline="30000">
                          <a:latin typeface="Bobby Jones" panose="020B0604020202020204" charset="0"/>
                          <a:ea typeface="Open Sans" panose="020B0604020202020204" charset="0"/>
                          <a:cs typeface="Open Sans" panose="020B0604020202020204" charset="0"/>
                        </a:rPr>
                        <a:t>rd</a:t>
                      </a:r>
                      <a:r>
                        <a:rPr lang="en-US" sz="2800">
                          <a:latin typeface="Bobby Jones" panose="020B0604020202020204" charset="0"/>
                          <a:ea typeface="Open Sans" panose="020B0604020202020204" charset="0"/>
                          <a:cs typeface="Open Sans" panose="020B0604020202020204" charset="0"/>
                        </a:rPr>
                        <a:t> Year</a:t>
                      </a:r>
                      <a:endParaRPr lang="en-US" sz="2800" dirty="0">
                        <a:latin typeface="Bobby Jones" panose="020B0604020202020204" charset="0"/>
                        <a:ea typeface="Open Sans" panose="020B0604020202020204" charset="0"/>
                        <a:cs typeface="Open Sans" panose="020B0604020202020204" charset="0"/>
                      </a:endParaRPr>
                    </a:p>
                  </a:txBody>
                  <a:tcPr anchor="ctr">
                    <a:solidFill>
                      <a:schemeClr val="accent6">
                        <a:lumMod val="40000"/>
                        <a:lumOff val="60000"/>
                      </a:schemeClr>
                    </a:solidFill>
                  </a:tcPr>
                </a:tc>
                <a:tc>
                  <a:txBody>
                    <a:bodyPr/>
                    <a:lstStyle/>
                    <a:p>
                      <a:pPr algn="ctr"/>
                      <a:r>
                        <a:rPr lang="en-US" sz="2800">
                          <a:latin typeface="Bobby Jones" panose="020B0604020202020204" charset="0"/>
                          <a:ea typeface="Open Sans" panose="020B0604020202020204" charset="0"/>
                          <a:cs typeface="Open Sans" panose="020B0604020202020204" charset="0"/>
                        </a:rPr>
                        <a:t>4</a:t>
                      </a:r>
                      <a:r>
                        <a:rPr lang="en-US" sz="2800" baseline="30000">
                          <a:latin typeface="Bobby Jones" panose="020B0604020202020204" charset="0"/>
                          <a:ea typeface="Open Sans" panose="020B0604020202020204" charset="0"/>
                          <a:cs typeface="Open Sans" panose="020B0604020202020204" charset="0"/>
                        </a:rPr>
                        <a:t>th</a:t>
                      </a:r>
                      <a:r>
                        <a:rPr lang="en-US" sz="2800">
                          <a:latin typeface="Bobby Jones" panose="020B0604020202020204" charset="0"/>
                          <a:ea typeface="Open Sans" panose="020B0604020202020204" charset="0"/>
                          <a:cs typeface="Open Sans" panose="020B0604020202020204" charset="0"/>
                        </a:rPr>
                        <a:t> Year</a:t>
                      </a:r>
                      <a:endParaRPr lang="en-US" sz="2800" dirty="0">
                        <a:latin typeface="Bobby Jones" panose="020B0604020202020204" charset="0"/>
                        <a:ea typeface="Open Sans" panose="020B0604020202020204" charset="0"/>
                        <a:cs typeface="Open Sans" panose="020B0604020202020204" charset="0"/>
                      </a:endParaRPr>
                    </a:p>
                  </a:txBody>
                  <a:tcPr anchor="ctr">
                    <a:solidFill>
                      <a:schemeClr val="accent6">
                        <a:lumMod val="40000"/>
                        <a:lumOff val="60000"/>
                      </a:schemeClr>
                    </a:solidFill>
                  </a:tcPr>
                </a:tc>
                <a:tc>
                  <a:txBody>
                    <a:bodyPr/>
                    <a:lstStyle/>
                    <a:p>
                      <a:pPr algn="ctr"/>
                      <a:r>
                        <a:rPr lang="en-US" sz="2800">
                          <a:latin typeface="Bobby Jones" panose="020B0604020202020204" charset="0"/>
                          <a:ea typeface="Open Sans" panose="020B0604020202020204" charset="0"/>
                          <a:cs typeface="Open Sans" panose="020B0604020202020204" charset="0"/>
                        </a:rPr>
                        <a:t>5</a:t>
                      </a:r>
                      <a:r>
                        <a:rPr lang="en-US" sz="2800" baseline="30000">
                          <a:latin typeface="Bobby Jones" panose="020B0604020202020204" charset="0"/>
                          <a:ea typeface="Open Sans" panose="020B0604020202020204" charset="0"/>
                          <a:cs typeface="Open Sans" panose="020B0604020202020204" charset="0"/>
                        </a:rPr>
                        <a:t>th</a:t>
                      </a:r>
                      <a:r>
                        <a:rPr lang="en-US" sz="2800" baseline="0">
                          <a:latin typeface="Bobby Jones" panose="020B0604020202020204" charset="0"/>
                          <a:ea typeface="Open Sans" panose="020B0604020202020204" charset="0"/>
                          <a:cs typeface="Open Sans" panose="020B0604020202020204" charset="0"/>
                        </a:rPr>
                        <a:t> Year</a:t>
                      </a:r>
                      <a:endParaRPr lang="en-US" sz="2800" dirty="0">
                        <a:latin typeface="Bobby Jones" panose="020B0604020202020204" charset="0"/>
                        <a:ea typeface="Open Sans" panose="020B0604020202020204" charset="0"/>
                        <a:cs typeface="Open Sans" panose="020B0604020202020204" charset="0"/>
                      </a:endParaRPr>
                    </a:p>
                  </a:txBody>
                  <a:tcPr anchor="ctr">
                    <a:solidFill>
                      <a:schemeClr val="accent6">
                        <a:lumMod val="40000"/>
                        <a:lumOff val="60000"/>
                      </a:schemeClr>
                    </a:solidFill>
                  </a:tcPr>
                </a:tc>
                <a:extLst>
                  <a:ext uri="{0D108BD9-81ED-4DB2-BD59-A6C34878D82A}">
                    <a16:rowId xmlns:a16="http://schemas.microsoft.com/office/drawing/2014/main" val="4080039882"/>
                  </a:ext>
                </a:extLst>
              </a:tr>
              <a:tr h="843346">
                <a:tc>
                  <a:txBody>
                    <a:bodyPr/>
                    <a:lstStyle/>
                    <a:p>
                      <a:r>
                        <a:rPr lang="en-US" sz="2200" dirty="0">
                          <a:latin typeface="Open Sans" panose="020B0604020202020204" charset="0"/>
                          <a:ea typeface="Open Sans" panose="020B0604020202020204" charset="0"/>
                          <a:cs typeface="Open Sans" panose="020B0604020202020204" charset="0"/>
                        </a:rPr>
                        <a:t>Monthly</a:t>
                      </a:r>
                      <a:r>
                        <a:rPr lang="en-US" sz="2200" baseline="0" dirty="0">
                          <a:latin typeface="Open Sans" panose="020B0604020202020204" charset="0"/>
                          <a:ea typeface="Open Sans" panose="020B0604020202020204" charset="0"/>
                          <a:cs typeface="Open Sans" panose="020B0604020202020204" charset="0"/>
                        </a:rPr>
                        <a:t> office space rental with 12 % VAT (4,000 </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 Php500.00/</a:t>
                      </a:r>
                      <a:r>
                        <a:rPr lang="en-US" sz="2200" baseline="0" dirty="0" err="1">
                          <a:latin typeface="Open Sans" panose="020B0604020202020204" charset="0"/>
                          <a:ea typeface="Open Sans" panose="020B0604020202020204" charset="0"/>
                          <a:cs typeface="Open Sans" panose="020B0604020202020204" charset="0"/>
                        </a:rPr>
                        <a:t>sq.m</a:t>
                      </a: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25,680,000.00</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26,964,000.00</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28,312,200.00</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29,727,810.00</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31,214,200.50</a:t>
                      </a:r>
                    </a:p>
                  </a:txBody>
                  <a:tcPr anchor="ctr"/>
                </a:tc>
                <a:extLst>
                  <a:ext uri="{0D108BD9-81ED-4DB2-BD59-A6C34878D82A}">
                    <a16:rowId xmlns:a16="http://schemas.microsoft.com/office/drawing/2014/main" val="1497538488"/>
                  </a:ext>
                </a:extLst>
              </a:tr>
              <a:tr h="847326">
                <a:tc rowSpan="2">
                  <a:txBody>
                    <a:bodyPr/>
                    <a:lstStyle/>
                    <a:p>
                      <a:r>
                        <a:rPr lang="en-US" sz="2200" dirty="0">
                          <a:latin typeface="Open Sans" panose="020B0604020202020204" charset="0"/>
                          <a:ea typeface="Open Sans" panose="020B0604020202020204" charset="0"/>
                          <a:cs typeface="Open Sans" panose="020B0604020202020204" charset="0"/>
                        </a:rPr>
                        <a:t>Common Use of Service Area (CUSA) with 12 %</a:t>
                      </a:r>
                      <a:r>
                        <a:rPr lang="en-US" sz="2200" baseline="0" dirty="0">
                          <a:latin typeface="Open Sans" panose="020B0604020202020204" charset="0"/>
                          <a:ea typeface="Open Sans" panose="020B0604020202020204" charset="0"/>
                          <a:cs typeface="Open Sans" panose="020B0604020202020204" charset="0"/>
                        </a:rPr>
                        <a:t> VAT (4,000 </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 @Php160.00)</a:t>
                      </a: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8,217,600.00</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8,628,480.00</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9,059,904.00</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9,512,899.20</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9,988,544.16</a:t>
                      </a:r>
                    </a:p>
                  </a:txBody>
                  <a:tcPr anchor="ctr"/>
                </a:tc>
                <a:extLst>
                  <a:ext uri="{0D108BD9-81ED-4DB2-BD59-A6C34878D82A}">
                    <a16:rowId xmlns:a16="http://schemas.microsoft.com/office/drawing/2014/main" val="372477192"/>
                  </a:ext>
                </a:extLst>
              </a:tr>
              <a:tr h="327968">
                <a:tc vMerge="1">
                  <a:txBody>
                    <a:bodyPr/>
                    <a:lstStyle/>
                    <a:p>
                      <a:endParaRPr lang="en-US" sz="2200" dirty="0">
                        <a:latin typeface="Open Sans" panose="020B0604020202020204" charset="0"/>
                        <a:ea typeface="Open Sans" panose="020B0604020202020204" charset="0"/>
                        <a:cs typeface="Open Sans" panose="020B0604020202020204" charset="0"/>
                      </a:endParaRPr>
                    </a:p>
                  </a:txBody>
                  <a:tcPr anchor="ctr"/>
                </a:tc>
                <a:tc gridSpan="5">
                  <a:txBody>
                    <a:bodyPr/>
                    <a:lstStyle/>
                    <a:p>
                      <a:pPr algn="ctr"/>
                      <a:r>
                        <a:rPr lang="en-US" sz="2200" dirty="0">
                          <a:latin typeface="Open Sans" panose="020B0604020202020204" charset="0"/>
                          <a:ea typeface="Open Sans" panose="020B0604020202020204" charset="0"/>
                          <a:cs typeface="Open Sans" panose="020B0604020202020204" charset="0"/>
                        </a:rPr>
                        <a:t>* Subject to annual review and adjustment of</a:t>
                      </a:r>
                      <a:r>
                        <a:rPr lang="en-US" sz="2200" baseline="0" dirty="0">
                          <a:latin typeface="Open Sans" panose="020B0604020202020204" charset="0"/>
                          <a:ea typeface="Open Sans" panose="020B0604020202020204" charset="0"/>
                          <a:cs typeface="Open Sans" panose="020B0604020202020204" charset="0"/>
                        </a:rPr>
                        <a:t> property management</a:t>
                      </a:r>
                      <a:endParaRPr lang="en-US" sz="2200" dirty="0">
                        <a:latin typeface="Open Sans" panose="020B0604020202020204" charset="0"/>
                        <a:ea typeface="Open Sans" panose="020B0604020202020204" charset="0"/>
                        <a:cs typeface="Open Sans" panose="020B0604020202020204" charset="0"/>
                      </a:endParaRPr>
                    </a:p>
                  </a:txBody>
                  <a:tcPr anchor="ct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extLst>
                  <a:ext uri="{0D108BD9-81ED-4DB2-BD59-A6C34878D82A}">
                    <a16:rowId xmlns:a16="http://schemas.microsoft.com/office/drawing/2014/main" val="3660188369"/>
                  </a:ext>
                </a:extLst>
              </a:tr>
              <a:tr h="585657">
                <a:tc>
                  <a:txBody>
                    <a:bodyPr/>
                    <a:lstStyle/>
                    <a:p>
                      <a:r>
                        <a:rPr lang="en-US" sz="2200" dirty="0">
                          <a:latin typeface="Open Sans" panose="020B0604020202020204" charset="0"/>
                          <a:ea typeface="Open Sans" panose="020B0604020202020204" charset="0"/>
                          <a:cs typeface="Open Sans" panose="020B0604020202020204" charset="0"/>
                        </a:rPr>
                        <a:t>Provision</a:t>
                      </a:r>
                      <a:r>
                        <a:rPr lang="en-US" sz="2200" baseline="0" dirty="0">
                          <a:latin typeface="Open Sans" panose="020B0604020202020204" charset="0"/>
                          <a:ea typeface="Open Sans" panose="020B0604020202020204" charset="0"/>
                          <a:cs typeface="Open Sans" panose="020B0604020202020204" charset="0"/>
                        </a:rPr>
                        <a:t> of parking lots (Php5,000.00/ 5 slots</a:t>
                      </a: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321,000.00</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337,050.00</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353,902.56</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371,597.64</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390,177.48</a:t>
                      </a:r>
                    </a:p>
                  </a:txBody>
                  <a:tcPr anchor="ctr"/>
                </a:tc>
                <a:extLst>
                  <a:ext uri="{0D108BD9-81ED-4DB2-BD59-A6C34878D82A}">
                    <a16:rowId xmlns:a16="http://schemas.microsoft.com/office/drawing/2014/main" val="2160295165"/>
                  </a:ext>
                </a:extLst>
              </a:tr>
              <a:tr h="327968">
                <a:tc>
                  <a:txBody>
                    <a:bodyPr/>
                    <a:lstStyle/>
                    <a:p>
                      <a:r>
                        <a:rPr lang="en-US" sz="2200" dirty="0">
                          <a:latin typeface="Open Sans" panose="020B0604020202020204" charset="0"/>
                          <a:ea typeface="Open Sans" panose="020B0604020202020204" charset="0"/>
                          <a:cs typeface="Open Sans" panose="020B0604020202020204" charset="0"/>
                        </a:rPr>
                        <a:t>Hauling</a:t>
                      </a:r>
                      <a:r>
                        <a:rPr lang="en-US" sz="2200" baseline="0" dirty="0">
                          <a:latin typeface="Open Sans" panose="020B0604020202020204" charset="0"/>
                          <a:ea typeface="Open Sans" panose="020B0604020202020204" charset="0"/>
                          <a:cs typeface="Open Sans" panose="020B0604020202020204" charset="0"/>
                        </a:rPr>
                        <a:t> Services</a:t>
                      </a: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300,000.00</a:t>
                      </a:r>
                    </a:p>
                  </a:txBody>
                  <a:tcPr anchor="ctr"/>
                </a:tc>
                <a:tc>
                  <a:txBody>
                    <a:bodyPr/>
                    <a:lstStyle/>
                    <a:p>
                      <a:pPr algn="ct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endParaRPr lang="en-US" sz="2200" dirty="0">
                        <a:latin typeface="Open Sans" panose="020B0604020202020204" charset="0"/>
                        <a:ea typeface="Open Sans" panose="020B0604020202020204" charset="0"/>
                        <a:cs typeface="Open Sans" panose="020B0604020202020204" charset="0"/>
                      </a:endParaRPr>
                    </a:p>
                  </a:txBody>
                  <a:tcPr anchor="ctr"/>
                </a:tc>
                <a:extLst>
                  <a:ext uri="{0D108BD9-81ED-4DB2-BD59-A6C34878D82A}">
                    <a16:rowId xmlns:a16="http://schemas.microsoft.com/office/drawing/2014/main" val="298830366"/>
                  </a:ext>
                </a:extLst>
              </a:tr>
              <a:tr h="1101035">
                <a:tc>
                  <a:txBody>
                    <a:bodyPr/>
                    <a:lstStyle/>
                    <a:p>
                      <a:r>
                        <a:rPr lang="en-US" sz="2200" dirty="0">
                          <a:latin typeface="Open Sans" panose="020B0604020202020204" charset="0"/>
                          <a:ea typeface="Open Sans" panose="020B0604020202020204" charset="0"/>
                          <a:cs typeface="Open Sans" panose="020B0604020202020204" charset="0"/>
                        </a:rPr>
                        <a:t>Provision</a:t>
                      </a:r>
                      <a:r>
                        <a:rPr lang="en-US" sz="2200" baseline="0" dirty="0">
                          <a:latin typeface="Open Sans" panose="020B0604020202020204" charset="0"/>
                          <a:ea typeface="Open Sans" panose="020B0604020202020204" charset="0"/>
                          <a:cs typeface="Open Sans" panose="020B0604020202020204" charset="0"/>
                        </a:rPr>
                        <a:t> for renovation and enclosure for ORED, ARDTS/ARDMS and ICT Server Room</a:t>
                      </a: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600,000.00</a:t>
                      </a:r>
                    </a:p>
                  </a:txBody>
                  <a:tcPr anchor="ctr"/>
                </a:tc>
                <a:tc>
                  <a:txBody>
                    <a:bodyPr/>
                    <a:lstStyle/>
                    <a:p>
                      <a:pPr algn="ct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endParaRPr lang="en-US" sz="2200" dirty="0">
                        <a:latin typeface="Open Sans" panose="020B0604020202020204" charset="0"/>
                        <a:ea typeface="Open Sans" panose="020B0604020202020204" charset="0"/>
                        <a:cs typeface="Open Sans" panose="020B0604020202020204" charset="0"/>
                      </a:endParaRPr>
                    </a:p>
                  </a:txBody>
                  <a:tcPr anchor="ctr"/>
                </a:tc>
                <a:extLst>
                  <a:ext uri="{0D108BD9-81ED-4DB2-BD59-A6C34878D82A}">
                    <a16:rowId xmlns:a16="http://schemas.microsoft.com/office/drawing/2014/main" val="1272156775"/>
                  </a:ext>
                </a:extLst>
              </a:tr>
              <a:tr h="1101035">
                <a:tc>
                  <a:txBody>
                    <a:bodyPr/>
                    <a:lstStyle/>
                    <a:p>
                      <a:pPr algn="r"/>
                      <a:r>
                        <a:rPr lang="en-US" sz="2600" b="1" dirty="0">
                          <a:latin typeface="Open Sans" panose="020B0604020202020204" charset="0"/>
                          <a:ea typeface="Open Sans" panose="020B0604020202020204" charset="0"/>
                          <a:cs typeface="Open Sans" panose="020B0604020202020204" charset="0"/>
                        </a:rPr>
                        <a:t>TOTAL</a:t>
                      </a:r>
                    </a:p>
                  </a:txBody>
                  <a:tcPr anchor="ctr"/>
                </a:tc>
                <a:tc>
                  <a:txBody>
                    <a:bodyPr/>
                    <a:lstStyle/>
                    <a:p>
                      <a:pPr algn="ctr"/>
                      <a:r>
                        <a:rPr lang="en-US" sz="2600" b="1" dirty="0">
                          <a:latin typeface="Open Sans" panose="020B0604020202020204" charset="0"/>
                          <a:ea typeface="Open Sans" panose="020B0604020202020204" charset="0"/>
                          <a:cs typeface="Open Sans" panose="020B0604020202020204" charset="0"/>
                        </a:rPr>
                        <a:t>35,298,600.00</a:t>
                      </a:r>
                    </a:p>
                  </a:txBody>
                  <a:tcPr anchor="ctr"/>
                </a:tc>
                <a:tc>
                  <a:txBody>
                    <a:bodyPr/>
                    <a:lstStyle/>
                    <a:p>
                      <a:pPr algn="ctr"/>
                      <a:r>
                        <a:rPr lang="en-US" sz="2600" b="1" dirty="0">
                          <a:latin typeface="Open Sans" panose="020B0604020202020204" charset="0"/>
                          <a:ea typeface="Open Sans" panose="020B0604020202020204" charset="0"/>
                          <a:cs typeface="Open Sans" panose="020B0604020202020204" charset="0"/>
                        </a:rPr>
                        <a:t>35,929,530.00</a:t>
                      </a:r>
                    </a:p>
                  </a:txBody>
                  <a:tcPr anchor="ctr"/>
                </a:tc>
                <a:tc>
                  <a:txBody>
                    <a:bodyPr/>
                    <a:lstStyle/>
                    <a:p>
                      <a:pPr algn="ctr"/>
                      <a:r>
                        <a:rPr lang="en-US" sz="2600" b="1" dirty="0">
                          <a:latin typeface="Open Sans" panose="020B0604020202020204" charset="0"/>
                          <a:ea typeface="Open Sans" panose="020B0604020202020204" charset="0"/>
                          <a:cs typeface="Open Sans" panose="020B0604020202020204" charset="0"/>
                        </a:rPr>
                        <a:t>37,726,006.56</a:t>
                      </a:r>
                    </a:p>
                  </a:txBody>
                  <a:tcPr anchor="ctr"/>
                </a:tc>
                <a:tc>
                  <a:txBody>
                    <a:bodyPr/>
                    <a:lstStyle/>
                    <a:p>
                      <a:pPr algn="ctr"/>
                      <a:r>
                        <a:rPr lang="en-US" sz="2600" b="1" dirty="0">
                          <a:latin typeface="Open Sans" panose="020B0604020202020204" charset="0"/>
                          <a:ea typeface="Open Sans" panose="020B0604020202020204" charset="0"/>
                          <a:cs typeface="Open Sans" panose="020B0604020202020204" charset="0"/>
                        </a:rPr>
                        <a:t>39,612,306.84</a:t>
                      </a:r>
                    </a:p>
                  </a:txBody>
                  <a:tcPr anchor="ctr"/>
                </a:tc>
                <a:tc>
                  <a:txBody>
                    <a:bodyPr/>
                    <a:lstStyle/>
                    <a:p>
                      <a:pPr algn="ctr"/>
                      <a:r>
                        <a:rPr lang="en-US" sz="2600" b="1" dirty="0">
                          <a:latin typeface="Open Sans" panose="020B0604020202020204" charset="0"/>
                          <a:ea typeface="Open Sans" panose="020B0604020202020204" charset="0"/>
                          <a:cs typeface="Open Sans" panose="020B0604020202020204" charset="0"/>
                        </a:rPr>
                        <a:t>41,592,922.14</a:t>
                      </a:r>
                    </a:p>
                  </a:txBody>
                  <a:tcPr anchor="ctr"/>
                </a:tc>
                <a:extLst>
                  <a:ext uri="{0D108BD9-81ED-4DB2-BD59-A6C34878D82A}">
                    <a16:rowId xmlns:a16="http://schemas.microsoft.com/office/drawing/2014/main" val="4080090784"/>
                  </a:ext>
                </a:extLst>
              </a:tr>
            </a:tbl>
          </a:graphicData>
        </a:graphic>
      </p:graphicFrame>
    </p:spTree>
    <p:extLst>
      <p:ext uri="{BB962C8B-B14F-4D97-AF65-F5344CB8AC3E}">
        <p14:creationId xmlns:p14="http://schemas.microsoft.com/office/powerpoint/2010/main" val="5358654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rot="-5400000">
            <a:off x="16196447" y="-255069"/>
            <a:ext cx="900106" cy="1860683"/>
          </a:xfrm>
          <a:custGeom>
            <a:avLst/>
            <a:gdLst/>
            <a:ahLst/>
            <a:cxnLst/>
            <a:rect l="l" t="t" r="r" b="b"/>
            <a:pathLst>
              <a:path w="900106" h="1860683">
                <a:moveTo>
                  <a:pt x="0" y="0"/>
                </a:moveTo>
                <a:lnTo>
                  <a:pt x="900105" y="0"/>
                </a:lnTo>
                <a:lnTo>
                  <a:pt x="900105" y="1860684"/>
                </a:lnTo>
                <a:lnTo>
                  <a:pt x="0" y="1860684"/>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6"/>
          <p:cNvSpPr txBox="1"/>
          <p:nvPr/>
        </p:nvSpPr>
        <p:spPr>
          <a:xfrm>
            <a:off x="609600" y="675273"/>
            <a:ext cx="14020800" cy="628377"/>
          </a:xfrm>
          <a:prstGeom prst="rect">
            <a:avLst/>
          </a:prstGeom>
        </p:spPr>
        <p:txBody>
          <a:bodyPr wrap="square" lIns="0" tIns="0" rIns="0" bIns="0" rtlCol="0" anchor="t">
            <a:spAutoFit/>
          </a:bodyPr>
          <a:lstStyle/>
          <a:p>
            <a:pPr lvl="0">
              <a:lnSpc>
                <a:spcPts val="4920"/>
              </a:lnSpc>
              <a:defRPr/>
            </a:pPr>
            <a:r>
              <a:rPr lang="en-US" sz="6000" dirty="0">
                <a:solidFill>
                  <a:srgbClr val="317F54"/>
                </a:solidFill>
                <a:latin typeface="Bobby Jones"/>
              </a:rPr>
              <a:t>Detailed Estimate for </a:t>
            </a:r>
            <a:r>
              <a:rPr lang="en-US" sz="6000" dirty="0" err="1">
                <a:solidFill>
                  <a:srgbClr val="317F54"/>
                </a:solidFill>
                <a:latin typeface="Bobby Jones"/>
              </a:rPr>
              <a:t>trium</a:t>
            </a:r>
            <a:r>
              <a:rPr lang="en-US" sz="6000" dirty="0">
                <a:solidFill>
                  <a:srgbClr val="317F54"/>
                </a:solidFill>
                <a:latin typeface="Bobby Jones"/>
              </a:rPr>
              <a:t> square:</a:t>
            </a:r>
          </a:p>
        </p:txBody>
      </p:sp>
      <p:sp>
        <p:nvSpPr>
          <p:cNvPr id="9" name="TextBox 7"/>
          <p:cNvSpPr txBox="1"/>
          <p:nvPr/>
        </p:nvSpPr>
        <p:spPr>
          <a:xfrm>
            <a:off x="799407" y="1513099"/>
            <a:ext cx="16808336" cy="1107996"/>
          </a:xfrm>
          <a:prstGeom prst="rect">
            <a:avLst/>
          </a:prstGeom>
        </p:spPr>
        <p:txBody>
          <a:bodyPr wrap="square" lIns="0" tIns="0" rIns="0" bIns="0" rtlCol="0" anchor="t">
            <a:spAutoFit/>
          </a:bodyPr>
          <a:lstStyle/>
          <a:p>
            <a:pPr marL="457200" marR="0" lvl="0" indent="-457200" algn="l" defTabSz="914400" rtl="0" eaLnBrk="1" fontAlgn="auto" latinLnBrk="0" hangingPunct="1">
              <a:lnSpc>
                <a:spcPct val="100000"/>
              </a:lnSpc>
              <a:spcBef>
                <a:spcPts val="0"/>
              </a:spcBef>
              <a:spcAft>
                <a:spcPts val="0"/>
              </a:spcAft>
              <a:buClrTx/>
              <a:buSzTx/>
              <a:buFontTx/>
              <a:buAutoNum type="arabicPeriod" startAt="2"/>
              <a:tabLst/>
              <a:defRPr/>
            </a:pPr>
            <a:r>
              <a:rPr kumimoji="0" lang="en-US" sz="2400" b="0" i="0" u="none" strike="noStrike" kern="1200" cap="none" spc="0" normalizeH="0" baseline="0" noProof="0" dirty="0">
                <a:ln>
                  <a:noFill/>
                </a:ln>
                <a:solidFill>
                  <a:prstClr val="black"/>
                </a:solidFill>
                <a:effectLst/>
                <a:uLnTx/>
                <a:uFillTx/>
                <a:latin typeface="Open Sans" panose="020B0604020202020204" charset="0"/>
                <a:ea typeface="Open Sans" panose="020B0604020202020204" charset="0"/>
                <a:cs typeface="Open Sans" panose="020B0604020202020204" charset="0"/>
              </a:rPr>
              <a:t>The computation below shows the expenses for years 1-5, with year 1 including the hauling and office renovation, while 2-5 years are computed based on the monthly office space/parking rent and Common Use of Service Area  (CUSA) with 5% escalation :</a:t>
            </a:r>
          </a:p>
        </p:txBody>
      </p:sp>
      <p:graphicFrame>
        <p:nvGraphicFramePr>
          <p:cNvPr id="10" name="Table 9"/>
          <p:cNvGraphicFramePr>
            <a:graphicFrameLocks noGrp="1"/>
          </p:cNvGraphicFramePr>
          <p:nvPr>
            <p:extLst>
              <p:ext uri="{D42A27DB-BD31-4B8C-83A1-F6EECF244321}">
                <p14:modId xmlns:p14="http://schemas.microsoft.com/office/powerpoint/2010/main" val="3227887148"/>
              </p:ext>
            </p:extLst>
          </p:nvPr>
        </p:nvGraphicFramePr>
        <p:xfrm>
          <a:off x="443888" y="2811051"/>
          <a:ext cx="17519375" cy="7129961"/>
        </p:xfrm>
        <a:graphic>
          <a:graphicData uri="http://schemas.openxmlformats.org/drawingml/2006/table">
            <a:tbl>
              <a:tblPr firstRow="1" bandRow="1">
                <a:tableStyleId>{5940675A-B579-460E-94D1-54222C63F5DA}</a:tableStyleId>
              </a:tblPr>
              <a:tblGrid>
                <a:gridCol w="4361507">
                  <a:extLst>
                    <a:ext uri="{9D8B030D-6E8A-4147-A177-3AD203B41FA5}">
                      <a16:colId xmlns:a16="http://schemas.microsoft.com/office/drawing/2014/main" val="1913484061"/>
                    </a:ext>
                  </a:extLst>
                </a:gridCol>
                <a:gridCol w="2462128">
                  <a:extLst>
                    <a:ext uri="{9D8B030D-6E8A-4147-A177-3AD203B41FA5}">
                      <a16:colId xmlns:a16="http://schemas.microsoft.com/office/drawing/2014/main" val="1520136670"/>
                    </a:ext>
                  </a:extLst>
                </a:gridCol>
                <a:gridCol w="2620975">
                  <a:extLst>
                    <a:ext uri="{9D8B030D-6E8A-4147-A177-3AD203B41FA5}">
                      <a16:colId xmlns:a16="http://schemas.microsoft.com/office/drawing/2014/main" val="952271657"/>
                    </a:ext>
                  </a:extLst>
                </a:gridCol>
                <a:gridCol w="2740764">
                  <a:extLst>
                    <a:ext uri="{9D8B030D-6E8A-4147-A177-3AD203B41FA5}">
                      <a16:colId xmlns:a16="http://schemas.microsoft.com/office/drawing/2014/main" val="1131875294"/>
                    </a:ext>
                  </a:extLst>
                </a:gridCol>
                <a:gridCol w="2971800">
                  <a:extLst>
                    <a:ext uri="{9D8B030D-6E8A-4147-A177-3AD203B41FA5}">
                      <a16:colId xmlns:a16="http://schemas.microsoft.com/office/drawing/2014/main" val="410853114"/>
                    </a:ext>
                  </a:extLst>
                </a:gridCol>
                <a:gridCol w="2362201">
                  <a:extLst>
                    <a:ext uri="{9D8B030D-6E8A-4147-A177-3AD203B41FA5}">
                      <a16:colId xmlns:a16="http://schemas.microsoft.com/office/drawing/2014/main" val="530766311"/>
                    </a:ext>
                  </a:extLst>
                </a:gridCol>
              </a:tblGrid>
              <a:tr h="398247">
                <a:tc rowSpan="2">
                  <a:txBody>
                    <a:bodyPr/>
                    <a:lstStyle/>
                    <a:p>
                      <a:pPr algn="ctr"/>
                      <a:r>
                        <a:rPr lang="en-US" sz="2800" dirty="0">
                          <a:latin typeface="Bobby Jones" panose="020B0604020202020204" charset="0"/>
                          <a:ea typeface="Open Sans" panose="020B0604020202020204" charset="0"/>
                          <a:cs typeface="Open Sans" panose="020B0604020202020204" charset="0"/>
                        </a:rPr>
                        <a:t>Particulars</a:t>
                      </a:r>
                    </a:p>
                  </a:txBody>
                  <a:tcPr anchor="ctr">
                    <a:solidFill>
                      <a:schemeClr val="accent3">
                        <a:lumMod val="40000"/>
                        <a:lumOff val="60000"/>
                      </a:schemeClr>
                    </a:solidFill>
                  </a:tcPr>
                </a:tc>
                <a:tc rowSpan="2">
                  <a:txBody>
                    <a:bodyPr/>
                    <a:lstStyle/>
                    <a:p>
                      <a:pPr algn="ctr"/>
                      <a:r>
                        <a:rPr lang="en-US" sz="2800" dirty="0">
                          <a:latin typeface="Bobby Jones" panose="020B0604020202020204" charset="0"/>
                          <a:ea typeface="Open Sans" panose="020B0604020202020204" charset="0"/>
                          <a:cs typeface="Open Sans" panose="020B0604020202020204" charset="0"/>
                        </a:rPr>
                        <a:t>1</a:t>
                      </a:r>
                      <a:r>
                        <a:rPr lang="en-US" sz="2800" baseline="30000" dirty="0">
                          <a:latin typeface="Bobby Jones" panose="020B0604020202020204" charset="0"/>
                          <a:ea typeface="Open Sans" panose="020B0604020202020204" charset="0"/>
                          <a:cs typeface="Open Sans" panose="020B0604020202020204" charset="0"/>
                        </a:rPr>
                        <a:t>st</a:t>
                      </a:r>
                      <a:r>
                        <a:rPr lang="en-US" sz="2800" dirty="0">
                          <a:latin typeface="Bobby Jones" panose="020B0604020202020204" charset="0"/>
                          <a:ea typeface="Open Sans" panose="020B0604020202020204" charset="0"/>
                          <a:cs typeface="Open Sans" panose="020B0604020202020204" charset="0"/>
                        </a:rPr>
                        <a:t> Year</a:t>
                      </a:r>
                    </a:p>
                  </a:txBody>
                  <a:tcPr anchor="ctr">
                    <a:solidFill>
                      <a:schemeClr val="accent3">
                        <a:lumMod val="40000"/>
                        <a:lumOff val="60000"/>
                      </a:schemeClr>
                    </a:solidFill>
                  </a:tcPr>
                </a:tc>
                <a:tc gridSpan="4">
                  <a:txBody>
                    <a:bodyPr/>
                    <a:lstStyle/>
                    <a:p>
                      <a:r>
                        <a:rPr lang="en-US" sz="2800">
                          <a:latin typeface="Bobby Jones" panose="020B0604020202020204" charset="0"/>
                          <a:ea typeface="Open Sans" panose="020B0604020202020204" charset="0"/>
                          <a:cs typeface="Open Sans" panose="020B0604020202020204" charset="0"/>
                        </a:rPr>
                        <a:t>5% escalation  rate</a:t>
                      </a:r>
                      <a:r>
                        <a:rPr lang="en-US" sz="2800" baseline="0">
                          <a:latin typeface="Bobby Jones" panose="020B0604020202020204" charset="0"/>
                          <a:ea typeface="Open Sans" panose="020B0604020202020204" charset="0"/>
                          <a:cs typeface="Open Sans" panose="020B0604020202020204" charset="0"/>
                        </a:rPr>
                        <a:t> form 2</a:t>
                      </a:r>
                      <a:r>
                        <a:rPr lang="en-US" sz="2800" baseline="30000">
                          <a:latin typeface="Bobby Jones" panose="020B0604020202020204" charset="0"/>
                          <a:ea typeface="Open Sans" panose="020B0604020202020204" charset="0"/>
                          <a:cs typeface="Open Sans" panose="020B0604020202020204" charset="0"/>
                        </a:rPr>
                        <a:t>nd</a:t>
                      </a:r>
                      <a:r>
                        <a:rPr lang="en-US" sz="2800" baseline="0">
                          <a:latin typeface="Bobby Jones" panose="020B0604020202020204" charset="0"/>
                          <a:ea typeface="Open Sans" panose="020B0604020202020204" charset="0"/>
                          <a:cs typeface="Open Sans" panose="020B0604020202020204" charset="0"/>
                        </a:rPr>
                        <a:t> to 5</a:t>
                      </a:r>
                      <a:r>
                        <a:rPr lang="en-US" sz="2800" baseline="30000">
                          <a:latin typeface="Bobby Jones" panose="020B0604020202020204" charset="0"/>
                          <a:ea typeface="Open Sans" panose="020B0604020202020204" charset="0"/>
                          <a:cs typeface="Open Sans" panose="020B0604020202020204" charset="0"/>
                        </a:rPr>
                        <a:t>th </a:t>
                      </a:r>
                      <a:r>
                        <a:rPr lang="en-US" sz="2800" baseline="0">
                          <a:latin typeface="Bobby Jones" panose="020B0604020202020204" charset="0"/>
                          <a:ea typeface="Open Sans" panose="020B0604020202020204" charset="0"/>
                          <a:cs typeface="Open Sans" panose="020B0604020202020204" charset="0"/>
                        </a:rPr>
                        <a:t>Year</a:t>
                      </a:r>
                      <a:endParaRPr lang="en-PH"/>
                    </a:p>
                  </a:txBody>
                  <a:tcPr anchor="ctr">
                    <a:solidFill>
                      <a:schemeClr val="accent3">
                        <a:lumMod val="40000"/>
                        <a:lumOff val="60000"/>
                      </a:schemeClr>
                    </a:solidFill>
                  </a:tcPr>
                </a:tc>
                <a:tc hMerge="1">
                  <a:txBody>
                    <a:bodyPr/>
                    <a:lstStyle/>
                    <a:p>
                      <a:endParaRPr lang="en-PH"/>
                    </a:p>
                  </a:txBody>
                  <a:tcPr/>
                </a:tc>
                <a:tc hMerge="1">
                  <a:txBody>
                    <a:bodyPr/>
                    <a:lstStyle/>
                    <a:p>
                      <a:endParaRPr lang="en-PH"/>
                    </a:p>
                  </a:txBody>
                  <a:tcPr/>
                </a:tc>
                <a:tc hMerge="1">
                  <a:txBody>
                    <a:bodyPr/>
                    <a:lstStyle/>
                    <a:p>
                      <a:endParaRPr lang="en-PH"/>
                    </a:p>
                  </a:txBody>
                  <a:tcPr/>
                </a:tc>
                <a:extLst>
                  <a:ext uri="{0D108BD9-81ED-4DB2-BD59-A6C34878D82A}">
                    <a16:rowId xmlns:a16="http://schemas.microsoft.com/office/drawing/2014/main" val="3061127885"/>
                  </a:ext>
                </a:extLst>
              </a:tr>
              <a:tr h="398247">
                <a:tc vMerge="1">
                  <a:txBody>
                    <a:bodyPr/>
                    <a:lstStyle/>
                    <a:p>
                      <a:endParaRPr lang="en-US" dirty="0">
                        <a:latin typeface="Open Sans" panose="020B0604020202020204" charset="0"/>
                        <a:ea typeface="Open Sans" panose="020B0604020202020204" charset="0"/>
                        <a:cs typeface="Open Sans" panose="020B0604020202020204" charset="0"/>
                      </a:endParaRPr>
                    </a:p>
                  </a:txBody>
                  <a:tcPr/>
                </a:tc>
                <a:tc vMerge="1">
                  <a:txBody>
                    <a:bodyPr/>
                    <a:lstStyle/>
                    <a:p>
                      <a:endParaRPr lang="en-US" dirty="0">
                        <a:latin typeface="Open Sans" panose="020B0604020202020204" charset="0"/>
                        <a:ea typeface="Open Sans" panose="020B0604020202020204" charset="0"/>
                        <a:cs typeface="Open Sans" panose="020B0604020202020204" charset="0"/>
                      </a:endParaRPr>
                    </a:p>
                  </a:txBody>
                  <a:tcPr/>
                </a:tc>
                <a:tc>
                  <a:txBody>
                    <a:bodyPr/>
                    <a:lstStyle/>
                    <a:p>
                      <a:pPr algn="ctr"/>
                      <a:r>
                        <a:rPr lang="en-US" sz="2800">
                          <a:latin typeface="Bobby Jones" panose="020B0604020202020204" charset="0"/>
                          <a:ea typeface="Open Sans" panose="020B0604020202020204" charset="0"/>
                          <a:cs typeface="Open Sans" panose="020B0604020202020204" charset="0"/>
                        </a:rPr>
                        <a:t>2</a:t>
                      </a:r>
                      <a:r>
                        <a:rPr lang="en-US" sz="2800" baseline="30000">
                          <a:latin typeface="Bobby Jones" panose="020B0604020202020204" charset="0"/>
                          <a:ea typeface="Open Sans" panose="020B0604020202020204" charset="0"/>
                          <a:cs typeface="Open Sans" panose="020B0604020202020204" charset="0"/>
                        </a:rPr>
                        <a:t>nd</a:t>
                      </a:r>
                      <a:r>
                        <a:rPr lang="en-US" sz="2800">
                          <a:latin typeface="Bobby Jones" panose="020B0604020202020204" charset="0"/>
                          <a:ea typeface="Open Sans" panose="020B0604020202020204" charset="0"/>
                          <a:cs typeface="Open Sans" panose="020B0604020202020204" charset="0"/>
                        </a:rPr>
                        <a:t> Year</a:t>
                      </a:r>
                      <a:endParaRPr lang="en-US" sz="2800" dirty="0">
                        <a:latin typeface="Bobby Jones" panose="020B0604020202020204" charset="0"/>
                        <a:ea typeface="Open Sans" panose="020B0604020202020204" charset="0"/>
                        <a:cs typeface="Open Sans" panose="020B0604020202020204" charset="0"/>
                      </a:endParaRPr>
                    </a:p>
                  </a:txBody>
                  <a:tcPr anchor="ctr">
                    <a:solidFill>
                      <a:schemeClr val="accent6">
                        <a:lumMod val="40000"/>
                        <a:lumOff val="60000"/>
                      </a:schemeClr>
                    </a:solidFill>
                  </a:tcPr>
                </a:tc>
                <a:tc>
                  <a:txBody>
                    <a:bodyPr/>
                    <a:lstStyle/>
                    <a:p>
                      <a:pPr algn="ctr"/>
                      <a:r>
                        <a:rPr lang="en-US" sz="2800">
                          <a:latin typeface="Bobby Jones" panose="020B0604020202020204" charset="0"/>
                          <a:ea typeface="Open Sans" panose="020B0604020202020204" charset="0"/>
                          <a:cs typeface="Open Sans" panose="020B0604020202020204" charset="0"/>
                        </a:rPr>
                        <a:t>3</a:t>
                      </a:r>
                      <a:r>
                        <a:rPr lang="en-US" sz="2800" baseline="30000">
                          <a:latin typeface="Bobby Jones" panose="020B0604020202020204" charset="0"/>
                          <a:ea typeface="Open Sans" panose="020B0604020202020204" charset="0"/>
                          <a:cs typeface="Open Sans" panose="020B0604020202020204" charset="0"/>
                        </a:rPr>
                        <a:t>rd</a:t>
                      </a:r>
                      <a:r>
                        <a:rPr lang="en-US" sz="2800">
                          <a:latin typeface="Bobby Jones" panose="020B0604020202020204" charset="0"/>
                          <a:ea typeface="Open Sans" panose="020B0604020202020204" charset="0"/>
                          <a:cs typeface="Open Sans" panose="020B0604020202020204" charset="0"/>
                        </a:rPr>
                        <a:t> Year</a:t>
                      </a:r>
                      <a:endParaRPr lang="en-US" sz="2800" dirty="0">
                        <a:latin typeface="Bobby Jones" panose="020B0604020202020204" charset="0"/>
                        <a:ea typeface="Open Sans" panose="020B0604020202020204" charset="0"/>
                        <a:cs typeface="Open Sans" panose="020B0604020202020204" charset="0"/>
                      </a:endParaRPr>
                    </a:p>
                  </a:txBody>
                  <a:tcPr anchor="ctr">
                    <a:solidFill>
                      <a:schemeClr val="accent6">
                        <a:lumMod val="40000"/>
                        <a:lumOff val="60000"/>
                      </a:schemeClr>
                    </a:solidFill>
                  </a:tcPr>
                </a:tc>
                <a:tc>
                  <a:txBody>
                    <a:bodyPr/>
                    <a:lstStyle/>
                    <a:p>
                      <a:pPr algn="ctr"/>
                      <a:r>
                        <a:rPr lang="en-US" sz="2800">
                          <a:latin typeface="Bobby Jones" panose="020B0604020202020204" charset="0"/>
                          <a:ea typeface="Open Sans" panose="020B0604020202020204" charset="0"/>
                          <a:cs typeface="Open Sans" panose="020B0604020202020204" charset="0"/>
                        </a:rPr>
                        <a:t>4</a:t>
                      </a:r>
                      <a:r>
                        <a:rPr lang="en-US" sz="2800" baseline="30000">
                          <a:latin typeface="Bobby Jones" panose="020B0604020202020204" charset="0"/>
                          <a:ea typeface="Open Sans" panose="020B0604020202020204" charset="0"/>
                          <a:cs typeface="Open Sans" panose="020B0604020202020204" charset="0"/>
                        </a:rPr>
                        <a:t>th</a:t>
                      </a:r>
                      <a:r>
                        <a:rPr lang="en-US" sz="2800">
                          <a:latin typeface="Bobby Jones" panose="020B0604020202020204" charset="0"/>
                          <a:ea typeface="Open Sans" panose="020B0604020202020204" charset="0"/>
                          <a:cs typeface="Open Sans" panose="020B0604020202020204" charset="0"/>
                        </a:rPr>
                        <a:t> Year</a:t>
                      </a:r>
                      <a:endParaRPr lang="en-US" sz="2800" dirty="0">
                        <a:latin typeface="Bobby Jones" panose="020B0604020202020204" charset="0"/>
                        <a:ea typeface="Open Sans" panose="020B0604020202020204" charset="0"/>
                        <a:cs typeface="Open Sans" panose="020B0604020202020204" charset="0"/>
                      </a:endParaRPr>
                    </a:p>
                  </a:txBody>
                  <a:tcPr anchor="ctr">
                    <a:solidFill>
                      <a:schemeClr val="accent6">
                        <a:lumMod val="40000"/>
                        <a:lumOff val="60000"/>
                      </a:schemeClr>
                    </a:solidFill>
                  </a:tcPr>
                </a:tc>
                <a:tc>
                  <a:txBody>
                    <a:bodyPr/>
                    <a:lstStyle/>
                    <a:p>
                      <a:pPr algn="ctr"/>
                      <a:r>
                        <a:rPr lang="en-US" sz="2800">
                          <a:latin typeface="Bobby Jones" panose="020B0604020202020204" charset="0"/>
                          <a:ea typeface="Open Sans" panose="020B0604020202020204" charset="0"/>
                          <a:cs typeface="Open Sans" panose="020B0604020202020204" charset="0"/>
                        </a:rPr>
                        <a:t>5</a:t>
                      </a:r>
                      <a:r>
                        <a:rPr lang="en-US" sz="2800" baseline="30000">
                          <a:latin typeface="Bobby Jones" panose="020B0604020202020204" charset="0"/>
                          <a:ea typeface="Open Sans" panose="020B0604020202020204" charset="0"/>
                          <a:cs typeface="Open Sans" panose="020B0604020202020204" charset="0"/>
                        </a:rPr>
                        <a:t>th</a:t>
                      </a:r>
                      <a:r>
                        <a:rPr lang="en-US" sz="2800" baseline="0">
                          <a:latin typeface="Bobby Jones" panose="020B0604020202020204" charset="0"/>
                          <a:ea typeface="Open Sans" panose="020B0604020202020204" charset="0"/>
                          <a:cs typeface="Open Sans" panose="020B0604020202020204" charset="0"/>
                        </a:rPr>
                        <a:t> Year</a:t>
                      </a:r>
                      <a:endParaRPr lang="en-US" sz="2800" dirty="0">
                        <a:latin typeface="Bobby Jones" panose="020B0604020202020204" charset="0"/>
                        <a:ea typeface="Open Sans" panose="020B0604020202020204" charset="0"/>
                        <a:cs typeface="Open Sans" panose="020B0604020202020204" charset="0"/>
                      </a:endParaRPr>
                    </a:p>
                  </a:txBody>
                  <a:tcPr anchor="ctr">
                    <a:solidFill>
                      <a:schemeClr val="accent6">
                        <a:lumMod val="40000"/>
                        <a:lumOff val="60000"/>
                      </a:schemeClr>
                    </a:solidFill>
                  </a:tcPr>
                </a:tc>
                <a:extLst>
                  <a:ext uri="{0D108BD9-81ED-4DB2-BD59-A6C34878D82A}">
                    <a16:rowId xmlns:a16="http://schemas.microsoft.com/office/drawing/2014/main" val="4080039882"/>
                  </a:ext>
                </a:extLst>
              </a:tr>
              <a:tr h="843346">
                <a:tc>
                  <a:txBody>
                    <a:bodyPr/>
                    <a:lstStyle/>
                    <a:p>
                      <a:r>
                        <a:rPr lang="en-US" sz="2200" dirty="0">
                          <a:latin typeface="Open Sans" panose="020B0604020202020204" charset="0"/>
                          <a:ea typeface="Open Sans" panose="020B0604020202020204" charset="0"/>
                          <a:cs typeface="Open Sans" panose="020B0604020202020204" charset="0"/>
                        </a:rPr>
                        <a:t>Monthly</a:t>
                      </a:r>
                      <a:r>
                        <a:rPr lang="en-US" sz="2200" baseline="0" dirty="0">
                          <a:latin typeface="Open Sans" panose="020B0604020202020204" charset="0"/>
                          <a:ea typeface="Open Sans" panose="020B0604020202020204" charset="0"/>
                          <a:cs typeface="Open Sans" panose="020B0604020202020204" charset="0"/>
                        </a:rPr>
                        <a:t> office space rental with 12 % VAT (5,228.225 </a:t>
                      </a:r>
                      <a:r>
                        <a:rPr lang="en-US" sz="2200" baseline="0" dirty="0" err="1">
                          <a:latin typeface="Open Sans" panose="020B0604020202020204" charset="0"/>
                          <a:ea typeface="Open Sans" panose="020B0604020202020204" charset="0"/>
                          <a:cs typeface="Open Sans" panose="020B0604020202020204" charset="0"/>
                        </a:rPr>
                        <a:t>sq.m</a:t>
                      </a:r>
                      <a:r>
                        <a:rPr lang="en-US" sz="2200" baseline="0" dirty="0">
                          <a:latin typeface="Open Sans" panose="020B0604020202020204" charset="0"/>
                          <a:ea typeface="Open Sans" panose="020B0604020202020204" charset="0"/>
                          <a:cs typeface="Open Sans" panose="020B0604020202020204" charset="0"/>
                        </a:rPr>
                        <a:t>.@ Php500.00/</a:t>
                      </a:r>
                      <a:r>
                        <a:rPr lang="en-US" sz="2200" baseline="0" dirty="0" err="1">
                          <a:latin typeface="Open Sans" panose="020B0604020202020204" charset="0"/>
                          <a:ea typeface="Open Sans" panose="020B0604020202020204" charset="0"/>
                          <a:cs typeface="Open Sans" panose="020B0604020202020204" charset="0"/>
                        </a:rPr>
                        <a:t>sq.m</a:t>
                      </a: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33,565,172.40</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35,243,431.08</a:t>
                      </a:r>
                    </a:p>
                  </a:txBody>
                  <a:tcPr anchor="ctr"/>
                </a:tc>
                <a:tc>
                  <a:txBody>
                    <a:bodyPr/>
                    <a:lstStyle/>
                    <a:p>
                      <a:pPr algn="ctr"/>
                      <a:r>
                        <a:rPr lang="en-US" sz="2200">
                          <a:latin typeface="Open Sans" panose="020B0604020202020204" charset="0"/>
                          <a:ea typeface="Open Sans" panose="020B0604020202020204" charset="0"/>
                          <a:cs typeface="Open Sans" panose="020B0604020202020204" charset="0"/>
                        </a:rPr>
                        <a:t>37,005,602.52</a:t>
                      </a: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200">
                          <a:latin typeface="Open Sans" panose="020B0604020202020204" charset="0"/>
                          <a:ea typeface="Open Sans" panose="020B0604020202020204" charset="0"/>
                          <a:cs typeface="Open Sans" panose="020B0604020202020204" charset="0"/>
                        </a:rPr>
                        <a:t>38,855,882.64</a:t>
                      </a: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200">
                          <a:latin typeface="Open Sans" panose="020B0604020202020204" charset="0"/>
                          <a:ea typeface="Open Sans" panose="020B0604020202020204" charset="0"/>
                          <a:cs typeface="Open Sans" panose="020B0604020202020204" charset="0"/>
                        </a:rPr>
                        <a:t>40,798.676.88</a:t>
                      </a:r>
                      <a:endParaRPr lang="en-US" sz="2200" dirty="0">
                        <a:latin typeface="Open Sans" panose="020B0604020202020204" charset="0"/>
                        <a:ea typeface="Open Sans" panose="020B0604020202020204" charset="0"/>
                        <a:cs typeface="Open Sans" panose="020B0604020202020204" charset="0"/>
                      </a:endParaRPr>
                    </a:p>
                  </a:txBody>
                  <a:tcPr anchor="ctr"/>
                </a:tc>
                <a:extLst>
                  <a:ext uri="{0D108BD9-81ED-4DB2-BD59-A6C34878D82A}">
                    <a16:rowId xmlns:a16="http://schemas.microsoft.com/office/drawing/2014/main" val="1497538488"/>
                  </a:ext>
                </a:extLst>
              </a:tr>
              <a:tr h="847326">
                <a:tc rowSpan="2">
                  <a:txBody>
                    <a:bodyPr/>
                    <a:lstStyle/>
                    <a:p>
                      <a:r>
                        <a:rPr lang="en-US" sz="2200" dirty="0">
                          <a:latin typeface="Open Sans" panose="020B0604020202020204" charset="0"/>
                          <a:ea typeface="Open Sans" panose="020B0604020202020204" charset="0"/>
                          <a:cs typeface="Open Sans" panose="020B0604020202020204" charset="0"/>
                        </a:rPr>
                        <a:t>Common Use of Service Area (CUSA) with 12 %</a:t>
                      </a:r>
                      <a:r>
                        <a:rPr lang="en-US" sz="2200" baseline="0" dirty="0">
                          <a:latin typeface="Open Sans" panose="020B0604020202020204" charset="0"/>
                          <a:ea typeface="Open Sans" panose="020B0604020202020204" charset="0"/>
                          <a:cs typeface="Open Sans" panose="020B0604020202020204" charset="0"/>
                        </a:rPr>
                        <a:t> VAT (5,228.22 @Php160.00</a:t>
                      </a: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11,042,000.64</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11,593,612.80</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12,173,805.60</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12,778,814.64</a:t>
                      </a: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13,950,751.68</a:t>
                      </a:r>
                    </a:p>
                  </a:txBody>
                  <a:tcPr anchor="ctr"/>
                </a:tc>
                <a:extLst>
                  <a:ext uri="{0D108BD9-81ED-4DB2-BD59-A6C34878D82A}">
                    <a16:rowId xmlns:a16="http://schemas.microsoft.com/office/drawing/2014/main" val="372477192"/>
                  </a:ext>
                </a:extLst>
              </a:tr>
              <a:tr h="327968">
                <a:tc vMerge="1">
                  <a:txBody>
                    <a:bodyPr/>
                    <a:lstStyle/>
                    <a:p>
                      <a:endParaRPr lang="en-US" sz="2200" dirty="0">
                        <a:latin typeface="Open Sans" panose="020B0604020202020204" charset="0"/>
                        <a:ea typeface="Open Sans" panose="020B0604020202020204" charset="0"/>
                        <a:cs typeface="Open Sans" panose="020B0604020202020204" charset="0"/>
                      </a:endParaRPr>
                    </a:p>
                  </a:txBody>
                  <a:tcPr anchor="ctr"/>
                </a:tc>
                <a:tc gridSpan="5">
                  <a:txBody>
                    <a:bodyPr/>
                    <a:lstStyle/>
                    <a:p>
                      <a:pPr algn="ctr"/>
                      <a:r>
                        <a:rPr lang="en-US" sz="2200" dirty="0">
                          <a:latin typeface="Open Sans" panose="020B0604020202020204" charset="0"/>
                          <a:ea typeface="Open Sans" panose="020B0604020202020204" charset="0"/>
                          <a:cs typeface="Open Sans" panose="020B0604020202020204" charset="0"/>
                        </a:rPr>
                        <a:t>* Subject to annual review and adjustment of</a:t>
                      </a:r>
                      <a:r>
                        <a:rPr lang="en-US" sz="2200" baseline="0" dirty="0">
                          <a:latin typeface="Open Sans" panose="020B0604020202020204" charset="0"/>
                          <a:ea typeface="Open Sans" panose="020B0604020202020204" charset="0"/>
                          <a:cs typeface="Open Sans" panose="020B0604020202020204" charset="0"/>
                        </a:rPr>
                        <a:t> property management</a:t>
                      </a:r>
                      <a:endParaRPr lang="en-US" sz="2200" dirty="0">
                        <a:latin typeface="Open Sans" panose="020B0604020202020204" charset="0"/>
                        <a:ea typeface="Open Sans" panose="020B0604020202020204" charset="0"/>
                        <a:cs typeface="Open Sans" panose="020B0604020202020204" charset="0"/>
                      </a:endParaRPr>
                    </a:p>
                  </a:txBody>
                  <a:tcPr anchor="ct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extLst>
                  <a:ext uri="{0D108BD9-81ED-4DB2-BD59-A6C34878D82A}">
                    <a16:rowId xmlns:a16="http://schemas.microsoft.com/office/drawing/2014/main" val="3660188369"/>
                  </a:ext>
                </a:extLst>
              </a:tr>
              <a:tr h="585657">
                <a:tc>
                  <a:txBody>
                    <a:bodyPr/>
                    <a:lstStyle/>
                    <a:p>
                      <a:r>
                        <a:rPr lang="en-US" sz="2200" dirty="0">
                          <a:latin typeface="Open Sans" panose="020B0604020202020204" charset="0"/>
                          <a:ea typeface="Open Sans" panose="020B0604020202020204" charset="0"/>
                          <a:cs typeface="Open Sans" panose="020B0604020202020204" charset="0"/>
                        </a:rPr>
                        <a:t>Provision</a:t>
                      </a:r>
                      <a:r>
                        <a:rPr lang="en-US" sz="2200" baseline="0" dirty="0">
                          <a:latin typeface="Open Sans" panose="020B0604020202020204" charset="0"/>
                          <a:ea typeface="Open Sans" panose="020B0604020202020204" charset="0"/>
                          <a:cs typeface="Open Sans" panose="020B0604020202020204" charset="0"/>
                        </a:rPr>
                        <a:t> of parking lots (Php5,000.00/ 5 slots</a:t>
                      </a: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321,000.00</a:t>
                      </a:r>
                    </a:p>
                  </a:txBody>
                  <a:tcPr anchor="ctr"/>
                </a:tc>
                <a:tc>
                  <a:txBody>
                    <a:bodyPr/>
                    <a:lstStyle/>
                    <a:p>
                      <a:pPr algn="ctr"/>
                      <a:r>
                        <a:rPr lang="en-US" sz="2200">
                          <a:latin typeface="Open Sans" panose="020B0604020202020204" charset="0"/>
                          <a:ea typeface="Open Sans" panose="020B0604020202020204" charset="0"/>
                          <a:cs typeface="Open Sans" panose="020B0604020202020204" charset="0"/>
                        </a:rPr>
                        <a:t>337,050.00</a:t>
                      </a: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353,902.56</a:t>
                      </a:r>
                    </a:p>
                  </a:txBody>
                  <a:tcPr anchor="ctr"/>
                </a:tc>
                <a:tc>
                  <a:txBody>
                    <a:bodyPr/>
                    <a:lstStyle/>
                    <a:p>
                      <a:pPr algn="ctr"/>
                      <a:r>
                        <a:rPr lang="en-US" sz="2200">
                          <a:latin typeface="Open Sans" panose="020B0604020202020204" charset="0"/>
                          <a:ea typeface="Open Sans" panose="020B0604020202020204" charset="0"/>
                          <a:cs typeface="Open Sans" panose="020B0604020202020204" charset="0"/>
                        </a:rPr>
                        <a:t>371,597.64</a:t>
                      </a: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200">
                          <a:latin typeface="Open Sans" panose="020B0604020202020204" charset="0"/>
                          <a:ea typeface="Open Sans" panose="020B0604020202020204" charset="0"/>
                          <a:cs typeface="Open Sans" panose="020B0604020202020204" charset="0"/>
                        </a:rPr>
                        <a:t>390,177.48</a:t>
                      </a:r>
                      <a:endParaRPr lang="en-US" sz="2200" dirty="0">
                        <a:latin typeface="Open Sans" panose="020B0604020202020204" charset="0"/>
                        <a:ea typeface="Open Sans" panose="020B0604020202020204" charset="0"/>
                        <a:cs typeface="Open Sans" panose="020B0604020202020204" charset="0"/>
                      </a:endParaRPr>
                    </a:p>
                  </a:txBody>
                  <a:tcPr anchor="ctr"/>
                </a:tc>
                <a:extLst>
                  <a:ext uri="{0D108BD9-81ED-4DB2-BD59-A6C34878D82A}">
                    <a16:rowId xmlns:a16="http://schemas.microsoft.com/office/drawing/2014/main" val="2160295165"/>
                  </a:ext>
                </a:extLst>
              </a:tr>
              <a:tr h="327968">
                <a:tc>
                  <a:txBody>
                    <a:bodyPr/>
                    <a:lstStyle/>
                    <a:p>
                      <a:r>
                        <a:rPr lang="en-US" sz="2200" dirty="0">
                          <a:latin typeface="Open Sans" panose="020B0604020202020204" charset="0"/>
                          <a:ea typeface="Open Sans" panose="020B0604020202020204" charset="0"/>
                          <a:cs typeface="Open Sans" panose="020B0604020202020204" charset="0"/>
                        </a:rPr>
                        <a:t>Hauling</a:t>
                      </a:r>
                      <a:r>
                        <a:rPr lang="en-US" sz="2200" baseline="0" dirty="0">
                          <a:latin typeface="Open Sans" panose="020B0604020202020204" charset="0"/>
                          <a:ea typeface="Open Sans" panose="020B0604020202020204" charset="0"/>
                          <a:cs typeface="Open Sans" panose="020B0604020202020204" charset="0"/>
                        </a:rPr>
                        <a:t> Services</a:t>
                      </a: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200" dirty="0">
                          <a:latin typeface="Open Sans" panose="020B0604020202020204" charset="0"/>
                          <a:ea typeface="Open Sans" panose="020B0604020202020204" charset="0"/>
                          <a:cs typeface="Open Sans" panose="020B0604020202020204" charset="0"/>
                        </a:rPr>
                        <a:t>300,000.00</a:t>
                      </a:r>
                    </a:p>
                  </a:txBody>
                  <a:tcPr anchor="ctr"/>
                </a:tc>
                <a:tc>
                  <a:txBody>
                    <a:bodyPr/>
                    <a:lstStyle/>
                    <a:p>
                      <a:pPr algn="ct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endParaRPr lang="en-US" sz="2200" dirty="0">
                        <a:latin typeface="Open Sans" panose="020B0604020202020204" charset="0"/>
                        <a:ea typeface="Open Sans" panose="020B0604020202020204" charset="0"/>
                        <a:cs typeface="Open Sans" panose="020B0604020202020204" charset="0"/>
                      </a:endParaRPr>
                    </a:p>
                  </a:txBody>
                  <a:tcPr anchor="ctr"/>
                </a:tc>
                <a:extLst>
                  <a:ext uri="{0D108BD9-81ED-4DB2-BD59-A6C34878D82A}">
                    <a16:rowId xmlns:a16="http://schemas.microsoft.com/office/drawing/2014/main" val="298830366"/>
                  </a:ext>
                </a:extLst>
              </a:tr>
              <a:tr h="1101035">
                <a:tc>
                  <a:txBody>
                    <a:bodyPr/>
                    <a:lstStyle/>
                    <a:p>
                      <a:r>
                        <a:rPr lang="en-US" sz="2200" dirty="0">
                          <a:latin typeface="Open Sans" panose="020B0604020202020204" charset="0"/>
                          <a:ea typeface="Open Sans" panose="020B0604020202020204" charset="0"/>
                          <a:cs typeface="Open Sans" panose="020B0604020202020204" charset="0"/>
                        </a:rPr>
                        <a:t>Provision</a:t>
                      </a:r>
                      <a:r>
                        <a:rPr lang="en-US" sz="2200" baseline="0" dirty="0">
                          <a:latin typeface="Open Sans" panose="020B0604020202020204" charset="0"/>
                          <a:ea typeface="Open Sans" panose="020B0604020202020204" charset="0"/>
                          <a:cs typeface="Open Sans" panose="020B0604020202020204" charset="0"/>
                        </a:rPr>
                        <a:t> for renovation and enclosure for ORED, ARDTS/ARDMS and ICT Server Room</a:t>
                      </a: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200">
                          <a:latin typeface="Open Sans" panose="020B0604020202020204" charset="0"/>
                          <a:ea typeface="Open Sans" panose="020B0604020202020204" charset="0"/>
                          <a:cs typeface="Open Sans" panose="020B0604020202020204" charset="0"/>
                        </a:rPr>
                        <a:t>600,000.00</a:t>
                      </a: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endParaRPr lang="en-US" sz="2200" dirty="0">
                        <a:latin typeface="Open Sans" panose="020B0604020202020204" charset="0"/>
                        <a:ea typeface="Open Sans" panose="020B0604020202020204" charset="0"/>
                        <a:cs typeface="Open Sans" panose="020B0604020202020204" charset="0"/>
                      </a:endParaRPr>
                    </a:p>
                  </a:txBody>
                  <a:tcPr anchor="ctr"/>
                </a:tc>
                <a:tc>
                  <a:txBody>
                    <a:bodyPr/>
                    <a:lstStyle/>
                    <a:p>
                      <a:pPr algn="ctr"/>
                      <a:endParaRPr lang="en-US" sz="2200" dirty="0">
                        <a:latin typeface="Open Sans" panose="020B0604020202020204" charset="0"/>
                        <a:ea typeface="Open Sans" panose="020B0604020202020204" charset="0"/>
                        <a:cs typeface="Open Sans" panose="020B0604020202020204" charset="0"/>
                      </a:endParaRPr>
                    </a:p>
                  </a:txBody>
                  <a:tcPr anchor="ctr"/>
                </a:tc>
                <a:extLst>
                  <a:ext uri="{0D108BD9-81ED-4DB2-BD59-A6C34878D82A}">
                    <a16:rowId xmlns:a16="http://schemas.microsoft.com/office/drawing/2014/main" val="1272156775"/>
                  </a:ext>
                </a:extLst>
              </a:tr>
              <a:tr h="1101035">
                <a:tc>
                  <a:txBody>
                    <a:bodyPr/>
                    <a:lstStyle/>
                    <a:p>
                      <a:pPr algn="r"/>
                      <a:r>
                        <a:rPr lang="en-US" sz="2600" b="1" dirty="0">
                          <a:latin typeface="Open Sans" panose="020B0604020202020204" charset="0"/>
                          <a:ea typeface="Open Sans" panose="020B0604020202020204" charset="0"/>
                          <a:cs typeface="Open Sans" panose="020B0604020202020204" charset="0"/>
                        </a:rPr>
                        <a:t>TOTAL</a:t>
                      </a:r>
                    </a:p>
                  </a:txBody>
                  <a:tcPr anchor="ctr"/>
                </a:tc>
                <a:tc>
                  <a:txBody>
                    <a:bodyPr/>
                    <a:lstStyle/>
                    <a:p>
                      <a:pPr algn="ctr"/>
                      <a:r>
                        <a:rPr lang="en-US" sz="2600" b="1" dirty="0">
                          <a:latin typeface="Open Sans" panose="020B0604020202020204" charset="0"/>
                          <a:ea typeface="Open Sans" panose="020B0604020202020204" charset="0"/>
                          <a:cs typeface="Open Sans" panose="020B0604020202020204" charset="0"/>
                        </a:rPr>
                        <a:t>45,828,173.04</a:t>
                      </a:r>
                    </a:p>
                  </a:txBody>
                  <a:tcPr anchor="ctr"/>
                </a:tc>
                <a:tc>
                  <a:txBody>
                    <a:bodyPr/>
                    <a:lstStyle/>
                    <a:p>
                      <a:pPr algn="ctr"/>
                      <a:r>
                        <a:rPr lang="en-US" sz="2600" b="1" dirty="0">
                          <a:latin typeface="Open Sans" panose="020B0604020202020204" charset="0"/>
                          <a:ea typeface="Open Sans" panose="020B0604020202020204" charset="0"/>
                          <a:cs typeface="Open Sans" panose="020B0604020202020204" charset="0"/>
                        </a:rPr>
                        <a:t>47,174,093.88</a:t>
                      </a:r>
                    </a:p>
                  </a:txBody>
                  <a:tcPr anchor="ctr"/>
                </a:tc>
                <a:tc>
                  <a:txBody>
                    <a:bodyPr/>
                    <a:lstStyle/>
                    <a:p>
                      <a:pPr algn="ctr"/>
                      <a:r>
                        <a:rPr lang="en-US" sz="2600" b="1" dirty="0">
                          <a:latin typeface="Open Sans" panose="020B0604020202020204" charset="0"/>
                          <a:ea typeface="Open Sans" panose="020B0604020202020204" charset="0"/>
                          <a:cs typeface="Open Sans" panose="020B0604020202020204" charset="0"/>
                        </a:rPr>
                        <a:t>49,533,310.68</a:t>
                      </a:r>
                    </a:p>
                  </a:txBody>
                  <a:tcPr anchor="ctr"/>
                </a:tc>
                <a:tc>
                  <a:txBody>
                    <a:bodyPr/>
                    <a:lstStyle/>
                    <a:p>
                      <a:pPr algn="ctr"/>
                      <a:r>
                        <a:rPr lang="en-US" sz="2600" b="1" dirty="0" smtClean="0">
                          <a:latin typeface="Open Sans" panose="020B0604020202020204" charset="0"/>
                          <a:ea typeface="Open Sans" panose="020B0604020202020204" charset="0"/>
                          <a:cs typeface="Open Sans" panose="020B0604020202020204" charset="0"/>
                        </a:rPr>
                        <a:t>52,006,294.92</a:t>
                      </a:r>
                      <a:endParaRPr lang="en-US" sz="2600" b="1" dirty="0">
                        <a:latin typeface="Open Sans" panose="020B0604020202020204" charset="0"/>
                        <a:ea typeface="Open Sans" panose="020B0604020202020204" charset="0"/>
                        <a:cs typeface="Open Sans" panose="020B0604020202020204" charset="0"/>
                      </a:endParaRPr>
                    </a:p>
                  </a:txBody>
                  <a:tcPr anchor="ctr"/>
                </a:tc>
                <a:tc>
                  <a:txBody>
                    <a:bodyPr/>
                    <a:lstStyle/>
                    <a:p>
                      <a:pPr algn="ctr"/>
                      <a:r>
                        <a:rPr lang="en-US" sz="2600" b="1" dirty="0">
                          <a:latin typeface="Open Sans" panose="020B0604020202020204" charset="0"/>
                          <a:ea typeface="Open Sans" panose="020B0604020202020204" charset="0"/>
                          <a:cs typeface="Open Sans" panose="020B0604020202020204" charset="0"/>
                        </a:rPr>
                        <a:t>55,139,606.04</a:t>
                      </a:r>
                    </a:p>
                  </a:txBody>
                  <a:tcPr anchor="ctr"/>
                </a:tc>
                <a:extLst>
                  <a:ext uri="{0D108BD9-81ED-4DB2-BD59-A6C34878D82A}">
                    <a16:rowId xmlns:a16="http://schemas.microsoft.com/office/drawing/2014/main" val="4080090784"/>
                  </a:ext>
                </a:extLst>
              </a:tr>
            </a:tbl>
          </a:graphicData>
        </a:graphic>
      </p:graphicFrame>
    </p:spTree>
    <p:extLst>
      <p:ext uri="{BB962C8B-B14F-4D97-AF65-F5344CB8AC3E}">
        <p14:creationId xmlns:p14="http://schemas.microsoft.com/office/powerpoint/2010/main" val="2398146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a:p>
        </p:txBody>
      </p:sp>
      <p:sp>
        <p:nvSpPr>
          <p:cNvPr id="5" name="Freeform 5"/>
          <p:cNvSpPr/>
          <p:nvPr/>
        </p:nvSpPr>
        <p:spPr>
          <a:xfrm>
            <a:off x="16338822" y="342900"/>
            <a:ext cx="1732887" cy="1905000"/>
          </a:xfrm>
          <a:custGeom>
            <a:avLst/>
            <a:gdLst/>
            <a:ahLst/>
            <a:cxnLst/>
            <a:rect l="l" t="t" r="r" b="b"/>
            <a:pathLst>
              <a:path w="2037687" h="2156283">
                <a:moveTo>
                  <a:pt x="0" y="0"/>
                </a:moveTo>
                <a:lnTo>
                  <a:pt x="2037688" y="0"/>
                </a:lnTo>
                <a:lnTo>
                  <a:pt x="2037688" y="2156283"/>
                </a:lnTo>
                <a:lnTo>
                  <a:pt x="0" y="2156283"/>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endParaRPr lang="en-US"/>
          </a:p>
        </p:txBody>
      </p:sp>
      <p:sp>
        <p:nvSpPr>
          <p:cNvPr id="6" name="TextBox 6"/>
          <p:cNvSpPr txBox="1"/>
          <p:nvPr/>
        </p:nvSpPr>
        <p:spPr>
          <a:xfrm>
            <a:off x="533400" y="1485900"/>
            <a:ext cx="16840200" cy="1293880"/>
          </a:xfrm>
          <a:prstGeom prst="rect">
            <a:avLst/>
          </a:prstGeom>
        </p:spPr>
        <p:txBody>
          <a:bodyPr wrap="square" lIns="0" tIns="0" rIns="0" bIns="0" rtlCol="0" anchor="t">
            <a:spAutoFit/>
          </a:bodyPr>
          <a:lstStyle/>
          <a:p>
            <a:pPr marL="0" marR="0" lvl="0" indent="0" algn="l" defTabSz="914400" rtl="0" eaLnBrk="1" fontAlgn="auto" latinLnBrk="0" hangingPunct="1">
              <a:lnSpc>
                <a:spcPts val="492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317F54"/>
                </a:solidFill>
                <a:effectLst/>
                <a:uLnTx/>
                <a:uFillTx/>
                <a:latin typeface="Bobby Jones"/>
              </a:rPr>
              <a:t>Constraints and limitations </a:t>
            </a:r>
          </a:p>
          <a:p>
            <a:pPr marL="0" marR="0" lvl="0" indent="0" algn="l" defTabSz="914400" rtl="0" eaLnBrk="1" fontAlgn="auto" latinLnBrk="0" hangingPunct="1">
              <a:lnSpc>
                <a:spcPts val="492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317F54"/>
                </a:solidFill>
                <a:effectLst/>
                <a:uLnTx/>
                <a:uFillTx/>
                <a:latin typeface="Bobby Jones"/>
              </a:rPr>
              <a:t>encountered</a:t>
            </a:r>
          </a:p>
        </p:txBody>
      </p:sp>
      <p:sp>
        <p:nvSpPr>
          <p:cNvPr id="7" name="TextBox 7"/>
          <p:cNvSpPr txBox="1"/>
          <p:nvPr/>
        </p:nvSpPr>
        <p:spPr>
          <a:xfrm>
            <a:off x="972633" y="3543300"/>
            <a:ext cx="15366189" cy="4062651"/>
          </a:xfrm>
          <a:prstGeom prst="rect">
            <a:avLst/>
          </a:prstGeom>
        </p:spPr>
        <p:txBody>
          <a:bodyPr wrap="square" lIns="0" tIns="0" rIns="0" bIns="0" rtlCol="0" anchor="t">
            <a:spAutoFit/>
          </a:bodyPr>
          <a:lstStyle/>
          <a:p>
            <a:pPr marL="285750" indent="-285750">
              <a:buFont typeface="Wingdings" panose="05000000000000000000" pitchFamily="2" charset="2"/>
              <a:buChar char="§"/>
            </a:pPr>
            <a:r>
              <a:rPr lang="en-US" sz="4400" dirty="0">
                <a:latin typeface="Open Sans" panose="020B0604020202020204" charset="0"/>
                <a:ea typeface="Open Sans" panose="020B0604020202020204" charset="0"/>
                <a:cs typeface="Open Sans" panose="020B0604020202020204" charset="0"/>
              </a:rPr>
              <a:t>Budget </a:t>
            </a:r>
          </a:p>
          <a:p>
            <a:pPr marL="285750" indent="-285750">
              <a:buFont typeface="Wingdings" panose="05000000000000000000" pitchFamily="2" charset="2"/>
              <a:buChar char="§"/>
            </a:pPr>
            <a:r>
              <a:rPr lang="en-US" sz="4400" dirty="0">
                <a:latin typeface="Open Sans" panose="020B0604020202020204" charset="0"/>
                <a:ea typeface="Open Sans" panose="020B0604020202020204" charset="0"/>
                <a:cs typeface="Open Sans" panose="020B0604020202020204" charset="0"/>
              </a:rPr>
              <a:t>Mode of Procurement (RA 9184)</a:t>
            </a:r>
          </a:p>
          <a:p>
            <a:pPr marL="285750" indent="-285750">
              <a:buFont typeface="Wingdings" panose="05000000000000000000" pitchFamily="2" charset="2"/>
              <a:buChar char="§"/>
            </a:pPr>
            <a:r>
              <a:rPr lang="en-US" sz="4400" dirty="0">
                <a:latin typeface="Open Sans" panose="020B0604020202020204" charset="0"/>
                <a:ea typeface="Open Sans" panose="020B0604020202020204" charset="0"/>
                <a:cs typeface="Open Sans" panose="020B0604020202020204" charset="0"/>
              </a:rPr>
              <a:t>Multi-Year Contractual Authority (MYCA)-Allotment should be released during the first year for multi year obligation (Year 1-5 </a:t>
            </a:r>
            <a:r>
              <a:rPr lang="en-US" sz="4400" dirty="0" smtClean="0">
                <a:latin typeface="Open Sans" panose="020B0604020202020204" charset="0"/>
                <a:ea typeface="Open Sans" panose="020B0604020202020204" charset="0"/>
                <a:cs typeface="Open Sans" panose="020B0604020202020204" charset="0"/>
              </a:rPr>
              <a:t>Php249,681,478.56) </a:t>
            </a:r>
            <a:r>
              <a:rPr lang="en-US" sz="4400" dirty="0">
                <a:latin typeface="Open Sans" panose="020B0604020202020204" charset="0"/>
                <a:ea typeface="Open Sans" panose="020B0604020202020204" charset="0"/>
                <a:cs typeface="Open Sans" panose="020B0604020202020204" charset="0"/>
              </a:rPr>
              <a:t>with yearly NCA release for the next 5 years</a:t>
            </a:r>
          </a:p>
        </p:txBody>
      </p:sp>
    </p:spTree>
    <p:extLst>
      <p:ext uri="{BB962C8B-B14F-4D97-AF65-F5344CB8AC3E}">
        <p14:creationId xmlns:p14="http://schemas.microsoft.com/office/powerpoint/2010/main" val="24141473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a:p>
        </p:txBody>
      </p:sp>
      <p:sp>
        <p:nvSpPr>
          <p:cNvPr id="5" name="Freeform 5"/>
          <p:cNvSpPr/>
          <p:nvPr/>
        </p:nvSpPr>
        <p:spPr>
          <a:xfrm>
            <a:off x="16338822" y="342900"/>
            <a:ext cx="1732887" cy="1905000"/>
          </a:xfrm>
          <a:custGeom>
            <a:avLst/>
            <a:gdLst/>
            <a:ahLst/>
            <a:cxnLst/>
            <a:rect l="l" t="t" r="r" b="b"/>
            <a:pathLst>
              <a:path w="2037687" h="2156283">
                <a:moveTo>
                  <a:pt x="0" y="0"/>
                </a:moveTo>
                <a:lnTo>
                  <a:pt x="2037688" y="0"/>
                </a:lnTo>
                <a:lnTo>
                  <a:pt x="2037688" y="2156283"/>
                </a:lnTo>
                <a:lnTo>
                  <a:pt x="0" y="2156283"/>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endParaRPr lang="en-US"/>
          </a:p>
        </p:txBody>
      </p:sp>
      <p:sp>
        <p:nvSpPr>
          <p:cNvPr id="6" name="TextBox 6"/>
          <p:cNvSpPr txBox="1"/>
          <p:nvPr/>
        </p:nvSpPr>
        <p:spPr>
          <a:xfrm>
            <a:off x="685800" y="1485900"/>
            <a:ext cx="14630400" cy="683200"/>
          </a:xfrm>
          <a:prstGeom prst="rect">
            <a:avLst/>
          </a:prstGeom>
        </p:spPr>
        <p:txBody>
          <a:bodyPr wrap="square" lIns="0" tIns="0" rIns="0" bIns="0" rtlCol="0" anchor="t">
            <a:spAutoFit/>
          </a:bodyPr>
          <a:lstStyle/>
          <a:p>
            <a:pPr marL="0" marR="0" lvl="0" indent="0" algn="l" defTabSz="914400" rtl="0" eaLnBrk="1" fontAlgn="auto" latinLnBrk="0" hangingPunct="1">
              <a:lnSpc>
                <a:spcPts val="492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317F54"/>
                </a:solidFill>
                <a:effectLst/>
                <a:uLnTx/>
                <a:uFillTx/>
                <a:latin typeface="Bobby Jones"/>
              </a:rPr>
              <a:t>Recommendation</a:t>
            </a:r>
            <a:r>
              <a:rPr lang="en-US" sz="7200" b="1" dirty="0">
                <a:solidFill>
                  <a:srgbClr val="317F54"/>
                </a:solidFill>
                <a:latin typeface="Bobby Jones"/>
              </a:rPr>
              <a:t>s/ desired action</a:t>
            </a:r>
            <a:endParaRPr kumimoji="0" lang="en-US" sz="7200" b="1" i="0" u="none" strike="noStrike" kern="1200" cap="none" spc="0" normalizeH="0" baseline="0" noProof="0" dirty="0">
              <a:ln>
                <a:noFill/>
              </a:ln>
              <a:solidFill>
                <a:srgbClr val="317F54"/>
              </a:solidFill>
              <a:effectLst/>
              <a:uLnTx/>
              <a:uFillTx/>
              <a:latin typeface="Bobby Jones"/>
            </a:endParaRPr>
          </a:p>
        </p:txBody>
      </p:sp>
      <p:sp>
        <p:nvSpPr>
          <p:cNvPr id="7" name="TextBox 7"/>
          <p:cNvSpPr txBox="1"/>
          <p:nvPr/>
        </p:nvSpPr>
        <p:spPr>
          <a:xfrm>
            <a:off x="972633" y="2933700"/>
            <a:ext cx="15366189" cy="6093976"/>
          </a:xfrm>
          <a:prstGeom prst="rect">
            <a:avLst/>
          </a:prstGeom>
        </p:spPr>
        <p:txBody>
          <a:bodyPr wrap="square" lIns="0" tIns="0" rIns="0" bIns="0" rtlCol="0" anchor="t">
            <a:spAutoFit/>
          </a:bodyPr>
          <a:lstStyle/>
          <a:p>
            <a:pPr marL="457200" indent="-457200">
              <a:buAutoNum type="arabicPeriod"/>
            </a:pPr>
            <a:r>
              <a:rPr lang="en-US" sz="6600" dirty="0">
                <a:latin typeface="Open Sans" panose="020B0604020202020204" charset="0"/>
                <a:ea typeface="Open Sans" panose="020B0604020202020204" charset="0"/>
                <a:cs typeface="Open Sans" panose="020B0604020202020204" charset="0"/>
              </a:rPr>
              <a:t>   Expedite the Award and conduct of </a:t>
            </a:r>
          </a:p>
          <a:p>
            <a:r>
              <a:rPr lang="en-US" sz="6600" dirty="0">
                <a:latin typeface="Open Sans" panose="020B0604020202020204" charset="0"/>
                <a:ea typeface="Open Sans" panose="020B0604020202020204" charset="0"/>
                <a:cs typeface="Open Sans" panose="020B0604020202020204" charset="0"/>
              </a:rPr>
              <a:t>       structural stability </a:t>
            </a:r>
            <a:r>
              <a:rPr lang="en-US" sz="6600" dirty="0" smtClean="0">
                <a:latin typeface="Open Sans" panose="020B0604020202020204" charset="0"/>
                <a:ea typeface="Open Sans" panose="020B0604020202020204" charset="0"/>
                <a:cs typeface="Open Sans" panose="020B0604020202020204" charset="0"/>
              </a:rPr>
              <a:t>test by the   3</a:t>
            </a:r>
            <a:r>
              <a:rPr lang="en-US" sz="6600" baseline="30000" dirty="0" smtClean="0">
                <a:latin typeface="Open Sans" panose="020B0604020202020204" charset="0"/>
                <a:ea typeface="Open Sans" panose="020B0604020202020204" charset="0"/>
                <a:cs typeface="Open Sans" panose="020B0604020202020204" charset="0"/>
              </a:rPr>
              <a:t>rd</a:t>
            </a:r>
            <a:r>
              <a:rPr lang="en-US" sz="6600" dirty="0" smtClean="0">
                <a:latin typeface="Open Sans" panose="020B0604020202020204" charset="0"/>
                <a:ea typeface="Open Sans" panose="020B0604020202020204" charset="0"/>
                <a:cs typeface="Open Sans" panose="020B0604020202020204" charset="0"/>
              </a:rPr>
              <a:t> </a:t>
            </a:r>
          </a:p>
          <a:p>
            <a:r>
              <a:rPr lang="en-US" sz="6600" dirty="0">
                <a:latin typeface="Open Sans" panose="020B0604020202020204" charset="0"/>
                <a:ea typeface="Open Sans" panose="020B0604020202020204" charset="0"/>
                <a:cs typeface="Open Sans" panose="020B0604020202020204" charset="0"/>
              </a:rPr>
              <a:t> </a:t>
            </a:r>
            <a:r>
              <a:rPr lang="en-US" sz="6600" dirty="0" smtClean="0">
                <a:latin typeface="Open Sans" panose="020B0604020202020204" charset="0"/>
                <a:ea typeface="Open Sans" panose="020B0604020202020204" charset="0"/>
                <a:cs typeface="Open Sans" panose="020B0604020202020204" charset="0"/>
              </a:rPr>
              <a:t>      party.(DPWH)</a:t>
            </a:r>
            <a:endParaRPr lang="en-US" sz="6600" dirty="0">
              <a:latin typeface="Open Sans" panose="020B0604020202020204" charset="0"/>
              <a:ea typeface="Open Sans" panose="020B0604020202020204" charset="0"/>
              <a:cs typeface="Open Sans" panose="020B0604020202020204" charset="0"/>
            </a:endParaRPr>
          </a:p>
          <a:p>
            <a:endParaRPr lang="en-US" sz="6600" dirty="0">
              <a:latin typeface="Open Sans" panose="020B0604020202020204" charset="0"/>
              <a:ea typeface="Open Sans" panose="020B0604020202020204" charset="0"/>
              <a:cs typeface="Open Sans" panose="020B0604020202020204" charset="0"/>
            </a:endParaRPr>
          </a:p>
          <a:p>
            <a:pPr marL="1143000" indent="-1143000">
              <a:buAutoNum type="arabicPeriod" startAt="2"/>
            </a:pPr>
            <a:r>
              <a:rPr lang="en-GB" sz="6600" dirty="0" smtClean="0">
                <a:latin typeface="Open Sans" panose="020B0604020202020204" charset="0"/>
                <a:ea typeface="Open Sans" panose="020B0604020202020204" charset="0"/>
                <a:cs typeface="Open Sans" panose="020B0604020202020204" charset="0"/>
              </a:rPr>
              <a:t>Application </a:t>
            </a:r>
            <a:r>
              <a:rPr lang="en-GB" sz="6600" dirty="0">
                <a:latin typeface="Open Sans" panose="020B0604020202020204" charset="0"/>
                <a:ea typeface="Open Sans" panose="020B0604020202020204" charset="0"/>
                <a:cs typeface="Open Sans" panose="020B0604020202020204" charset="0"/>
              </a:rPr>
              <a:t>of concrete </a:t>
            </a:r>
            <a:r>
              <a:rPr lang="en-GB" sz="6600" dirty="0" smtClean="0">
                <a:latin typeface="Open Sans" panose="020B0604020202020204" charset="0"/>
                <a:ea typeface="Open Sans" panose="020B0604020202020204" charset="0"/>
                <a:cs typeface="Open Sans" panose="020B0604020202020204" charset="0"/>
              </a:rPr>
              <a:t>epoxy </a:t>
            </a:r>
          </a:p>
          <a:p>
            <a:r>
              <a:rPr lang="en-GB" sz="6600" dirty="0" smtClean="0">
                <a:latin typeface="Open Sans" panose="020B0604020202020204" charset="0"/>
                <a:ea typeface="Open Sans" panose="020B0604020202020204" charset="0"/>
                <a:cs typeface="Open Sans" panose="020B0604020202020204" charset="0"/>
              </a:rPr>
              <a:t>     (DPWH)</a:t>
            </a:r>
            <a:endParaRPr lang="en-US" sz="6600" dirty="0">
              <a:latin typeface="Open Sans" panose="020B0604020202020204" charset="0"/>
              <a:ea typeface="Open Sans" panose="020B0604020202020204" charset="0"/>
              <a:cs typeface="Open Sans" panose="020B0604020202020204" charset="0"/>
            </a:endParaRPr>
          </a:p>
        </p:txBody>
      </p:sp>
    </p:spTree>
    <p:extLst>
      <p:ext uri="{BB962C8B-B14F-4D97-AF65-F5344CB8AC3E}">
        <p14:creationId xmlns:p14="http://schemas.microsoft.com/office/powerpoint/2010/main" val="13804310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905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a:p>
        </p:txBody>
      </p:sp>
      <p:sp>
        <p:nvSpPr>
          <p:cNvPr id="5" name="Freeform 5"/>
          <p:cNvSpPr/>
          <p:nvPr/>
        </p:nvSpPr>
        <p:spPr>
          <a:xfrm>
            <a:off x="16338822" y="342900"/>
            <a:ext cx="1732887" cy="1905000"/>
          </a:xfrm>
          <a:custGeom>
            <a:avLst/>
            <a:gdLst/>
            <a:ahLst/>
            <a:cxnLst/>
            <a:rect l="l" t="t" r="r" b="b"/>
            <a:pathLst>
              <a:path w="2037687" h="2156283">
                <a:moveTo>
                  <a:pt x="0" y="0"/>
                </a:moveTo>
                <a:lnTo>
                  <a:pt x="2037688" y="0"/>
                </a:lnTo>
                <a:lnTo>
                  <a:pt x="2037688" y="2156283"/>
                </a:lnTo>
                <a:lnTo>
                  <a:pt x="0" y="2156283"/>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endParaRPr lang="en-US"/>
          </a:p>
        </p:txBody>
      </p:sp>
      <p:sp>
        <p:nvSpPr>
          <p:cNvPr id="6" name="TextBox 6"/>
          <p:cNvSpPr txBox="1"/>
          <p:nvPr/>
        </p:nvSpPr>
        <p:spPr>
          <a:xfrm>
            <a:off x="609600" y="1409700"/>
            <a:ext cx="15163800" cy="683200"/>
          </a:xfrm>
          <a:prstGeom prst="rect">
            <a:avLst/>
          </a:prstGeom>
        </p:spPr>
        <p:txBody>
          <a:bodyPr wrap="square" lIns="0" tIns="0" rIns="0" bIns="0" rtlCol="0" anchor="t">
            <a:spAutoFit/>
          </a:bodyPr>
          <a:lstStyle/>
          <a:p>
            <a:pPr marL="0" marR="0" lvl="0" indent="0" algn="l" defTabSz="914400" rtl="0" eaLnBrk="1" fontAlgn="auto" latinLnBrk="0" hangingPunct="1">
              <a:lnSpc>
                <a:spcPts val="492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317F54"/>
                </a:solidFill>
                <a:effectLst/>
                <a:uLnTx/>
                <a:uFillTx/>
                <a:latin typeface="Bobby Jones"/>
              </a:rPr>
              <a:t>Recommendation</a:t>
            </a:r>
            <a:r>
              <a:rPr lang="en-US" sz="7200" b="1" dirty="0">
                <a:solidFill>
                  <a:srgbClr val="317F54"/>
                </a:solidFill>
                <a:latin typeface="Bobby Jones"/>
              </a:rPr>
              <a:t>s/ desired action</a:t>
            </a:r>
            <a:endParaRPr kumimoji="0" lang="en-US" sz="7200" b="1" i="0" u="none" strike="noStrike" kern="1200" cap="none" spc="0" normalizeH="0" baseline="0" noProof="0" dirty="0">
              <a:ln>
                <a:noFill/>
              </a:ln>
              <a:solidFill>
                <a:srgbClr val="317F54"/>
              </a:solidFill>
              <a:effectLst/>
              <a:uLnTx/>
              <a:uFillTx/>
              <a:latin typeface="Bobby Jones"/>
            </a:endParaRPr>
          </a:p>
        </p:txBody>
      </p:sp>
      <p:sp>
        <p:nvSpPr>
          <p:cNvPr id="8" name="TextBox 7"/>
          <p:cNvSpPr txBox="1"/>
          <p:nvPr/>
        </p:nvSpPr>
        <p:spPr>
          <a:xfrm>
            <a:off x="944329" y="2840790"/>
            <a:ext cx="15743471" cy="4985980"/>
          </a:xfrm>
          <a:prstGeom prst="rect">
            <a:avLst/>
          </a:prstGeom>
        </p:spPr>
        <p:txBody>
          <a:bodyPr wrap="square" lIns="0" tIns="0" rIns="0" bIns="0" rtlCol="0" anchor="t">
            <a:spAutoFit/>
          </a:bodyPr>
          <a:lstStyle/>
          <a:p>
            <a:pPr marL="457200" indent="-457200">
              <a:buAutoNum type="arabicPeriod" startAt="3"/>
            </a:pPr>
            <a:r>
              <a:rPr lang="en-US" sz="3600" b="1" dirty="0">
                <a:latin typeface="Open Sans" panose="020B0604020202020204" charset="0"/>
                <a:ea typeface="Open Sans" panose="020B0604020202020204" charset="0"/>
                <a:cs typeface="Open Sans" panose="020B0604020202020204" charset="0"/>
              </a:rPr>
              <a:t>   </a:t>
            </a:r>
            <a:r>
              <a:rPr lang="en-US" sz="3600" b="1" dirty="0" smtClean="0">
                <a:latin typeface="Open Sans" panose="020B0604020202020204" charset="0"/>
                <a:ea typeface="Open Sans" panose="020B0604020202020204" charset="0"/>
                <a:cs typeface="Open Sans" panose="020B0604020202020204" charset="0"/>
              </a:rPr>
              <a:t>OPTION 1 </a:t>
            </a:r>
          </a:p>
          <a:p>
            <a:r>
              <a:rPr lang="en-US" sz="3600" b="1" dirty="0">
                <a:latin typeface="Open Sans" panose="020B0604020202020204" charset="0"/>
                <a:ea typeface="Open Sans" panose="020B0604020202020204" charset="0"/>
                <a:cs typeface="Open Sans" panose="020B0604020202020204" charset="0"/>
              </a:rPr>
              <a:t> </a:t>
            </a:r>
            <a:r>
              <a:rPr lang="en-US" sz="3600" b="1" dirty="0" smtClean="0">
                <a:latin typeface="Open Sans" panose="020B0604020202020204" charset="0"/>
                <a:ea typeface="Open Sans" panose="020B0604020202020204" charset="0"/>
                <a:cs typeface="Open Sans" panose="020B0604020202020204" charset="0"/>
              </a:rPr>
              <a:t>      Maintaining </a:t>
            </a:r>
            <a:r>
              <a:rPr lang="en-US" sz="3600" b="1" dirty="0">
                <a:latin typeface="Open Sans" panose="020B0604020202020204" charset="0"/>
                <a:ea typeface="Open Sans" panose="020B0604020202020204" charset="0"/>
                <a:cs typeface="Open Sans" panose="020B0604020202020204" charset="0"/>
              </a:rPr>
              <a:t>50% workforce at the DENR by the Bay and having    </a:t>
            </a:r>
          </a:p>
          <a:p>
            <a:r>
              <a:rPr lang="en-US" sz="3600" b="1" dirty="0">
                <a:latin typeface="Open Sans" panose="020B0604020202020204" charset="0"/>
                <a:ea typeface="Open Sans" panose="020B0604020202020204" charset="0"/>
                <a:cs typeface="Open Sans" panose="020B0604020202020204" charset="0"/>
              </a:rPr>
              <a:t>       another office within Metro Manila for the </a:t>
            </a:r>
            <a:r>
              <a:rPr lang="en-US" sz="3600" b="1" dirty="0" smtClean="0">
                <a:latin typeface="Open Sans" panose="020B0604020202020204" charset="0"/>
                <a:ea typeface="Open Sans" panose="020B0604020202020204" charset="0"/>
                <a:cs typeface="Open Sans" panose="020B0604020202020204" charset="0"/>
              </a:rPr>
              <a:t>remaining Workforce</a:t>
            </a:r>
            <a:endParaRPr lang="en-US" sz="3600" b="1" dirty="0">
              <a:latin typeface="Open Sans" panose="020B0604020202020204" charset="0"/>
              <a:ea typeface="Open Sans" panose="020B0604020202020204" charset="0"/>
              <a:cs typeface="Open Sans" panose="020B0604020202020204" charset="0"/>
            </a:endParaRPr>
          </a:p>
          <a:p>
            <a:pPr marL="2400300" lvl="4" indent="-571500" algn="just">
              <a:buFont typeface="Wingdings" panose="05000000000000000000" pitchFamily="2" charset="2"/>
              <a:buChar char="§"/>
            </a:pPr>
            <a:r>
              <a:rPr lang="en-US" sz="3600" dirty="0">
                <a:latin typeface="Open Sans" panose="020B0604020202020204" charset="0"/>
                <a:ea typeface="Open Sans" panose="020B0604020202020204" charset="0"/>
                <a:cs typeface="Open Sans" panose="020B0604020202020204" charset="0"/>
              </a:rPr>
              <a:t>1,500 square meters is needed for the remaining 50% workforce. The average rental cost per square meter in Metro Manila is about Php1,000.00. Hence, for this option, the office needs </a:t>
            </a:r>
            <a:r>
              <a:rPr lang="en-US" sz="3600" b="1" dirty="0" smtClean="0">
                <a:latin typeface="Open Sans" panose="020B0604020202020204" charset="0"/>
                <a:ea typeface="Open Sans" panose="020B0604020202020204" charset="0"/>
                <a:cs typeface="Open Sans" panose="020B0604020202020204" charset="0"/>
              </a:rPr>
              <a:t>Php2,038,548.00 </a:t>
            </a:r>
            <a:r>
              <a:rPr lang="en-US" sz="3600" b="1" dirty="0">
                <a:latin typeface="Open Sans" panose="020B0604020202020204" charset="0"/>
                <a:ea typeface="Open Sans" panose="020B0604020202020204" charset="0"/>
                <a:cs typeface="Open Sans" panose="020B0604020202020204" charset="0"/>
              </a:rPr>
              <a:t>a month or an approximate amount of </a:t>
            </a:r>
            <a:r>
              <a:rPr lang="en-US" sz="3600" b="1" dirty="0" smtClean="0">
                <a:latin typeface="Open Sans" panose="020B0604020202020204" charset="0"/>
                <a:ea typeface="Open Sans" panose="020B0604020202020204" charset="0"/>
                <a:cs typeface="Open Sans" panose="020B0604020202020204" charset="0"/>
              </a:rPr>
              <a:t>Php24,462,576.00 </a:t>
            </a:r>
            <a:r>
              <a:rPr lang="en-US" sz="3600" dirty="0" smtClean="0">
                <a:latin typeface="Open Sans" panose="020B0604020202020204" charset="0"/>
                <a:ea typeface="Open Sans" panose="020B0604020202020204" charset="0"/>
                <a:cs typeface="Open Sans" panose="020B0604020202020204" charset="0"/>
              </a:rPr>
              <a:t>annually</a:t>
            </a:r>
            <a:r>
              <a:rPr lang="en-US" sz="3600" b="1" dirty="0" smtClean="0">
                <a:latin typeface="Open Sans" panose="020B0604020202020204" charset="0"/>
                <a:ea typeface="Open Sans" panose="020B0604020202020204" charset="0"/>
                <a:cs typeface="Open Sans" panose="020B0604020202020204" charset="0"/>
              </a:rPr>
              <a:t> </a:t>
            </a:r>
            <a:r>
              <a:rPr lang="en-US" sz="3600" dirty="0">
                <a:latin typeface="Open Sans" panose="020B0604020202020204" charset="0"/>
                <a:ea typeface="Open Sans" panose="020B0604020202020204" charset="0"/>
                <a:cs typeface="Open Sans" panose="020B0604020202020204" charset="0"/>
              </a:rPr>
              <a:t>including water, electricity, 12% VAT, and 10% contingency.</a:t>
            </a:r>
            <a:r>
              <a:rPr lang="en-US" sz="3600" b="1" dirty="0">
                <a:latin typeface="Open Sans" panose="020B0604020202020204" charset="0"/>
                <a:ea typeface="Open Sans" panose="020B0604020202020204" charset="0"/>
                <a:cs typeface="Open Sans" panose="020B0604020202020204" charset="0"/>
              </a:rPr>
              <a:t>	</a:t>
            </a:r>
          </a:p>
        </p:txBody>
      </p:sp>
    </p:spTree>
    <p:extLst>
      <p:ext uri="{BB962C8B-B14F-4D97-AF65-F5344CB8AC3E}">
        <p14:creationId xmlns:p14="http://schemas.microsoft.com/office/powerpoint/2010/main" val="40668474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a:p>
        </p:txBody>
      </p:sp>
      <p:sp>
        <p:nvSpPr>
          <p:cNvPr id="5" name="Freeform 5"/>
          <p:cNvSpPr/>
          <p:nvPr/>
        </p:nvSpPr>
        <p:spPr>
          <a:xfrm>
            <a:off x="16338822" y="342900"/>
            <a:ext cx="1732887" cy="1905000"/>
          </a:xfrm>
          <a:custGeom>
            <a:avLst/>
            <a:gdLst/>
            <a:ahLst/>
            <a:cxnLst/>
            <a:rect l="l" t="t" r="r" b="b"/>
            <a:pathLst>
              <a:path w="2037687" h="2156283">
                <a:moveTo>
                  <a:pt x="0" y="0"/>
                </a:moveTo>
                <a:lnTo>
                  <a:pt x="2037688" y="0"/>
                </a:lnTo>
                <a:lnTo>
                  <a:pt x="2037688" y="2156283"/>
                </a:lnTo>
                <a:lnTo>
                  <a:pt x="0" y="2156283"/>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endParaRPr lang="en-US"/>
          </a:p>
        </p:txBody>
      </p:sp>
      <p:sp>
        <p:nvSpPr>
          <p:cNvPr id="6" name="TextBox 6"/>
          <p:cNvSpPr txBox="1"/>
          <p:nvPr/>
        </p:nvSpPr>
        <p:spPr>
          <a:xfrm>
            <a:off x="685800" y="1629914"/>
            <a:ext cx="14859000" cy="683200"/>
          </a:xfrm>
          <a:prstGeom prst="rect">
            <a:avLst/>
          </a:prstGeom>
        </p:spPr>
        <p:txBody>
          <a:bodyPr wrap="square" lIns="0" tIns="0" rIns="0" bIns="0" rtlCol="0" anchor="t">
            <a:spAutoFit/>
          </a:bodyPr>
          <a:lstStyle/>
          <a:p>
            <a:pPr marL="0" marR="0" lvl="0" indent="0" algn="l" defTabSz="914400" rtl="0" eaLnBrk="1" fontAlgn="auto" latinLnBrk="0" hangingPunct="1">
              <a:lnSpc>
                <a:spcPts val="492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317F54"/>
                </a:solidFill>
                <a:effectLst/>
                <a:uLnTx/>
                <a:uFillTx/>
                <a:latin typeface="Bobby Jones"/>
              </a:rPr>
              <a:t>Recommendation</a:t>
            </a:r>
            <a:r>
              <a:rPr lang="en-US" sz="7200" b="1" dirty="0">
                <a:solidFill>
                  <a:srgbClr val="317F54"/>
                </a:solidFill>
                <a:latin typeface="Bobby Jones"/>
              </a:rPr>
              <a:t>s/ desired action</a:t>
            </a:r>
            <a:endParaRPr kumimoji="0" lang="en-US" sz="7200" b="1" i="0" u="none" strike="noStrike" kern="1200" cap="none" spc="0" normalizeH="0" baseline="0" noProof="0" dirty="0">
              <a:ln>
                <a:noFill/>
              </a:ln>
              <a:solidFill>
                <a:srgbClr val="317F54"/>
              </a:solidFill>
              <a:effectLst/>
              <a:uLnTx/>
              <a:uFillTx/>
              <a:latin typeface="Bobby Jones"/>
            </a:endParaRPr>
          </a:p>
        </p:txBody>
      </p:sp>
      <p:sp>
        <p:nvSpPr>
          <p:cNvPr id="9" name="TextBox 7"/>
          <p:cNvSpPr txBox="1"/>
          <p:nvPr/>
        </p:nvSpPr>
        <p:spPr>
          <a:xfrm>
            <a:off x="1066800" y="3059144"/>
            <a:ext cx="15383508" cy="4924425"/>
          </a:xfrm>
          <a:prstGeom prst="rect">
            <a:avLst/>
          </a:prstGeom>
        </p:spPr>
        <p:txBody>
          <a:bodyPr wrap="square" lIns="0" tIns="0" rIns="0" bIns="0" rtlCol="0" anchor="t">
            <a:spAutoFit/>
          </a:bodyPr>
          <a:lstStyle/>
          <a:p>
            <a:r>
              <a:rPr lang="en-US" sz="4000" b="1" dirty="0">
                <a:latin typeface="Open Sans" panose="020B0604020202020204" charset="0"/>
                <a:ea typeface="Open Sans" panose="020B0604020202020204" charset="0"/>
                <a:cs typeface="Open Sans" panose="020B0604020202020204" charset="0"/>
              </a:rPr>
              <a:t>4.    </a:t>
            </a:r>
            <a:r>
              <a:rPr lang="en-US" sz="4000" b="1" dirty="0" smtClean="0">
                <a:latin typeface="Open Sans" panose="020B0604020202020204" charset="0"/>
                <a:ea typeface="Open Sans" panose="020B0604020202020204" charset="0"/>
                <a:cs typeface="Open Sans" panose="020B0604020202020204" charset="0"/>
              </a:rPr>
              <a:t>OPTION 2</a:t>
            </a:r>
          </a:p>
          <a:p>
            <a:r>
              <a:rPr lang="en-US" sz="4000" b="1" dirty="0" smtClean="0">
                <a:latin typeface="Open Sans" panose="020B0604020202020204" charset="0"/>
                <a:ea typeface="Open Sans" panose="020B0604020202020204" charset="0"/>
                <a:cs typeface="Open Sans" panose="020B0604020202020204" charset="0"/>
              </a:rPr>
              <a:t>        Fully </a:t>
            </a:r>
            <a:r>
              <a:rPr lang="en-US" sz="4000" b="1" dirty="0">
                <a:latin typeface="Open Sans" panose="020B0604020202020204" charset="0"/>
                <a:ea typeface="Open Sans" panose="020B0604020202020204" charset="0"/>
                <a:cs typeface="Open Sans" panose="020B0604020202020204" charset="0"/>
              </a:rPr>
              <a:t>relocating </a:t>
            </a:r>
            <a:r>
              <a:rPr lang="en-US" sz="4000" b="1" dirty="0" smtClean="0">
                <a:latin typeface="Open Sans" panose="020B0604020202020204" charset="0"/>
                <a:ea typeface="Open Sans" panose="020B0604020202020204" charset="0"/>
                <a:cs typeface="Open Sans" panose="020B0604020202020204" charset="0"/>
              </a:rPr>
              <a:t> </a:t>
            </a:r>
            <a:r>
              <a:rPr lang="en-US" sz="4000" b="1" dirty="0">
                <a:latin typeface="Open Sans" panose="020B0604020202020204" charset="0"/>
                <a:ea typeface="Open Sans" panose="020B0604020202020204" charset="0"/>
                <a:cs typeface="Open Sans" panose="020B0604020202020204" charset="0"/>
              </a:rPr>
              <a:t>office within Metro Manila</a:t>
            </a:r>
          </a:p>
          <a:p>
            <a:pPr marL="2400300" lvl="4" indent="-571500" algn="just">
              <a:buFont typeface="Wingdings" panose="05000000000000000000" pitchFamily="2" charset="2"/>
              <a:buChar char="§"/>
            </a:pPr>
            <a:r>
              <a:rPr lang="en-US" sz="4000" dirty="0">
                <a:latin typeface="Open Sans" panose="020B0604020202020204" charset="0"/>
                <a:ea typeface="Open Sans" panose="020B0604020202020204" charset="0"/>
                <a:cs typeface="Open Sans" panose="020B0604020202020204" charset="0"/>
              </a:rPr>
              <a:t>4,000 square meters </a:t>
            </a:r>
            <a:r>
              <a:rPr lang="en-US" sz="4000" i="1" dirty="0">
                <a:latin typeface="Open Sans" panose="020B0604020202020204" charset="0"/>
                <a:ea typeface="Open Sans" panose="020B0604020202020204" charset="0"/>
                <a:cs typeface="Open Sans" panose="020B0604020202020204" charset="0"/>
              </a:rPr>
              <a:t>(including </a:t>
            </a:r>
            <a:r>
              <a:rPr lang="en-US" sz="4000" i="1" dirty="0" smtClean="0">
                <a:latin typeface="Open Sans" panose="020B0604020202020204" charset="0"/>
                <a:ea typeface="Open Sans" panose="020B0604020202020204" charset="0"/>
                <a:cs typeface="Open Sans" panose="020B0604020202020204" charset="0"/>
              </a:rPr>
              <a:t>conference </a:t>
            </a:r>
            <a:r>
              <a:rPr lang="en-US" sz="4000" i="1" dirty="0">
                <a:latin typeface="Open Sans" panose="020B0604020202020204" charset="0"/>
                <a:ea typeface="Open Sans" panose="020B0604020202020204" charset="0"/>
                <a:cs typeface="Open Sans" panose="020B0604020202020204" charset="0"/>
              </a:rPr>
              <a:t>and storage </a:t>
            </a:r>
            <a:r>
              <a:rPr lang="en-US" sz="4000" i="1" dirty="0" smtClean="0">
                <a:latin typeface="Open Sans" panose="020B0604020202020204" charset="0"/>
                <a:ea typeface="Open Sans" panose="020B0604020202020204" charset="0"/>
                <a:cs typeface="Open Sans" panose="020B0604020202020204" charset="0"/>
              </a:rPr>
              <a:t>rooms) </a:t>
            </a:r>
            <a:r>
              <a:rPr lang="en-US" sz="4000" dirty="0">
                <a:latin typeface="Open Sans" panose="020B0604020202020204" charset="0"/>
                <a:ea typeface="Open Sans" panose="020B0604020202020204" charset="0"/>
                <a:cs typeface="Open Sans" panose="020B0604020202020204" charset="0"/>
              </a:rPr>
              <a:t>is needed to house </a:t>
            </a:r>
            <a:r>
              <a:rPr lang="en-US" sz="4000" dirty="0" smtClean="0">
                <a:latin typeface="Open Sans" panose="020B0604020202020204" charset="0"/>
                <a:ea typeface="Open Sans" panose="020B0604020202020204" charset="0"/>
                <a:cs typeface="Open Sans" panose="020B0604020202020204" charset="0"/>
              </a:rPr>
              <a:t>the </a:t>
            </a:r>
            <a:r>
              <a:rPr lang="en-US" sz="4000" dirty="0">
                <a:latin typeface="Open Sans" panose="020B0604020202020204" charset="0"/>
                <a:ea typeface="Open Sans" panose="020B0604020202020204" charset="0"/>
                <a:cs typeface="Open Sans" panose="020B0604020202020204" charset="0"/>
              </a:rPr>
              <a:t>DENR MIMAROPA Regional Office. Under this option, the office needs about </a:t>
            </a:r>
            <a:r>
              <a:rPr lang="en-US" sz="4000" b="1" dirty="0">
                <a:latin typeface="Open Sans" panose="020B0604020202020204" charset="0"/>
                <a:ea typeface="Open Sans" panose="020B0604020202020204" charset="0"/>
                <a:cs typeface="Open Sans" panose="020B0604020202020204" charset="0"/>
              </a:rPr>
              <a:t>Php5,588,000.00 monthly or Php67,056,000.00 annually</a:t>
            </a:r>
            <a:r>
              <a:rPr lang="en-US" sz="4000" dirty="0">
                <a:latin typeface="Open Sans" panose="020B0604020202020204" charset="0"/>
                <a:ea typeface="Open Sans" panose="020B0604020202020204" charset="0"/>
                <a:cs typeface="Open Sans" panose="020B0604020202020204" charset="0"/>
              </a:rPr>
              <a:t> including water, electricity, 12% VAT, and 10% contingency.</a:t>
            </a:r>
            <a:r>
              <a:rPr lang="en-US" sz="4000" b="1" dirty="0">
                <a:latin typeface="Open Sans" panose="020B0604020202020204" charset="0"/>
                <a:ea typeface="Open Sans" panose="020B0604020202020204" charset="0"/>
                <a:cs typeface="Open Sans" panose="020B0604020202020204" charset="0"/>
              </a:rPr>
              <a:t>	</a:t>
            </a:r>
          </a:p>
        </p:txBody>
      </p:sp>
    </p:spTree>
    <p:extLst>
      <p:ext uri="{BB962C8B-B14F-4D97-AF65-F5344CB8AC3E}">
        <p14:creationId xmlns:p14="http://schemas.microsoft.com/office/powerpoint/2010/main" val="4133685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a:p>
        </p:txBody>
      </p:sp>
      <p:sp>
        <p:nvSpPr>
          <p:cNvPr id="5" name="Freeform 5"/>
          <p:cNvSpPr/>
          <p:nvPr/>
        </p:nvSpPr>
        <p:spPr>
          <a:xfrm>
            <a:off x="16338822" y="342900"/>
            <a:ext cx="1732887" cy="1905000"/>
          </a:xfrm>
          <a:custGeom>
            <a:avLst/>
            <a:gdLst/>
            <a:ahLst/>
            <a:cxnLst/>
            <a:rect l="l" t="t" r="r" b="b"/>
            <a:pathLst>
              <a:path w="2037687" h="2156283">
                <a:moveTo>
                  <a:pt x="0" y="0"/>
                </a:moveTo>
                <a:lnTo>
                  <a:pt x="2037688" y="0"/>
                </a:lnTo>
                <a:lnTo>
                  <a:pt x="2037688" y="2156283"/>
                </a:lnTo>
                <a:lnTo>
                  <a:pt x="0" y="2156283"/>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endParaRPr lang="en-US"/>
          </a:p>
        </p:txBody>
      </p:sp>
      <p:sp>
        <p:nvSpPr>
          <p:cNvPr id="6" name="TextBox 6"/>
          <p:cNvSpPr txBox="1"/>
          <p:nvPr/>
        </p:nvSpPr>
        <p:spPr>
          <a:xfrm>
            <a:off x="533400" y="953800"/>
            <a:ext cx="14782800" cy="683200"/>
          </a:xfrm>
          <a:prstGeom prst="rect">
            <a:avLst/>
          </a:prstGeom>
        </p:spPr>
        <p:txBody>
          <a:bodyPr wrap="square" lIns="0" tIns="0" rIns="0" bIns="0" rtlCol="0" anchor="t">
            <a:spAutoFit/>
          </a:bodyPr>
          <a:lstStyle/>
          <a:p>
            <a:pPr marL="0" marR="0" lvl="0" indent="0" algn="l" defTabSz="914400" rtl="0" eaLnBrk="1" fontAlgn="auto" latinLnBrk="0" hangingPunct="1">
              <a:lnSpc>
                <a:spcPts val="492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317F54"/>
                </a:solidFill>
                <a:effectLst/>
                <a:uLnTx/>
                <a:uFillTx/>
                <a:latin typeface="Bobby Jones"/>
              </a:rPr>
              <a:t>Recommendation</a:t>
            </a:r>
            <a:r>
              <a:rPr lang="en-US" sz="7200" b="1" dirty="0">
                <a:solidFill>
                  <a:srgbClr val="317F54"/>
                </a:solidFill>
                <a:latin typeface="Bobby Jones"/>
              </a:rPr>
              <a:t>s/ desired action</a:t>
            </a:r>
            <a:endParaRPr kumimoji="0" lang="en-US" sz="7200" b="1" i="0" u="none" strike="noStrike" kern="1200" cap="none" spc="0" normalizeH="0" baseline="0" noProof="0" dirty="0">
              <a:ln>
                <a:noFill/>
              </a:ln>
              <a:solidFill>
                <a:srgbClr val="317F54"/>
              </a:solidFill>
              <a:effectLst/>
              <a:uLnTx/>
              <a:uFillTx/>
              <a:latin typeface="Bobby Jones"/>
            </a:endParaRPr>
          </a:p>
        </p:txBody>
      </p:sp>
      <p:sp>
        <p:nvSpPr>
          <p:cNvPr id="11" name="TextBox 7"/>
          <p:cNvSpPr txBox="1"/>
          <p:nvPr/>
        </p:nvSpPr>
        <p:spPr>
          <a:xfrm>
            <a:off x="838200" y="2247900"/>
            <a:ext cx="15895276" cy="7694414"/>
          </a:xfrm>
          <a:prstGeom prst="rect">
            <a:avLst/>
          </a:prstGeom>
        </p:spPr>
        <p:txBody>
          <a:bodyPr wrap="square" lIns="0" tIns="0" rIns="0" bIns="0" rtlCol="0" anchor="t">
            <a:spAutoFit/>
          </a:bodyPr>
          <a:lstStyle/>
          <a:p>
            <a:pPr marL="457200" indent="-457200">
              <a:buAutoNum type="arabicPeriod" startAt="5"/>
            </a:pPr>
            <a:r>
              <a:rPr lang="en-US" sz="2400" b="1" dirty="0" smtClean="0">
                <a:latin typeface="Open Sans" panose="020B0604020202020204" charset="0"/>
                <a:ea typeface="Open Sans" panose="020B0604020202020204" charset="0"/>
                <a:cs typeface="Open Sans" panose="020B0604020202020204" charset="0"/>
              </a:rPr>
              <a:t>OPTION 3</a:t>
            </a:r>
          </a:p>
          <a:p>
            <a:r>
              <a:rPr lang="en-US" sz="2400" b="1" dirty="0">
                <a:latin typeface="Open Sans" panose="020B0604020202020204" charset="0"/>
                <a:ea typeface="Open Sans" panose="020B0604020202020204" charset="0"/>
                <a:cs typeface="Open Sans" panose="020B0604020202020204" charset="0"/>
              </a:rPr>
              <a:t> </a:t>
            </a:r>
            <a:r>
              <a:rPr lang="en-US" sz="2400" b="1" dirty="0" smtClean="0">
                <a:latin typeface="Open Sans" panose="020B0604020202020204" charset="0"/>
                <a:ea typeface="Open Sans" panose="020B0604020202020204" charset="0"/>
                <a:cs typeface="Open Sans" panose="020B0604020202020204" charset="0"/>
              </a:rPr>
              <a:t>     </a:t>
            </a:r>
            <a:r>
              <a:rPr lang="en-US" sz="2800" b="1" dirty="0" smtClean="0">
                <a:latin typeface="Open Sans" panose="020B0604020202020204" charset="0"/>
                <a:ea typeface="Open Sans" panose="020B0604020202020204" charset="0"/>
                <a:cs typeface="Open Sans" panose="020B0604020202020204" charset="0"/>
              </a:rPr>
              <a:t>Fully </a:t>
            </a:r>
            <a:r>
              <a:rPr lang="en-US" sz="2800" b="1" dirty="0">
                <a:latin typeface="Open Sans" panose="020B0604020202020204" charset="0"/>
                <a:ea typeface="Open Sans" panose="020B0604020202020204" charset="0"/>
                <a:cs typeface="Open Sans" panose="020B0604020202020204" charset="0"/>
              </a:rPr>
              <a:t>relocating in Calapan, Oriental Mindoro</a:t>
            </a:r>
          </a:p>
          <a:p>
            <a:pPr marL="1371600" lvl="2" indent="-457200" algn="just">
              <a:buFont typeface="Wingdings" panose="05000000000000000000" pitchFamily="2" charset="2"/>
              <a:buChar char="§"/>
            </a:pPr>
            <a:r>
              <a:rPr lang="en-US" sz="2800" dirty="0">
                <a:latin typeface="Open Sans" panose="020B0604020202020204" charset="0"/>
                <a:ea typeface="Open Sans" panose="020B0604020202020204" charset="0"/>
                <a:cs typeface="Open Sans" panose="020B0604020202020204" charset="0"/>
              </a:rPr>
              <a:t>There are two (2) possible sites to serve as the regional offices of DENR MIMAROPA:</a:t>
            </a:r>
          </a:p>
          <a:p>
            <a:pPr marL="1828800" lvl="3" indent="-457200" algn="just">
              <a:buFont typeface="Wingdings" panose="05000000000000000000" pitchFamily="2" charset="2"/>
              <a:buChar char="§"/>
            </a:pPr>
            <a:r>
              <a:rPr lang="en-US" sz="2800" b="1" u="sng" dirty="0" err="1">
                <a:latin typeface="Open Sans" panose="020B0604020202020204" charset="0"/>
                <a:ea typeface="Open Sans" panose="020B0604020202020204" charset="0"/>
                <a:cs typeface="Open Sans" panose="020B0604020202020204" charset="0"/>
              </a:rPr>
              <a:t>Feraren</a:t>
            </a:r>
            <a:r>
              <a:rPr lang="en-US" sz="2800" b="1" u="sng" dirty="0">
                <a:latin typeface="Open Sans" panose="020B0604020202020204" charset="0"/>
                <a:ea typeface="Open Sans" panose="020B0604020202020204" charset="0"/>
                <a:cs typeface="Open Sans" panose="020B0604020202020204" charset="0"/>
              </a:rPr>
              <a:t> Hills</a:t>
            </a:r>
            <a:r>
              <a:rPr lang="en-US" sz="2800" dirty="0">
                <a:latin typeface="Open Sans" panose="020B0604020202020204" charset="0"/>
                <a:ea typeface="Open Sans" panose="020B0604020202020204" charset="0"/>
                <a:cs typeface="Open Sans" panose="020B0604020202020204" charset="0"/>
              </a:rPr>
              <a:t> -with an area of 1,291 square meters. The cost per square meter is approximately Php235. </a:t>
            </a:r>
            <a:r>
              <a:rPr lang="en-US" sz="2800" dirty="0" err="1">
                <a:latin typeface="Open Sans" panose="020B0604020202020204" charset="0"/>
                <a:ea typeface="Open Sans" panose="020B0604020202020204" charset="0"/>
                <a:cs typeface="Open Sans" panose="020B0604020202020204" charset="0"/>
              </a:rPr>
              <a:t>Feraren</a:t>
            </a:r>
            <a:r>
              <a:rPr lang="en-US" sz="2800" dirty="0">
                <a:latin typeface="Open Sans" panose="020B0604020202020204" charset="0"/>
                <a:ea typeface="Open Sans" panose="020B0604020202020204" charset="0"/>
                <a:cs typeface="Open Sans" panose="020B0604020202020204" charset="0"/>
              </a:rPr>
              <a:t> Hills is relatively cheaper as their proposed term of lease is three (3) years.</a:t>
            </a:r>
          </a:p>
          <a:p>
            <a:pPr marL="1828800" lvl="3" indent="-457200" algn="just">
              <a:buFont typeface="Wingdings" panose="05000000000000000000" pitchFamily="2" charset="2"/>
              <a:buChar char="§"/>
            </a:pPr>
            <a:r>
              <a:rPr lang="en-US" sz="2800" b="1" u="sng" dirty="0">
                <a:latin typeface="Open Sans" panose="020B0604020202020204" charset="0"/>
                <a:ea typeface="Open Sans" panose="020B0604020202020204" charset="0"/>
                <a:cs typeface="Open Sans" panose="020B0604020202020204" charset="0"/>
              </a:rPr>
              <a:t>Within </a:t>
            </a:r>
            <a:r>
              <a:rPr lang="en-US" sz="2800" b="1" u="sng" dirty="0" err="1">
                <a:latin typeface="Open Sans" panose="020B0604020202020204" charset="0"/>
                <a:ea typeface="Open Sans" panose="020B0604020202020204" charset="0"/>
                <a:cs typeface="Open Sans" panose="020B0604020202020204" charset="0"/>
              </a:rPr>
              <a:t>Nuciti</a:t>
            </a:r>
            <a:r>
              <a:rPr lang="en-US" sz="2800" b="1" u="sng" dirty="0">
                <a:latin typeface="Open Sans" panose="020B0604020202020204" charset="0"/>
                <a:ea typeface="Open Sans" panose="020B0604020202020204" charset="0"/>
                <a:cs typeface="Open Sans" panose="020B0604020202020204" charset="0"/>
              </a:rPr>
              <a:t> Mall Compound</a:t>
            </a:r>
            <a:r>
              <a:rPr lang="en-US" sz="2800" b="1" dirty="0">
                <a:latin typeface="Open Sans" panose="020B0604020202020204" charset="0"/>
                <a:ea typeface="Open Sans" panose="020B0604020202020204" charset="0"/>
                <a:cs typeface="Open Sans" panose="020B0604020202020204" charset="0"/>
              </a:rPr>
              <a:t> </a:t>
            </a:r>
            <a:r>
              <a:rPr lang="en-US" sz="2800" dirty="0">
                <a:latin typeface="Open Sans" panose="020B0604020202020204" charset="0"/>
                <a:ea typeface="Open Sans" panose="020B0604020202020204" charset="0"/>
                <a:cs typeface="Open Sans" panose="020B0604020202020204" charset="0"/>
              </a:rPr>
              <a:t>-with an area of 1,882 square meters. The cost per square meter is Php600</a:t>
            </a:r>
          </a:p>
          <a:p>
            <a:pPr marL="1371600" lvl="2" indent="-457200" algn="just">
              <a:buFont typeface="Wingdings" panose="05000000000000000000" pitchFamily="2" charset="2"/>
              <a:buChar char="§"/>
            </a:pPr>
            <a:r>
              <a:rPr lang="en-US" sz="2800" dirty="0">
                <a:latin typeface="Open Sans" panose="020B0604020202020204" charset="0"/>
                <a:ea typeface="Open Sans" panose="020B0604020202020204" charset="0"/>
                <a:cs typeface="Open Sans" panose="020B0604020202020204" charset="0"/>
              </a:rPr>
              <a:t>For both sites, the estimated monthly budget </a:t>
            </a:r>
            <a:r>
              <a:rPr lang="en-US" sz="2800" b="1" dirty="0">
                <a:latin typeface="Open Sans" panose="020B0604020202020204" charset="0"/>
                <a:ea typeface="Open Sans" panose="020B0604020202020204" charset="0"/>
                <a:cs typeface="Open Sans" panose="020B0604020202020204" charset="0"/>
              </a:rPr>
              <a:t>is Php2,684,833.54 or Php32,218,002.43 annually </a:t>
            </a:r>
            <a:r>
              <a:rPr lang="en-US" sz="2800" dirty="0">
                <a:latin typeface="Open Sans" panose="020B0604020202020204" charset="0"/>
                <a:ea typeface="Open Sans" panose="020B0604020202020204" charset="0"/>
                <a:cs typeface="Open Sans" panose="020B0604020202020204" charset="0"/>
              </a:rPr>
              <a:t>including water, electricity, 12% VAT, and 10% contingency; </a:t>
            </a:r>
            <a:r>
              <a:rPr lang="en-US" sz="2800" b="1" dirty="0">
                <a:latin typeface="Open Sans" panose="020B0604020202020204" charset="0"/>
                <a:ea typeface="Open Sans" panose="020B0604020202020204" charset="0"/>
                <a:cs typeface="Open Sans" panose="020B0604020202020204" charset="0"/>
              </a:rPr>
              <a:t>	</a:t>
            </a:r>
          </a:p>
          <a:p>
            <a:pPr marL="1371600" lvl="2" indent="-457200" algn="just">
              <a:buFont typeface="Wingdings" panose="05000000000000000000" pitchFamily="2" charset="2"/>
              <a:buChar char="§"/>
            </a:pPr>
            <a:r>
              <a:rPr lang="en-US" sz="2800" dirty="0">
                <a:latin typeface="Open Sans" panose="020B0604020202020204" charset="0"/>
                <a:ea typeface="Open Sans" panose="020B0604020202020204" charset="0"/>
                <a:cs typeface="Open Sans" panose="020B0604020202020204" charset="0"/>
              </a:rPr>
              <a:t> Aside from the Office space rental, the office needs funding support for the </a:t>
            </a:r>
            <a:r>
              <a:rPr lang="en-US" sz="2800" dirty="0" smtClean="0">
                <a:latin typeface="Open Sans" panose="020B0604020202020204" charset="0"/>
                <a:ea typeface="Open Sans" panose="020B0604020202020204" charset="0"/>
                <a:cs typeface="Open Sans" panose="020B0604020202020204" charset="0"/>
              </a:rPr>
              <a:t>renovation </a:t>
            </a:r>
            <a:r>
              <a:rPr lang="en-US" sz="2800" dirty="0">
                <a:latin typeface="Open Sans" panose="020B0604020202020204" charset="0"/>
                <a:ea typeface="Open Sans" panose="020B0604020202020204" charset="0"/>
                <a:cs typeface="Open Sans" panose="020B0604020202020204" charset="0"/>
              </a:rPr>
              <a:t>of </a:t>
            </a:r>
            <a:r>
              <a:rPr lang="en-US" sz="2800" dirty="0" smtClean="0">
                <a:latin typeface="Open Sans" panose="020B0604020202020204" charset="0"/>
                <a:ea typeface="Open Sans" panose="020B0604020202020204" charset="0"/>
                <a:cs typeface="Open Sans" panose="020B0604020202020204" charset="0"/>
              </a:rPr>
              <a:t>dormitory </a:t>
            </a:r>
            <a:r>
              <a:rPr lang="en-US" sz="2800" dirty="0">
                <a:latin typeface="Open Sans" panose="020B0604020202020204" charset="0"/>
                <a:ea typeface="Open Sans" panose="020B0604020202020204" charset="0"/>
                <a:cs typeface="Open Sans" panose="020B0604020202020204" charset="0"/>
              </a:rPr>
              <a:t>for employees, especially for those low-salaried personnel. There is an available building (former satellite office) for this purpose, and the estimated renovation expense of the said building is about </a:t>
            </a:r>
            <a:r>
              <a:rPr lang="en-US" sz="2800" b="1" dirty="0">
                <a:latin typeface="Open Sans" panose="020B0604020202020204" charset="0"/>
                <a:ea typeface="Open Sans" panose="020B0604020202020204" charset="0"/>
                <a:cs typeface="Open Sans" panose="020B0604020202020204" charset="0"/>
              </a:rPr>
              <a:t>Php2.1 Million;</a:t>
            </a:r>
          </a:p>
          <a:p>
            <a:pPr marL="1371600" lvl="2" indent="-457200" algn="just">
              <a:buFont typeface="Wingdings" panose="05000000000000000000" pitchFamily="2" charset="2"/>
              <a:buChar char="§"/>
            </a:pPr>
            <a:r>
              <a:rPr lang="en-US" sz="2800" dirty="0">
                <a:latin typeface="Open Sans" panose="020B0604020202020204" charset="0"/>
                <a:ea typeface="Open Sans" panose="020B0604020202020204" charset="0"/>
                <a:cs typeface="Open Sans" panose="020B0604020202020204" charset="0"/>
              </a:rPr>
              <a:t>Other expenses to be incurred, if fully relocating to Calapan, Oriental Mindoro are hauling expenses, relocation allowance, internet/network installation, office fixtures, and equipment. Etc</a:t>
            </a:r>
            <a:r>
              <a:rPr lang="en-US" sz="2800" dirty="0" smtClean="0">
                <a:latin typeface="Open Sans" panose="020B0604020202020204" charset="0"/>
                <a:ea typeface="Open Sans" panose="020B0604020202020204" charset="0"/>
                <a:cs typeface="Open Sans" panose="020B0604020202020204" charset="0"/>
              </a:rPr>
              <a:t>. however, as of to date the Regional Office is currently assessing the expenses required for </a:t>
            </a:r>
            <a:r>
              <a:rPr lang="en-US" sz="2800" smtClean="0">
                <a:latin typeface="Open Sans" panose="020B0604020202020204" charset="0"/>
                <a:ea typeface="Open Sans" panose="020B0604020202020204" charset="0"/>
                <a:cs typeface="Open Sans" panose="020B0604020202020204" charset="0"/>
              </a:rPr>
              <a:t>the transfer. </a:t>
            </a:r>
            <a:endParaRPr lang="en-US" sz="2800" dirty="0">
              <a:latin typeface="Open Sans" panose="020B0604020202020204" charset="0"/>
              <a:ea typeface="Open Sans" panose="020B0604020202020204" charset="0"/>
              <a:cs typeface="Open Sans" panose="020B0604020202020204" charset="0"/>
            </a:endParaRPr>
          </a:p>
        </p:txBody>
      </p:sp>
    </p:spTree>
    <p:extLst>
      <p:ext uri="{BB962C8B-B14F-4D97-AF65-F5344CB8AC3E}">
        <p14:creationId xmlns:p14="http://schemas.microsoft.com/office/powerpoint/2010/main" val="18548343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143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6897" t="-30902" r="-8305" b="-21142"/>
            </a:stretch>
          </a:blipFill>
        </p:spPr>
        <p:txBody>
          <a:bodyPr/>
          <a:lstStyle/>
          <a:p>
            <a:endParaRPr lang="en-US"/>
          </a:p>
        </p:txBody>
      </p:sp>
      <p:sp>
        <p:nvSpPr>
          <p:cNvPr id="6" name="TextBox 6"/>
          <p:cNvSpPr txBox="1"/>
          <p:nvPr/>
        </p:nvSpPr>
        <p:spPr>
          <a:xfrm>
            <a:off x="609600" y="1149463"/>
            <a:ext cx="15087600" cy="683200"/>
          </a:xfrm>
          <a:prstGeom prst="rect">
            <a:avLst/>
          </a:prstGeom>
        </p:spPr>
        <p:txBody>
          <a:bodyPr wrap="square" lIns="0" tIns="0" rIns="0" bIns="0" rtlCol="0" anchor="t">
            <a:spAutoFit/>
          </a:bodyPr>
          <a:lstStyle/>
          <a:p>
            <a:pPr marL="0" marR="0" lvl="0" indent="0" algn="l" defTabSz="914400" rtl="0" eaLnBrk="1" fontAlgn="auto" latinLnBrk="0" hangingPunct="1">
              <a:lnSpc>
                <a:spcPts val="492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317F54"/>
                </a:solidFill>
                <a:effectLst/>
                <a:uLnTx/>
                <a:uFillTx/>
                <a:latin typeface="Bobby Jones"/>
              </a:rPr>
              <a:t>Recommendation</a:t>
            </a:r>
            <a:r>
              <a:rPr lang="en-US" sz="7200" b="1" dirty="0">
                <a:solidFill>
                  <a:srgbClr val="317F54"/>
                </a:solidFill>
                <a:latin typeface="Bobby Jones"/>
              </a:rPr>
              <a:t>s/ desired action</a:t>
            </a:r>
            <a:endParaRPr kumimoji="0" lang="en-US" sz="7200" b="1" i="0" u="none" strike="noStrike" kern="1200" cap="none" spc="0" normalizeH="0" baseline="0" noProof="0" dirty="0">
              <a:ln>
                <a:noFill/>
              </a:ln>
              <a:solidFill>
                <a:srgbClr val="317F54"/>
              </a:solidFill>
              <a:effectLst/>
              <a:uLnTx/>
              <a:uFillTx/>
              <a:latin typeface="Bobby Jones"/>
            </a:endParaRPr>
          </a:p>
        </p:txBody>
      </p:sp>
      <p:sp>
        <p:nvSpPr>
          <p:cNvPr id="7" name="TextBox 7"/>
          <p:cNvSpPr txBox="1"/>
          <p:nvPr/>
        </p:nvSpPr>
        <p:spPr>
          <a:xfrm>
            <a:off x="971445" y="2243342"/>
            <a:ext cx="15335355" cy="7879080"/>
          </a:xfrm>
          <a:prstGeom prst="rect">
            <a:avLst/>
          </a:prstGeom>
        </p:spPr>
        <p:txBody>
          <a:bodyPr wrap="square" lIns="0" tIns="0" rIns="0" bIns="0" rtlCol="0" anchor="t">
            <a:spAutoFit/>
          </a:bodyPr>
          <a:lstStyle/>
          <a:p>
            <a:pPr marL="514350" indent="-514350">
              <a:buAutoNum type="arabicPeriod" startAt="6"/>
            </a:pPr>
            <a:r>
              <a:rPr lang="en-GB" sz="3200" b="1" dirty="0" smtClean="0">
                <a:latin typeface="Open Sans" panose="020B0604020202020204" charset="0"/>
                <a:ea typeface="Open Sans" panose="020B0604020202020204" charset="0"/>
                <a:cs typeface="Open Sans" panose="020B0604020202020204" charset="0"/>
              </a:rPr>
              <a:t>OPTION 4 </a:t>
            </a:r>
          </a:p>
          <a:p>
            <a:r>
              <a:rPr lang="en-GB" sz="3200" b="1" dirty="0">
                <a:latin typeface="Open Sans" panose="020B0604020202020204" charset="0"/>
                <a:ea typeface="Open Sans" panose="020B0604020202020204" charset="0"/>
                <a:cs typeface="Open Sans" panose="020B0604020202020204" charset="0"/>
              </a:rPr>
              <a:t> </a:t>
            </a:r>
            <a:r>
              <a:rPr lang="en-GB" sz="3200" b="1" dirty="0" smtClean="0">
                <a:latin typeface="Open Sans" panose="020B0604020202020204" charset="0"/>
                <a:ea typeface="Open Sans" panose="020B0604020202020204" charset="0"/>
                <a:cs typeface="Open Sans" panose="020B0604020202020204" charset="0"/>
              </a:rPr>
              <a:t>    Maintain / No transfer of office </a:t>
            </a:r>
            <a:r>
              <a:rPr lang="en-GB" sz="3200" b="1" dirty="0">
                <a:latin typeface="Open Sans" panose="020B0604020202020204" charset="0"/>
                <a:ea typeface="Open Sans" panose="020B0604020202020204" charset="0"/>
                <a:cs typeface="Open Sans" panose="020B0604020202020204" charset="0"/>
              </a:rPr>
              <a:t>based on the following conditions:</a:t>
            </a:r>
            <a:endParaRPr lang="en-US" sz="3200" b="1" dirty="0">
              <a:latin typeface="Open Sans" panose="020B0604020202020204" charset="0"/>
              <a:ea typeface="Open Sans" panose="020B0604020202020204" charset="0"/>
              <a:cs typeface="Open Sans" panose="020B0604020202020204" charset="0"/>
            </a:endParaRPr>
          </a:p>
          <a:p>
            <a:pPr marL="1828800" lvl="3" indent="-457200">
              <a:buFont typeface="Wingdings" panose="05000000000000000000" pitchFamily="2" charset="2"/>
              <a:buChar char="§"/>
            </a:pPr>
            <a:r>
              <a:rPr lang="en-US" sz="3200" dirty="0" smtClean="0">
                <a:latin typeface="Open Sans" panose="020B0604020202020204" charset="0"/>
                <a:ea typeface="Open Sans" panose="020B0604020202020204" charset="0"/>
                <a:cs typeface="Open Sans" panose="020B0604020202020204" charset="0"/>
              </a:rPr>
              <a:t>Relocating </a:t>
            </a:r>
            <a:r>
              <a:rPr lang="en-US" sz="3200" dirty="0">
                <a:latin typeface="Open Sans" panose="020B0604020202020204" charset="0"/>
                <a:ea typeface="Open Sans" panose="020B0604020202020204" charset="0"/>
                <a:cs typeface="Open Sans" panose="020B0604020202020204" charset="0"/>
              </a:rPr>
              <a:t>the </a:t>
            </a:r>
            <a:r>
              <a:rPr lang="en-US" sz="3200" dirty="0" smtClean="0">
                <a:latin typeface="Open Sans" panose="020B0604020202020204" charset="0"/>
                <a:ea typeface="Open Sans" panose="020B0604020202020204" charset="0"/>
                <a:cs typeface="Open Sans" panose="020B0604020202020204" charset="0"/>
              </a:rPr>
              <a:t>EMB,  </a:t>
            </a:r>
            <a:r>
              <a:rPr lang="en-US" sz="3200" dirty="0">
                <a:latin typeface="Open Sans" panose="020B0604020202020204" charset="0"/>
                <a:ea typeface="Open Sans" panose="020B0604020202020204" charset="0"/>
                <a:cs typeface="Open Sans" panose="020B0604020202020204" charset="0"/>
              </a:rPr>
              <a:t>MGB </a:t>
            </a:r>
            <a:r>
              <a:rPr lang="en-US" sz="3200" dirty="0" smtClean="0">
                <a:latin typeface="Open Sans" panose="020B0604020202020204" charset="0"/>
                <a:ea typeface="Open Sans" panose="020B0604020202020204" charset="0"/>
                <a:cs typeface="Open Sans" panose="020B0604020202020204" charset="0"/>
              </a:rPr>
              <a:t>CALABARZON Regional Offices and the  </a:t>
            </a:r>
            <a:r>
              <a:rPr lang="en-US" sz="3200" dirty="0">
                <a:latin typeface="Open Sans" panose="020B0604020202020204" charset="0"/>
                <a:ea typeface="Open Sans" panose="020B0604020202020204" charset="0"/>
                <a:cs typeface="Open Sans" panose="020B0604020202020204" charset="0"/>
              </a:rPr>
              <a:t>NCR West Field </a:t>
            </a:r>
            <a:r>
              <a:rPr lang="en-US" sz="3200" dirty="0" smtClean="0">
                <a:latin typeface="Open Sans" panose="020B0604020202020204" charset="0"/>
                <a:ea typeface="Open Sans" panose="020B0604020202020204" charset="0"/>
                <a:cs typeface="Open Sans" panose="020B0604020202020204" charset="0"/>
              </a:rPr>
              <a:t>Office. It </a:t>
            </a:r>
            <a:r>
              <a:rPr lang="en-US" sz="3200" dirty="0">
                <a:latin typeface="Open Sans" panose="020B0604020202020204" charset="0"/>
                <a:ea typeface="Open Sans" panose="020B0604020202020204" charset="0"/>
                <a:cs typeface="Open Sans" panose="020B0604020202020204" charset="0"/>
              </a:rPr>
              <a:t>is of our opinion that the transfer of </a:t>
            </a:r>
            <a:r>
              <a:rPr lang="en-US" sz="3200" dirty="0" smtClean="0">
                <a:latin typeface="Open Sans" panose="020B0604020202020204" charset="0"/>
                <a:ea typeface="Open Sans" panose="020B0604020202020204" charset="0"/>
                <a:cs typeface="Open Sans" panose="020B0604020202020204" charset="0"/>
              </a:rPr>
              <a:t>EMB </a:t>
            </a:r>
            <a:r>
              <a:rPr lang="en-US" sz="3200" dirty="0">
                <a:latin typeface="Open Sans" panose="020B0604020202020204" charset="0"/>
                <a:ea typeface="Open Sans" panose="020B0604020202020204" charset="0"/>
                <a:cs typeface="Open Sans" panose="020B0604020202020204" charset="0"/>
              </a:rPr>
              <a:t>and MGB </a:t>
            </a:r>
            <a:r>
              <a:rPr lang="en-US" sz="3200" dirty="0" smtClean="0">
                <a:latin typeface="Open Sans" panose="020B0604020202020204" charset="0"/>
                <a:ea typeface="Open Sans" panose="020B0604020202020204" charset="0"/>
                <a:cs typeface="Open Sans" panose="020B0604020202020204" charset="0"/>
              </a:rPr>
              <a:t>CALABARZON and NCR WEST Field Office </a:t>
            </a:r>
            <a:r>
              <a:rPr lang="en-US" sz="3200" dirty="0">
                <a:latin typeface="Open Sans" panose="020B0604020202020204" charset="0"/>
                <a:ea typeface="Open Sans" panose="020B0604020202020204" charset="0"/>
                <a:cs typeface="Open Sans" panose="020B0604020202020204" charset="0"/>
              </a:rPr>
              <a:t>can be more of a viable option than the MIMAROPA’s. </a:t>
            </a:r>
            <a:endParaRPr lang="en-US" sz="3200" dirty="0" smtClean="0">
              <a:latin typeface="Open Sans" panose="020B0604020202020204" charset="0"/>
              <a:ea typeface="Open Sans" panose="020B0604020202020204" charset="0"/>
              <a:cs typeface="Open Sans" panose="020B0604020202020204" charset="0"/>
            </a:endParaRPr>
          </a:p>
          <a:p>
            <a:pPr marL="1828800" lvl="3" indent="-457200">
              <a:buFont typeface="Wingdings" panose="05000000000000000000" pitchFamily="2" charset="2"/>
              <a:buChar char="§"/>
            </a:pPr>
            <a:r>
              <a:rPr lang="en-US" sz="3200" dirty="0" smtClean="0">
                <a:latin typeface="Open Sans" panose="020B0604020202020204" charset="0"/>
                <a:ea typeface="Open Sans" panose="020B0604020202020204" charset="0"/>
                <a:cs typeface="Open Sans" panose="020B0604020202020204" charset="0"/>
              </a:rPr>
              <a:t>The </a:t>
            </a:r>
            <a:r>
              <a:rPr lang="en-US" sz="3200" dirty="0">
                <a:latin typeface="Open Sans" panose="020B0604020202020204" charset="0"/>
                <a:ea typeface="Open Sans" panose="020B0604020202020204" charset="0"/>
                <a:cs typeface="Open Sans" panose="020B0604020202020204" charset="0"/>
              </a:rPr>
              <a:t>scheme can be less expensive and entails lesser budgetary requirement;</a:t>
            </a:r>
            <a:r>
              <a:rPr lang="en-US" sz="3200" b="1" dirty="0">
                <a:latin typeface="Open Sans" panose="020B0604020202020204" charset="0"/>
                <a:ea typeface="Open Sans" panose="020B0604020202020204" charset="0"/>
                <a:cs typeface="Open Sans" panose="020B0604020202020204" charset="0"/>
              </a:rPr>
              <a:t>	</a:t>
            </a:r>
            <a:r>
              <a:rPr lang="en-US" sz="3200" dirty="0" smtClean="0">
                <a:latin typeface="Open Sans" panose="020B0604020202020204" charset="0"/>
                <a:ea typeface="Open Sans" panose="020B0604020202020204" charset="0"/>
                <a:cs typeface="Open Sans" panose="020B0604020202020204" charset="0"/>
              </a:rPr>
              <a:t>The </a:t>
            </a:r>
            <a:r>
              <a:rPr lang="en-US" sz="3200" dirty="0">
                <a:latin typeface="Open Sans" panose="020B0604020202020204" charset="0"/>
                <a:ea typeface="Open Sans" panose="020B0604020202020204" charset="0"/>
                <a:cs typeface="Open Sans" panose="020B0604020202020204" charset="0"/>
              </a:rPr>
              <a:t>NCR West Field Office, on the other hand, can occupy the Manila Bay Mandamus Agencies </a:t>
            </a:r>
            <a:r>
              <a:rPr lang="en-US" sz="3200" dirty="0" smtClean="0">
                <a:latin typeface="Open Sans" panose="020B0604020202020204" charset="0"/>
                <a:ea typeface="Open Sans" panose="020B0604020202020204" charset="0"/>
                <a:cs typeface="Open Sans" panose="020B0604020202020204" charset="0"/>
              </a:rPr>
              <a:t>building; </a:t>
            </a:r>
          </a:p>
          <a:p>
            <a:pPr marL="1828800" lvl="3" indent="-457200">
              <a:buFont typeface="Wingdings" panose="05000000000000000000" pitchFamily="2" charset="2"/>
              <a:buChar char="§"/>
            </a:pPr>
            <a:r>
              <a:rPr lang="en-US" sz="3200" dirty="0" smtClean="0">
                <a:latin typeface="Open Sans" panose="020B0604020202020204" charset="0"/>
                <a:ea typeface="Open Sans" panose="020B0604020202020204" charset="0"/>
                <a:cs typeface="Open Sans" panose="020B0604020202020204" charset="0"/>
              </a:rPr>
              <a:t>The </a:t>
            </a:r>
            <a:r>
              <a:rPr lang="en-US" sz="3200" dirty="0">
                <a:latin typeface="Open Sans" panose="020B0604020202020204" charset="0"/>
                <a:ea typeface="Open Sans" panose="020B0604020202020204" charset="0"/>
                <a:cs typeface="Open Sans" panose="020B0604020202020204" charset="0"/>
              </a:rPr>
              <a:t>DENR by the Bay building will now only house the MIMAROPA regional office of the DENR, EMB and MGB.</a:t>
            </a:r>
          </a:p>
          <a:p>
            <a:pPr marL="1828800" lvl="3" indent="-457200">
              <a:buFont typeface="Wingdings" panose="05000000000000000000" pitchFamily="2" charset="2"/>
              <a:buChar char="§"/>
            </a:pPr>
            <a:r>
              <a:rPr lang="en-US" sz="3200" dirty="0" smtClean="0">
                <a:latin typeface="Open Sans" panose="020B0604020202020204" charset="0"/>
                <a:ea typeface="Open Sans" panose="020B0604020202020204" charset="0"/>
                <a:cs typeface="Open Sans" panose="020B0604020202020204" charset="0"/>
              </a:rPr>
              <a:t>Termination by the NRDC of </a:t>
            </a:r>
            <a:r>
              <a:rPr lang="en-US" sz="3200" dirty="0">
                <a:latin typeface="Open Sans" panose="020B0604020202020204" charset="0"/>
                <a:ea typeface="Open Sans" panose="020B0604020202020204" charset="0"/>
                <a:cs typeface="Open Sans" panose="020B0604020202020204" charset="0"/>
              </a:rPr>
              <a:t>the ground floor lessees for the use of </a:t>
            </a:r>
            <a:endParaRPr lang="en-US" sz="3200" dirty="0" smtClean="0">
              <a:latin typeface="Open Sans" panose="020B0604020202020204" charset="0"/>
              <a:ea typeface="Open Sans" panose="020B0604020202020204" charset="0"/>
              <a:cs typeface="Open Sans" panose="020B0604020202020204" charset="0"/>
            </a:endParaRPr>
          </a:p>
          <a:p>
            <a:pPr marL="1828800" lvl="3" indent="-457200">
              <a:buFont typeface="Wingdings" panose="05000000000000000000" pitchFamily="2" charset="2"/>
              <a:buChar char="§"/>
            </a:pPr>
            <a:r>
              <a:rPr lang="en-US" sz="3200" dirty="0" smtClean="0">
                <a:latin typeface="Open Sans" panose="020B0604020202020204" charset="0"/>
                <a:ea typeface="Open Sans" panose="020B0604020202020204" charset="0"/>
                <a:cs typeface="Open Sans" panose="020B0604020202020204" charset="0"/>
              </a:rPr>
              <a:t>DENR </a:t>
            </a:r>
            <a:r>
              <a:rPr lang="en-US" sz="3200" dirty="0">
                <a:latin typeface="Open Sans" panose="020B0604020202020204" charset="0"/>
                <a:ea typeface="Open Sans" panose="020B0604020202020204" charset="0"/>
                <a:cs typeface="Open Sans" panose="020B0604020202020204" charset="0"/>
              </a:rPr>
              <a:t>MIMAROPA which is less expensive than renting from other </a:t>
            </a:r>
            <a:r>
              <a:rPr lang="en-US" sz="3200" dirty="0" smtClean="0">
                <a:latin typeface="Open Sans" panose="020B0604020202020204" charset="0"/>
                <a:ea typeface="Open Sans" panose="020B0604020202020204" charset="0"/>
                <a:cs typeface="Open Sans" panose="020B0604020202020204" charset="0"/>
              </a:rPr>
              <a:t>      office </a:t>
            </a:r>
            <a:r>
              <a:rPr lang="en-US" sz="3200" dirty="0">
                <a:latin typeface="Open Sans" panose="020B0604020202020204" charset="0"/>
                <a:ea typeface="Open Sans" panose="020B0604020202020204" charset="0"/>
                <a:cs typeface="Open Sans" panose="020B0604020202020204" charset="0"/>
              </a:rPr>
              <a:t>space. </a:t>
            </a:r>
          </a:p>
          <a:p>
            <a:pPr marL="1828800" lvl="3" indent="-457200">
              <a:buFont typeface="Wingdings" panose="05000000000000000000" pitchFamily="2" charset="2"/>
              <a:buChar char="§"/>
            </a:pPr>
            <a:r>
              <a:rPr lang="en-GB" sz="3200" dirty="0" smtClean="0">
                <a:latin typeface="Open Sans" panose="020B0604020202020204" charset="0"/>
                <a:ea typeface="Open Sans" panose="020B0604020202020204" charset="0"/>
                <a:cs typeface="Open Sans" panose="020B0604020202020204" charset="0"/>
              </a:rPr>
              <a:t>DENR </a:t>
            </a:r>
            <a:r>
              <a:rPr lang="en-GB" sz="3200" dirty="0">
                <a:latin typeface="Open Sans" panose="020B0604020202020204" charset="0"/>
                <a:ea typeface="Open Sans" panose="020B0604020202020204" charset="0"/>
                <a:cs typeface="Open Sans" panose="020B0604020202020204" charset="0"/>
              </a:rPr>
              <a:t>MIMAROPA will be designated as the building </a:t>
            </a:r>
            <a:r>
              <a:rPr lang="en-GB" sz="3200" dirty="0" smtClean="0">
                <a:latin typeface="Open Sans" panose="020B0604020202020204" charset="0"/>
                <a:ea typeface="Open Sans" panose="020B0604020202020204" charset="0"/>
                <a:cs typeface="Open Sans" panose="020B0604020202020204" charset="0"/>
              </a:rPr>
              <a:t>administrator instead </a:t>
            </a:r>
            <a:r>
              <a:rPr lang="en-GB" sz="3200" dirty="0">
                <a:latin typeface="Open Sans" panose="020B0604020202020204" charset="0"/>
                <a:ea typeface="Open Sans" panose="020B0604020202020204" charset="0"/>
                <a:cs typeface="Open Sans" panose="020B0604020202020204" charset="0"/>
              </a:rPr>
              <a:t>of NRDC.</a:t>
            </a:r>
            <a:endParaRPr lang="en-US" sz="3200" dirty="0">
              <a:latin typeface="Open Sans" panose="020B0604020202020204" charset="0"/>
              <a:ea typeface="Open Sans" panose="020B0604020202020204" charset="0"/>
              <a:cs typeface="Open Sans" panose="020B0604020202020204" charset="0"/>
            </a:endParaRPr>
          </a:p>
        </p:txBody>
      </p:sp>
      <p:sp>
        <p:nvSpPr>
          <p:cNvPr id="8" name="Freeform 5"/>
          <p:cNvSpPr/>
          <p:nvPr/>
        </p:nvSpPr>
        <p:spPr>
          <a:xfrm>
            <a:off x="16306800" y="6990677"/>
            <a:ext cx="1524074" cy="2667963"/>
          </a:xfrm>
          <a:custGeom>
            <a:avLst/>
            <a:gdLst/>
            <a:ahLst/>
            <a:cxnLst/>
            <a:rect l="l" t="t" r="r" b="b"/>
            <a:pathLst>
              <a:path w="1524074" h="2667963">
                <a:moveTo>
                  <a:pt x="0" y="0"/>
                </a:moveTo>
                <a:lnTo>
                  <a:pt x="1524073" y="0"/>
                </a:lnTo>
                <a:lnTo>
                  <a:pt x="1524073" y="2667962"/>
                </a:lnTo>
                <a:lnTo>
                  <a:pt x="0" y="266796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0" name="Freeform 5"/>
          <p:cNvSpPr/>
          <p:nvPr/>
        </p:nvSpPr>
        <p:spPr>
          <a:xfrm>
            <a:off x="162476" y="8324658"/>
            <a:ext cx="1303241" cy="1902541"/>
          </a:xfrm>
          <a:custGeom>
            <a:avLst/>
            <a:gdLst/>
            <a:ahLst/>
            <a:cxnLst/>
            <a:rect l="l" t="t" r="r" b="b"/>
            <a:pathLst>
              <a:path w="1303241" h="1902541">
                <a:moveTo>
                  <a:pt x="0" y="0"/>
                </a:moveTo>
                <a:lnTo>
                  <a:pt x="1303241" y="0"/>
                </a:lnTo>
                <a:lnTo>
                  <a:pt x="1303241" y="1902541"/>
                </a:lnTo>
                <a:lnTo>
                  <a:pt x="0" y="1902541"/>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US"/>
          </a:p>
        </p:txBody>
      </p:sp>
    </p:spTree>
    <p:extLst>
      <p:ext uri="{BB962C8B-B14F-4D97-AF65-F5344CB8AC3E}">
        <p14:creationId xmlns:p14="http://schemas.microsoft.com/office/powerpoint/2010/main" val="16767797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a:p>
        </p:txBody>
      </p:sp>
      <p:sp>
        <p:nvSpPr>
          <p:cNvPr id="6" name="TextBox 6"/>
          <p:cNvSpPr txBox="1"/>
          <p:nvPr/>
        </p:nvSpPr>
        <p:spPr>
          <a:xfrm>
            <a:off x="609600" y="1181100"/>
            <a:ext cx="15105564" cy="683200"/>
          </a:xfrm>
          <a:prstGeom prst="rect">
            <a:avLst/>
          </a:prstGeom>
        </p:spPr>
        <p:txBody>
          <a:bodyPr wrap="square" lIns="0" tIns="0" rIns="0" bIns="0" rtlCol="0" anchor="t">
            <a:spAutoFit/>
          </a:bodyPr>
          <a:lstStyle/>
          <a:p>
            <a:pPr marL="0" marR="0" lvl="0" indent="0" algn="l" defTabSz="914400" rtl="0" eaLnBrk="1" fontAlgn="auto" latinLnBrk="0" hangingPunct="1">
              <a:lnSpc>
                <a:spcPts val="492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317F54"/>
                </a:solidFill>
                <a:effectLst/>
                <a:uLnTx/>
                <a:uFillTx/>
                <a:latin typeface="Bobby Jones"/>
              </a:rPr>
              <a:t>Recommendation</a:t>
            </a:r>
            <a:r>
              <a:rPr lang="en-US" sz="7200" b="1" dirty="0">
                <a:solidFill>
                  <a:srgbClr val="317F54"/>
                </a:solidFill>
                <a:latin typeface="Bobby Jones"/>
              </a:rPr>
              <a:t>s/ desired action</a:t>
            </a:r>
            <a:endParaRPr kumimoji="0" lang="en-US" sz="7200" b="1" i="0" u="none" strike="noStrike" kern="1200" cap="none" spc="0" normalizeH="0" baseline="0" noProof="0" dirty="0">
              <a:ln>
                <a:noFill/>
              </a:ln>
              <a:solidFill>
                <a:srgbClr val="317F54"/>
              </a:solidFill>
              <a:effectLst/>
              <a:uLnTx/>
              <a:uFillTx/>
              <a:latin typeface="Bobby Jones"/>
            </a:endParaRPr>
          </a:p>
        </p:txBody>
      </p:sp>
      <p:sp>
        <p:nvSpPr>
          <p:cNvPr id="9" name="TextBox 7"/>
          <p:cNvSpPr txBox="1"/>
          <p:nvPr/>
        </p:nvSpPr>
        <p:spPr>
          <a:xfrm>
            <a:off x="814096" y="2438530"/>
            <a:ext cx="15721304" cy="5539978"/>
          </a:xfrm>
          <a:prstGeom prst="rect">
            <a:avLst/>
          </a:prstGeom>
        </p:spPr>
        <p:txBody>
          <a:bodyPr wrap="square" lIns="0" tIns="0" rIns="0" bIns="0" rtlCol="0" anchor="t">
            <a:spAutoFit/>
          </a:bodyPr>
          <a:lstStyle/>
          <a:p>
            <a:pPr marL="457200" indent="-457200">
              <a:buAutoNum type="arabicPeriod" startAt="7"/>
            </a:pPr>
            <a:r>
              <a:rPr lang="en-US" sz="3600" b="1" dirty="0">
                <a:latin typeface="Open Sans" panose="020B0604020202020204" charset="0"/>
                <a:ea typeface="Open Sans" panose="020B0604020202020204" charset="0"/>
                <a:cs typeface="Open Sans" panose="020B0604020202020204" charset="0"/>
              </a:rPr>
              <a:t>   Strategic recommendation- Construction of the DENR-MIMAROPA    </a:t>
            </a:r>
          </a:p>
          <a:p>
            <a:r>
              <a:rPr lang="en-US" sz="3600" b="1" dirty="0">
                <a:latin typeface="Open Sans" panose="020B0604020202020204" charset="0"/>
                <a:ea typeface="Open Sans" panose="020B0604020202020204" charset="0"/>
                <a:cs typeface="Open Sans" panose="020B0604020202020204" charset="0"/>
              </a:rPr>
              <a:t>       Regional Office at Regional Government Center </a:t>
            </a:r>
          </a:p>
          <a:p>
            <a:pPr marL="2400300" lvl="4" indent="-571500" algn="just">
              <a:buFont typeface="Wingdings" panose="05000000000000000000" pitchFamily="2" charset="2"/>
              <a:buChar char="§"/>
            </a:pPr>
            <a:r>
              <a:rPr lang="en-US" sz="3600" dirty="0">
                <a:latin typeface="Open Sans" panose="020B0604020202020204" charset="0"/>
                <a:ea typeface="Open Sans" panose="020B0604020202020204" charset="0"/>
                <a:cs typeface="Open Sans" panose="020B0604020202020204" charset="0"/>
              </a:rPr>
              <a:t>Currently, a discussion with the NEDA-MIMAROPA for the final lot allocation for DENR, EMB, and MGB is being carried out; </a:t>
            </a:r>
            <a:r>
              <a:rPr lang="en-US" sz="3600" b="1" dirty="0">
                <a:latin typeface="Open Sans" panose="020B0604020202020204" charset="0"/>
                <a:ea typeface="Open Sans" panose="020B0604020202020204" charset="0"/>
                <a:cs typeface="Open Sans" panose="020B0604020202020204" charset="0"/>
              </a:rPr>
              <a:t>	</a:t>
            </a:r>
          </a:p>
          <a:p>
            <a:pPr marL="2400300" lvl="4" indent="-571500" algn="just">
              <a:buFont typeface="Wingdings" panose="05000000000000000000" pitchFamily="2" charset="2"/>
              <a:buChar char="§"/>
            </a:pPr>
            <a:r>
              <a:rPr lang="en-US" sz="3600" dirty="0">
                <a:latin typeface="Open Sans" panose="020B0604020202020204" charset="0"/>
                <a:ea typeface="Open Sans" panose="020B0604020202020204" charset="0"/>
                <a:cs typeface="Open Sans" panose="020B0604020202020204" charset="0"/>
              </a:rPr>
              <a:t>A detailed budget will be submitted once the building plan and design have been finalized by the DPWH and subsequently approved by the Regional Development Committee (RDC);</a:t>
            </a:r>
          </a:p>
          <a:p>
            <a:pPr marL="2400300" lvl="4" indent="-571500" algn="just">
              <a:buFont typeface="Wingdings" panose="05000000000000000000" pitchFamily="2" charset="2"/>
              <a:buChar char="§"/>
            </a:pPr>
            <a:r>
              <a:rPr lang="en-US" sz="3600" dirty="0">
                <a:latin typeface="Open Sans" panose="020B0604020202020204" charset="0"/>
                <a:ea typeface="Open Sans" panose="020B0604020202020204" charset="0"/>
                <a:cs typeface="Open Sans" panose="020B0604020202020204" charset="0"/>
              </a:rPr>
              <a:t>The letter of intent for lot allocation of the three (3) lots for DENR, EMB, and MGB has been submitted to the RDC.</a:t>
            </a:r>
          </a:p>
        </p:txBody>
      </p:sp>
      <p:sp>
        <p:nvSpPr>
          <p:cNvPr id="8" name="Freeform 5"/>
          <p:cNvSpPr/>
          <p:nvPr/>
        </p:nvSpPr>
        <p:spPr>
          <a:xfrm>
            <a:off x="16306800" y="6990677"/>
            <a:ext cx="1524074" cy="2667963"/>
          </a:xfrm>
          <a:custGeom>
            <a:avLst/>
            <a:gdLst/>
            <a:ahLst/>
            <a:cxnLst/>
            <a:rect l="l" t="t" r="r" b="b"/>
            <a:pathLst>
              <a:path w="1524074" h="2667963">
                <a:moveTo>
                  <a:pt x="0" y="0"/>
                </a:moveTo>
                <a:lnTo>
                  <a:pt x="1524073" y="0"/>
                </a:lnTo>
                <a:lnTo>
                  <a:pt x="1524073" y="2667962"/>
                </a:lnTo>
                <a:lnTo>
                  <a:pt x="0" y="2667962"/>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endParaRPr lang="en-US"/>
          </a:p>
        </p:txBody>
      </p:sp>
      <p:sp>
        <p:nvSpPr>
          <p:cNvPr id="10" name="Freeform 5"/>
          <p:cNvSpPr/>
          <p:nvPr/>
        </p:nvSpPr>
        <p:spPr>
          <a:xfrm>
            <a:off x="162476" y="8324658"/>
            <a:ext cx="1303241" cy="1902541"/>
          </a:xfrm>
          <a:custGeom>
            <a:avLst/>
            <a:gdLst/>
            <a:ahLst/>
            <a:cxnLst/>
            <a:rect l="l" t="t" r="r" b="b"/>
            <a:pathLst>
              <a:path w="1303241" h="1902541">
                <a:moveTo>
                  <a:pt x="0" y="0"/>
                </a:moveTo>
                <a:lnTo>
                  <a:pt x="1303241" y="0"/>
                </a:lnTo>
                <a:lnTo>
                  <a:pt x="1303241" y="1902541"/>
                </a:lnTo>
                <a:lnTo>
                  <a:pt x="0" y="1902541"/>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txBody>
          <a:bodyPr/>
          <a:lstStyle/>
          <a:p>
            <a:endParaRPr lang="en-US"/>
          </a:p>
        </p:txBody>
      </p:sp>
    </p:spTree>
    <p:extLst>
      <p:ext uri="{BB962C8B-B14F-4D97-AF65-F5344CB8AC3E}">
        <p14:creationId xmlns:p14="http://schemas.microsoft.com/office/powerpoint/2010/main" val="17973394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81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a:p>
        </p:txBody>
      </p:sp>
      <p:sp>
        <p:nvSpPr>
          <p:cNvPr id="3" name="Freeform 3"/>
          <p:cNvSpPr/>
          <p:nvPr/>
        </p:nvSpPr>
        <p:spPr>
          <a:xfrm>
            <a:off x="1371600" y="1697447"/>
            <a:ext cx="1371600" cy="1364479"/>
          </a:xfrm>
          <a:custGeom>
            <a:avLst/>
            <a:gdLst/>
            <a:ahLst/>
            <a:cxnLst/>
            <a:rect l="l" t="t" r="r" b="b"/>
            <a:pathLst>
              <a:path w="1822545" h="1822545">
                <a:moveTo>
                  <a:pt x="0" y="0"/>
                </a:moveTo>
                <a:lnTo>
                  <a:pt x="1822545" y="0"/>
                </a:lnTo>
                <a:lnTo>
                  <a:pt x="1822545" y="1822545"/>
                </a:lnTo>
                <a:lnTo>
                  <a:pt x="0" y="1822545"/>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endParaRPr lang="en-US"/>
          </a:p>
        </p:txBody>
      </p:sp>
      <p:sp>
        <p:nvSpPr>
          <p:cNvPr id="4" name="Freeform 4"/>
          <p:cNvSpPr/>
          <p:nvPr/>
        </p:nvSpPr>
        <p:spPr>
          <a:xfrm>
            <a:off x="1508596" y="7277100"/>
            <a:ext cx="1234604" cy="1810356"/>
          </a:xfrm>
          <a:custGeom>
            <a:avLst/>
            <a:gdLst/>
            <a:ahLst/>
            <a:cxnLst/>
            <a:rect l="l" t="t" r="r" b="b"/>
            <a:pathLst>
              <a:path w="1554808" h="2101092">
                <a:moveTo>
                  <a:pt x="0" y="0"/>
                </a:moveTo>
                <a:lnTo>
                  <a:pt x="1554807" y="0"/>
                </a:lnTo>
                <a:lnTo>
                  <a:pt x="1554807" y="2101092"/>
                </a:lnTo>
                <a:lnTo>
                  <a:pt x="0" y="2101092"/>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txBody>
          <a:bodyPr/>
          <a:lstStyle/>
          <a:p>
            <a:endParaRPr lang="en-US"/>
          </a:p>
        </p:txBody>
      </p:sp>
      <p:sp>
        <p:nvSpPr>
          <p:cNvPr id="6" name="TextBox 6"/>
          <p:cNvSpPr txBox="1"/>
          <p:nvPr/>
        </p:nvSpPr>
        <p:spPr>
          <a:xfrm>
            <a:off x="648595" y="261747"/>
            <a:ext cx="7737136" cy="1205458"/>
          </a:xfrm>
          <a:prstGeom prst="rect">
            <a:avLst/>
          </a:prstGeom>
        </p:spPr>
        <p:txBody>
          <a:bodyPr wrap="square" lIns="0" tIns="0" rIns="0" bIns="0" rtlCol="0" anchor="t">
            <a:spAutoFit/>
          </a:bodyPr>
          <a:lstStyle/>
          <a:p>
            <a:pPr marL="0" marR="0" lvl="0" indent="0" algn="l" defTabSz="914400" rtl="0" eaLnBrk="1" fontAlgn="auto" latinLnBrk="0" hangingPunct="1">
              <a:lnSpc>
                <a:spcPts val="9379"/>
              </a:lnSpc>
              <a:spcBef>
                <a:spcPts val="0"/>
              </a:spcBef>
              <a:spcAft>
                <a:spcPts val="0"/>
              </a:spcAft>
              <a:buClrTx/>
              <a:buSzTx/>
              <a:buFontTx/>
              <a:buNone/>
              <a:tabLst/>
              <a:defRPr/>
            </a:pPr>
            <a:r>
              <a:rPr lang="en-US" sz="6699" dirty="0">
                <a:solidFill>
                  <a:srgbClr val="317F54"/>
                </a:solidFill>
                <a:latin typeface="Bobby Jones"/>
              </a:rPr>
              <a:t>Other information</a:t>
            </a:r>
            <a:endParaRPr kumimoji="0" lang="en-US" sz="6699" b="0" i="0" u="none" strike="noStrike" kern="1200" cap="none" spc="0" normalizeH="0" baseline="0" noProof="0" dirty="0">
              <a:ln>
                <a:noFill/>
              </a:ln>
              <a:solidFill>
                <a:srgbClr val="317F54"/>
              </a:solidFill>
              <a:effectLst/>
              <a:uLnTx/>
              <a:uFillTx/>
              <a:latin typeface="Bobby Jones"/>
              <a:ea typeface="+mn-ea"/>
              <a:cs typeface="+mn-cs"/>
            </a:endParaRPr>
          </a:p>
        </p:txBody>
      </p:sp>
      <p:sp>
        <p:nvSpPr>
          <p:cNvPr id="7" name="TextBox 7"/>
          <p:cNvSpPr txBox="1"/>
          <p:nvPr/>
        </p:nvSpPr>
        <p:spPr>
          <a:xfrm>
            <a:off x="3039056" y="1861357"/>
            <a:ext cx="8009944" cy="436017"/>
          </a:xfrm>
          <a:prstGeom prst="rect">
            <a:avLst/>
          </a:prstGeom>
        </p:spPr>
        <p:txBody>
          <a:bodyPr wrap="square" lIns="0" tIns="0" rIns="0" bIns="0" rtlCol="0" anchor="t">
            <a:spAutoFit/>
          </a:bodyPr>
          <a:lstStyle/>
          <a:p>
            <a:pPr marL="0" marR="0" lvl="0" indent="0" algn="l" defTabSz="914400" rtl="0" eaLnBrk="1" fontAlgn="auto" latinLnBrk="0" hangingPunct="1">
              <a:lnSpc>
                <a:spcPts val="3408"/>
              </a:lnSpc>
              <a:spcBef>
                <a:spcPts val="0"/>
              </a:spcBef>
              <a:spcAft>
                <a:spcPts val="0"/>
              </a:spcAft>
              <a:buClrTx/>
              <a:buSzTx/>
              <a:buFontTx/>
              <a:buNone/>
              <a:tabLst/>
              <a:defRPr/>
            </a:pPr>
            <a:r>
              <a:rPr kumimoji="0" lang="en-US" sz="3500" b="0" i="0" u="none" strike="noStrike" kern="1200" cap="none" spc="0" normalizeH="0" baseline="0" noProof="0" dirty="0">
                <a:ln>
                  <a:noFill/>
                </a:ln>
                <a:solidFill>
                  <a:srgbClr val="317F54"/>
                </a:solidFill>
                <a:effectLst/>
                <a:uLnTx/>
                <a:uFillTx/>
                <a:latin typeface="Bobby Jones"/>
                <a:ea typeface="+mn-ea"/>
                <a:cs typeface="+mn-cs"/>
              </a:rPr>
              <a:t>Position paper submitted by the denreu</a:t>
            </a:r>
          </a:p>
        </p:txBody>
      </p:sp>
      <p:sp>
        <p:nvSpPr>
          <p:cNvPr id="8" name="TextBox 8"/>
          <p:cNvSpPr txBox="1"/>
          <p:nvPr/>
        </p:nvSpPr>
        <p:spPr>
          <a:xfrm>
            <a:off x="3119413" y="7277100"/>
            <a:ext cx="11658600" cy="436017"/>
          </a:xfrm>
          <a:prstGeom prst="rect">
            <a:avLst/>
          </a:prstGeom>
        </p:spPr>
        <p:txBody>
          <a:bodyPr wrap="square" lIns="0" tIns="0" rIns="0" bIns="0" rtlCol="0" anchor="t">
            <a:spAutoFit/>
          </a:bodyPr>
          <a:lstStyle/>
          <a:p>
            <a:pPr marL="0" marR="0" lvl="0" indent="0" algn="l" defTabSz="914400" rtl="0" eaLnBrk="1" fontAlgn="auto" latinLnBrk="0" hangingPunct="1">
              <a:lnSpc>
                <a:spcPts val="3408"/>
              </a:lnSpc>
              <a:spcBef>
                <a:spcPts val="0"/>
              </a:spcBef>
              <a:spcAft>
                <a:spcPts val="0"/>
              </a:spcAft>
              <a:buClrTx/>
              <a:buSzTx/>
              <a:buFontTx/>
              <a:buNone/>
              <a:tabLst/>
              <a:defRPr/>
            </a:pPr>
            <a:r>
              <a:rPr kumimoji="0" lang="en-US" sz="3500" b="0" i="0" u="none" strike="noStrike" kern="1200" cap="none" spc="0" normalizeH="0" baseline="0" noProof="0" dirty="0">
                <a:ln>
                  <a:noFill/>
                </a:ln>
                <a:solidFill>
                  <a:srgbClr val="317F54"/>
                </a:solidFill>
                <a:effectLst/>
                <a:uLnTx/>
                <a:uFillTx/>
                <a:latin typeface="Bobby Jones"/>
                <a:ea typeface="+mn-ea"/>
                <a:cs typeface="+mn-cs"/>
              </a:rPr>
              <a:t>Budget Request</a:t>
            </a:r>
            <a:r>
              <a:rPr kumimoji="0" lang="en-US" sz="3500" b="0" i="0" u="none" strike="noStrike" kern="1200" cap="none" spc="0" normalizeH="0" noProof="0" dirty="0">
                <a:ln>
                  <a:noFill/>
                </a:ln>
                <a:solidFill>
                  <a:srgbClr val="317F54"/>
                </a:solidFill>
                <a:effectLst/>
                <a:uLnTx/>
                <a:uFillTx/>
                <a:latin typeface="Bobby Jones"/>
                <a:ea typeface="+mn-ea"/>
                <a:cs typeface="+mn-cs"/>
              </a:rPr>
              <a:t> </a:t>
            </a:r>
            <a:r>
              <a:rPr lang="en-US" sz="3500" noProof="0" dirty="0" smtClean="0">
                <a:solidFill>
                  <a:srgbClr val="317F54"/>
                </a:solidFill>
                <a:latin typeface="Bobby Jones"/>
              </a:rPr>
              <a:t>for</a:t>
            </a:r>
            <a:r>
              <a:rPr kumimoji="0" lang="en-US" sz="3500" b="0" i="0" u="none" strike="noStrike" kern="1200" cap="none" spc="0" normalizeH="0" noProof="0" dirty="0" smtClean="0">
                <a:ln>
                  <a:noFill/>
                </a:ln>
                <a:solidFill>
                  <a:srgbClr val="317F54"/>
                </a:solidFill>
                <a:effectLst/>
                <a:uLnTx/>
                <a:uFillTx/>
                <a:latin typeface="Bobby Jones"/>
                <a:ea typeface="+mn-ea"/>
                <a:cs typeface="+mn-cs"/>
              </a:rPr>
              <a:t>  structural  assessment  (</a:t>
            </a:r>
            <a:r>
              <a:rPr kumimoji="0" lang="en-US" sz="3500" b="0" i="0" u="none" strike="noStrike" kern="1200" cap="none" spc="0" normalizeH="0" noProof="0" dirty="0" err="1" smtClean="0">
                <a:ln>
                  <a:noFill/>
                </a:ln>
                <a:solidFill>
                  <a:srgbClr val="317F54"/>
                </a:solidFill>
                <a:effectLst/>
                <a:uLnTx/>
                <a:uFillTx/>
                <a:latin typeface="Bobby Jones"/>
                <a:ea typeface="+mn-ea"/>
                <a:cs typeface="+mn-cs"/>
              </a:rPr>
              <a:t>Php</a:t>
            </a:r>
            <a:r>
              <a:rPr kumimoji="0" lang="en-US" sz="3500" b="0" i="0" u="none" strike="noStrike" kern="1200" cap="none" spc="0" normalizeH="0" noProof="0" dirty="0" smtClean="0">
                <a:ln>
                  <a:noFill/>
                </a:ln>
                <a:solidFill>
                  <a:srgbClr val="317F54"/>
                </a:solidFill>
                <a:effectLst/>
                <a:uLnTx/>
                <a:uFillTx/>
                <a:latin typeface="Bobby Jones"/>
                <a:ea typeface="+mn-ea"/>
                <a:cs typeface="+mn-cs"/>
              </a:rPr>
              <a:t> 6.6M)</a:t>
            </a:r>
            <a:endParaRPr kumimoji="0" lang="en-US" sz="3500" b="0" i="0" u="none" strike="noStrike" kern="1200" cap="none" spc="0" normalizeH="0" baseline="0" noProof="0" dirty="0">
              <a:ln>
                <a:noFill/>
              </a:ln>
              <a:solidFill>
                <a:srgbClr val="317F54"/>
              </a:solidFill>
              <a:effectLst/>
              <a:uLnTx/>
              <a:uFillTx/>
              <a:latin typeface="Bobby Jones"/>
              <a:ea typeface="+mn-ea"/>
              <a:cs typeface="+mn-cs"/>
            </a:endParaRPr>
          </a:p>
        </p:txBody>
      </p:sp>
      <p:sp>
        <p:nvSpPr>
          <p:cNvPr id="10" name="TextBox 10"/>
          <p:cNvSpPr txBox="1"/>
          <p:nvPr/>
        </p:nvSpPr>
        <p:spPr>
          <a:xfrm>
            <a:off x="3095029" y="2426594"/>
            <a:ext cx="14507171" cy="4308872"/>
          </a:xfrm>
          <a:prstGeom prst="rect">
            <a:avLst/>
          </a:prstGeom>
        </p:spPr>
        <p:txBody>
          <a:bodyPr wrap="square" lIns="0" tIns="0" rIns="0" bIns="0" rtlCol="0" anchor="t">
            <a:spAutoFit/>
          </a:bodyPr>
          <a:lstStyle/>
          <a:p>
            <a:pPr marL="0" marR="0" lvl="0" indent="0" algn="just" defTabSz="914400" rtl="0" eaLnBrk="1" fontAlgn="auto" latinLnBrk="0" hangingPunct="1">
              <a:lnSpc>
                <a:spcPts val="2376"/>
              </a:lnSpc>
              <a:spcBef>
                <a:spcPts val="0"/>
              </a:spcBef>
              <a:spcAft>
                <a:spcPts val="0"/>
              </a:spcAft>
              <a:buClrTx/>
              <a:buSzTx/>
              <a:buFontTx/>
              <a:buNone/>
              <a:tabLst/>
              <a:defRPr/>
            </a:pPr>
            <a:r>
              <a:rPr kumimoji="0" lang="en-US" sz="2500" b="0" i="0" u="none" strike="noStrike" kern="1200" cap="none" spc="0" normalizeH="0" baseline="0" noProof="0" dirty="0">
                <a:ln>
                  <a:noFill/>
                </a:ln>
                <a:effectLst/>
                <a:uLnTx/>
                <a:uFillTx/>
                <a:latin typeface="Open Sans"/>
              </a:rPr>
              <a:t>The DENREU</a:t>
            </a:r>
            <a:r>
              <a:rPr kumimoji="0" lang="en-US" sz="2500" b="0" i="0" u="none" strike="noStrike" kern="1200" cap="none" spc="0" normalizeH="0" noProof="0" dirty="0">
                <a:ln>
                  <a:noFill/>
                </a:ln>
                <a:effectLst/>
                <a:uLnTx/>
                <a:uFillTx/>
                <a:latin typeface="Open Sans"/>
              </a:rPr>
              <a:t> subm</a:t>
            </a:r>
            <a:r>
              <a:rPr lang="en-US" sz="2500" dirty="0" err="1">
                <a:latin typeface="Open Sans"/>
              </a:rPr>
              <a:t>itted</a:t>
            </a:r>
            <a:r>
              <a:rPr lang="en-US" sz="2500" dirty="0">
                <a:latin typeface="Open Sans"/>
              </a:rPr>
              <a:t> a position paper pertaining to the options presented. </a:t>
            </a:r>
            <a:r>
              <a:rPr kumimoji="0" lang="en-US" sz="2500" b="0" i="0" u="none" strike="noStrike" kern="1200" cap="none" spc="0" normalizeH="0" baseline="0" noProof="0" dirty="0">
                <a:ln>
                  <a:noFill/>
                </a:ln>
                <a:effectLst/>
                <a:uLnTx/>
                <a:uFillTx/>
                <a:latin typeface="Open Sans"/>
              </a:rPr>
              <a:t>They are amenable to transfer</a:t>
            </a:r>
            <a:r>
              <a:rPr kumimoji="0" lang="en-US" sz="2500" b="0" i="0" u="none" strike="noStrike" kern="1200" cap="none" spc="0" normalizeH="0" noProof="0" dirty="0">
                <a:ln>
                  <a:noFill/>
                </a:ln>
                <a:effectLst/>
                <a:uLnTx/>
                <a:uFillTx/>
                <a:latin typeface="Open Sans"/>
              </a:rPr>
              <a:t> to another building within Metro Manila </a:t>
            </a:r>
            <a:r>
              <a:rPr kumimoji="0" lang="en-US" sz="2500" b="1" i="0" u="none" strike="noStrike" kern="1200" cap="none" spc="0" normalizeH="0" noProof="0" dirty="0">
                <a:ln>
                  <a:noFill/>
                </a:ln>
                <a:effectLst/>
                <a:uLnTx/>
                <a:uFillTx/>
                <a:latin typeface="Open Sans"/>
              </a:rPr>
              <a:t>but not to immediate transfer to </a:t>
            </a:r>
            <a:r>
              <a:rPr kumimoji="0" lang="en-US" sz="2500" b="1" i="0" u="none" strike="noStrike" kern="1200" cap="none" spc="0" normalizeH="0" noProof="0" dirty="0" err="1">
                <a:ln>
                  <a:noFill/>
                </a:ln>
                <a:effectLst/>
                <a:uLnTx/>
                <a:uFillTx/>
                <a:latin typeface="Open Sans"/>
              </a:rPr>
              <a:t>Calapa</a:t>
            </a:r>
            <a:r>
              <a:rPr lang="en-US" sz="2500" b="1" dirty="0">
                <a:latin typeface="Open Sans"/>
              </a:rPr>
              <a:t>n City, </a:t>
            </a:r>
            <a:r>
              <a:rPr lang="en-US" sz="2500" dirty="0">
                <a:latin typeface="Open Sans"/>
              </a:rPr>
              <a:t>Oriental Mindoro. They cited the following reasons for their opposition:</a:t>
            </a:r>
          </a:p>
          <a:p>
            <a:pPr marL="0" marR="0" lvl="0" indent="0" algn="just" defTabSz="914400" rtl="0" eaLnBrk="1" fontAlgn="auto" latinLnBrk="0" hangingPunct="1">
              <a:lnSpc>
                <a:spcPts val="2376"/>
              </a:lnSpc>
              <a:spcBef>
                <a:spcPts val="0"/>
              </a:spcBef>
              <a:spcAft>
                <a:spcPts val="0"/>
              </a:spcAft>
              <a:buClrTx/>
              <a:buSzTx/>
              <a:buFontTx/>
              <a:buNone/>
              <a:tabLst/>
              <a:defRPr/>
            </a:pPr>
            <a:endParaRPr lang="en-US" sz="2500" dirty="0">
              <a:latin typeface="Open Sans"/>
            </a:endParaRPr>
          </a:p>
          <a:p>
            <a:pPr marL="800100" lvl="1" indent="-342900" algn="just">
              <a:lnSpc>
                <a:spcPts val="2376"/>
              </a:lnSpc>
              <a:buFont typeface="Wingdings" panose="05000000000000000000" pitchFamily="2" charset="2"/>
              <a:buChar char="§"/>
            </a:pPr>
            <a:r>
              <a:rPr kumimoji="0" lang="en-US" sz="2500" b="0" i="0" u="none" strike="noStrike" kern="1200" cap="none" spc="0" normalizeH="0" baseline="0" noProof="0" dirty="0">
                <a:ln>
                  <a:noFill/>
                </a:ln>
                <a:effectLst/>
                <a:uLnTx/>
                <a:uFillTx/>
                <a:latin typeface="Open Sans"/>
              </a:rPr>
              <a:t>There is an existing and pending legal action in-court filed</a:t>
            </a:r>
            <a:r>
              <a:rPr kumimoji="0" lang="en-US" sz="2500" b="0" i="0" u="none" strike="noStrike" kern="1200" cap="none" spc="0" normalizeH="0" noProof="0" dirty="0">
                <a:ln>
                  <a:noFill/>
                </a:ln>
                <a:effectLst/>
                <a:uLnTx/>
                <a:uFillTx/>
                <a:latin typeface="Open Sans"/>
              </a:rPr>
              <a:t> by the members of the DENREU concerning the transfer of the DENR MIMAROPA Regional Office to Calapan City, Oriental Mindoro;</a:t>
            </a:r>
          </a:p>
          <a:p>
            <a:pPr marL="800100" lvl="1" indent="-342900" algn="just">
              <a:lnSpc>
                <a:spcPts val="2376"/>
              </a:lnSpc>
              <a:buFont typeface="Wingdings" panose="05000000000000000000" pitchFamily="2" charset="2"/>
              <a:buChar char="§"/>
            </a:pPr>
            <a:r>
              <a:rPr lang="en-US" sz="2500" baseline="0" dirty="0">
                <a:latin typeface="Open Sans"/>
              </a:rPr>
              <a:t>They maintain that the transfer to</a:t>
            </a:r>
            <a:r>
              <a:rPr lang="en-US" sz="2500" dirty="0">
                <a:latin typeface="Open Sans"/>
              </a:rPr>
              <a:t> Calapan City is not to the best interest of the public. It would be very inconvenient and hard for the clients as well as regional office employees to travel to Calapan; and</a:t>
            </a:r>
          </a:p>
          <a:p>
            <a:pPr marL="800100" lvl="1" indent="-342900" algn="just">
              <a:lnSpc>
                <a:spcPts val="2376"/>
              </a:lnSpc>
              <a:buFont typeface="Wingdings" panose="05000000000000000000" pitchFamily="2" charset="2"/>
              <a:buChar char="§"/>
            </a:pPr>
            <a:r>
              <a:rPr lang="en-US" sz="2500" dirty="0">
                <a:latin typeface="Open Sans"/>
              </a:rPr>
              <a:t>The abrupt transfer to Calapan City is tantamount to a massive constructive dismissal of employees and violation of security of tenure guaranteed by the Constitution. The transfer to Calapan will result in mandatory and costly lifestyle change for employees and their families, financial dislocation and/or difficulty or hardship because of geographical location.</a:t>
            </a:r>
            <a:r>
              <a:rPr lang="en-US" sz="2200" dirty="0">
                <a:latin typeface="Open Sans"/>
              </a:rPr>
              <a:t>   </a:t>
            </a:r>
            <a:endParaRPr kumimoji="0" lang="en-US" sz="2200" b="0" i="0" u="none" strike="noStrike" kern="1200" cap="none" spc="0" normalizeH="0" baseline="0" noProof="0" dirty="0">
              <a:ln>
                <a:noFill/>
              </a:ln>
              <a:effectLst/>
              <a:uLnTx/>
              <a:uFillTx/>
              <a:latin typeface="Open Sans"/>
            </a:endParaRPr>
          </a:p>
        </p:txBody>
      </p:sp>
      <p:sp>
        <p:nvSpPr>
          <p:cNvPr id="11" name="TextBox 11"/>
          <p:cNvSpPr txBox="1"/>
          <p:nvPr/>
        </p:nvSpPr>
        <p:spPr>
          <a:xfrm>
            <a:off x="3095029" y="7749259"/>
            <a:ext cx="14659571" cy="1846659"/>
          </a:xfrm>
          <a:prstGeom prst="rect">
            <a:avLst/>
          </a:prstGeom>
        </p:spPr>
        <p:txBody>
          <a:bodyPr wrap="square" lIns="0" tIns="0" rIns="0" bIns="0" rtlCol="0" anchor="t">
            <a:spAutoFit/>
          </a:bodyPr>
          <a:lstStyle/>
          <a:p>
            <a:pPr marL="0" marR="0" lvl="0" indent="0" algn="just" defTabSz="914400" rtl="0" eaLnBrk="1" fontAlgn="auto" latinLnBrk="0" hangingPunct="1">
              <a:lnSpc>
                <a:spcPts val="2376"/>
              </a:lnSpc>
              <a:spcBef>
                <a:spcPts val="0"/>
              </a:spcBef>
              <a:spcAft>
                <a:spcPts val="0"/>
              </a:spcAft>
              <a:buClrTx/>
              <a:buSzTx/>
              <a:buFontTx/>
              <a:buNone/>
              <a:tabLst/>
              <a:defRPr/>
            </a:pPr>
            <a:r>
              <a:rPr kumimoji="0" lang="en-US" sz="2500" b="0" i="0" u="none" strike="noStrike" kern="1200" cap="none" spc="0" normalizeH="0" baseline="0" noProof="0" dirty="0">
                <a:ln>
                  <a:noFill/>
                </a:ln>
                <a:effectLst/>
                <a:uLnTx/>
                <a:uFillTx/>
                <a:latin typeface="Open Sans"/>
              </a:rPr>
              <a:t>The</a:t>
            </a:r>
            <a:r>
              <a:rPr kumimoji="0" lang="en-US" sz="2500" b="0" i="0" u="none" strike="noStrike" kern="1200" cap="none" spc="0" normalizeH="0" noProof="0" dirty="0">
                <a:ln>
                  <a:noFill/>
                </a:ln>
                <a:effectLst/>
                <a:uLnTx/>
                <a:uFillTx/>
                <a:latin typeface="Open Sans"/>
              </a:rPr>
              <a:t> budget requested by </a:t>
            </a:r>
            <a:r>
              <a:rPr kumimoji="0" lang="en-US" sz="2500" b="0" i="0" u="none" strike="noStrike" kern="1200" cap="none" spc="0" normalizeH="0" noProof="0" dirty="0" err="1">
                <a:ln>
                  <a:noFill/>
                </a:ln>
                <a:effectLst/>
                <a:uLnTx/>
                <a:uFillTx/>
                <a:latin typeface="Open Sans"/>
              </a:rPr>
              <a:t>th</a:t>
            </a:r>
            <a:r>
              <a:rPr lang="en-US" sz="2500" dirty="0">
                <a:latin typeface="Open Sans"/>
              </a:rPr>
              <a:t>e NRDC for the conduct of Comprehensive Engineering Audit/</a:t>
            </a:r>
            <a:br>
              <a:rPr lang="en-US" sz="2500" dirty="0">
                <a:latin typeface="Open Sans"/>
              </a:rPr>
            </a:br>
            <a:r>
              <a:rPr lang="en-US" sz="2500" dirty="0">
                <a:latin typeface="Open Sans"/>
              </a:rPr>
              <a:t>Investigation and Retrofitting/Rehabilitation Design Services of the DENR by the Bay Building in the amount of </a:t>
            </a:r>
            <a:r>
              <a:rPr lang="en-US" sz="2500" b="1" dirty="0">
                <a:latin typeface="Open Sans"/>
              </a:rPr>
              <a:t>Php6.6M </a:t>
            </a:r>
            <a:r>
              <a:rPr lang="en-US" sz="2500" dirty="0">
                <a:latin typeface="Open Sans"/>
              </a:rPr>
              <a:t>has been approved sometime in June 2023. The conduct of a comprehensive structural assessment by a Structural Engineer (consultant) and retrofitting is one of the permanent measures recommended by the DPWH-NCR. Accordingly, contract has been awarded by the Central Office.</a:t>
            </a:r>
            <a:endParaRPr kumimoji="0" lang="en-US" sz="2500" i="0" u="none" strike="noStrike" kern="1200" cap="none" spc="0" normalizeH="0" baseline="0" noProof="0" dirty="0">
              <a:ln>
                <a:noFill/>
              </a:ln>
              <a:effectLst/>
              <a:uLnTx/>
              <a:uFillTx/>
              <a:latin typeface="Open Sans"/>
            </a:endParaRPr>
          </a:p>
        </p:txBody>
      </p:sp>
    </p:spTree>
    <p:extLst>
      <p:ext uri="{BB962C8B-B14F-4D97-AF65-F5344CB8AC3E}">
        <p14:creationId xmlns:p14="http://schemas.microsoft.com/office/powerpoint/2010/main" val="23224904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a:p>
        </p:txBody>
      </p:sp>
      <p:sp>
        <p:nvSpPr>
          <p:cNvPr id="3" name="Freeform 3"/>
          <p:cNvSpPr/>
          <p:nvPr/>
        </p:nvSpPr>
        <p:spPr>
          <a:xfrm>
            <a:off x="68052" y="8724899"/>
            <a:ext cx="1684548" cy="1478873"/>
          </a:xfrm>
          <a:custGeom>
            <a:avLst/>
            <a:gdLst/>
            <a:ahLst/>
            <a:cxnLst/>
            <a:rect l="l" t="t" r="r" b="b"/>
            <a:pathLst>
              <a:path w="3349662" h="3077502">
                <a:moveTo>
                  <a:pt x="0" y="0"/>
                </a:moveTo>
                <a:lnTo>
                  <a:pt x="3349662" y="0"/>
                </a:lnTo>
                <a:lnTo>
                  <a:pt x="3349662" y="3077502"/>
                </a:lnTo>
                <a:lnTo>
                  <a:pt x="0" y="3077502"/>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endParaRPr lang="en-US"/>
          </a:p>
        </p:txBody>
      </p:sp>
      <p:graphicFrame>
        <p:nvGraphicFramePr>
          <p:cNvPr id="13" name="Table 12"/>
          <p:cNvGraphicFramePr>
            <a:graphicFrameLocks noGrp="1"/>
          </p:cNvGraphicFramePr>
          <p:nvPr>
            <p:extLst>
              <p:ext uri="{D42A27DB-BD31-4B8C-83A1-F6EECF244321}">
                <p14:modId xmlns:p14="http://schemas.microsoft.com/office/powerpoint/2010/main" val="1170932071"/>
              </p:ext>
            </p:extLst>
          </p:nvPr>
        </p:nvGraphicFramePr>
        <p:xfrm>
          <a:off x="190500" y="266700"/>
          <a:ext cx="17907000" cy="7802880"/>
        </p:xfrm>
        <a:graphic>
          <a:graphicData uri="http://schemas.openxmlformats.org/drawingml/2006/table">
            <a:tbl>
              <a:tblPr firstRow="1" bandRow="1">
                <a:tableStyleId>{5940675A-B579-460E-94D1-54222C63F5DA}</a:tableStyleId>
              </a:tblPr>
              <a:tblGrid>
                <a:gridCol w="3924300">
                  <a:extLst>
                    <a:ext uri="{9D8B030D-6E8A-4147-A177-3AD203B41FA5}">
                      <a16:colId xmlns:a16="http://schemas.microsoft.com/office/drawing/2014/main" val="3552843813"/>
                    </a:ext>
                  </a:extLst>
                </a:gridCol>
                <a:gridCol w="2209800">
                  <a:extLst>
                    <a:ext uri="{9D8B030D-6E8A-4147-A177-3AD203B41FA5}">
                      <a16:colId xmlns:a16="http://schemas.microsoft.com/office/drawing/2014/main" val="380176402"/>
                    </a:ext>
                  </a:extLst>
                </a:gridCol>
                <a:gridCol w="3962400">
                  <a:extLst>
                    <a:ext uri="{9D8B030D-6E8A-4147-A177-3AD203B41FA5}">
                      <a16:colId xmlns:a16="http://schemas.microsoft.com/office/drawing/2014/main" val="440538847"/>
                    </a:ext>
                  </a:extLst>
                </a:gridCol>
                <a:gridCol w="2362200">
                  <a:extLst>
                    <a:ext uri="{9D8B030D-6E8A-4147-A177-3AD203B41FA5}">
                      <a16:colId xmlns:a16="http://schemas.microsoft.com/office/drawing/2014/main" val="934050332"/>
                    </a:ext>
                  </a:extLst>
                </a:gridCol>
                <a:gridCol w="5448300">
                  <a:extLst>
                    <a:ext uri="{9D8B030D-6E8A-4147-A177-3AD203B41FA5}">
                      <a16:colId xmlns:a16="http://schemas.microsoft.com/office/drawing/2014/main" val="3648099735"/>
                    </a:ext>
                  </a:extLst>
                </a:gridCol>
              </a:tblGrid>
              <a:tr h="1058916">
                <a:tc>
                  <a:txBody>
                    <a:bodyPr/>
                    <a:lstStyle/>
                    <a:p>
                      <a:pPr algn="ctr"/>
                      <a:r>
                        <a:rPr lang="en-US" sz="2400" b="1" dirty="0">
                          <a:latin typeface="Bobby Jones" panose="020B0604020202020204" charset="0"/>
                        </a:rPr>
                        <a:t>Area of Concern</a:t>
                      </a:r>
                    </a:p>
                  </a:txBody>
                  <a:tcPr>
                    <a:solidFill>
                      <a:schemeClr val="accent3">
                        <a:lumMod val="40000"/>
                        <a:lumOff val="60000"/>
                      </a:schemeClr>
                    </a:solidFill>
                  </a:tcPr>
                </a:tc>
                <a:tc>
                  <a:txBody>
                    <a:bodyPr/>
                    <a:lstStyle/>
                    <a:p>
                      <a:pPr algn="ctr"/>
                      <a:r>
                        <a:rPr lang="en-US" sz="2400" b="1" dirty="0">
                          <a:latin typeface="Bobby Jones" panose="020B0604020202020204" charset="0"/>
                        </a:rPr>
                        <a:t>Current and</a:t>
                      </a:r>
                      <a:r>
                        <a:rPr lang="en-US" sz="2400" b="1" baseline="0" dirty="0">
                          <a:latin typeface="Bobby Jones" panose="020B0604020202020204" charset="0"/>
                        </a:rPr>
                        <a:t> Emerging Issues </a:t>
                      </a:r>
                      <a:endParaRPr lang="en-US" sz="2400" b="1" dirty="0">
                        <a:latin typeface="Bobby Jones" panose="020B0604020202020204" charset="0"/>
                      </a:endParaRPr>
                    </a:p>
                  </a:txBody>
                  <a:tcPr>
                    <a:solidFill>
                      <a:schemeClr val="accent3">
                        <a:lumMod val="40000"/>
                        <a:lumOff val="60000"/>
                      </a:schemeClr>
                    </a:solidFill>
                  </a:tcPr>
                </a:tc>
                <a:tc>
                  <a:txBody>
                    <a:bodyPr/>
                    <a:lstStyle/>
                    <a:p>
                      <a:pPr algn="ctr"/>
                      <a:r>
                        <a:rPr lang="en-US" sz="2400" b="1" dirty="0">
                          <a:latin typeface="Bobby Jones" panose="020B0604020202020204" charset="0"/>
                        </a:rPr>
                        <a:t>Actions and Strategies Undertaken</a:t>
                      </a:r>
                    </a:p>
                  </a:txBody>
                  <a:tcPr>
                    <a:solidFill>
                      <a:schemeClr val="accent3">
                        <a:lumMod val="40000"/>
                        <a:lumOff val="60000"/>
                      </a:schemeClr>
                    </a:solidFill>
                  </a:tcPr>
                </a:tc>
                <a:tc>
                  <a:txBody>
                    <a:bodyPr/>
                    <a:lstStyle/>
                    <a:p>
                      <a:pPr algn="ctr"/>
                      <a:r>
                        <a:rPr lang="en-US" sz="2400" b="1" dirty="0">
                          <a:latin typeface="Bobby Jones" panose="020B0604020202020204" charset="0"/>
                        </a:rPr>
                        <a:t>Constraints</a:t>
                      </a:r>
                      <a:r>
                        <a:rPr lang="en-US" sz="2400" b="1" baseline="0" dirty="0">
                          <a:latin typeface="Bobby Jones" panose="020B0604020202020204" charset="0"/>
                        </a:rPr>
                        <a:t> and Limitations Encountered  </a:t>
                      </a:r>
                      <a:endParaRPr lang="en-US" sz="2400" b="1" dirty="0">
                        <a:latin typeface="Bobby Jones" panose="020B0604020202020204" charset="0"/>
                      </a:endParaRPr>
                    </a:p>
                  </a:txBody>
                  <a:tcPr>
                    <a:solidFill>
                      <a:schemeClr val="accent3">
                        <a:lumMod val="40000"/>
                        <a:lumOff val="60000"/>
                      </a:schemeClr>
                    </a:solidFill>
                  </a:tcPr>
                </a:tc>
                <a:tc>
                  <a:txBody>
                    <a:bodyPr/>
                    <a:lstStyle/>
                    <a:p>
                      <a:pPr algn="ctr"/>
                      <a:r>
                        <a:rPr lang="en-US" sz="2400" b="1" u="sng" dirty="0">
                          <a:solidFill>
                            <a:schemeClr val="tx1"/>
                          </a:solidFill>
                          <a:effectLst/>
                          <a:uFill>
                            <a:solidFill>
                              <a:schemeClr val="accent3">
                                <a:lumMod val="40000"/>
                                <a:lumOff val="60000"/>
                              </a:schemeClr>
                            </a:solidFill>
                          </a:uFill>
                          <a:latin typeface="Bobby Jones" panose="020B0604020202020204" charset="0"/>
                          <a:hlinkClick r:id="rId5" action="ppaction://hlinksldjump"/>
                        </a:rPr>
                        <a:t>Recommendations/</a:t>
                      </a:r>
                      <a:r>
                        <a:rPr lang="en-US" sz="2400" b="1" u="sng" baseline="0" dirty="0">
                          <a:solidFill>
                            <a:schemeClr val="tx1"/>
                          </a:solidFill>
                          <a:effectLst/>
                          <a:uFill>
                            <a:solidFill>
                              <a:schemeClr val="accent3">
                                <a:lumMod val="40000"/>
                                <a:lumOff val="60000"/>
                              </a:schemeClr>
                            </a:solidFill>
                          </a:uFill>
                          <a:latin typeface="Bobby Jones" panose="020B0604020202020204" charset="0"/>
                          <a:hlinkClick r:id="rId5" action="ppaction://hlinksldjump"/>
                        </a:rPr>
                        <a:t> Desired Actions</a:t>
                      </a:r>
                      <a:endParaRPr lang="en-US" sz="2400" b="1" u="sng" dirty="0">
                        <a:solidFill>
                          <a:schemeClr val="tx1"/>
                        </a:solidFill>
                        <a:effectLst/>
                        <a:uFill>
                          <a:solidFill>
                            <a:schemeClr val="accent3">
                              <a:lumMod val="40000"/>
                              <a:lumOff val="60000"/>
                            </a:schemeClr>
                          </a:solidFill>
                        </a:uFill>
                        <a:latin typeface="Bobby Jones" panose="020B0604020202020204" charset="0"/>
                      </a:endParaRPr>
                    </a:p>
                  </a:txBody>
                  <a:tcPr>
                    <a:solidFill>
                      <a:schemeClr val="accent3">
                        <a:lumMod val="40000"/>
                        <a:lumOff val="60000"/>
                      </a:schemeClr>
                    </a:solidFill>
                  </a:tcPr>
                </a:tc>
                <a:extLst>
                  <a:ext uri="{0D108BD9-81ED-4DB2-BD59-A6C34878D82A}">
                    <a16:rowId xmlns:a16="http://schemas.microsoft.com/office/drawing/2014/main" val="839078074"/>
                  </a:ext>
                </a:extLst>
              </a:tr>
              <a:tr h="407275">
                <a:tc gridSpan="5">
                  <a:txBody>
                    <a:bodyPr/>
                    <a:lstStyle/>
                    <a:p>
                      <a:r>
                        <a:rPr lang="en-US" sz="2400" dirty="0">
                          <a:latin typeface="Open Sans Bold" panose="020B0604020202020204" charset="0"/>
                          <a:ea typeface="Open Sans Bold" panose="020B0604020202020204" charset="0"/>
                          <a:cs typeface="Open Sans Bold" panose="020B0604020202020204" charset="0"/>
                        </a:rPr>
                        <a:t>Regional Office</a:t>
                      </a:r>
                    </a:p>
                  </a:txBody>
                  <a:tcPr>
                    <a:solidFill>
                      <a:schemeClr val="accent6">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92455232"/>
                  </a:ext>
                </a:extLst>
              </a:tr>
              <a:tr h="2463804">
                <a:tc>
                  <a:txBody>
                    <a:bodyPr/>
                    <a:lstStyle/>
                    <a:p>
                      <a:r>
                        <a:rPr lang="en-US" sz="2800" dirty="0">
                          <a:latin typeface="Open Sans" panose="020B0604020202020204" charset="0"/>
                          <a:ea typeface="Open Sans" panose="020B0604020202020204" charset="0"/>
                          <a:cs typeface="Open Sans" panose="020B0604020202020204" charset="0"/>
                        </a:rPr>
                        <a:t>2.  Status of the Proposed Plantation of </a:t>
                      </a:r>
                      <a:r>
                        <a:rPr lang="en-US" sz="2800" dirty="0" err="1">
                          <a:latin typeface="Open Sans" panose="020B0604020202020204" charset="0"/>
                          <a:ea typeface="Open Sans" panose="020B0604020202020204" charset="0"/>
                          <a:cs typeface="Open Sans" panose="020B0604020202020204" charset="0"/>
                        </a:rPr>
                        <a:t>Abuyog</a:t>
                      </a:r>
                      <a:r>
                        <a:rPr lang="en-US" sz="2800" baseline="0" dirty="0">
                          <a:latin typeface="Open Sans" panose="020B0604020202020204" charset="0"/>
                          <a:ea typeface="Open Sans" panose="020B0604020202020204" charset="0"/>
                          <a:cs typeface="Open Sans" panose="020B0604020202020204" charset="0"/>
                        </a:rPr>
                        <a:t> Sweet </a:t>
                      </a:r>
                      <a:r>
                        <a:rPr lang="en-US" sz="2800" baseline="0" dirty="0" err="1">
                          <a:latin typeface="Open Sans" panose="020B0604020202020204" charset="0"/>
                          <a:ea typeface="Open Sans" panose="020B0604020202020204" charset="0"/>
                          <a:cs typeface="Open Sans" panose="020B0604020202020204" charset="0"/>
                        </a:rPr>
                        <a:t>Langka</a:t>
                      </a:r>
                      <a:r>
                        <a:rPr lang="en-US" sz="2800" baseline="0" dirty="0">
                          <a:latin typeface="Open Sans" panose="020B0604020202020204" charset="0"/>
                          <a:ea typeface="Open Sans" panose="020B0604020202020204" charset="0"/>
                          <a:cs typeface="Open Sans" panose="020B0604020202020204" charset="0"/>
                        </a:rPr>
                        <a:t> requested by Representative Jose C. Alvarez of the 2</a:t>
                      </a:r>
                      <a:r>
                        <a:rPr lang="en-US" sz="2800" baseline="30000" dirty="0">
                          <a:latin typeface="Open Sans" panose="020B0604020202020204" charset="0"/>
                          <a:ea typeface="Open Sans" panose="020B0604020202020204" charset="0"/>
                          <a:cs typeface="Open Sans" panose="020B0604020202020204" charset="0"/>
                        </a:rPr>
                        <a:t>nd</a:t>
                      </a:r>
                      <a:r>
                        <a:rPr lang="en-US" sz="2800" baseline="0" dirty="0">
                          <a:latin typeface="Open Sans" panose="020B0604020202020204" charset="0"/>
                          <a:ea typeface="Open Sans" panose="020B0604020202020204" charset="0"/>
                          <a:cs typeface="Open Sans" panose="020B0604020202020204" charset="0"/>
                        </a:rPr>
                        <a:t> District of Palawan</a:t>
                      </a:r>
                      <a:endParaRPr lang="en-US" sz="2800" dirty="0">
                        <a:latin typeface="Open Sans" panose="020B0604020202020204" charset="0"/>
                        <a:ea typeface="Open Sans" panose="020B0604020202020204" charset="0"/>
                        <a:cs typeface="Open Sans" panose="020B0604020202020204" charset="0"/>
                      </a:endParaRPr>
                    </a:p>
                  </a:txBody>
                  <a:tcPr/>
                </a:tc>
                <a:tc>
                  <a:txBody>
                    <a:bodyPr/>
                    <a:lstStyle/>
                    <a:p>
                      <a:endParaRPr lang="en-US" dirty="0"/>
                    </a:p>
                  </a:txBody>
                  <a:tcPr/>
                </a:tc>
                <a:tc>
                  <a:txBody>
                    <a:bodyPr/>
                    <a:lstStyle/>
                    <a:p>
                      <a:pPr marL="0" indent="0">
                        <a:buFont typeface="Wingdings" panose="05000000000000000000" pitchFamily="2" charset="2"/>
                        <a:buNone/>
                      </a:pPr>
                      <a:r>
                        <a:rPr lang="en-US" sz="2800" baseline="0" dirty="0">
                          <a:solidFill>
                            <a:schemeClr val="tx1"/>
                          </a:solidFill>
                          <a:latin typeface="Open Sans" panose="020B0604020202020204" charset="0"/>
                          <a:ea typeface="Open Sans" panose="020B0604020202020204" charset="0"/>
                          <a:cs typeface="Open Sans" panose="020B0604020202020204" charset="0"/>
                        </a:rPr>
                        <a:t>Submitted a proposed Work and Financial Plan amounting to </a:t>
                      </a:r>
                      <a:r>
                        <a:rPr lang="en-US" sz="2800" b="1" baseline="0" dirty="0">
                          <a:solidFill>
                            <a:schemeClr val="tx1"/>
                          </a:solidFill>
                          <a:latin typeface="Open Sans" panose="020B0604020202020204" charset="0"/>
                          <a:ea typeface="Open Sans" panose="020B0604020202020204" charset="0"/>
                          <a:cs typeface="Open Sans" panose="020B0604020202020204" charset="0"/>
                        </a:rPr>
                        <a:t>Php20,608,000.00 </a:t>
                      </a:r>
                      <a:r>
                        <a:rPr lang="en-US" sz="2800" baseline="0" dirty="0">
                          <a:solidFill>
                            <a:schemeClr val="tx1"/>
                          </a:solidFill>
                          <a:latin typeface="Open Sans" panose="020B0604020202020204" charset="0"/>
                          <a:ea typeface="Open Sans" panose="020B0604020202020204" charset="0"/>
                          <a:cs typeface="Open Sans" panose="020B0604020202020204" charset="0"/>
                        </a:rPr>
                        <a:t> to the Central Office </a:t>
                      </a:r>
                      <a:r>
                        <a:rPr lang="en-US" sz="2800" b="0" baseline="0" dirty="0">
                          <a:solidFill>
                            <a:schemeClr val="tx1"/>
                          </a:solidFill>
                          <a:latin typeface="Open Sans" panose="020B0604020202020204" charset="0"/>
                          <a:ea typeface="Open Sans" panose="020B0604020202020204" charset="0"/>
                          <a:cs typeface="Open Sans" panose="020B0604020202020204" charset="0"/>
                        </a:rPr>
                        <a:t>on 16 August 2023</a:t>
                      </a:r>
                    </a:p>
                  </a:txBody>
                  <a:tcPr/>
                </a:tc>
                <a:tc>
                  <a:txBody>
                    <a:bodyPr/>
                    <a:lstStyle/>
                    <a:p>
                      <a:endParaRPr lang="en-US" sz="2400" dirty="0"/>
                    </a:p>
                  </a:txBody>
                  <a:tcPr/>
                </a:tc>
                <a:tc rowSpan="2">
                  <a:txBody>
                    <a:bodyPr/>
                    <a:lstStyle/>
                    <a:p>
                      <a:pPr algn="ctr"/>
                      <a:r>
                        <a:rPr lang="en-US" sz="4000" dirty="0"/>
                        <a:t>Approval of the said Congressional</a:t>
                      </a:r>
                      <a:r>
                        <a:rPr lang="en-US" sz="4000" baseline="0" dirty="0"/>
                        <a:t> </a:t>
                      </a:r>
                      <a:r>
                        <a:rPr lang="en-US" sz="4000" dirty="0"/>
                        <a:t>request of</a:t>
                      </a:r>
                      <a:r>
                        <a:rPr lang="en-US" sz="4000" baseline="0" dirty="0"/>
                        <a:t> the FMB and Central Office</a:t>
                      </a:r>
                      <a:endParaRPr lang="en-US" sz="4000" dirty="0"/>
                    </a:p>
                  </a:txBody>
                  <a:tcPr anchor="ctr"/>
                </a:tc>
                <a:extLst>
                  <a:ext uri="{0D108BD9-81ED-4DB2-BD59-A6C34878D82A}">
                    <a16:rowId xmlns:a16="http://schemas.microsoft.com/office/drawing/2014/main" val="1159871039"/>
                  </a:ext>
                </a:extLst>
              </a:tr>
              <a:tr h="2463804">
                <a:tc>
                  <a:txBody>
                    <a:bodyPr/>
                    <a:lstStyle/>
                    <a:p>
                      <a:r>
                        <a:rPr lang="en-US" sz="2800" dirty="0">
                          <a:latin typeface="Open Sans" panose="020B0604020202020204" charset="0"/>
                          <a:ea typeface="Open Sans" panose="020B0604020202020204" charset="0"/>
                          <a:cs typeface="Open Sans" panose="020B0604020202020204" charset="0"/>
                        </a:rPr>
                        <a:t>3. Status of the request of Representative</a:t>
                      </a:r>
                      <a:r>
                        <a:rPr lang="en-US" sz="2800" baseline="0" dirty="0">
                          <a:latin typeface="Open Sans" panose="020B0604020202020204" charset="0"/>
                          <a:ea typeface="Open Sans" panose="020B0604020202020204" charset="0"/>
                          <a:cs typeface="Open Sans" panose="020B0604020202020204" charset="0"/>
                        </a:rPr>
                        <a:t> </a:t>
                      </a:r>
                      <a:r>
                        <a:rPr lang="en-US" sz="2800" baseline="0" dirty="0" err="1">
                          <a:latin typeface="Open Sans" panose="020B0604020202020204" charset="0"/>
                          <a:ea typeface="Open Sans" panose="020B0604020202020204" charset="0"/>
                          <a:cs typeface="Open Sans" panose="020B0604020202020204" charset="0"/>
                        </a:rPr>
                        <a:t>Leody</a:t>
                      </a:r>
                      <a:r>
                        <a:rPr lang="en-US" sz="2800" baseline="0" dirty="0">
                          <a:latin typeface="Open Sans" panose="020B0604020202020204" charset="0"/>
                          <a:ea typeface="Open Sans" panose="020B0604020202020204" charset="0"/>
                          <a:cs typeface="Open Sans" panose="020B0604020202020204" charset="0"/>
                        </a:rPr>
                        <a:t> F. </a:t>
                      </a:r>
                      <a:r>
                        <a:rPr lang="en-US" sz="2800" baseline="0" dirty="0" err="1">
                          <a:latin typeface="Open Sans" panose="020B0604020202020204" charset="0"/>
                          <a:ea typeface="Open Sans" panose="020B0604020202020204" charset="0"/>
                          <a:cs typeface="Open Sans" panose="020B0604020202020204" charset="0"/>
                        </a:rPr>
                        <a:t>Tarriela</a:t>
                      </a:r>
                      <a:r>
                        <a:rPr lang="en-US" sz="2800" dirty="0">
                          <a:latin typeface="Open Sans" panose="020B0604020202020204" charset="0"/>
                          <a:ea typeface="Open Sans" panose="020B0604020202020204" charset="0"/>
                          <a:cs typeface="Open Sans" panose="020B0604020202020204" charset="0"/>
                        </a:rPr>
                        <a:t> </a:t>
                      </a:r>
                      <a:r>
                        <a:rPr lang="en-US" sz="2800" baseline="0" dirty="0">
                          <a:latin typeface="Open Sans" panose="020B0604020202020204" charset="0"/>
                          <a:ea typeface="Open Sans" panose="020B0604020202020204" charset="0"/>
                          <a:cs typeface="Open Sans" panose="020B0604020202020204" charset="0"/>
                        </a:rPr>
                        <a:t>for the hiring of additional forest guards in Occidental Mindoro</a:t>
                      </a:r>
                      <a:endParaRPr lang="en-US" sz="2800" dirty="0">
                        <a:latin typeface="Open Sans" panose="020B0604020202020204" charset="0"/>
                        <a:ea typeface="Open Sans" panose="020B0604020202020204" charset="0"/>
                        <a:cs typeface="Open Sans" panose="020B0604020202020204" charset="0"/>
                      </a:endParaRPr>
                    </a:p>
                  </a:txBody>
                  <a:tcPr/>
                </a:tc>
                <a:tc>
                  <a:txBody>
                    <a:bodyPr/>
                    <a:lstStyle/>
                    <a:p>
                      <a:endParaRPr lang="en-US"/>
                    </a:p>
                  </a:txBody>
                  <a:tcPr/>
                </a:tc>
                <a:tc>
                  <a:txBody>
                    <a:bodyPr/>
                    <a:lstStyle/>
                    <a:p>
                      <a:pPr marL="0" indent="0">
                        <a:buFont typeface="Wingdings" panose="05000000000000000000" pitchFamily="2" charset="2"/>
                        <a:buNone/>
                      </a:pPr>
                      <a:r>
                        <a:rPr lang="en-US" sz="2800" b="0" baseline="0" dirty="0">
                          <a:solidFill>
                            <a:schemeClr val="tx1"/>
                          </a:solidFill>
                          <a:latin typeface="Open Sans" panose="020B0604020202020204" charset="0"/>
                          <a:ea typeface="Open Sans" panose="020B0604020202020204" charset="0"/>
                          <a:cs typeface="Open Sans" panose="020B0604020202020204" charset="0"/>
                        </a:rPr>
                        <a:t>Submitted a proposed Work and Financial Plan amounting to </a:t>
                      </a:r>
                      <a:r>
                        <a:rPr lang="en-US" sz="2800" b="1" baseline="0" dirty="0">
                          <a:solidFill>
                            <a:schemeClr val="tx1"/>
                          </a:solidFill>
                          <a:latin typeface="Open Sans" panose="020B0604020202020204" charset="0"/>
                          <a:ea typeface="Open Sans" panose="020B0604020202020204" charset="0"/>
                          <a:cs typeface="Open Sans" panose="020B0604020202020204" charset="0"/>
                        </a:rPr>
                        <a:t>Php5,000,000.00</a:t>
                      </a:r>
                      <a:r>
                        <a:rPr lang="en-US" sz="2800" b="0" baseline="0" dirty="0">
                          <a:solidFill>
                            <a:schemeClr val="tx1"/>
                          </a:solidFill>
                          <a:latin typeface="Open Sans" panose="020B0604020202020204" charset="0"/>
                          <a:ea typeface="Open Sans" panose="020B0604020202020204" charset="0"/>
                          <a:cs typeface="Open Sans" panose="020B0604020202020204" charset="0"/>
                        </a:rPr>
                        <a:t> to the Central Office on 08 August 2023</a:t>
                      </a:r>
                    </a:p>
                  </a:txBody>
                  <a:tcPr/>
                </a:tc>
                <a:tc>
                  <a:txBody>
                    <a:bodyPr/>
                    <a:lstStyle/>
                    <a:p>
                      <a:endParaRPr lang="en-US" sz="2400" dirty="0"/>
                    </a:p>
                  </a:txBody>
                  <a:tcPr/>
                </a:tc>
                <a:tc vMerge="1">
                  <a:txBody>
                    <a:bodyPr/>
                    <a:lstStyle/>
                    <a:p>
                      <a:endParaRPr lang="en-US" sz="2400" dirty="0"/>
                    </a:p>
                  </a:txBody>
                  <a:tcPr/>
                </a:tc>
                <a:extLst>
                  <a:ext uri="{0D108BD9-81ED-4DB2-BD59-A6C34878D82A}">
                    <a16:rowId xmlns:a16="http://schemas.microsoft.com/office/drawing/2014/main" val="1106998234"/>
                  </a:ext>
                </a:extLst>
              </a:tr>
            </a:tbl>
          </a:graphicData>
        </a:graphic>
      </p:graphicFrame>
    </p:spTree>
    <p:extLst>
      <p:ext uri="{BB962C8B-B14F-4D97-AF65-F5344CB8AC3E}">
        <p14:creationId xmlns:p14="http://schemas.microsoft.com/office/powerpoint/2010/main" val="6791398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a:p>
        </p:txBody>
      </p:sp>
      <p:sp>
        <p:nvSpPr>
          <p:cNvPr id="3" name="Freeform 3"/>
          <p:cNvSpPr/>
          <p:nvPr/>
        </p:nvSpPr>
        <p:spPr>
          <a:xfrm>
            <a:off x="68052" y="8724899"/>
            <a:ext cx="1684548" cy="1478873"/>
          </a:xfrm>
          <a:custGeom>
            <a:avLst/>
            <a:gdLst/>
            <a:ahLst/>
            <a:cxnLst/>
            <a:rect l="l" t="t" r="r" b="b"/>
            <a:pathLst>
              <a:path w="3349662" h="3077502">
                <a:moveTo>
                  <a:pt x="0" y="0"/>
                </a:moveTo>
                <a:lnTo>
                  <a:pt x="3349662" y="0"/>
                </a:lnTo>
                <a:lnTo>
                  <a:pt x="3349662" y="3077502"/>
                </a:lnTo>
                <a:lnTo>
                  <a:pt x="0" y="3077502"/>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endParaRPr lang="en-US"/>
          </a:p>
        </p:txBody>
      </p:sp>
      <p:graphicFrame>
        <p:nvGraphicFramePr>
          <p:cNvPr id="13" name="Table 12"/>
          <p:cNvGraphicFramePr>
            <a:graphicFrameLocks noGrp="1"/>
          </p:cNvGraphicFramePr>
          <p:nvPr>
            <p:extLst>
              <p:ext uri="{D42A27DB-BD31-4B8C-83A1-F6EECF244321}">
                <p14:modId xmlns:p14="http://schemas.microsoft.com/office/powerpoint/2010/main" val="4183444877"/>
              </p:ext>
            </p:extLst>
          </p:nvPr>
        </p:nvGraphicFramePr>
        <p:xfrm>
          <a:off x="190500" y="681694"/>
          <a:ext cx="17907000" cy="6431280"/>
        </p:xfrm>
        <a:graphic>
          <a:graphicData uri="http://schemas.openxmlformats.org/drawingml/2006/table">
            <a:tbl>
              <a:tblPr firstRow="1" bandRow="1">
                <a:tableStyleId>{5940675A-B579-460E-94D1-54222C63F5DA}</a:tableStyleId>
              </a:tblPr>
              <a:tblGrid>
                <a:gridCol w="3924300">
                  <a:extLst>
                    <a:ext uri="{9D8B030D-6E8A-4147-A177-3AD203B41FA5}">
                      <a16:colId xmlns:a16="http://schemas.microsoft.com/office/drawing/2014/main" val="3552843813"/>
                    </a:ext>
                  </a:extLst>
                </a:gridCol>
                <a:gridCol w="2971800">
                  <a:extLst>
                    <a:ext uri="{9D8B030D-6E8A-4147-A177-3AD203B41FA5}">
                      <a16:colId xmlns:a16="http://schemas.microsoft.com/office/drawing/2014/main" val="380176402"/>
                    </a:ext>
                  </a:extLst>
                </a:gridCol>
                <a:gridCol w="4343400">
                  <a:extLst>
                    <a:ext uri="{9D8B030D-6E8A-4147-A177-3AD203B41FA5}">
                      <a16:colId xmlns:a16="http://schemas.microsoft.com/office/drawing/2014/main" val="4127446829"/>
                    </a:ext>
                  </a:extLst>
                </a:gridCol>
                <a:gridCol w="3048000">
                  <a:extLst>
                    <a:ext uri="{9D8B030D-6E8A-4147-A177-3AD203B41FA5}">
                      <a16:colId xmlns:a16="http://schemas.microsoft.com/office/drawing/2014/main" val="4158212996"/>
                    </a:ext>
                  </a:extLst>
                </a:gridCol>
                <a:gridCol w="3619500">
                  <a:extLst>
                    <a:ext uri="{9D8B030D-6E8A-4147-A177-3AD203B41FA5}">
                      <a16:colId xmlns:a16="http://schemas.microsoft.com/office/drawing/2014/main" val="1780931249"/>
                    </a:ext>
                  </a:extLst>
                </a:gridCol>
              </a:tblGrid>
              <a:tr h="1058916">
                <a:tc>
                  <a:txBody>
                    <a:bodyPr/>
                    <a:lstStyle/>
                    <a:p>
                      <a:pPr algn="ctr"/>
                      <a:r>
                        <a:rPr lang="en-US" sz="2400" b="1" dirty="0">
                          <a:latin typeface="Bobby Jones" panose="020B0604020202020204" charset="0"/>
                        </a:rPr>
                        <a:t>Area of Concern</a:t>
                      </a:r>
                    </a:p>
                  </a:txBody>
                  <a:tcPr>
                    <a:solidFill>
                      <a:schemeClr val="accent3">
                        <a:lumMod val="40000"/>
                        <a:lumOff val="60000"/>
                      </a:schemeClr>
                    </a:solidFill>
                  </a:tcPr>
                </a:tc>
                <a:tc>
                  <a:txBody>
                    <a:bodyPr/>
                    <a:lstStyle/>
                    <a:p>
                      <a:pPr algn="ctr"/>
                      <a:r>
                        <a:rPr lang="en-US" sz="2400" b="1" dirty="0">
                          <a:latin typeface="Bobby Jones" panose="020B0604020202020204" charset="0"/>
                        </a:rPr>
                        <a:t>Current and</a:t>
                      </a:r>
                      <a:r>
                        <a:rPr lang="en-US" sz="2400" b="1" baseline="0" dirty="0">
                          <a:latin typeface="Bobby Jones" panose="020B0604020202020204" charset="0"/>
                        </a:rPr>
                        <a:t> Emerging Issues </a:t>
                      </a:r>
                      <a:endParaRPr lang="en-US" sz="2400" b="1" dirty="0">
                        <a:latin typeface="Bobby Jones" panose="020B0604020202020204" charset="0"/>
                      </a:endParaRPr>
                    </a:p>
                  </a:txBody>
                  <a:tcPr>
                    <a:solidFill>
                      <a:schemeClr val="accent3">
                        <a:lumMod val="40000"/>
                        <a:lumOff val="60000"/>
                      </a:schemeClr>
                    </a:solidFill>
                  </a:tcPr>
                </a:tc>
                <a:tc>
                  <a:txBody>
                    <a:bodyPr/>
                    <a:lstStyle/>
                    <a:p>
                      <a:pPr algn="ctr"/>
                      <a:r>
                        <a:rPr lang="en-US" sz="2400" b="1" dirty="0">
                          <a:latin typeface="Bobby Jones" panose="020B0604020202020204" charset="0"/>
                        </a:rPr>
                        <a:t>Actions and Strategies Undertaken</a:t>
                      </a:r>
                    </a:p>
                  </a:txBody>
                  <a:tcPr>
                    <a:solidFill>
                      <a:schemeClr val="accent3">
                        <a:lumMod val="40000"/>
                        <a:lumOff val="60000"/>
                      </a:schemeClr>
                    </a:solidFill>
                  </a:tcPr>
                </a:tc>
                <a:tc>
                  <a:txBody>
                    <a:bodyPr/>
                    <a:lstStyle/>
                    <a:p>
                      <a:pPr algn="ctr"/>
                      <a:r>
                        <a:rPr lang="en-US" sz="2400" b="1" dirty="0">
                          <a:latin typeface="Bobby Jones" panose="020B0604020202020204" charset="0"/>
                        </a:rPr>
                        <a:t>Constraints</a:t>
                      </a:r>
                      <a:r>
                        <a:rPr lang="en-US" sz="2400" b="1" baseline="0" dirty="0">
                          <a:latin typeface="Bobby Jones" panose="020B0604020202020204" charset="0"/>
                        </a:rPr>
                        <a:t> and Limitations Encountered  </a:t>
                      </a:r>
                      <a:endParaRPr lang="en-US" sz="2400" b="1" dirty="0">
                        <a:latin typeface="Bobby Jones" panose="020B0604020202020204" charset="0"/>
                      </a:endParaRPr>
                    </a:p>
                  </a:txBody>
                  <a:tcPr>
                    <a:solidFill>
                      <a:schemeClr val="accent3">
                        <a:lumMod val="40000"/>
                        <a:lumOff val="60000"/>
                      </a:schemeClr>
                    </a:solidFill>
                  </a:tcPr>
                </a:tc>
                <a:tc>
                  <a:txBody>
                    <a:bodyPr/>
                    <a:lstStyle/>
                    <a:p>
                      <a:pPr algn="ctr"/>
                      <a:r>
                        <a:rPr lang="en-US" sz="2400" b="1" u="sng" dirty="0">
                          <a:solidFill>
                            <a:schemeClr val="tx1"/>
                          </a:solidFill>
                          <a:effectLst/>
                          <a:uFill>
                            <a:solidFill>
                              <a:schemeClr val="accent3">
                                <a:lumMod val="40000"/>
                                <a:lumOff val="60000"/>
                              </a:schemeClr>
                            </a:solidFill>
                          </a:uFill>
                          <a:latin typeface="Bobby Jones" panose="020B0604020202020204" charset="0"/>
                          <a:hlinkClick r:id="rId5" action="ppaction://hlinksldjump"/>
                        </a:rPr>
                        <a:t>Recommendations/</a:t>
                      </a:r>
                      <a:r>
                        <a:rPr lang="en-US" sz="2400" b="1" u="sng" baseline="0" dirty="0">
                          <a:solidFill>
                            <a:schemeClr val="tx1"/>
                          </a:solidFill>
                          <a:effectLst/>
                          <a:uFill>
                            <a:solidFill>
                              <a:schemeClr val="accent3">
                                <a:lumMod val="40000"/>
                                <a:lumOff val="60000"/>
                              </a:schemeClr>
                            </a:solidFill>
                          </a:uFill>
                          <a:latin typeface="Bobby Jones" panose="020B0604020202020204" charset="0"/>
                          <a:hlinkClick r:id="rId5" action="ppaction://hlinksldjump"/>
                        </a:rPr>
                        <a:t> Desired Actions</a:t>
                      </a:r>
                      <a:endParaRPr lang="en-US" sz="2400" b="1" u="sng" dirty="0">
                        <a:solidFill>
                          <a:schemeClr val="tx1"/>
                        </a:solidFill>
                        <a:effectLst/>
                        <a:uFill>
                          <a:solidFill>
                            <a:schemeClr val="accent3">
                              <a:lumMod val="40000"/>
                              <a:lumOff val="60000"/>
                            </a:schemeClr>
                          </a:solidFill>
                        </a:uFill>
                        <a:latin typeface="Bobby Jones" panose="020B0604020202020204" charset="0"/>
                      </a:endParaRPr>
                    </a:p>
                  </a:txBody>
                  <a:tcPr>
                    <a:solidFill>
                      <a:schemeClr val="accent3">
                        <a:lumMod val="40000"/>
                        <a:lumOff val="60000"/>
                      </a:schemeClr>
                    </a:solidFill>
                  </a:tcPr>
                </a:tc>
                <a:extLst>
                  <a:ext uri="{0D108BD9-81ED-4DB2-BD59-A6C34878D82A}">
                    <a16:rowId xmlns:a16="http://schemas.microsoft.com/office/drawing/2014/main" val="839078074"/>
                  </a:ext>
                </a:extLst>
              </a:tr>
              <a:tr h="407275">
                <a:tc gridSpan="5">
                  <a:txBody>
                    <a:bodyPr/>
                    <a:lstStyle/>
                    <a:p>
                      <a:r>
                        <a:rPr lang="en-US" sz="2400" dirty="0">
                          <a:latin typeface="Open Sans Bold" panose="020B0604020202020204" charset="0"/>
                          <a:ea typeface="Open Sans Bold" panose="020B0604020202020204" charset="0"/>
                          <a:cs typeface="Open Sans Bold" panose="020B0604020202020204" charset="0"/>
                        </a:rPr>
                        <a:t>Regional Office</a:t>
                      </a:r>
                    </a:p>
                  </a:txBody>
                  <a:tcPr>
                    <a:solidFill>
                      <a:schemeClr val="accent6">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92455232"/>
                  </a:ext>
                </a:extLst>
              </a:tr>
              <a:tr h="2463804">
                <a:tc>
                  <a:txBody>
                    <a:bodyPr/>
                    <a:lstStyle/>
                    <a:p>
                      <a:r>
                        <a:rPr lang="en-US" sz="2800" dirty="0" smtClean="0">
                          <a:latin typeface="Open Sans" panose="020B0604020202020204" charset="0"/>
                          <a:ea typeface="Open Sans" panose="020B0604020202020204" charset="0"/>
                          <a:cs typeface="Open Sans" panose="020B0604020202020204" charset="0"/>
                        </a:rPr>
                        <a:t>4.</a:t>
                      </a:r>
                      <a:r>
                        <a:rPr lang="en-US" sz="2800" baseline="0" dirty="0" smtClean="0">
                          <a:latin typeface="Open Sans" panose="020B0604020202020204" charset="0"/>
                          <a:ea typeface="Open Sans" panose="020B0604020202020204" charset="0"/>
                          <a:cs typeface="Open Sans" panose="020B0604020202020204" charset="0"/>
                        </a:rPr>
                        <a:t> Conduct of RLTA for 20 Municipalities and One City in the Province of Palawan and reconstruction of Political Boundary Maps / correction erroneous cadastral surveys  per request of Congressman Alvarez </a:t>
                      </a:r>
                      <a:endParaRPr lang="en-US" sz="2800" dirty="0">
                        <a:latin typeface="Open Sans" panose="020B0604020202020204" charset="0"/>
                        <a:ea typeface="Open Sans" panose="020B0604020202020204" charset="0"/>
                        <a:cs typeface="Open Sans" panose="020B0604020202020204" charset="0"/>
                      </a:endParaRPr>
                    </a:p>
                  </a:txBody>
                  <a:tcPr/>
                </a:tc>
                <a:tc>
                  <a:txBody>
                    <a:bodyPr/>
                    <a:lstStyle/>
                    <a:p>
                      <a:r>
                        <a:rPr lang="en-US" sz="2800" dirty="0" smtClean="0">
                          <a:latin typeface="Open Sans" panose="020B0604020202020204" charset="0"/>
                          <a:ea typeface="Open Sans" panose="020B0604020202020204" charset="0"/>
                          <a:cs typeface="Open Sans" panose="020B0604020202020204" charset="0"/>
                        </a:rPr>
                        <a:t>Determine remaining  patentable areas,</a:t>
                      </a:r>
                      <a:r>
                        <a:rPr lang="en-US" sz="2800" baseline="0" dirty="0" smtClean="0">
                          <a:latin typeface="Open Sans" panose="020B0604020202020204" charset="0"/>
                          <a:ea typeface="Open Sans" panose="020B0604020202020204" charset="0"/>
                          <a:cs typeface="Open Sans" panose="020B0604020202020204" charset="0"/>
                        </a:rPr>
                        <a:t> resolve boundary complex and correct cadastral surveys data.</a:t>
                      </a:r>
                      <a:endParaRPr lang="en-US" sz="2800" dirty="0">
                        <a:latin typeface="Open Sans" panose="020B0604020202020204" charset="0"/>
                        <a:ea typeface="Open Sans" panose="020B0604020202020204" charset="0"/>
                        <a:cs typeface="Open Sans" panose="020B0604020202020204" charset="0"/>
                      </a:endParaRPr>
                    </a:p>
                  </a:txBody>
                  <a:tcPr/>
                </a:tc>
                <a:tc>
                  <a:txBody>
                    <a:bodyPr/>
                    <a:lstStyle/>
                    <a:p>
                      <a:pPr marL="0" indent="0">
                        <a:buFont typeface="Wingdings" panose="05000000000000000000" pitchFamily="2" charset="2"/>
                        <a:buNone/>
                      </a:pPr>
                      <a:r>
                        <a:rPr lang="en-US" sz="2800" b="0" baseline="0" dirty="0" smtClean="0">
                          <a:solidFill>
                            <a:schemeClr val="tx1"/>
                          </a:solidFill>
                          <a:latin typeface="Open Sans" panose="020B0604020202020204" charset="0"/>
                          <a:ea typeface="Open Sans" panose="020B0604020202020204" charset="0"/>
                          <a:cs typeface="Open Sans" panose="020B0604020202020204" charset="0"/>
                        </a:rPr>
                        <a:t>Conducted Meeting with Cong. Alvarez in Palawan on September 21, 2023.</a:t>
                      </a:r>
                    </a:p>
                    <a:p>
                      <a:pPr marL="0" indent="0">
                        <a:buFont typeface="Wingdings" panose="05000000000000000000" pitchFamily="2" charset="2"/>
                        <a:buNone/>
                      </a:pPr>
                      <a:endParaRPr lang="en-US" sz="2800" b="0" baseline="0" dirty="0" smtClean="0">
                        <a:solidFill>
                          <a:schemeClr val="tx1"/>
                        </a:solidFill>
                        <a:latin typeface="Open Sans" panose="020B0604020202020204" charset="0"/>
                        <a:ea typeface="Open Sans" panose="020B0604020202020204" charset="0"/>
                        <a:cs typeface="Open Sans" panose="020B0604020202020204" charset="0"/>
                      </a:endParaRPr>
                    </a:p>
                    <a:p>
                      <a:pPr marL="0" indent="0">
                        <a:buFont typeface="Wingdings" panose="05000000000000000000" pitchFamily="2" charset="2"/>
                        <a:buNone/>
                      </a:pPr>
                      <a:r>
                        <a:rPr lang="en-US" sz="2800" b="0" baseline="0" dirty="0" smtClean="0">
                          <a:solidFill>
                            <a:schemeClr val="tx1"/>
                          </a:solidFill>
                          <a:latin typeface="Open Sans" panose="020B0604020202020204" charset="0"/>
                          <a:ea typeface="Open Sans" panose="020B0604020202020204" charset="0"/>
                          <a:cs typeface="Open Sans" panose="020B0604020202020204" charset="0"/>
                        </a:rPr>
                        <a:t>Presented Maps showing boundary conflicts and missing political maps</a:t>
                      </a:r>
                    </a:p>
                    <a:p>
                      <a:pPr marL="0" indent="0">
                        <a:buFont typeface="Wingdings" panose="05000000000000000000" pitchFamily="2" charset="2"/>
                        <a:buNone/>
                      </a:pPr>
                      <a:endParaRPr lang="en-US" sz="2800" b="0" baseline="0" dirty="0" smtClean="0">
                        <a:solidFill>
                          <a:schemeClr val="tx1"/>
                        </a:solidFill>
                        <a:latin typeface="Open Sans" panose="020B0604020202020204" charset="0"/>
                        <a:ea typeface="Open Sans" panose="020B0604020202020204" charset="0"/>
                        <a:cs typeface="Open Sans" panose="020B0604020202020204" charset="0"/>
                      </a:endParaRPr>
                    </a:p>
                    <a:p>
                      <a:pPr marL="0" indent="0">
                        <a:buFont typeface="Wingdings" panose="05000000000000000000" pitchFamily="2" charset="2"/>
                        <a:buNone/>
                      </a:pPr>
                      <a:r>
                        <a:rPr lang="en-US" sz="2800" b="0" baseline="0" dirty="0" smtClean="0">
                          <a:solidFill>
                            <a:schemeClr val="tx1"/>
                          </a:solidFill>
                          <a:latin typeface="Open Sans" panose="020B0604020202020204" charset="0"/>
                          <a:ea typeface="Open Sans" panose="020B0604020202020204" charset="0"/>
                          <a:cs typeface="Open Sans" panose="020B0604020202020204" charset="0"/>
                        </a:rPr>
                        <a:t>Prepared proposed work and financial plan amounting to </a:t>
                      </a:r>
                      <a:r>
                        <a:rPr lang="en-US" sz="2800" b="0" baseline="0" dirty="0" err="1" smtClean="0">
                          <a:solidFill>
                            <a:schemeClr val="tx1"/>
                          </a:solidFill>
                          <a:latin typeface="Open Sans" panose="020B0604020202020204" charset="0"/>
                          <a:ea typeface="Open Sans" panose="020B0604020202020204" charset="0"/>
                          <a:cs typeface="Open Sans" panose="020B0604020202020204" charset="0"/>
                        </a:rPr>
                        <a:t>Php</a:t>
                      </a:r>
                      <a:r>
                        <a:rPr lang="en-US" sz="2800" b="0" baseline="0" dirty="0" smtClean="0">
                          <a:solidFill>
                            <a:schemeClr val="tx1"/>
                          </a:solidFill>
                          <a:latin typeface="Open Sans" panose="020B0604020202020204" charset="0"/>
                          <a:ea typeface="Open Sans" panose="020B0604020202020204" charset="0"/>
                          <a:cs typeface="Open Sans" panose="020B0604020202020204" charset="0"/>
                        </a:rPr>
                        <a:t> 24M</a:t>
                      </a:r>
                      <a:endParaRPr lang="en-US" sz="2800" b="0" baseline="0" dirty="0">
                        <a:solidFill>
                          <a:schemeClr val="tx1"/>
                        </a:solidFill>
                        <a:latin typeface="Open Sans" panose="020B0604020202020204" charset="0"/>
                        <a:ea typeface="Open Sans" panose="020B0604020202020204" charset="0"/>
                        <a:cs typeface="Open Sans" panose="020B0604020202020204" charset="0"/>
                      </a:endParaRPr>
                    </a:p>
                  </a:txBody>
                  <a:tcPr/>
                </a:tc>
                <a:tc>
                  <a:txBody>
                    <a:bodyPr/>
                    <a:lstStyle/>
                    <a:p>
                      <a:r>
                        <a:rPr lang="en-US" sz="2800" dirty="0" smtClean="0">
                          <a:latin typeface="Open Sans" panose="020B0604020202020204" charset="0"/>
                          <a:ea typeface="Open Sans" panose="020B0604020202020204" charset="0"/>
                          <a:cs typeface="Open Sans" panose="020B0604020202020204" charset="0"/>
                        </a:rPr>
                        <a:t>Budget</a:t>
                      </a:r>
                      <a:r>
                        <a:rPr lang="en-US" sz="2800" baseline="0" dirty="0" smtClean="0">
                          <a:latin typeface="Open Sans" panose="020B0604020202020204" charset="0"/>
                          <a:ea typeface="Open Sans" panose="020B0604020202020204" charset="0"/>
                          <a:cs typeface="Open Sans" panose="020B0604020202020204" charset="0"/>
                        </a:rPr>
                        <a:t> Allocation for 2024</a:t>
                      </a:r>
                      <a:endParaRPr lang="en-US" sz="2800" dirty="0">
                        <a:latin typeface="Open Sans" panose="020B0604020202020204" charset="0"/>
                        <a:ea typeface="Open Sans" panose="020B0604020202020204" charset="0"/>
                        <a:cs typeface="Open Sans" panose="020B0604020202020204" charset="0"/>
                      </a:endParaRPr>
                    </a:p>
                  </a:txBody>
                  <a:tcPr/>
                </a:tc>
                <a:tc>
                  <a:txBody>
                    <a:bodyPr/>
                    <a:lstStyle/>
                    <a:p>
                      <a:pPr algn="ctr"/>
                      <a:r>
                        <a:rPr lang="en-US" sz="4000" dirty="0" smtClean="0"/>
                        <a:t>For</a:t>
                      </a:r>
                      <a:r>
                        <a:rPr lang="en-US" sz="4000" baseline="0" dirty="0" smtClean="0"/>
                        <a:t> inclusion in the CY 2024 GAA</a:t>
                      </a:r>
                      <a:endParaRPr lang="en-US" sz="4000" dirty="0"/>
                    </a:p>
                  </a:txBody>
                  <a:tcPr anchor="ctr"/>
                </a:tc>
                <a:extLst>
                  <a:ext uri="{0D108BD9-81ED-4DB2-BD59-A6C34878D82A}">
                    <a16:rowId xmlns:a16="http://schemas.microsoft.com/office/drawing/2014/main" val="1159871039"/>
                  </a:ext>
                </a:extLst>
              </a:tr>
            </a:tbl>
          </a:graphicData>
        </a:graphic>
      </p:graphicFrame>
    </p:spTree>
    <p:extLst>
      <p:ext uri="{BB962C8B-B14F-4D97-AF65-F5344CB8AC3E}">
        <p14:creationId xmlns:p14="http://schemas.microsoft.com/office/powerpoint/2010/main" val="13868252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897" t="-30902" r="-8305" b="-21142"/>
            </a:stretch>
          </a:blipFill>
        </p:spPr>
        <p:txBody>
          <a:bodyPr/>
          <a:lstStyle/>
          <a:p>
            <a:endParaRPr lang="en-US"/>
          </a:p>
        </p:txBody>
      </p:sp>
      <p:sp>
        <p:nvSpPr>
          <p:cNvPr id="3" name="Freeform 3"/>
          <p:cNvSpPr/>
          <p:nvPr/>
        </p:nvSpPr>
        <p:spPr>
          <a:xfrm rot="1599367">
            <a:off x="2116140" y="589594"/>
            <a:ext cx="1091211" cy="2365768"/>
          </a:xfrm>
          <a:custGeom>
            <a:avLst/>
            <a:gdLst/>
            <a:ahLst/>
            <a:cxnLst/>
            <a:rect l="l" t="t" r="r" b="b"/>
            <a:pathLst>
              <a:path w="1091211" h="2365768">
                <a:moveTo>
                  <a:pt x="0" y="0"/>
                </a:moveTo>
                <a:lnTo>
                  <a:pt x="1091211" y="0"/>
                </a:lnTo>
                <a:lnTo>
                  <a:pt x="1091211" y="2365768"/>
                </a:lnTo>
                <a:lnTo>
                  <a:pt x="0" y="2365768"/>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txBody>
          <a:bodyPr/>
          <a:lstStyle/>
          <a:p>
            <a:endParaRPr lang="en-US"/>
          </a:p>
        </p:txBody>
      </p:sp>
      <p:sp>
        <p:nvSpPr>
          <p:cNvPr id="4" name="Freeform 4"/>
          <p:cNvSpPr/>
          <p:nvPr/>
        </p:nvSpPr>
        <p:spPr>
          <a:xfrm rot="-1538203">
            <a:off x="14669522" y="879146"/>
            <a:ext cx="1688398" cy="1786664"/>
          </a:xfrm>
          <a:custGeom>
            <a:avLst/>
            <a:gdLst/>
            <a:ahLst/>
            <a:cxnLst/>
            <a:rect l="l" t="t" r="r" b="b"/>
            <a:pathLst>
              <a:path w="1688398" h="1786664">
                <a:moveTo>
                  <a:pt x="0" y="0"/>
                </a:moveTo>
                <a:lnTo>
                  <a:pt x="1688398" y="0"/>
                </a:lnTo>
                <a:lnTo>
                  <a:pt x="1688398" y="1786664"/>
                </a:lnTo>
                <a:lnTo>
                  <a:pt x="0" y="178666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txBody>
          <a:bodyPr/>
          <a:lstStyle/>
          <a:p>
            <a:endParaRPr lang="en-US"/>
          </a:p>
        </p:txBody>
      </p:sp>
      <p:sp>
        <p:nvSpPr>
          <p:cNvPr id="5" name="Freeform 5"/>
          <p:cNvSpPr/>
          <p:nvPr/>
        </p:nvSpPr>
        <p:spPr>
          <a:xfrm>
            <a:off x="1899709" y="6684709"/>
            <a:ext cx="1524074" cy="2667963"/>
          </a:xfrm>
          <a:custGeom>
            <a:avLst/>
            <a:gdLst/>
            <a:ahLst/>
            <a:cxnLst/>
            <a:rect l="l" t="t" r="r" b="b"/>
            <a:pathLst>
              <a:path w="1524074" h="2667963">
                <a:moveTo>
                  <a:pt x="0" y="0"/>
                </a:moveTo>
                <a:lnTo>
                  <a:pt x="1524073" y="0"/>
                </a:lnTo>
                <a:lnTo>
                  <a:pt x="1524073" y="2667962"/>
                </a:lnTo>
                <a:lnTo>
                  <a:pt x="0" y="2667962"/>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txBody>
          <a:bodyPr/>
          <a:lstStyle/>
          <a:p>
            <a:endParaRPr lang="en-US"/>
          </a:p>
        </p:txBody>
      </p:sp>
      <p:sp>
        <p:nvSpPr>
          <p:cNvPr id="6" name="Freeform 6"/>
          <p:cNvSpPr/>
          <p:nvPr/>
        </p:nvSpPr>
        <p:spPr>
          <a:xfrm rot="-685268">
            <a:off x="15185515" y="6966449"/>
            <a:ext cx="1532070" cy="2384545"/>
          </a:xfrm>
          <a:custGeom>
            <a:avLst/>
            <a:gdLst/>
            <a:ahLst/>
            <a:cxnLst/>
            <a:rect l="l" t="t" r="r" b="b"/>
            <a:pathLst>
              <a:path w="1532070" h="2384545">
                <a:moveTo>
                  <a:pt x="0" y="0"/>
                </a:moveTo>
                <a:lnTo>
                  <a:pt x="1532070" y="0"/>
                </a:lnTo>
                <a:lnTo>
                  <a:pt x="1532070" y="2384545"/>
                </a:lnTo>
                <a:lnTo>
                  <a:pt x="0" y="2384545"/>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txBody>
          <a:bodyPr/>
          <a:lstStyle/>
          <a:p>
            <a:endParaRPr lang="en-US"/>
          </a:p>
        </p:txBody>
      </p:sp>
      <p:sp>
        <p:nvSpPr>
          <p:cNvPr id="7" name="Freeform 7"/>
          <p:cNvSpPr/>
          <p:nvPr/>
        </p:nvSpPr>
        <p:spPr>
          <a:xfrm>
            <a:off x="1267275" y="3762702"/>
            <a:ext cx="2304698" cy="2198106"/>
          </a:xfrm>
          <a:custGeom>
            <a:avLst/>
            <a:gdLst/>
            <a:ahLst/>
            <a:cxnLst/>
            <a:rect l="l" t="t" r="r" b="b"/>
            <a:pathLst>
              <a:path w="2304698" h="2198106">
                <a:moveTo>
                  <a:pt x="0" y="0"/>
                </a:moveTo>
                <a:lnTo>
                  <a:pt x="2304698" y="0"/>
                </a:lnTo>
                <a:lnTo>
                  <a:pt x="2304698" y="2198107"/>
                </a:lnTo>
                <a:lnTo>
                  <a:pt x="0" y="2198107"/>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txBody>
          <a:bodyPr/>
          <a:lstStyle/>
          <a:p>
            <a:endParaRPr lang="en-US"/>
          </a:p>
        </p:txBody>
      </p:sp>
      <p:sp>
        <p:nvSpPr>
          <p:cNvPr id="8" name="Freeform 8"/>
          <p:cNvSpPr/>
          <p:nvPr/>
        </p:nvSpPr>
        <p:spPr>
          <a:xfrm rot="1593799">
            <a:off x="14975194" y="3565150"/>
            <a:ext cx="1611379" cy="2310221"/>
          </a:xfrm>
          <a:custGeom>
            <a:avLst/>
            <a:gdLst/>
            <a:ahLst/>
            <a:cxnLst/>
            <a:rect l="l" t="t" r="r" b="b"/>
            <a:pathLst>
              <a:path w="1611379" h="2310221">
                <a:moveTo>
                  <a:pt x="0" y="0"/>
                </a:moveTo>
                <a:lnTo>
                  <a:pt x="1611380" y="0"/>
                </a:lnTo>
                <a:lnTo>
                  <a:pt x="1611380" y="2310221"/>
                </a:lnTo>
                <a:lnTo>
                  <a:pt x="0" y="2310221"/>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txBody>
          <a:bodyPr/>
          <a:lstStyle/>
          <a:p>
            <a:endParaRPr lang="en-US"/>
          </a:p>
        </p:txBody>
      </p:sp>
      <p:sp>
        <p:nvSpPr>
          <p:cNvPr id="9" name="TextBox 9"/>
          <p:cNvSpPr txBox="1"/>
          <p:nvPr/>
        </p:nvSpPr>
        <p:spPr>
          <a:xfrm>
            <a:off x="4998450" y="4455856"/>
            <a:ext cx="8291097" cy="1218282"/>
          </a:xfrm>
          <a:prstGeom prst="rect">
            <a:avLst/>
          </a:prstGeom>
        </p:spPr>
        <p:txBody>
          <a:bodyPr lIns="0" tIns="0" rIns="0" bIns="0" rtlCol="0" anchor="t">
            <a:spAutoFit/>
          </a:bodyPr>
          <a:lstStyle/>
          <a:p>
            <a:pPr marL="0" marR="0" lvl="0" indent="0" algn="ctr" defTabSz="914400" rtl="0" eaLnBrk="1" fontAlgn="auto" latinLnBrk="0" hangingPunct="1">
              <a:lnSpc>
                <a:spcPts val="9467"/>
              </a:lnSpc>
              <a:spcBef>
                <a:spcPts val="0"/>
              </a:spcBef>
              <a:spcAft>
                <a:spcPts val="0"/>
              </a:spcAft>
              <a:buClrTx/>
              <a:buSzTx/>
              <a:buFontTx/>
              <a:buNone/>
              <a:tabLst/>
              <a:defRPr/>
            </a:pPr>
            <a:r>
              <a:rPr kumimoji="0" lang="en-US" sz="9660" b="0" i="0" u="none" strike="noStrike" kern="1200" cap="none" spc="0" normalizeH="0" baseline="0" noProof="0" dirty="0">
                <a:ln>
                  <a:noFill/>
                </a:ln>
                <a:solidFill>
                  <a:srgbClr val="317F54"/>
                </a:solidFill>
                <a:effectLst/>
                <a:uLnTx/>
                <a:uFillTx/>
                <a:latin typeface="Bobby Jones Bold"/>
                <a:ea typeface="+mn-ea"/>
                <a:cs typeface="+mn-cs"/>
              </a:rPr>
              <a:t>THANK YOU</a:t>
            </a:r>
          </a:p>
        </p:txBody>
      </p:sp>
    </p:spTree>
    <p:extLst>
      <p:ext uri="{BB962C8B-B14F-4D97-AF65-F5344CB8AC3E}">
        <p14:creationId xmlns:p14="http://schemas.microsoft.com/office/powerpoint/2010/main" val="40190996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1005</TotalTime>
  <Words>1894</Words>
  <Application>Microsoft Office PowerPoint</Application>
  <PresentationFormat>Custom</PresentationFormat>
  <Paragraphs>303</Paragraphs>
  <Slides>21</Slides>
  <Notes>1</Notes>
  <HiddenSlides>4</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21</vt:i4>
      </vt:variant>
    </vt:vector>
  </HeadingPairs>
  <TitlesOfParts>
    <vt:vector size="30" baseType="lpstr">
      <vt:lpstr>Open Sans</vt:lpstr>
      <vt:lpstr>Bobby Jones</vt:lpstr>
      <vt:lpstr>Arial</vt:lpstr>
      <vt:lpstr>Wingdings</vt:lpstr>
      <vt:lpstr>Calibri</vt:lpstr>
      <vt:lpstr>Open Sans Bold</vt:lpstr>
      <vt:lpstr>Bobby Jones Bold</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third</dc:title>
  <cp:lastModifiedBy>PMD KAILA</cp:lastModifiedBy>
  <cp:revision>110</cp:revision>
  <cp:lastPrinted>2023-09-26T11:18:25Z</cp:lastPrinted>
  <dcterms:created xsi:type="dcterms:W3CDTF">2006-08-16T00:00:00Z</dcterms:created>
  <dcterms:modified xsi:type="dcterms:W3CDTF">2023-09-27T06:00:50Z</dcterms:modified>
  <dc:identifier>DAFu2VUUH-I</dc:identifier>
</cp:coreProperties>
</file>